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2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rstudio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mailto:info@rstudio.com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://ggplot2.tidyverse.org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hyperlink" Target="http://rstudio.com" TargetMode="External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http://ggplot2.tidyverse.org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47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hyperlink" Target="mailto:info@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535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dirty="0"/>
              <a:t>Data </a:t>
            </a:r>
            <a:r>
              <a:rPr lang="en-US" dirty="0"/>
              <a:t>v</a:t>
            </a:r>
            <a:r>
              <a:rPr dirty="0"/>
              <a:t>isualization with ggplot2 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260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ote Bubble"/>
          <p:cNvSpPr/>
          <p:nvPr/>
        </p:nvSpPr>
        <p:spPr>
          <a:xfrm>
            <a:off x="1676418" y="5588779"/>
            <a:ext cx="736601" cy="148882"/>
          </a:xfrm>
          <a:prstGeom prst="wedgeEllipseCallout">
            <a:avLst>
              <a:gd name="adj1" fmla="val 2076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Quote Bubble"/>
          <p:cNvSpPr/>
          <p:nvPr/>
        </p:nvSpPr>
        <p:spPr>
          <a:xfrm>
            <a:off x="23791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Quote Bubble"/>
          <p:cNvSpPr/>
          <p:nvPr/>
        </p:nvSpPr>
        <p:spPr>
          <a:xfrm>
            <a:off x="317518" y="5401935"/>
            <a:ext cx="1197574" cy="148882"/>
          </a:xfrm>
          <a:prstGeom prst="wedgeEllipseCallout">
            <a:avLst>
              <a:gd name="adj1" fmla="val 3202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Quote Bubble"/>
          <p:cNvSpPr/>
          <p:nvPr/>
        </p:nvSpPr>
        <p:spPr>
          <a:xfrm>
            <a:off x="317518" y="5777451"/>
            <a:ext cx="1601364" cy="148882"/>
          </a:xfrm>
          <a:prstGeom prst="wedgeEllipseCallout">
            <a:avLst>
              <a:gd name="adj1" fmla="val 36554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Quote Bubble"/>
          <p:cNvSpPr/>
          <p:nvPr/>
        </p:nvSpPr>
        <p:spPr>
          <a:xfrm>
            <a:off x="3175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Quote Bubble"/>
          <p:cNvSpPr/>
          <p:nvPr/>
        </p:nvSpPr>
        <p:spPr>
          <a:xfrm>
            <a:off x="3175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Quote Bubble"/>
          <p:cNvSpPr/>
          <p:nvPr/>
        </p:nvSpPr>
        <p:spPr>
          <a:xfrm>
            <a:off x="317518" y="6343466"/>
            <a:ext cx="1257396" cy="148882"/>
          </a:xfrm>
          <a:prstGeom prst="wedgeEllipseCallout">
            <a:avLst>
              <a:gd name="adj1" fmla="val 32875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431800" cy="431800"/>
            <a:chOff x="25400" y="25400"/>
            <a:chExt cx="431800" cy="43180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431800" cy="431800"/>
            <a:chOff x="25400" y="25400"/>
            <a:chExt cx="431800" cy="43180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28333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28333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28333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2290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2290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332849" y="2328330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Circle"/>
          <p:cNvSpPr/>
          <p:nvPr/>
        </p:nvSpPr>
        <p:spPr>
          <a:xfrm>
            <a:off x="711435" y="245484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3" name="Circle"/>
          <p:cNvSpPr/>
          <p:nvPr/>
        </p:nvSpPr>
        <p:spPr>
          <a:xfrm>
            <a:off x="711435" y="258867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4" name="Circle"/>
          <p:cNvSpPr/>
          <p:nvPr/>
        </p:nvSpPr>
        <p:spPr>
          <a:xfrm>
            <a:off x="711435" y="272250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5" name="Circle"/>
          <p:cNvSpPr/>
          <p:nvPr/>
        </p:nvSpPr>
        <p:spPr>
          <a:xfrm>
            <a:off x="711435" y="252175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6" name="Circle"/>
          <p:cNvSpPr/>
          <p:nvPr/>
        </p:nvSpPr>
        <p:spPr>
          <a:xfrm>
            <a:off x="711435" y="265558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7" name="Circle"/>
          <p:cNvSpPr/>
          <p:nvPr/>
        </p:nvSpPr>
        <p:spPr>
          <a:xfrm>
            <a:off x="711435" y="278941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9" name="Table"/>
          <p:cNvGraphicFramePr/>
          <p:nvPr/>
        </p:nvGraphicFramePr>
        <p:xfrm>
          <a:off x="332849" y="37217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03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09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0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11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12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3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14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sz="900"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15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6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17" name="one discrete, one continuous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18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19" name="both discrete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0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1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22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24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25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282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37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1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6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43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2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39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77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0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5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6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1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81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7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0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0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1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95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8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3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4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40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9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3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34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6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47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6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2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97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4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1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5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6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7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8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9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0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1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5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2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9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6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3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5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8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9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0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1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5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2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9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6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3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570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4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5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7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3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5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2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73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3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2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04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3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6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0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9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6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2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3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622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3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24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25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27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 b="1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0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3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4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36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8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0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1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4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45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46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11"/>
              </a:rPr>
              <a:t>CC BY SA</a:t>
            </a:r>
            <a:r>
              <a:t>  RStudio  •  </a:t>
            </a:r>
            <a:r>
              <a:rPr>
                <a:hlinkClick r:id="rId12"/>
              </a:rPr>
              <a:t>info@rstudio.com</a:t>
            </a:r>
            <a:r>
              <a:t>  •  844-448-1212  •  </a:t>
            </a:r>
            <a:r>
              <a:rPr>
                <a:hlinkClick r:id="rId13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14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ggplot2.png" descr="ggplot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0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1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9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8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691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692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  <p:sp>
        <p:nvSpPr>
          <p:cNvPr id="693" name="Aes"/>
          <p:cNvSpPr txBox="1"/>
          <p:nvPr/>
        </p:nvSpPr>
        <p:spPr>
          <a:xfrm>
            <a:off x="282688" y="7986004"/>
            <a:ext cx="5013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Aes</a:t>
            </a:r>
          </a:p>
        </p:txBody>
      </p:sp>
      <p:sp>
        <p:nvSpPr>
          <p:cNvPr id="694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string (0 = "blank", 1 = "solid",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 = "dashed", 3 = "dotted", 4 = "dotdash", 5 = "longdash",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6 = "twodash")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"butt", or "square")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"mitre", or "bevel")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             a single character ("a")</a:t>
            </a:r>
          </a:p>
        </p:txBody>
      </p:sp>
      <p:sp>
        <p:nvSpPr>
          <p:cNvPr id="695" name="Common aesthetic values."/>
          <p:cNvSpPr txBox="1"/>
          <p:nvPr/>
        </p:nvSpPr>
        <p:spPr>
          <a:xfrm>
            <a:off x="849902" y="8170394"/>
            <a:ext cx="218797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 values.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17"/>
          <a:srcRect r="50311"/>
          <a:stretch>
            <a:fillRect/>
          </a:stretch>
        </p:blipFill>
        <p:spPr>
          <a:xfrm>
            <a:off x="2084502" y="94342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17"/>
          <a:srcRect l="49514"/>
          <a:stretch>
            <a:fillRect/>
          </a:stretch>
        </p:blipFill>
        <p:spPr>
          <a:xfrm>
            <a:off x="2076759" y="9680906"/>
            <a:ext cx="1311104" cy="207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A stat builds new variables to plot (e.g., count, prop).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An alternative way to build a layer.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32849" y="1379502"/>
            <a:ext cx="2875561" cy="943206"/>
            <a:chOff x="25399" y="25400"/>
            <a:chExt cx="2875560" cy="943206"/>
          </a:xfrm>
        </p:grpSpPr>
        <p:graphicFrame>
          <p:nvGraphicFramePr>
            <p:cNvPr id="710" name="Table"/>
            <p:cNvGraphicFramePr/>
            <p:nvPr/>
          </p:nvGraphicFramePr>
          <p:xfrm>
            <a:off x="1714938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713" name="Table"/>
            <p:cNvGraphicFramePr/>
            <p:nvPr/>
          </p:nvGraphicFramePr>
          <p:xfrm>
            <a:off x="2407534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coordinate system</a:t>
              </a:r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plot</a:t>
              </a:r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25399" y="25400"/>
              <a:ext cx="469900" cy="514350"/>
              <a:chOff x="25400" y="25400"/>
              <a:chExt cx="469898" cy="514349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25400" y="25400"/>
              <a:ext cx="469898" cy="51434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72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720812" y="143933"/>
              <a:ext cx="654305" cy="386523"/>
              <a:chOff x="-1" y="0"/>
              <a:chExt cx="654303" cy="386522"/>
            </a:xfrm>
          </p:grpSpPr>
          <p:grpSp>
            <p:nvGrpSpPr>
              <p:cNvPr id="734" name="Group"/>
              <p:cNvGrpSpPr/>
              <p:nvPr/>
            </p:nvGrpSpPr>
            <p:grpSpPr>
              <a:xfrm>
                <a:off x="-1" y="0"/>
                <a:ext cx="583091" cy="378830"/>
                <a:chOff x="0" y="0"/>
                <a:chExt cx="583089" cy="378830"/>
              </a:xfrm>
            </p:grpSpPr>
            <p:graphicFrame>
              <p:nvGraphicFramePr>
                <p:cNvPr id="726" name="Table"/>
                <p:cNvGraphicFramePr/>
                <p:nvPr/>
              </p:nvGraphicFramePr>
              <p:xfrm>
                <a:off x="0" y="0"/>
                <a:ext cx="520695" cy="378830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sp>
            <p:nvSpPr>
              <p:cNvPr id="73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3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stat</a:t>
              </a:r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48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49" name="Triangle"/>
          <p:cNvSpPr/>
          <p:nvPr/>
        </p:nvSpPr>
        <p:spPr>
          <a:xfrm rot="13348086" flipH="1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5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stat function</a:t>
            </a:r>
          </a:p>
        </p:txBody>
      </p:sp>
      <p:sp>
        <p:nvSpPr>
          <p:cNvPr id="751" name="Triangle"/>
          <p:cNvSpPr/>
          <p:nvPr/>
        </p:nvSpPr>
        <p:spPr>
          <a:xfrm rot="13749031" flipH="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5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5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geommappings</a:t>
            </a:r>
          </a:p>
        </p:txBody>
      </p:sp>
      <p:sp>
        <p:nvSpPr>
          <p:cNvPr id="75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variable created by stat</a:t>
            </a:r>
          </a:p>
        </p:txBody>
      </p:sp>
      <p:sp>
        <p:nvSpPr>
          <p:cNvPr id="75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geom to use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sz="900"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1" name="Triangle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3" name="Triangle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79" name="Triangle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sz="900"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59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1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2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3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5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7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/>
              <a:t> </a:t>
            </a:r>
            <a:r>
              <a:t>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vars(fl), 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2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899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1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&lt;AES&gt;</a:t>
            </a:r>
          </a:p>
        </p:txBody>
      </p:sp>
      <p:sp>
        <p:nvSpPr>
          <p:cNvPr id="902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&lt;AES&gt;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4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/>
              </a:rPr>
              <a:t>CC BY SA</a:t>
            </a:r>
            <a:r>
              <a:t>  RStudio  •  </a:t>
            </a:r>
            <a:r>
              <a:rPr>
                <a:hlinkClick r:id="rId38"/>
              </a:rPr>
              <a:t>info@rstudio.com</a:t>
            </a:r>
            <a:r>
              <a:t>  •  844-448-1212  •  </a:t>
            </a:r>
            <a:r>
              <a:rPr>
                <a:hlinkClick r:id="rId39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ggplot2.png" descr="ggplot2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2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  <p:sp>
        <p:nvSpPr>
          <p:cNvPr id="913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Override defaults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package.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4444</Words>
  <Application>Microsoft Macintosh PowerPoint</Application>
  <PresentationFormat>Custom</PresentationFormat>
  <Paragraphs>283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Avenir</vt:lpstr>
      <vt:lpstr>Gill Sans</vt:lpstr>
      <vt:lpstr>Helvetica</vt:lpstr>
      <vt:lpstr>Helvetica Light</vt:lpstr>
      <vt:lpstr>Source Code Pro</vt:lpstr>
      <vt:lpstr>Source Sans Pro Black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Data visualization with ggplot2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Averi Perny</cp:lastModifiedBy>
  <cp:revision>1</cp:revision>
  <dcterms:modified xsi:type="dcterms:W3CDTF">2021-08-16T19:21:14Z</dcterms:modified>
</cp:coreProperties>
</file>