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/>
    <p:restoredTop sz="94640"/>
  </p:normalViewPr>
  <p:slideViewPr>
    <p:cSldViewPr snapToGrid="0" snapToObjects="1">
      <p:cViewPr varScale="1">
        <p:scale>
          <a:sx n="41" d="100"/>
          <a:sy n="41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tps/happygitwithr.com/index.html.com/index.html" TargetMode="External"/><Relationship Id="rId5" Type="http://schemas.openxmlformats.org/officeDocument/2006/relationships/hyperlink" Target="https://mounabelaid.netlify.app/" TargetMode="External"/><Relationship Id="rId10" Type="http://schemas.openxmlformats.org/officeDocument/2006/relationships/hyperlink" Target="https://docs.github.com/en/get-started/quickstart/github-glossary" TargetMode="External"/><Relationship Id="rId4" Type="http://schemas.openxmlformats.org/officeDocument/2006/relationships/hyperlink" Target="mailto:belaid.mounaa@gmai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45594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523997"/>
            <a:ext cx="4346831" cy="89012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1610688"/>
            <a:ext cx="4140391" cy="248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Version control</a:t>
            </a:r>
            <a:r>
              <a:rPr lang="en-US" dirty="0"/>
              <a:t> control, also known as </a:t>
            </a:r>
            <a:r>
              <a:rPr lang="en-US" b="1" dirty="0"/>
              <a:t>source control</a:t>
            </a:r>
            <a:r>
              <a:rPr lang="en-US" dirty="0"/>
              <a:t>, is the practice of tracking and managing changes to software code.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Version control systems are software tools that help software teams manage changes to source code over time.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Git is an </a:t>
            </a:r>
            <a:r>
              <a:rPr lang="en-US" b="1" dirty="0"/>
              <a:t>open-source</a:t>
            </a:r>
            <a:r>
              <a:rPr lang="en-US" dirty="0"/>
              <a:t> software for version control, originally developed in 2005 by Linus Torvalds, the creator of the Linux operating system kernel.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 </a:t>
            </a:r>
            <a:r>
              <a:rPr lang="en-US" dirty="0"/>
              <a:t>it is a version control tool to track the changes in the source code of a project.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/>
              <a:t>Github</a:t>
            </a:r>
            <a:r>
              <a:rPr lang="en-US" dirty="0"/>
              <a:t> is the most popular hosting service for collaborating on code using Git.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466337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Mouna Belaid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>
                <a:hlinkClick r:id="rId4"/>
              </a:rPr>
              <a:t>belaid.mounaa@gmail</a:t>
            </a:r>
            <a:r>
              <a:rPr dirty="0">
                <a:hlinkClick r:id="rId4"/>
              </a:rPr>
              <a:t>.com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 err="1">
                <a:hlinkClick r:id="rId5"/>
              </a:rPr>
              <a:t>mounabelaid.netlify.app</a:t>
            </a:r>
            <a:r>
              <a:rPr lang="en-US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Learn more </a:t>
            </a:r>
            <a:r>
              <a:rPr lang="fr-FR" dirty="0"/>
              <a:t>at 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Happy Git and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Github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 for the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useR</a:t>
            </a:r>
            <a:r>
              <a:rPr lang="en-US" sz="900" b="0" dirty="0">
                <a:solidFill>
                  <a:srgbClr val="000000"/>
                </a:solidFill>
              </a:rPr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Updated: 20</a:t>
            </a:r>
            <a:r>
              <a:rPr lang="fr-FR" dirty="0"/>
              <a:t>22</a:t>
            </a:r>
            <a:r>
              <a:rPr dirty="0"/>
              <a:t>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31381" y="4648394"/>
            <a:ext cx="4264736" cy="57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fr-FR" b="0" dirty="0">
                <a:solidFill>
                  <a:srgbClr val="000000"/>
                </a:solidFill>
              </a:rPr>
              <a:t>R and </a:t>
            </a:r>
            <a:r>
              <a:rPr lang="fr-FR" b="0" dirty="0" err="1">
                <a:solidFill>
                  <a:srgbClr val="000000"/>
                </a:solidFill>
              </a:rPr>
              <a:t>RStudio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installed</a:t>
            </a:r>
            <a:endParaRPr lang="fr-FR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Git installed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Register a free </a:t>
            </a:r>
            <a:r>
              <a:rPr lang="en-US" b="0" dirty="0" err="1">
                <a:solidFill>
                  <a:srgbClr val="000000"/>
                </a:solidFill>
              </a:rPr>
              <a:t>Github</a:t>
            </a:r>
            <a:r>
              <a:rPr lang="en-US" b="0" dirty="0">
                <a:solidFill>
                  <a:srgbClr val="000000"/>
                </a:solidFill>
              </a:rPr>
              <a:t> account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238687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Undoing</a:t>
            </a:r>
            <a:r>
              <a:rPr lang="fr-FR" dirty="0"/>
              <a:t> Changes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7938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Using Git and GitHub with RStudio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Basics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327" y="4422232"/>
            <a:ext cx="890609" cy="103218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>
            <a:extLst>
              <a:ext uri="{FF2B5EF4-FFF2-40B4-BE49-F238E27FC236}">
                <a16:creationId xmlns:a16="http://schemas.microsoft.com/office/drawing/2014/main" id="{F0D2BEF7-C178-46B9-8170-DDA23E2EC3EF}"/>
              </a:ext>
            </a:extLst>
          </p:cNvPr>
          <p:cNvSpPr/>
          <p:nvPr/>
        </p:nvSpPr>
        <p:spPr>
          <a:xfrm>
            <a:off x="4835041" y="2044680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3" name="Table 2">
            <a:extLst>
              <a:ext uri="{FF2B5EF4-FFF2-40B4-BE49-F238E27FC236}">
                <a16:creationId xmlns:a16="http://schemas.microsoft.com/office/drawing/2014/main" id="{48AF87B2-088C-400A-836E-952C74D7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5922"/>
              </p:ext>
            </p:extLst>
          </p:nvPr>
        </p:nvGraphicFramePr>
        <p:xfrm>
          <a:off x="4774809" y="2209769"/>
          <a:ext cx="426473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 empty Git repository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 specified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clone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&lt;repository&gt;</a:t>
                      </a:r>
                    </a:p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Clone a repository located 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at &lt;repository&gt;  on your local machine.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config user.name &lt;username&gt;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Define author name to be used for all commits in current repository.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add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Stage all changes in &lt;directory&gt; for the next commit.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commit -m &lt;"message"&gt;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 the staged snapshot, but instead of launching a text editor, use &lt;"message"&gt; as the commit message.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List which files are staged,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and untracked.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0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Display the entire commit history using the default format.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diff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changes between your index and working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526081"/>
                  </a:ext>
                </a:extLst>
              </a:tr>
            </a:tbl>
          </a:graphicData>
        </a:graphic>
      </p:graphicFrame>
      <p:sp>
        <p:nvSpPr>
          <p:cNvPr id="164" name="Layout Suggestions">
            <a:extLst>
              <a:ext uri="{FF2B5EF4-FFF2-40B4-BE49-F238E27FC236}">
                <a16:creationId xmlns:a16="http://schemas.microsoft.com/office/drawing/2014/main" id="{2166B4A2-3810-4E2D-8679-D1D429FB9106}"/>
              </a:ext>
            </a:extLst>
          </p:cNvPr>
          <p:cNvSpPr txBox="1"/>
          <p:nvPr/>
        </p:nvSpPr>
        <p:spPr>
          <a:xfrm>
            <a:off x="4779767" y="6732630"/>
            <a:ext cx="280846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Remote</a:t>
            </a:r>
            <a:r>
              <a:rPr lang="fr-FR" dirty="0"/>
              <a:t> Repositories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1971025F-8449-4364-8C96-1615E791B1DB}"/>
              </a:ext>
            </a:extLst>
          </p:cNvPr>
          <p:cNvSpPr/>
          <p:nvPr/>
        </p:nvSpPr>
        <p:spPr>
          <a:xfrm>
            <a:off x="4823578" y="7229609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6" name="Table 2">
            <a:extLst>
              <a:ext uri="{FF2B5EF4-FFF2-40B4-BE49-F238E27FC236}">
                <a16:creationId xmlns:a16="http://schemas.microsoft.com/office/drawing/2014/main" id="{32A9336B-9D5C-4BD0-8AC9-66908F5D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76735"/>
              </p:ext>
            </p:extLst>
          </p:nvPr>
        </p:nvGraphicFramePr>
        <p:xfrm>
          <a:off x="9373883" y="5365269"/>
          <a:ext cx="426473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commit --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amend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Replace the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 and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combined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Use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nothing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edit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last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message.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rebase &lt;base&gt;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Rebase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onto &lt;base&gt;. &lt;base&gt; can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commit ID,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a tag, or a relative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reference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HEAD.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reflog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a log of changes to the local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repository’s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HEAD.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--relative-date flag to show date info or --all to show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</a:tbl>
          </a:graphicData>
        </a:graphic>
      </p:graphicFrame>
      <p:sp>
        <p:nvSpPr>
          <p:cNvPr id="167" name="Line">
            <a:extLst>
              <a:ext uri="{FF2B5EF4-FFF2-40B4-BE49-F238E27FC236}">
                <a16:creationId xmlns:a16="http://schemas.microsoft.com/office/drawing/2014/main" id="{6B92450C-ADAD-496F-890E-E3D789535FFA}"/>
              </a:ext>
            </a:extLst>
          </p:cNvPr>
          <p:cNvSpPr/>
          <p:nvPr/>
        </p:nvSpPr>
        <p:spPr>
          <a:xfrm>
            <a:off x="9435669" y="8448542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Manipulate Variables">
            <a:extLst>
              <a:ext uri="{FF2B5EF4-FFF2-40B4-BE49-F238E27FC236}">
                <a16:creationId xmlns:a16="http://schemas.microsoft.com/office/drawing/2014/main" id="{99DEF9A7-7BE7-4CBC-8672-3A08AC50EA65}"/>
              </a:ext>
            </a:extLst>
          </p:cNvPr>
          <p:cNvSpPr txBox="1"/>
          <p:nvPr/>
        </p:nvSpPr>
        <p:spPr>
          <a:xfrm>
            <a:off x="9426688" y="7940250"/>
            <a:ext cx="17248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Git Branches</a:t>
            </a:r>
          </a:p>
        </p:txBody>
      </p:sp>
      <p:graphicFrame>
        <p:nvGraphicFramePr>
          <p:cNvPr id="169" name="Table 2">
            <a:extLst>
              <a:ext uri="{FF2B5EF4-FFF2-40B4-BE49-F238E27FC236}">
                <a16:creationId xmlns:a16="http://schemas.microsoft.com/office/drawing/2014/main" id="{8044D71B-03BB-43D2-9079-6970507A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12475"/>
              </p:ext>
            </p:extLst>
          </p:nvPr>
        </p:nvGraphicFramePr>
        <p:xfrm>
          <a:off x="9426688" y="2228483"/>
          <a:ext cx="43090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47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9742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revert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&lt;commit&gt;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new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that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undoes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of the changes made in &lt;commit&gt;,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then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apply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reset &lt;file&gt;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&lt;file&gt;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area but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directory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unchanged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This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unstages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file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overwriting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any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746532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clean -n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which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files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would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removed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directory. Use the –f flag in place of the –n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execute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clean.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graphicFrame>
        <p:nvGraphicFramePr>
          <p:cNvPr id="170" name="Table 2">
            <a:extLst>
              <a:ext uri="{FF2B5EF4-FFF2-40B4-BE49-F238E27FC236}">
                <a16:creationId xmlns:a16="http://schemas.microsoft.com/office/drawing/2014/main" id="{E06A8DF5-1BA2-4AE9-BF2A-FCA9344F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36856"/>
              </p:ext>
            </p:extLst>
          </p:nvPr>
        </p:nvGraphicFramePr>
        <p:xfrm>
          <a:off x="4800160" y="7358308"/>
          <a:ext cx="44332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0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921469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&lt;url&gt;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connection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After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you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can use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 as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shortcut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for &lt;url&gt;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other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commands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specific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off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pull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specified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copy of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immediately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merge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local copy.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push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Push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to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along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necessary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objects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in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repository if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doesn’t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557023"/>
                  </a:ext>
                </a:extLst>
              </a:tr>
            </a:tbl>
          </a:graphicData>
        </a:graphic>
      </p:graphicFrame>
      <p:sp>
        <p:nvSpPr>
          <p:cNvPr id="171" name="Line">
            <a:extLst>
              <a:ext uri="{FF2B5EF4-FFF2-40B4-BE49-F238E27FC236}">
                <a16:creationId xmlns:a16="http://schemas.microsoft.com/office/drawing/2014/main" id="{8E8830F0-2DD9-42B4-A529-875B3368B89D}"/>
              </a:ext>
            </a:extLst>
          </p:cNvPr>
          <p:cNvSpPr/>
          <p:nvPr/>
        </p:nvSpPr>
        <p:spPr>
          <a:xfrm>
            <a:off x="9444650" y="5185430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Manipulate Variables">
            <a:extLst>
              <a:ext uri="{FF2B5EF4-FFF2-40B4-BE49-F238E27FC236}">
                <a16:creationId xmlns:a16="http://schemas.microsoft.com/office/drawing/2014/main" id="{36781C2C-7988-45D9-90B0-FE78792BB11B}"/>
              </a:ext>
            </a:extLst>
          </p:cNvPr>
          <p:cNvSpPr txBox="1"/>
          <p:nvPr/>
        </p:nvSpPr>
        <p:spPr>
          <a:xfrm>
            <a:off x="9435669" y="4677138"/>
            <a:ext cx="278762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Rewriting Git </a:t>
            </a:r>
            <a:r>
              <a:rPr lang="fr-FR" dirty="0" err="1"/>
              <a:t>History</a:t>
            </a:r>
            <a:endParaRPr dirty="0"/>
          </a:p>
        </p:txBody>
      </p:sp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C88E15C1-2818-4A67-ADD8-AC0BFFCA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59240"/>
              </p:ext>
            </p:extLst>
          </p:nvPr>
        </p:nvGraphicFramePr>
        <p:xfrm>
          <a:off x="9447678" y="8599360"/>
          <a:ext cx="4228559" cy="182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53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47023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65752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List all of the branches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your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repo.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 argument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03210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–b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check out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&gt;. Drop the –b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merge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Merge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17999"/>
                  </a:ext>
                </a:extLst>
              </a:tr>
            </a:tbl>
          </a:graphicData>
        </a:graphic>
      </p:graphicFrame>
      <p:pic>
        <p:nvPicPr>
          <p:cNvPr id="190" name="Picture 189" descr="Shape&#10;&#10;Description automatically generated with low confidence">
            <a:extLst>
              <a:ext uri="{FF2B5EF4-FFF2-40B4-BE49-F238E27FC236}">
                <a16:creationId xmlns:a16="http://schemas.microsoft.com/office/drawing/2014/main" id="{503F75B5-14D0-487E-87DF-C31901F3F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41" y="977254"/>
            <a:ext cx="490387" cy="490387"/>
          </a:xfrm>
          <a:prstGeom prst="rect">
            <a:avLst/>
          </a:prstGeom>
        </p:spPr>
      </p:pic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55676507-D868-47B3-B07F-8646204A5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78" y="349586"/>
            <a:ext cx="1465172" cy="612708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9BEF3F11-A01A-4907-B24D-AAE20947197E}"/>
              </a:ext>
            </a:extLst>
          </p:cNvPr>
          <p:cNvSpPr txBox="1"/>
          <p:nvPr/>
        </p:nvSpPr>
        <p:spPr>
          <a:xfrm>
            <a:off x="319359" y="894303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user.name </a:t>
            </a:r>
            <a:r>
              <a:rPr lang="en-US" dirty="0">
                <a:solidFill>
                  <a:srgbClr val="72AF2F"/>
                </a:solidFill>
              </a:rPr>
              <a:t>'Jane Doe'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b="0" dirty="0">
                <a:solidFill>
                  <a:srgbClr val="72AF2F"/>
                </a:solidFill>
                <a:latin typeface="Menlo"/>
              </a:rPr>
              <a:t>'jane@example.com'</a:t>
            </a:r>
          </a:p>
        </p:txBody>
      </p:sp>
      <p:sp>
        <p:nvSpPr>
          <p:cNvPr id="86" name="These are just font awesome characters">
            <a:extLst>
              <a:ext uri="{FF2B5EF4-FFF2-40B4-BE49-F238E27FC236}">
                <a16:creationId xmlns:a16="http://schemas.microsoft.com/office/drawing/2014/main" id="{B3EF9EF3-6C23-439B-B118-2197528D89AA}"/>
              </a:ext>
            </a:extLst>
          </p:cNvPr>
          <p:cNvSpPr txBox="1"/>
          <p:nvPr/>
        </p:nvSpPr>
        <p:spPr>
          <a:xfrm>
            <a:off x="313297" y="8340778"/>
            <a:ext cx="394660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Open a shell from RStudio </a:t>
            </a:r>
            <a:r>
              <a:rPr lang="en-US" i="1" dirty="0"/>
              <a:t>Tools &gt; Shell</a:t>
            </a:r>
            <a:r>
              <a:rPr lang="en-US" dirty="0"/>
              <a:t> and type each line separately by substituting your name and the email associated with your GitHub account:</a:t>
            </a:r>
            <a:endParaRPr dirty="0"/>
          </a:p>
        </p:txBody>
      </p:sp>
      <p:sp>
        <p:nvSpPr>
          <p:cNvPr id="89" name="Manipulate Variables">
            <a:extLst>
              <a:ext uri="{FF2B5EF4-FFF2-40B4-BE49-F238E27FC236}">
                <a16:creationId xmlns:a16="http://schemas.microsoft.com/office/drawing/2014/main" id="{7FC3ED98-A40F-48F1-9067-E609C9BBBB59}"/>
              </a:ext>
            </a:extLst>
          </p:cNvPr>
          <p:cNvSpPr txBox="1"/>
          <p:nvPr/>
        </p:nvSpPr>
        <p:spPr>
          <a:xfrm>
            <a:off x="313297" y="4271408"/>
            <a:ext cx="191077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Requirements</a:t>
            </a:r>
            <a:endParaRPr dirty="0"/>
          </a:p>
        </p:txBody>
      </p:sp>
      <p:sp>
        <p:nvSpPr>
          <p:cNvPr id="91" name="Manipulate Variables">
            <a:extLst>
              <a:ext uri="{FF2B5EF4-FFF2-40B4-BE49-F238E27FC236}">
                <a16:creationId xmlns:a16="http://schemas.microsoft.com/office/drawing/2014/main" id="{7B9B711B-4037-4474-8F32-7A3045D4A79A}"/>
              </a:ext>
            </a:extLst>
          </p:cNvPr>
          <p:cNvSpPr txBox="1"/>
          <p:nvPr/>
        </p:nvSpPr>
        <p:spPr>
          <a:xfrm>
            <a:off x="323328" y="7961197"/>
            <a:ext cx="327012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to Git</a:t>
            </a:r>
          </a:p>
        </p:txBody>
      </p:sp>
      <p:sp>
        <p:nvSpPr>
          <p:cNvPr id="92" name="These are just font awesome characters">
            <a:extLst>
              <a:ext uri="{FF2B5EF4-FFF2-40B4-BE49-F238E27FC236}">
                <a16:creationId xmlns:a16="http://schemas.microsoft.com/office/drawing/2014/main" id="{7A5A5E45-5557-43C2-B00B-2B64F0B156FE}"/>
              </a:ext>
            </a:extLst>
          </p:cNvPr>
          <p:cNvSpPr txBox="1"/>
          <p:nvPr/>
        </p:nvSpPr>
        <p:spPr>
          <a:xfrm>
            <a:off x="316328" y="5894516"/>
            <a:ext cx="394660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In the Terminal of RStudio, enter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which 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request the path to your Git executable:</a:t>
            </a:r>
            <a:endParaRPr dirty="0"/>
          </a:p>
        </p:txBody>
      </p:sp>
      <p:sp>
        <p:nvSpPr>
          <p:cNvPr id="93" name="Manipulate Variables">
            <a:extLst>
              <a:ext uri="{FF2B5EF4-FFF2-40B4-BE49-F238E27FC236}">
                <a16:creationId xmlns:a16="http://schemas.microsoft.com/office/drawing/2014/main" id="{07715198-25D4-45EC-9E59-7DD7DD7D53FA}"/>
              </a:ext>
            </a:extLst>
          </p:cNvPr>
          <p:cNvSpPr txBox="1"/>
          <p:nvPr/>
        </p:nvSpPr>
        <p:spPr>
          <a:xfrm>
            <a:off x="319359" y="5516070"/>
            <a:ext cx="341439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Check that Git is installed</a:t>
            </a:r>
            <a:endParaRPr lang="fr-FR"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1689626-80CF-4E72-9A5F-733C9C02EEAC}"/>
              </a:ext>
            </a:extLst>
          </p:cNvPr>
          <p:cNvSpPr txBox="1"/>
          <p:nvPr/>
        </p:nvSpPr>
        <p:spPr>
          <a:xfrm>
            <a:off x="331381" y="6340517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which</a:t>
            </a:r>
            <a:r>
              <a:rPr lang="de-DE" dirty="0"/>
              <a:t> git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/>
              <a:t>## /usr/bin/git</a:t>
            </a:r>
            <a:endParaRPr dirty="0"/>
          </a:p>
        </p:txBody>
      </p:sp>
      <p:sp>
        <p:nvSpPr>
          <p:cNvPr id="95" name="These are just font awesome characters">
            <a:extLst>
              <a:ext uri="{FF2B5EF4-FFF2-40B4-BE49-F238E27FC236}">
                <a16:creationId xmlns:a16="http://schemas.microsoft.com/office/drawing/2014/main" id="{31B3515C-260C-4077-8EE1-5049D280D3C8}"/>
              </a:ext>
            </a:extLst>
          </p:cNvPr>
          <p:cNvSpPr txBox="1"/>
          <p:nvPr/>
        </p:nvSpPr>
        <p:spPr>
          <a:xfrm>
            <a:off x="319359" y="6938052"/>
            <a:ext cx="394660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and </a:t>
            </a:r>
            <a:r>
              <a:rPr lang="en-US" b="0" dirty="0">
                <a:solidFill>
                  <a:schemeClr val="bg1"/>
                </a:solidFill>
                <a:highlight>
                  <a:srgbClr val="C0C0C0"/>
                </a:highlight>
              </a:rPr>
              <a:t>git --version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/>
              <a:t>to see its version:</a:t>
            </a:r>
            <a:endParaRPr dirty="0"/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B03413C8-F5CB-4F3F-9E1A-C0AB33656CCF}"/>
              </a:ext>
            </a:extLst>
          </p:cNvPr>
          <p:cNvSpPr txBox="1"/>
          <p:nvPr/>
        </p:nvSpPr>
        <p:spPr>
          <a:xfrm>
            <a:off x="331381" y="722374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--version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## git version 2.34.1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These are just font awesome characters">
            <a:extLst>
              <a:ext uri="{FF2B5EF4-FFF2-40B4-BE49-F238E27FC236}">
                <a16:creationId xmlns:a16="http://schemas.microsoft.com/office/drawing/2014/main" id="{5935BD75-2DBE-41DC-858E-2BDBA0DEBEDB}"/>
              </a:ext>
            </a:extLst>
          </p:cNvPr>
          <p:cNvSpPr txBox="1"/>
          <p:nvPr/>
        </p:nvSpPr>
        <p:spPr>
          <a:xfrm>
            <a:off x="323328" y="10063254"/>
            <a:ext cx="426473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This </a:t>
            </a:r>
            <a:r>
              <a:rPr lang="en-US" dirty="0">
                <a:hlinkClick r:id="rId10"/>
              </a:rPr>
              <a:t>glossary</a:t>
            </a:r>
            <a:r>
              <a:rPr lang="en-US" dirty="0"/>
              <a:t> introduces common Git and GitHub terminology.</a:t>
            </a:r>
            <a:endParaRPr dirty="0"/>
          </a:p>
        </p:txBody>
      </p:sp>
      <p:sp>
        <p:nvSpPr>
          <p:cNvPr id="61" name="Manipulate Variables">
            <a:extLst>
              <a:ext uri="{FF2B5EF4-FFF2-40B4-BE49-F238E27FC236}">
                <a16:creationId xmlns:a16="http://schemas.microsoft.com/office/drawing/2014/main" id="{D6896EB2-0214-4D33-A5AA-E7B368C310DF}"/>
              </a:ext>
            </a:extLst>
          </p:cNvPr>
          <p:cNvSpPr txBox="1"/>
          <p:nvPr/>
        </p:nvSpPr>
        <p:spPr>
          <a:xfrm>
            <a:off x="338381" y="9640581"/>
            <a:ext cx="21448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Glossary</a:t>
            </a:r>
            <a:endParaRPr lang="fr-FR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798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Using Git and GitHub with RStudio: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Mouna BELAID</cp:lastModifiedBy>
  <cp:revision>19</cp:revision>
  <dcterms:modified xsi:type="dcterms:W3CDTF">2022-06-18T19:32:34Z</dcterms:modified>
</cp:coreProperties>
</file>