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4725187" y="6940466"/>
            <a:ext cx="2049701" cy="274241"/>
            <a:chOff x="0" y="0"/>
            <a:chExt cx="2049700" cy="274240"/>
          </a:xfrm>
        </p:grpSpPr>
        <p:sp>
          <p:nvSpPr>
            <p:cNvPr id="128" name="Rounded Rectangle"/>
            <p:cNvSpPr/>
            <p:nvPr/>
          </p:nvSpPr>
          <p:spPr>
            <a:xfrm>
              <a:off x="1704208" y="58350"/>
              <a:ext cx="30325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29" name="2018-01-31 11:59:59 UTC"/>
            <p:cNvSpPr txBox="1"/>
            <p:nvPr/>
          </p:nvSpPr>
          <p:spPr>
            <a:xfrm>
              <a:off x="0" y="0"/>
              <a:ext cx="204970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11:59:59</a:t>
              </a:r>
              <a:r>
                <a:rPr>
                  <a:solidFill>
                    <a:srgbClr val="FFFFFF"/>
                  </a:solidFill>
                </a:rPr>
                <a:t> UTC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5122833" y="7247620"/>
            <a:ext cx="1383743" cy="540139"/>
            <a:chOff x="0" y="0"/>
            <a:chExt cx="1383741" cy="540138"/>
          </a:xfrm>
        </p:grpSpPr>
        <p:sp>
          <p:nvSpPr>
            <p:cNvPr id="149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214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50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1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52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4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5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6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7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58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59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60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61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0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2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12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215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122833" y="7720931"/>
            <a:ext cx="1383743" cy="540139"/>
            <a:chOff x="0" y="0"/>
            <a:chExt cx="1383741" cy="540138"/>
          </a:xfrm>
        </p:grpSpPr>
        <p:sp>
          <p:nvSpPr>
            <p:cNvPr id="217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282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218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19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20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2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23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4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5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26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27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28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9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3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2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1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283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85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060467" y="6649042"/>
            <a:ext cx="1714421" cy="274241"/>
            <a:chOff x="0" y="0"/>
            <a:chExt cx="1714420" cy="274240"/>
          </a:xfrm>
        </p:grpSpPr>
        <p:sp>
          <p:nvSpPr>
            <p:cNvPr id="288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5060467" y="6344918"/>
            <a:ext cx="1714421" cy="274242"/>
            <a:chOff x="0" y="0"/>
            <a:chExt cx="1714420" cy="274240"/>
          </a:xfrm>
        </p:grpSpPr>
        <p:sp>
          <p:nvSpPr>
            <p:cNvPr id="291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5060467" y="6053494"/>
            <a:ext cx="1714421" cy="274242"/>
            <a:chOff x="0" y="0"/>
            <a:chExt cx="1714420" cy="274240"/>
          </a:xfrm>
        </p:grpSpPr>
        <p:sp>
          <p:nvSpPr>
            <p:cNvPr id="294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060467" y="4563713"/>
            <a:ext cx="1714421" cy="274242"/>
            <a:chOff x="0" y="0"/>
            <a:chExt cx="1714420" cy="274240"/>
          </a:xfrm>
        </p:grpSpPr>
        <p:sp>
          <p:nvSpPr>
            <p:cNvPr id="297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60467" y="5018343"/>
            <a:ext cx="1714421" cy="274242"/>
            <a:chOff x="0" y="0"/>
            <a:chExt cx="1714420" cy="274240"/>
          </a:xfrm>
        </p:grpSpPr>
        <p:sp>
          <p:nvSpPr>
            <p:cNvPr id="300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5060467" y="4106946"/>
            <a:ext cx="1714421" cy="274242"/>
            <a:chOff x="0" y="0"/>
            <a:chExt cx="1714420" cy="274240"/>
          </a:xfrm>
        </p:grpSpPr>
        <p:sp>
          <p:nvSpPr>
            <p:cNvPr id="303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0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6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307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308" name="RStudio® is a trademark of RStudio, PBC  •  CC BY SA  RStudio  •  info@rstudio.com  •  844-448-1212  •  rstudio.com  •  Learn more at lubridate.tidyverse.org  •  lubridate  1.7.10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lubridate.tidyverse.org</a:t>
            </a:r>
            <a:r>
              <a:t>  •  lubridate  1.7.10  •  Updated:  2021-07</a:t>
            </a:r>
          </a:p>
        </p:txBody>
      </p:sp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310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Dates and times with lubridate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 </a:t>
            </a:r>
          </a:p>
        </p:txBody>
      </p:sp>
      <p:sp>
        <p:nvSpPr>
          <p:cNvPr id="311" name="Date-times"/>
          <p:cNvSpPr txBox="1"/>
          <p:nvPr/>
        </p:nvSpPr>
        <p:spPr>
          <a:xfrm>
            <a:off x="312569" y="1498600"/>
            <a:ext cx="14566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Date-times</a:t>
            </a:r>
          </a:p>
        </p:txBody>
      </p:sp>
      <p:sp>
        <p:nvSpPr>
          <p:cNvPr id="312" name="Line"/>
          <p:cNvSpPr/>
          <p:nvPr/>
        </p:nvSpPr>
        <p:spPr>
          <a:xfrm>
            <a:off x="312569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313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1"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dt &lt;-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as_datetime(</a:t>
            </a:r>
            <a:r>
              <a:t>1511870400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"2017-11-28 12:00:00 UTC"</a:t>
            </a:r>
          </a:p>
        </p:txBody>
      </p:sp>
      <p:sp>
        <p:nvSpPr>
          <p:cNvPr id="314" name="Identify the order of the year (y), month (m), day (d), hour (h), minute (m) and second (s) elements in your data.…"/>
          <p:cNvSpPr txBox="1"/>
          <p:nvPr/>
        </p:nvSpPr>
        <p:spPr>
          <a:xfrm>
            <a:off x="329846" y="3363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Identify the order of the year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), month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</a:t>
            </a:r>
            <a:r>
              <a:t>), day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</a:t>
            </a:r>
            <a:r>
              <a:t>), hour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</a:t>
            </a:r>
            <a:r>
              <a:t>), minute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</a:t>
            </a:r>
            <a:r>
              <a:t>) and second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function below whose name replicates the order. Each accepts a tz argument to set the time zone, e.g. ymd(x, tz = "UTC").</a:t>
            </a:r>
          </a:p>
        </p:txBody>
      </p:sp>
      <p:sp>
        <p:nvSpPr>
          <p:cNvPr id="315" name="PARSE DATE-TIMES (Convert strings or numbers to date-times)"/>
          <p:cNvSpPr txBox="1"/>
          <p:nvPr/>
        </p:nvSpPr>
        <p:spPr>
          <a:xfrm>
            <a:off x="312569" y="3109214"/>
            <a:ext cx="399552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PARSE DATE-TIMES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(Convert strings or numbers to date-times)</a:t>
            </a:r>
          </a:p>
        </p:txBody>
      </p:sp>
      <p:sp>
        <p:nvSpPr>
          <p:cNvPr id="316" name="Line"/>
          <p:cNvSpPr/>
          <p:nvPr/>
        </p:nvSpPr>
        <p:spPr>
          <a:xfrm>
            <a:off x="275239" y="3058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317" name="date_decimal(decimal, tz = &quot;UTC&quot;) date_decimal(2017.5)…"/>
          <p:cNvSpPr txBox="1"/>
          <p:nvPr/>
        </p:nvSpPr>
        <p:spPr>
          <a:xfrm>
            <a:off x="2279957" y="8104552"/>
            <a:ext cx="20838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date_decimal(</a:t>
            </a:r>
            <a:r>
              <a:t>decimal, tz = "UTC"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now(</a:t>
            </a:r>
            <a:r>
              <a:t>tzone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Current time in tz (defaults to system tz).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today(</a:t>
            </a:r>
            <a:r>
              <a:t>tzone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Current date in a tz (defaults to system tz).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today()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fast_strptime()</a:t>
            </a:r>
            <a:r>
              <a:t> Faster strptime.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fast_strptime('9/1/01', '%y/%m/%d')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parse_date_time()</a:t>
            </a:r>
            <a:r>
              <a:t> Easier strptime.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parse_date_time("9/1/01", "ymd")</a:t>
            </a:r>
          </a:p>
        </p:txBody>
      </p:sp>
      <p:sp>
        <p:nvSpPr>
          <p:cNvPr id="318" name="ymd_hms(), ymd_hm(), ymd_h(). ymd_hms(&quot;2017-11-28T14:02:00&quot;)…"/>
          <p:cNvSpPr txBox="1"/>
          <p:nvPr/>
        </p:nvSpPr>
        <p:spPr>
          <a:xfrm>
            <a:off x="2279957" y="4157746"/>
            <a:ext cx="2071122" cy="385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ymd_hms()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ymd_hm()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ymd_h()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ydm_hms()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ydm_hm()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ydm_h()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mdy_hms()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mdy_hm()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mdy_h()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dmy_hms()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dmy_hm()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dmy_h()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ymd()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ydm()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mdy()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myd()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mdy("July 4th, 2000")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dmy()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dym()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dmy("4th of July '99")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yq()</a:t>
            </a:r>
            <a:r>
              <a:t> Q for quarter.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yq("2001: Q3")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</a:defRPr>
            </a:pPr>
            <a:r>
              <a:t>my(), ym().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my("07-2020")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hms::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hms()</a:t>
            </a:r>
            <a:r>
              <a:t> Also lubridate::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hms()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hm()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ms()</a:t>
            </a:r>
            <a:r>
              <a:t>, which return periods.*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hms::hms(sec = 0, min= 1, hours = 2, roll = FALSE)</a:t>
            </a:r>
          </a:p>
        </p:txBody>
      </p:sp>
      <p:sp>
        <p:nvSpPr>
          <p:cNvPr id="319" name="Line"/>
          <p:cNvSpPr/>
          <p:nvPr/>
        </p:nvSpPr>
        <p:spPr>
          <a:xfrm>
            <a:off x="275239" y="80010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320" name="2017-11-28T14:02:00"/>
          <p:cNvSpPr txBox="1"/>
          <p:nvPr/>
        </p:nvSpPr>
        <p:spPr>
          <a:xfrm>
            <a:off x="273180" y="41496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21" name="2017-22-12 10:00:00"/>
          <p:cNvSpPr txBox="1"/>
          <p:nvPr/>
        </p:nvSpPr>
        <p:spPr>
          <a:xfrm>
            <a:off x="273180" y="45627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22" name="11/28/2017 1:02:03"/>
          <p:cNvSpPr txBox="1"/>
          <p:nvPr/>
        </p:nvSpPr>
        <p:spPr>
          <a:xfrm>
            <a:off x="273180" y="49828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3" name="1 Jan 2017 23:59:59"/>
          <p:cNvSpPr txBox="1"/>
          <p:nvPr/>
        </p:nvSpPr>
        <p:spPr>
          <a:xfrm>
            <a:off x="273180" y="54086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4" name="20170131"/>
          <p:cNvSpPr txBox="1"/>
          <p:nvPr/>
        </p:nvSpPr>
        <p:spPr>
          <a:xfrm>
            <a:off x="273180" y="58322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5" name="July 4th, 2000"/>
          <p:cNvSpPr txBox="1"/>
          <p:nvPr/>
        </p:nvSpPr>
        <p:spPr>
          <a:xfrm>
            <a:off x="273180" y="61208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6" name="4th of July '99"/>
          <p:cNvSpPr txBox="1"/>
          <p:nvPr/>
        </p:nvSpPr>
        <p:spPr>
          <a:xfrm>
            <a:off x="273180" y="63823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7" name="2001: Q3"/>
          <p:cNvSpPr txBox="1"/>
          <p:nvPr/>
        </p:nvSpPr>
        <p:spPr>
          <a:xfrm>
            <a:off x="273180" y="66776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8" name="2:01"/>
          <p:cNvSpPr txBox="1"/>
          <p:nvPr/>
        </p:nvSpPr>
        <p:spPr>
          <a:xfrm>
            <a:off x="273180" y="71768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9" name="2017.5"/>
          <p:cNvSpPr txBox="1"/>
          <p:nvPr/>
        </p:nvSpPr>
        <p:spPr>
          <a:xfrm>
            <a:off x="273180" y="80314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267715" y="8521488"/>
            <a:ext cx="414893" cy="406024"/>
            <a:chOff x="0" y="0"/>
            <a:chExt cx="414892" cy="406023"/>
          </a:xfrm>
        </p:grpSpPr>
        <p:sp>
          <p:nvSpPr>
            <p:cNvPr id="330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1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2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3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4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309466" y="1970139"/>
            <a:ext cx="1814988" cy="561921"/>
            <a:chOff x="0" y="3194"/>
            <a:chExt cx="1814987" cy="561920"/>
          </a:xfrm>
        </p:grpSpPr>
        <p:sp>
          <p:nvSpPr>
            <p:cNvPr id="336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342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43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44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45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46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349" name="Line"/>
          <p:cNvSpPr/>
          <p:nvPr/>
        </p:nvSpPr>
        <p:spPr>
          <a:xfrm>
            <a:off x="5080000" y="3058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pSp>
        <p:nvGrpSpPr>
          <p:cNvPr id="417" name="Group"/>
          <p:cNvGrpSpPr/>
          <p:nvPr/>
        </p:nvGrpSpPr>
        <p:grpSpPr>
          <a:xfrm>
            <a:off x="5122833" y="8180763"/>
            <a:ext cx="1383743" cy="540139"/>
            <a:chOff x="0" y="0"/>
            <a:chExt cx="1383741" cy="540138"/>
          </a:xfrm>
        </p:grpSpPr>
        <p:sp>
          <p:nvSpPr>
            <p:cNvPr id="350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51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2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53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4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5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6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7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8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59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60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61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62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416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18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1"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 &lt;-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as_date(</a:t>
            </a:r>
            <a:r>
              <a:t>17498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"2017-11-28"</a:t>
            </a:r>
          </a:p>
        </p:txBody>
      </p:sp>
      <p:sp>
        <p:nvSpPr>
          <p:cNvPr id="419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1"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An hms is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&lt;- hms::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as.hms(</a:t>
            </a:r>
            <a:r>
              <a:t>85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00:01:25</a:t>
            </a:r>
          </a:p>
        </p:txBody>
      </p:sp>
      <p:sp>
        <p:nvSpPr>
          <p:cNvPr id="420" name="GET AND SET COMPONENTS"/>
          <p:cNvSpPr txBox="1"/>
          <p:nvPr/>
        </p:nvSpPr>
        <p:spPr>
          <a:xfrm>
            <a:off x="5132670" y="3110681"/>
            <a:ext cx="185841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21" name="date(x) Date component. date(dt)…"/>
          <p:cNvSpPr txBox="1"/>
          <p:nvPr/>
        </p:nvSpPr>
        <p:spPr>
          <a:xfrm>
            <a:off x="6984276" y="4157746"/>
            <a:ext cx="2046118" cy="64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Date component.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year(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Year.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year(dt)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isoyear(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epiyear(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month(</a:t>
            </a:r>
            <a:r>
              <a:t>x, label, abbr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Month.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day(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Day of month.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wday(</a:t>
            </a:r>
            <a:r>
              <a:t>x, label, abbr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qday(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hour(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Hour.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hour(dt)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minute(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Minutes.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minute(dt)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second(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Seconds.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second(dt)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tz(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Time zone.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tz(dt)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week(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Week of the year.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isoweek()</a:t>
            </a:r>
            <a:r>
              <a:t>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epiweek()</a:t>
            </a:r>
            <a:r>
              <a:t>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quarter(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Quarter.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quarter(dt)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semester(</a:t>
            </a:r>
            <a:r>
              <a:t>x, with_year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Semester.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semester(dt)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am(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Is it in the am?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am(dt) 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Is it in the pm?</a:t>
            </a:r>
            <a:r>
              <a:rPr i="1"/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pm(dt)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dst(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Is it daylight savings?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leap_year(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Is it a leap year?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update(</a:t>
            </a:r>
            <a:r>
              <a:t>object, ..., simple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update(dt, mday = 2, hour = 1)</a:t>
            </a:r>
          </a:p>
        </p:txBody>
      </p:sp>
      <p:sp>
        <p:nvSpPr>
          <p:cNvPr id="422" name="Use an accessor function to get a component.…"/>
          <p:cNvSpPr txBox="1"/>
          <p:nvPr/>
        </p:nvSpPr>
        <p:spPr>
          <a:xfrm>
            <a:off x="5125093" y="3359314"/>
            <a:ext cx="2833122" cy="5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23" name="d ## &quot;2017-11-28&quot;…"/>
          <p:cNvSpPr txBox="1"/>
          <p:nvPr/>
        </p:nvSpPr>
        <p:spPr>
          <a:xfrm>
            <a:off x="8019536" y="3212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day(d)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5428847" y="8764067"/>
            <a:ext cx="771715" cy="324673"/>
            <a:chOff x="0" y="0"/>
            <a:chExt cx="771714" cy="324672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-1"/>
              <a:ext cx="324866" cy="324674"/>
              <a:chOff x="0" y="0"/>
              <a:chExt cx="324865" cy="324672"/>
            </a:xfrm>
          </p:grpSpPr>
          <p:sp>
            <p:nvSpPr>
              <p:cNvPr id="424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5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8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9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0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1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2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4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5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8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41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315970" y="9016278"/>
            <a:ext cx="1356804" cy="1303509"/>
            <a:chOff x="0" y="59162"/>
            <a:chExt cx="1356803" cy="1303508"/>
          </a:xfrm>
        </p:grpSpPr>
        <p:grpSp>
          <p:nvGrpSpPr>
            <p:cNvPr id="460" name="Group"/>
            <p:cNvGrpSpPr/>
            <p:nvPr/>
          </p:nvGrpSpPr>
          <p:grpSpPr>
            <a:xfrm>
              <a:off x="0" y="59162"/>
              <a:ext cx="541116" cy="426452"/>
              <a:chOff x="0" y="0"/>
              <a:chExt cx="541115" cy="426451"/>
            </a:xfrm>
          </p:grpSpPr>
          <p:sp>
            <p:nvSpPr>
              <p:cNvPr id="443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4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5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6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7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8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9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8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9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461" name="January"/>
            <p:cNvSpPr/>
            <p:nvPr/>
          </p:nvSpPr>
          <p:spPr>
            <a:xfrm>
              <a:off x="86803" y="926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5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63" name="x"/>
          <p:cNvSpPr txBox="1"/>
          <p:nvPr/>
        </p:nvSpPr>
        <p:spPr>
          <a:xfrm>
            <a:off x="3966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462881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5363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06018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672889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x"/>
          <p:cNvSpPr txBox="1"/>
          <p:nvPr/>
        </p:nvSpPr>
        <p:spPr>
          <a:xfrm>
            <a:off x="269664" y="90095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9" name="x"/>
          <p:cNvSpPr txBox="1"/>
          <p:nvPr/>
        </p:nvSpPr>
        <p:spPr>
          <a:xfrm>
            <a:off x="327726" y="90095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0" name="x"/>
          <p:cNvSpPr txBox="1"/>
          <p:nvPr/>
        </p:nvSpPr>
        <p:spPr>
          <a:xfrm>
            <a:off x="396664" y="90102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1" name="Line"/>
          <p:cNvSpPr/>
          <p:nvPr/>
        </p:nvSpPr>
        <p:spPr>
          <a:xfrm>
            <a:off x="9442450" y="9140857"/>
            <a:ext cx="4210572" cy="1"/>
          </a:xfrm>
          <a:prstGeom prst="line">
            <a:avLst/>
          </a:prstGeom>
          <a:ln w="12700">
            <a:solidFill>
              <a:srgbClr val="4E7648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472" name="Line"/>
          <p:cNvSpPr/>
          <p:nvPr/>
        </p:nvSpPr>
        <p:spPr>
          <a:xfrm>
            <a:off x="9438775" y="64770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473" name="Time Zones"/>
          <p:cNvSpPr txBox="1"/>
          <p:nvPr/>
        </p:nvSpPr>
        <p:spPr>
          <a:xfrm>
            <a:off x="9438775" y="6496239"/>
            <a:ext cx="154590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Time Zones</a:t>
            </a:r>
          </a:p>
        </p:txBody>
      </p:sp>
      <p:sp>
        <p:nvSpPr>
          <p:cNvPr id="474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38775" y="6861041"/>
            <a:ext cx="4210572" cy="128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recognizes ~600 time zones. Each encodes the time zone, Daylight Savings Time, and historical calendar variations for an area. R assigns </a:t>
            </a:r>
            <a:r>
              <a:rPr i="1"/>
              <a:t>one</a:t>
            </a:r>
            <a:r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UTC</a:t>
            </a:r>
            <a:r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OlsonNames()</a:t>
            </a:r>
            <a:r>
              <a:t> Returns a list of valid time zone names.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OlsonNames()</a:t>
            </a:r>
            <a:endParaRPr i="1"/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t>Sys.timezone()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Gets current time zone. </a:t>
            </a:r>
          </a:p>
        </p:txBody>
      </p:sp>
      <p:sp>
        <p:nvSpPr>
          <p:cNvPr id="475" name="with_tz(time, tzone = &quot;&quot;) Get the same date-time in a new time zone (a new clock time). Also local_time(dt, tz, units).  with_tz(dt, &quot;US/Pacific&quot;)…"/>
          <p:cNvSpPr txBox="1"/>
          <p:nvPr/>
        </p:nvSpPr>
        <p:spPr>
          <a:xfrm>
            <a:off x="11829774" y="8226425"/>
            <a:ext cx="1809381" cy="191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with_tz(</a:t>
            </a:r>
            <a:r>
              <a:t>time, tzone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same date-time</a:t>
            </a:r>
            <a:r>
              <a:t> in a new time zone (a new clock time).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local_time(</a:t>
            </a:r>
            <a:r>
              <a:t>dt, tz, units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with_tz(dt, "US/Pacific")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force_tz(</a:t>
            </a:r>
            <a:r>
              <a:t>time, tzone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same clock time</a:t>
            </a:r>
            <a:r>
              <a:t> in a new time zone (a new date-time). 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force_tzs()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force_tz(dt, "US/Pacific")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9796689" y="8667236"/>
            <a:ext cx="1537583" cy="947245"/>
            <a:chOff x="0" y="0"/>
            <a:chExt cx="1537581" cy="947244"/>
          </a:xfrm>
        </p:grpSpPr>
        <p:grpSp>
          <p:nvGrpSpPr>
            <p:cNvPr id="480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6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fill="norm" stroke="1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77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78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fill="norm" stroke="1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79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481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PT</a:t>
              </a:r>
            </a:p>
          </p:txBody>
        </p:sp>
        <p:sp>
          <p:nvSpPr>
            <p:cNvPr id="482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MT</a:t>
              </a:r>
            </a:p>
          </p:txBody>
        </p:sp>
        <p:sp>
          <p:nvSpPr>
            <p:cNvPr id="483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CT</a:t>
              </a:r>
            </a:p>
          </p:txBody>
        </p:sp>
        <p:sp>
          <p:nvSpPr>
            <p:cNvPr id="484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</a:t>
              </a:r>
            </a:p>
          </p:txBody>
        </p:sp>
      </p:grpSp>
      <p:sp>
        <p:nvSpPr>
          <p:cNvPr id="486" name="7:00…"/>
          <p:cNvSpPr txBox="1"/>
          <p:nvPr/>
        </p:nvSpPr>
        <p:spPr>
          <a:xfrm>
            <a:off x="11137550" y="82964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7" name="6:00…"/>
          <p:cNvSpPr txBox="1"/>
          <p:nvPr/>
        </p:nvSpPr>
        <p:spPr>
          <a:xfrm>
            <a:off x="10633995" y="8086292"/>
            <a:ext cx="59475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8" name="5:00…"/>
          <p:cNvSpPr txBox="1"/>
          <p:nvPr/>
        </p:nvSpPr>
        <p:spPr>
          <a:xfrm>
            <a:off x="9823703" y="8086292"/>
            <a:ext cx="73452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9" name="4:00…"/>
          <p:cNvSpPr txBox="1"/>
          <p:nvPr/>
        </p:nvSpPr>
        <p:spPr>
          <a:xfrm>
            <a:off x="9367196" y="8300341"/>
            <a:ext cx="547723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11137550" y="938651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91" name="7:00…"/>
          <p:cNvSpPr txBox="1"/>
          <p:nvPr/>
        </p:nvSpPr>
        <p:spPr>
          <a:xfrm>
            <a:off x="10633995" y="97351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92" name="7:00…"/>
          <p:cNvSpPr txBox="1"/>
          <p:nvPr/>
        </p:nvSpPr>
        <p:spPr>
          <a:xfrm>
            <a:off x="9823703" y="9735122"/>
            <a:ext cx="73452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3" name="7:00…"/>
          <p:cNvSpPr txBox="1"/>
          <p:nvPr/>
        </p:nvSpPr>
        <p:spPr>
          <a:xfrm>
            <a:off x="9367196" y="9390371"/>
            <a:ext cx="547723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b="1"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4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38775" y="4961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t>stamp()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Derive a template from an example string and return a new function that will apply the template to date-times. Also </a:t>
            </a:r>
            <a:r>
              <a:t>stamp_date()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stamp_time()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Derive a template, create a function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sf </a:t>
            </a:r>
            <a:r>
              <a:rPr>
                <a:solidFill>
                  <a:srgbClr val="264D66"/>
                </a:solidFill>
              </a:rPr>
              <a:t>&lt;-</a:t>
            </a:r>
            <a:r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Apply the template to dates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sf(ymd("2010-04-05"))</a:t>
            </a:r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## [1] "Created Monday, Apr 05, 2010 00:00"  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12938444" y="5509617"/>
            <a:ext cx="1618624" cy="1523823"/>
            <a:chOff x="13700" y="31888"/>
            <a:chExt cx="1618622" cy="1523821"/>
          </a:xfrm>
        </p:grpSpPr>
        <p:sp>
          <p:nvSpPr>
            <p:cNvPr id="495" name="Rounded Rectangle"/>
            <p:cNvSpPr/>
            <p:nvPr/>
          </p:nvSpPr>
          <p:spPr>
            <a:xfrm>
              <a:off x="13700" y="31888"/>
              <a:ext cx="697248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Tip: use a…"/>
            <p:cNvSpPr/>
            <p:nvPr/>
          </p:nvSpPr>
          <p:spPr>
            <a:xfrm>
              <a:off x="362323" y="2857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Tip:</a:t>
              </a:r>
              <a:r>
                <a:t> 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use a </a:t>
              </a:r>
              <a:endParaRPr b="1">
                <a:latin typeface="SourceSansPro-SemiBold"/>
                <a:ea typeface="SourceSansPro-SemiBold"/>
                <a:cs typeface="SourceSansPro-SemiBold"/>
                <a:sym typeface="SourceSansPro-SemiBold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1" sz="11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t>date with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1" sz="11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t>day &gt; 12</a:t>
              </a:r>
            </a:p>
          </p:txBody>
        </p:sp>
      </p:grpSp>
      <p:sp>
        <p:nvSpPr>
          <p:cNvPr id="498" name="Line"/>
          <p:cNvSpPr/>
          <p:nvPr/>
        </p:nvSpPr>
        <p:spPr>
          <a:xfrm>
            <a:off x="9438775" y="4508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499" name="Stamp Date-times"/>
          <p:cNvSpPr txBox="1"/>
          <p:nvPr/>
        </p:nvSpPr>
        <p:spPr>
          <a:xfrm>
            <a:off x="9438775" y="4527739"/>
            <a:ext cx="23822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Stamp Date-times</a:t>
            </a:r>
          </a:p>
        </p:txBody>
      </p:sp>
      <p:sp>
        <p:nvSpPr>
          <p:cNvPr id="500" name="Line"/>
          <p:cNvSpPr/>
          <p:nvPr/>
        </p:nvSpPr>
        <p:spPr>
          <a:xfrm>
            <a:off x="9438775" y="1536700"/>
            <a:ext cx="2788025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01" name="Round Date-times"/>
          <p:cNvSpPr txBox="1"/>
          <p:nvPr/>
        </p:nvSpPr>
        <p:spPr>
          <a:xfrm>
            <a:off x="9438775" y="1555940"/>
            <a:ext cx="23923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Round Date-times</a:t>
            </a:r>
          </a:p>
        </p:txBody>
      </p:sp>
      <p:sp>
        <p:nvSpPr>
          <p:cNvPr id="502" name="floor_date(x, unit = &quot;second&quot;) Round down to nearest unit. floor_date(dt, unit = &quot;month&quot;)…"/>
          <p:cNvSpPr txBox="1"/>
          <p:nvPr/>
        </p:nvSpPr>
        <p:spPr>
          <a:xfrm>
            <a:off x="11797650" y="1936137"/>
            <a:ext cx="1952159" cy="178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floor_date(</a:t>
            </a:r>
            <a:r>
              <a:t>x, unit = "second"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Round down to nearest unit.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floor_date(dt, unit = "month")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round_date(</a:t>
            </a:r>
            <a:r>
              <a:t>x, unit = "second"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Round to nearest unit. </a:t>
            </a:r>
            <a:r>
              <a:t>round_date(dt,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ceiling_date(</a:t>
            </a:r>
            <a:r>
              <a:t>x, unit = "second", change_on_boundary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Round up to nearest unit.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ceiling_date(dt, unit = "month")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3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05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6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07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11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28" name="Group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6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20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9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pic>
        <p:nvPicPr>
          <p:cNvPr id="544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Valid units are second, minute, hour, day, week, month, bimonth, quarter, season, halfyear and year.…"/>
          <p:cNvSpPr txBox="1"/>
          <p:nvPr/>
        </p:nvSpPr>
        <p:spPr>
          <a:xfrm>
            <a:off x="9438775" y="3725802"/>
            <a:ext cx="4260415" cy="77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Valid units are second, minute, hour, day, week, month, bimonth, quarter, season, halfyear and year. 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rollback(</a:t>
            </a:r>
            <a:r>
              <a:t>dates, roll_to_first = FALSE, preserve_hms = TRUE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Roll back to last day of previous month.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rollforward()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rollback(dt)</a:t>
            </a:r>
          </a:p>
        </p:txBody>
      </p:sp>
      <p:sp>
        <p:nvSpPr>
          <p:cNvPr id="547" name="07-2020"/>
          <p:cNvSpPr txBox="1"/>
          <p:nvPr/>
        </p:nvSpPr>
        <p:spPr>
          <a:xfrm>
            <a:off x="273180" y="6929961"/>
            <a:ext cx="76411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rgbClr val="4F7648"/>
                </a:solidFill>
              </a:rPr>
              <a:t>07</a:t>
            </a:r>
            <a:r>
              <a:rPr>
                <a:solidFill>
                  <a:srgbClr val="C1C0C0"/>
                </a:solidFill>
              </a:rPr>
              <a:t>-</a:t>
            </a:r>
            <a:r>
              <a:t>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6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5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6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6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6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6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56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567" name="Make an interval with interval() or %--%, e.g.…"/>
          <p:cNvSpPr txBox="1"/>
          <p:nvPr/>
        </p:nvSpPr>
        <p:spPr>
          <a:xfrm>
            <a:off x="9435329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Make an interval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interval()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 &lt;- interval(ymd("2017-01-01"), d)</a:t>
            </a:r>
            <a:r>
              <a:rPr i="1"/>
              <a:t>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 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j &lt;- d %--% ymd("2017-12-31")       </a:t>
            </a:r>
            <a:r>
              <a:rPr i="1"/>
              <a:t>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8" name="Line"/>
          <p:cNvSpPr/>
          <p:nvPr/>
        </p:nvSpPr>
        <p:spPr>
          <a:xfrm>
            <a:off x="9398000" y="5026734"/>
            <a:ext cx="4254501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69" name="PERIODS"/>
          <p:cNvSpPr txBox="1"/>
          <p:nvPr/>
        </p:nvSpPr>
        <p:spPr>
          <a:xfrm>
            <a:off x="312072" y="5077714"/>
            <a:ext cx="61209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70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71" name="Line"/>
          <p:cNvSpPr/>
          <p:nvPr/>
        </p:nvSpPr>
        <p:spPr>
          <a:xfrm>
            <a:off x="274742" y="5026918"/>
            <a:ext cx="42461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72" name="DURATIONS"/>
          <p:cNvSpPr txBox="1"/>
          <p:nvPr/>
        </p:nvSpPr>
        <p:spPr>
          <a:xfrm>
            <a:off x="4800010" y="5077714"/>
            <a:ext cx="80015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73" name="Line"/>
          <p:cNvSpPr/>
          <p:nvPr/>
        </p:nvSpPr>
        <p:spPr>
          <a:xfrm>
            <a:off x="4762680" y="5026918"/>
            <a:ext cx="44112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74" name="RStudio® is a trademark of RStudio, PBC  •  CC BY SA  RStudio  •  info@rstudio.com  •  844-448-1212  •  rstudio.com  •  Learn more at lubridate.tidyverse.org  •  lubridate  1.7.10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lubridate.tidyverse.org</a:t>
            </a:r>
            <a:r>
              <a:t>  •  lubridate  1.7.10  •  Updated:  2021-07</a:t>
            </a:r>
          </a:p>
        </p:txBody>
      </p:sp>
      <p:sp>
        <p:nvSpPr>
          <p:cNvPr id="5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76" name="Line"/>
          <p:cNvSpPr/>
          <p:nvPr/>
        </p:nvSpPr>
        <p:spPr>
          <a:xfrm>
            <a:off x="312072" y="622300"/>
            <a:ext cx="11882511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577" name="Add or subtract periods to model events that happen at specific clock times, like the NYSE opening bell."/>
          <p:cNvSpPr txBox="1"/>
          <p:nvPr/>
        </p:nvSpPr>
        <p:spPr>
          <a:xfrm>
            <a:off x="312072" y="5294406"/>
            <a:ext cx="4210572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78" name="Make a period with the name of a time unit pluralized, e.g.…"/>
          <p:cNvSpPr txBox="1"/>
          <p:nvPr/>
        </p:nvSpPr>
        <p:spPr>
          <a:xfrm>
            <a:off x="31207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Make a period with the name of a time unit 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79" name="Make a duration with the name of a period prefixed with a d, e.g.…"/>
          <p:cNvSpPr txBox="1"/>
          <p:nvPr/>
        </p:nvSpPr>
        <p:spPr>
          <a:xfrm>
            <a:off x="4800010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Make a duration with the name of a period prefixed with a 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80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0010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Difftimes</a:t>
            </a:r>
            <a:r>
              <a:t> are a class of durations found in base R.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781238" y="6539657"/>
            <a:ext cx="730619" cy="489120"/>
            <a:chOff x="0" y="0"/>
            <a:chExt cx="730617" cy="489119"/>
          </a:xfrm>
        </p:grpSpPr>
        <p:sp>
          <p:nvSpPr>
            <p:cNvPr id="581" name="Triangle"/>
            <p:cNvSpPr/>
            <p:nvPr/>
          </p:nvSpPr>
          <p:spPr>
            <a:xfrm rot="18082280">
              <a:off x="115878" y="-296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584" name="Group"/>
            <p:cNvGrpSpPr/>
            <p:nvPr/>
          </p:nvGrpSpPr>
          <p:grpSpPr>
            <a:xfrm>
              <a:off x="167181" y="147704"/>
              <a:ext cx="563437" cy="341416"/>
              <a:chOff x="0" y="32452"/>
              <a:chExt cx="563436" cy="341414"/>
            </a:xfrm>
          </p:grpSpPr>
          <p:sp>
            <p:nvSpPr>
              <p:cNvPr id="582" name="Quote Bubble"/>
              <p:cNvSpPr/>
              <p:nvPr/>
            </p:nvSpPr>
            <p:spPr>
              <a:xfrm>
                <a:off x="30892" y="32452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3" name="Number of days"/>
              <p:cNvSpPr/>
              <p:nvPr/>
            </p:nvSpPr>
            <p:spPr>
              <a:xfrm>
                <a:off x="0" y="203160"/>
                <a:ext cx="56343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88" name="Group"/>
          <p:cNvGrpSpPr/>
          <p:nvPr/>
        </p:nvGrpSpPr>
        <p:grpSpPr>
          <a:xfrm>
            <a:off x="1490007" y="6687361"/>
            <a:ext cx="321893" cy="341416"/>
            <a:chOff x="0" y="0"/>
            <a:chExt cx="321892" cy="341414"/>
          </a:xfrm>
        </p:grpSpPr>
        <p:sp>
          <p:nvSpPr>
            <p:cNvPr id="586" name="Quote Bubble"/>
            <p:cNvSpPr/>
            <p:nvPr/>
          </p:nvSpPr>
          <p:spPr>
            <a:xfrm>
              <a:off x="30892" y="0"/>
              <a:ext cx="255653" cy="34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87" name="etc."/>
            <p:cNvSpPr/>
            <p:nvPr/>
          </p:nvSpPr>
          <p:spPr>
            <a:xfrm>
              <a:off x="0" y="170707"/>
              <a:ext cx="32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0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295003" y="6578709"/>
            <a:ext cx="673039" cy="450068"/>
            <a:chOff x="0" y="0"/>
            <a:chExt cx="673037" cy="450067"/>
          </a:xfrm>
        </p:grpSpPr>
        <p:sp>
          <p:nvSpPr>
            <p:cNvPr id="589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592" name="Group"/>
            <p:cNvGrpSpPr/>
            <p:nvPr/>
          </p:nvGrpSpPr>
          <p:grpSpPr>
            <a:xfrm>
              <a:off x="0" y="108652"/>
              <a:ext cx="673038" cy="341416"/>
              <a:chOff x="0" y="32452"/>
              <a:chExt cx="673037" cy="341414"/>
            </a:xfrm>
          </p:grpSpPr>
          <p:sp>
            <p:nvSpPr>
              <p:cNvPr id="590" name="Quote Bubble"/>
              <p:cNvSpPr/>
              <p:nvPr/>
            </p:nvSpPr>
            <p:spPr>
              <a:xfrm>
                <a:off x="30892" y="32452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1" name="Number of months"/>
              <p:cNvSpPr/>
              <p:nvPr/>
            </p:nvSpPr>
            <p:spPr>
              <a:xfrm>
                <a:off x="0" y="203160"/>
                <a:ext cx="67303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98" name="Group"/>
          <p:cNvGrpSpPr/>
          <p:nvPr/>
        </p:nvGrpSpPr>
        <p:grpSpPr>
          <a:xfrm>
            <a:off x="4782405" y="6586711"/>
            <a:ext cx="595462" cy="500869"/>
            <a:chOff x="0" y="0"/>
            <a:chExt cx="595460" cy="500867"/>
          </a:xfrm>
        </p:grpSpPr>
        <p:sp>
          <p:nvSpPr>
            <p:cNvPr id="594" name="Triangle"/>
            <p:cNvSpPr/>
            <p:nvPr/>
          </p:nvSpPr>
          <p:spPr>
            <a:xfrm>
              <a:off x="212591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597" name="Group"/>
            <p:cNvGrpSpPr/>
            <p:nvPr/>
          </p:nvGrpSpPr>
          <p:grpSpPr>
            <a:xfrm>
              <a:off x="0" y="83252"/>
              <a:ext cx="595461" cy="417616"/>
              <a:chOff x="0" y="60392"/>
              <a:chExt cx="595460" cy="417614"/>
            </a:xfrm>
          </p:grpSpPr>
          <p:sp>
            <p:nvSpPr>
              <p:cNvPr id="595" name="Quote Bubble"/>
              <p:cNvSpPr/>
              <p:nvPr/>
            </p:nvSpPr>
            <p:spPr>
              <a:xfrm>
                <a:off x="26074" y="60392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6" name="Exact length in seconds"/>
              <p:cNvSpPr/>
              <p:nvPr/>
            </p:nvSpPr>
            <p:spPr>
              <a:xfrm>
                <a:off x="0" y="269200"/>
                <a:ext cx="5954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603" name="Group"/>
          <p:cNvGrpSpPr/>
          <p:nvPr/>
        </p:nvGrpSpPr>
        <p:grpSpPr>
          <a:xfrm>
            <a:off x="5367100" y="6586711"/>
            <a:ext cx="722995" cy="500869"/>
            <a:chOff x="0" y="0"/>
            <a:chExt cx="722993" cy="500867"/>
          </a:xfrm>
        </p:grpSpPr>
        <p:sp>
          <p:nvSpPr>
            <p:cNvPr id="599" name="Triangle"/>
            <p:cNvSpPr/>
            <p:nvPr/>
          </p:nvSpPr>
          <p:spPr>
            <a:xfrm>
              <a:off x="250890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602" name="Group"/>
            <p:cNvGrpSpPr/>
            <p:nvPr/>
          </p:nvGrpSpPr>
          <p:grpSpPr>
            <a:xfrm>
              <a:off x="0" y="83252"/>
              <a:ext cx="722994" cy="417616"/>
              <a:chOff x="0" y="60392"/>
              <a:chExt cx="722993" cy="417614"/>
            </a:xfrm>
          </p:grpSpPr>
          <p:sp>
            <p:nvSpPr>
              <p:cNvPr id="600" name="Quote Bubble"/>
              <p:cNvSpPr/>
              <p:nvPr/>
            </p:nvSpPr>
            <p:spPr>
              <a:xfrm>
                <a:off x="26272" y="60392"/>
                <a:ext cx="670450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1" name="Equivalent…"/>
              <p:cNvSpPr/>
              <p:nvPr/>
            </p:nvSpPr>
            <p:spPr>
              <a:xfrm>
                <a:off x="0" y="269200"/>
                <a:ext cx="72299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604" name="INTERVALS"/>
          <p:cNvSpPr txBox="1"/>
          <p:nvPr/>
        </p:nvSpPr>
        <p:spPr>
          <a:xfrm>
            <a:off x="9435329" y="5077529"/>
            <a:ext cx="7483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605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5329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Divide an interval by a duration to determine its physical length, divide an interval by a period to determine its implied length in clock time.</a:t>
            </a:r>
          </a:p>
        </p:txBody>
      </p:sp>
      <p:sp>
        <p:nvSpPr>
          <p:cNvPr id="606" name="Math with Date-times —   Lubridate provides three classes of timespans to facilitate math with dates and date-times."/>
          <p:cNvSpPr txBox="1"/>
          <p:nvPr/>
        </p:nvSpPr>
        <p:spPr>
          <a:xfrm>
            <a:off x="312072" y="593280"/>
            <a:ext cx="8821812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Math with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date-times.</a:t>
            </a:r>
            <a:endParaRPr sz="1150"/>
          </a:p>
        </p:txBody>
      </p:sp>
      <p:sp>
        <p:nvSpPr>
          <p:cNvPr id="607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</a:t>
            </a:r>
            <a:r>
              <a:rPr i="1"/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now() %within% i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int_start(</a:t>
            </a:r>
            <a:r>
              <a:t>int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Access/set the start date-time of an interval.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int_end()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int_start(i) &lt;- now(); int_start(i)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int_aligns(</a:t>
            </a:r>
            <a:r>
              <a:t>int1, int2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Do two intervals share a boundary?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int_overlaps()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int_aligns(i, j)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int_diff(</a:t>
            </a:r>
            <a:r>
              <a:t>times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v &lt;-c(dt, dt + 100, dt + 1000); int_diff(v)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int_flip(</a:t>
            </a:r>
            <a:r>
              <a:t>int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Reverse the direction of an interval.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int_standardize()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int_length(</a:t>
            </a:r>
            <a:r>
              <a:t>int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Length in seconds.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int_shift(</a:t>
            </a:r>
            <a:r>
              <a:t>int, by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Shifts an interval up or down the timeline by a timespan.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int_shift(i, days(-1))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as.interval(</a:t>
            </a:r>
            <a:r>
              <a:t>x, start,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Coerce a timespan to an interval with the start date-time.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is.interval()</a:t>
            </a:r>
            <a:r>
              <a:t>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as.interval(days(1), start = now())</a:t>
            </a:r>
          </a:p>
        </p:txBody>
      </p:sp>
      <p:grpSp>
        <p:nvGrpSpPr>
          <p:cNvPr id="611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09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1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3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4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7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8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20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8" name="Group"/>
            <p:cNvGrpSpPr/>
            <p:nvPr/>
          </p:nvGrpSpPr>
          <p:grpSpPr>
            <a:xfrm>
              <a:off x="0" y="-1"/>
              <a:ext cx="830659" cy="335721"/>
              <a:chOff x="0" y="0"/>
              <a:chExt cx="830658" cy="335719"/>
            </a:xfrm>
          </p:grpSpPr>
          <p:sp>
            <p:nvSpPr>
              <p:cNvPr id="625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6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7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629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31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5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6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1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46" name="Group"/>
          <p:cNvGrpSpPr/>
          <p:nvPr/>
        </p:nvGrpSpPr>
        <p:grpSpPr>
          <a:xfrm>
            <a:off x="9720929" y="9415185"/>
            <a:ext cx="578098" cy="335721"/>
            <a:chOff x="0" y="0"/>
            <a:chExt cx="578096" cy="335719"/>
          </a:xfrm>
        </p:grpSpPr>
        <p:sp>
          <p:nvSpPr>
            <p:cNvPr id="643" name="Line"/>
            <p:cNvSpPr/>
            <p:nvPr/>
          </p:nvSpPr>
          <p:spPr>
            <a:xfrm flipV="1">
              <a:off x="-1" y="30498"/>
              <a:ext cx="2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6009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5" name="Arrow"/>
            <p:cNvSpPr/>
            <p:nvPr/>
          </p:nvSpPr>
          <p:spPr>
            <a:xfrm>
              <a:off x="128438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2493464" y="5752572"/>
            <a:ext cx="637611" cy="406048"/>
            <a:chOff x="0" y="57852"/>
            <a:chExt cx="637609" cy="406046"/>
          </a:xfrm>
        </p:grpSpPr>
        <p:sp>
          <p:nvSpPr>
            <p:cNvPr id="647" name="Triangle"/>
            <p:cNvSpPr/>
            <p:nvPr/>
          </p:nvSpPr>
          <p:spPr>
            <a:xfrm rot="14522501">
              <a:off x="143306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8" name="Quote Bubble"/>
            <p:cNvSpPr/>
            <p:nvPr/>
          </p:nvSpPr>
          <p:spPr>
            <a:xfrm>
              <a:off x="268115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49" name="Start Date"/>
            <p:cNvSpPr/>
            <p:nvPr/>
          </p:nvSpPr>
          <p:spPr>
            <a:xfrm>
              <a:off x="254740" y="203160"/>
              <a:ext cx="3828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0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55" name="Group"/>
          <p:cNvGrpSpPr/>
          <p:nvPr/>
        </p:nvGrpSpPr>
        <p:grpSpPr>
          <a:xfrm>
            <a:off x="13085184" y="5752572"/>
            <a:ext cx="442766" cy="425343"/>
            <a:chOff x="0" y="57852"/>
            <a:chExt cx="442765" cy="425342"/>
          </a:xfrm>
        </p:grpSpPr>
        <p:sp>
          <p:nvSpPr>
            <p:cNvPr id="651" name="Triangle"/>
            <p:cNvSpPr/>
            <p:nvPr/>
          </p:nvSpPr>
          <p:spPr>
            <a:xfrm rot="13557191">
              <a:off x="117055" y="105685"/>
              <a:ext cx="141117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654" name="Group"/>
            <p:cNvGrpSpPr/>
            <p:nvPr/>
          </p:nvGrpSpPr>
          <p:grpSpPr>
            <a:xfrm>
              <a:off x="59896" y="57852"/>
              <a:ext cx="382870" cy="303316"/>
              <a:chOff x="0" y="57852"/>
              <a:chExt cx="382868" cy="303314"/>
            </a:xfrm>
          </p:grpSpPr>
          <p:sp>
            <p:nvSpPr>
              <p:cNvPr id="652" name="Quote Bubble"/>
              <p:cNvSpPr/>
              <p:nvPr/>
            </p:nvSpPr>
            <p:spPr>
              <a:xfrm>
                <a:off x="13374" y="57852"/>
                <a:ext cx="368821" cy="303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343"/>
                    </a:moveTo>
                    <a:lnTo>
                      <a:pt x="0" y="3257"/>
                    </a:lnTo>
                    <a:cubicBezTo>
                      <a:pt x="0" y="1458"/>
                      <a:pt x="1199" y="0"/>
                      <a:pt x="2678" y="0"/>
                    </a:cubicBezTo>
                    <a:lnTo>
                      <a:pt x="18922" y="0"/>
                    </a:lnTo>
                    <a:cubicBezTo>
                      <a:pt x="20401" y="0"/>
                      <a:pt x="21600" y="1458"/>
                      <a:pt x="21600" y="3257"/>
                    </a:cubicBezTo>
                    <a:lnTo>
                      <a:pt x="21600" y="18343"/>
                    </a:lnTo>
                    <a:cubicBezTo>
                      <a:pt x="21600" y="20142"/>
                      <a:pt x="20401" y="21600"/>
                      <a:pt x="18922" y="21600"/>
                    </a:cubicBezTo>
                    <a:lnTo>
                      <a:pt x="2678" y="21600"/>
                    </a:lnTo>
                    <a:cubicBezTo>
                      <a:pt x="1199" y="21600"/>
                      <a:pt x="0" y="20142"/>
                      <a:pt x="0" y="183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3" name="End Date"/>
              <p:cNvSpPr/>
              <p:nvPr/>
            </p:nvSpPr>
            <p:spPr>
              <a:xfrm>
                <a:off x="0" y="203160"/>
                <a:ext cx="38286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10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End Date</a:t>
                </a:r>
              </a:p>
            </p:txBody>
          </p:sp>
        </p:grpSp>
      </p:grpSp>
      <p:grpSp>
        <p:nvGrpSpPr>
          <p:cNvPr id="697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56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Math with date-times relies on the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leap &lt;- ymd("2019-03-01")</a:t>
              </a:r>
            </a:p>
          </p:txBody>
        </p:sp>
        <p:grpSp>
          <p:nvGrpSpPr>
            <p:cNvPr id="668" name="Group"/>
            <p:cNvGrpSpPr/>
            <p:nvPr/>
          </p:nvGrpSpPr>
          <p:grpSpPr>
            <a:xfrm>
              <a:off x="6167" y="2574391"/>
              <a:ext cx="2183288" cy="483128"/>
              <a:chOff x="0" y="0"/>
              <a:chExt cx="2183286" cy="483126"/>
            </a:xfrm>
          </p:grpSpPr>
          <p:sp>
            <p:nvSpPr>
              <p:cNvPr id="657" name="Line"/>
              <p:cNvSpPr/>
              <p:nvPr/>
            </p:nvSpPr>
            <p:spPr>
              <a:xfrm flipV="1">
                <a:off x="161091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8" name="12:00"/>
              <p:cNvSpPr txBox="1"/>
              <p:nvPr/>
            </p:nvSpPr>
            <p:spPr>
              <a:xfrm>
                <a:off x="0" y="2668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59" name="Line"/>
              <p:cNvSpPr/>
              <p:nvPr/>
            </p:nvSpPr>
            <p:spPr>
              <a:xfrm flipV="1">
                <a:off x="764377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1:00"/>
              <p:cNvSpPr txBox="1"/>
              <p:nvPr/>
            </p:nvSpPr>
            <p:spPr>
              <a:xfrm>
                <a:off x="603285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61" name="2:00"/>
              <p:cNvSpPr txBox="1"/>
              <p:nvPr/>
            </p:nvSpPr>
            <p:spPr>
              <a:xfrm>
                <a:off x="1206571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1970948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3:00"/>
              <p:cNvSpPr txBox="1"/>
              <p:nvPr/>
            </p:nvSpPr>
            <p:spPr>
              <a:xfrm>
                <a:off x="1809856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773601" y="54889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>
                <a:off x="38951" y="2803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764377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1367663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76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9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75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86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79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80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82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84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96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7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89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0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91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2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93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4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95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785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98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nor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leap + dyears(1)</a:t>
              </a:r>
            </a:p>
          </p:txBody>
        </p:sp>
        <p:grpSp>
          <p:nvGrpSpPr>
            <p:cNvPr id="721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7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9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0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1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2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3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4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5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6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719" name="Group"/>
              <p:cNvGrpSpPr/>
              <p:nvPr/>
            </p:nvGrpSpPr>
            <p:grpSpPr>
              <a:xfrm>
                <a:off x="-1" y="94802"/>
                <a:ext cx="2183288" cy="483128"/>
                <a:chOff x="0" y="0"/>
                <a:chExt cx="2183286" cy="483126"/>
              </a:xfrm>
            </p:grpSpPr>
            <p:sp>
              <p:nvSpPr>
                <p:cNvPr id="708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9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10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11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12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14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15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16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17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18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20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740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30" name="Group"/>
              <p:cNvGrpSpPr/>
              <p:nvPr/>
            </p:nvGrpSpPr>
            <p:grpSpPr>
              <a:xfrm>
                <a:off x="393683" y="63519"/>
                <a:ext cx="999672" cy="266701"/>
                <a:chOff x="0" y="0"/>
                <a:chExt cx="999670" cy="266700"/>
              </a:xfrm>
            </p:grpSpPr>
            <p:sp>
              <p:nvSpPr>
                <p:cNvPr id="722" name="Circle"/>
                <p:cNvSpPr/>
                <p:nvPr/>
              </p:nvSpPr>
              <p:spPr>
                <a:xfrm>
                  <a:off x="0" y="1397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3" name="Circle"/>
                <p:cNvSpPr/>
                <p:nvPr/>
              </p:nvSpPr>
              <p:spPr>
                <a:xfrm>
                  <a:off x="130628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4" name="Circle"/>
                <p:cNvSpPr/>
                <p:nvPr/>
              </p:nvSpPr>
              <p:spPr>
                <a:xfrm>
                  <a:off x="261256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5" name="Circle"/>
                <p:cNvSpPr/>
                <p:nvPr/>
              </p:nvSpPr>
              <p:spPr>
                <a:xfrm>
                  <a:off x="391885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6" name="Circle"/>
                <p:cNvSpPr/>
                <p:nvPr/>
              </p:nvSpPr>
              <p:spPr>
                <a:xfrm>
                  <a:off x="522513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7" name="Circle"/>
                <p:cNvSpPr/>
                <p:nvPr/>
              </p:nvSpPr>
              <p:spPr>
                <a:xfrm>
                  <a:off x="627742" y="635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8" name="Circle"/>
                <p:cNvSpPr/>
                <p:nvPr/>
              </p:nvSpPr>
              <p:spPr>
                <a:xfrm>
                  <a:off x="745670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29" name="Circle"/>
                <p:cNvSpPr/>
                <p:nvPr/>
              </p:nvSpPr>
              <p:spPr>
                <a:xfrm>
                  <a:off x="872670" y="380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738" name="Group"/>
              <p:cNvGrpSpPr/>
              <p:nvPr/>
            </p:nvGrpSpPr>
            <p:grpSpPr>
              <a:xfrm>
                <a:off x="-1" y="213785"/>
                <a:ext cx="2188215" cy="333809"/>
                <a:chOff x="0" y="0"/>
                <a:chExt cx="2188213" cy="333807"/>
              </a:xfrm>
            </p:grpSpPr>
            <p:sp>
              <p:nvSpPr>
                <p:cNvPr id="731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2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4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6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37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3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762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60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9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41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2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3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4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5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6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7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48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pSp>
              <p:nvGrpSpPr>
                <p:cNvPr id="759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50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51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52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53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54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55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56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57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58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761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784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82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71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63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4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5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6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7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8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9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0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pSp>
              <p:nvGrpSpPr>
                <p:cNvPr id="781" name="Group"/>
                <p:cNvGrpSpPr/>
                <p:nvPr/>
              </p:nvGrpSpPr>
              <p:grpSpPr>
                <a:xfrm>
                  <a:off x="-1" y="86347"/>
                  <a:ext cx="2183288" cy="254528"/>
                  <a:chOff x="0" y="0"/>
                  <a:chExt cx="2183286" cy="254526"/>
                </a:xfrm>
              </p:grpSpPr>
              <p:sp>
                <p:nvSpPr>
                  <p:cNvPr id="772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3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74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5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76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7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78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9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80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783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0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86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leap + years(1)</a:t>
              </a:r>
            </a:p>
          </p:txBody>
        </p:sp>
        <p:grpSp>
          <p:nvGrpSpPr>
            <p:cNvPr id="801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7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799" name="Group"/>
              <p:cNvGrpSpPr/>
              <p:nvPr/>
            </p:nvGrpSpPr>
            <p:grpSpPr>
              <a:xfrm>
                <a:off x="-1" y="94240"/>
                <a:ext cx="2183288" cy="483128"/>
                <a:chOff x="0" y="0"/>
                <a:chExt cx="2183286" cy="483126"/>
              </a:xfrm>
            </p:grpSpPr>
            <p:sp>
              <p:nvSpPr>
                <p:cNvPr id="788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89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90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91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92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94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95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0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14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12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803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04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05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06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07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08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09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10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11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13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5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25" name="Group"/>
              <p:cNvGrpSpPr/>
              <p:nvPr/>
            </p:nvGrpSpPr>
            <p:grpSpPr>
              <a:xfrm>
                <a:off x="-1" y="306843"/>
                <a:ext cx="2183288" cy="254527"/>
                <a:chOff x="0" y="0"/>
                <a:chExt cx="2183286" cy="254526"/>
              </a:xfrm>
            </p:grpSpPr>
            <p:sp>
              <p:nvSpPr>
                <p:cNvPr id="81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17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19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21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22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23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24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26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39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30" name="Group"/>
              <p:cNvGrpSpPr/>
              <p:nvPr/>
            </p:nvGrpSpPr>
            <p:grpSpPr>
              <a:xfrm>
                <a:off x="426303" y="0"/>
                <a:ext cx="955922" cy="364430"/>
                <a:chOff x="0" y="0"/>
                <a:chExt cx="955921" cy="364429"/>
              </a:xfrm>
            </p:grpSpPr>
            <p:sp>
              <p:nvSpPr>
                <p:cNvPr id="828" name="Rectangle"/>
                <p:cNvSpPr/>
                <p:nvPr/>
              </p:nvSpPr>
              <p:spPr>
                <a:xfrm>
                  <a:off x="1372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29" name="Line"/>
                <p:cNvSpPr/>
                <p:nvPr/>
              </p:nvSpPr>
              <p:spPr>
                <a:xfrm flipV="1">
                  <a:off x="-1" y="0"/>
                  <a:ext cx="2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838" name="Group"/>
              <p:cNvGrpSpPr/>
              <p:nvPr/>
            </p:nvGrpSpPr>
            <p:grpSpPr>
              <a:xfrm>
                <a:off x="-1" y="217353"/>
                <a:ext cx="2188215" cy="333808"/>
                <a:chOff x="0" y="0"/>
                <a:chExt cx="2188213" cy="333807"/>
              </a:xfrm>
            </p:grpSpPr>
            <p:sp>
              <p:nvSpPr>
                <p:cNvPr id="831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32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34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36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37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</p:grpSp>
      <p:grpSp>
        <p:nvGrpSpPr>
          <p:cNvPr id="898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41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interval(leap, leap + years(1))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42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54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43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45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46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47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8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50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51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52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53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55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56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59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69" name="Group"/>
              <p:cNvGrpSpPr/>
              <p:nvPr/>
            </p:nvGrpSpPr>
            <p:grpSpPr>
              <a:xfrm>
                <a:off x="-1" y="337412"/>
                <a:ext cx="2183288" cy="254527"/>
                <a:chOff x="0" y="0"/>
                <a:chExt cx="2183286" cy="254526"/>
              </a:xfrm>
            </p:grpSpPr>
            <p:sp>
              <p:nvSpPr>
                <p:cNvPr id="86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6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62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6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6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6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6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67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68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70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85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72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73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-1" y="339391"/>
                <a:ext cx="2183288" cy="254527"/>
                <a:chOff x="0" y="0"/>
                <a:chExt cx="2183286" cy="254526"/>
              </a:xfrm>
            </p:grpSpPr>
            <p:sp>
              <p:nvSpPr>
                <p:cNvPr id="87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75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76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78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79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80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81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82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884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897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6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87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88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896" name="Group"/>
              <p:cNvGrpSpPr/>
              <p:nvPr/>
            </p:nvGrpSpPr>
            <p:grpSpPr>
              <a:xfrm>
                <a:off x="-1" y="250717"/>
                <a:ext cx="2188215" cy="333809"/>
                <a:chOff x="0" y="0"/>
                <a:chExt cx="2188213" cy="333807"/>
              </a:xfrm>
            </p:grpSpPr>
            <p:sp>
              <p:nvSpPr>
                <p:cNvPr id="889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90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91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92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93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894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95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</p:grpSp>
      <p:sp>
        <p:nvSpPr>
          <p:cNvPr id="899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due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It is possible to create an imaginary date by adding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%m+%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add_with_rollback(</a:t>
            </a:r>
            <a:r>
              <a:t>e1, e2, roll_to_first = TRUE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## "2018-03-01"</a:t>
            </a:r>
          </a:p>
        </p:txBody>
      </p:sp>
      <p:pic>
        <p:nvPicPr>
          <p:cNvPr id="900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902" name="dyears(x = 1) 31536000x seconds.…"/>
          <p:cNvSpPr txBox="1"/>
          <p:nvPr/>
        </p:nvSpPr>
        <p:spPr>
          <a:xfrm>
            <a:off x="6674881" y="6126496"/>
            <a:ext cx="2542060" cy="399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dyears(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31536000x seconds.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dmonths(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2629800x seconds.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dweeks(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604800x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ddays(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86400x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dhours(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3600x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dminutes(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60x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dmilliseconds(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dmicroseconds(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dnanoseconds(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dpicoseconds(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duration(</a:t>
            </a:r>
            <a:r>
              <a:t>num = NULL, units = "second",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An automation friendly duration constructor.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duration(</a:t>
            </a:r>
            <a:r>
              <a:t>x,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Coerce a timespan to a duration.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is.duration()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is.difftime()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Make difftime with the specified number of units.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make_difftime(99999)</a:t>
            </a:r>
          </a:p>
        </p:txBody>
      </p:sp>
      <p:sp>
        <p:nvSpPr>
          <p:cNvPr id="903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years(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years.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months(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months.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weeks(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weeks.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days(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days.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hours(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hours.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minutes(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minutes.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milliseconds(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milliseconds.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microseconds(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microseconds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nanoseconds(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nanoseconds.</a:t>
            </a:r>
            <a:endParaRPr i="1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picoseconds(</a:t>
            </a:r>
            <a:r>
              <a:t>x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period(</a:t>
            </a:r>
            <a:r>
              <a:t>num = NULL, units = "second",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An automation friendly period constructor.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period(</a:t>
            </a:r>
            <a:r>
              <a:t>x, unit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Coerce a timespan to a period, optionally in the specified units.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is.period()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Convert a period to the "standard" number of seconds implied by the period. Also </a:t>
            </a:r>
            <a:r>
              <a:t>seconds_to_period()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period_to_seconds(p)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