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1pPr>
    <a:lvl2pPr marL="0" marR="0" indent="228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2pPr>
    <a:lvl3pPr marL="0" marR="0" indent="457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3pPr>
    <a:lvl4pPr marL="0" marR="0" indent="685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4pPr>
    <a:lvl5pPr marL="0" marR="0" indent="9144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5pPr>
    <a:lvl6pPr marL="0" marR="0" indent="11430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6pPr>
    <a:lvl7pPr marL="0" marR="0" indent="13716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7pPr>
    <a:lvl8pPr marL="0" marR="0" indent="16002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8pPr>
    <a:lvl9pPr marL="0" marR="0" indent="182880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Regular"/>
          <a:ea typeface="Source Sans Pro Regular"/>
          <a:cs typeface="Source Sans Pro Regular"/>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Regular"/>
          <a:ea typeface="Source Sans Pro Regular"/>
          <a:cs typeface="Source Sans Pro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Regular"/>
          <a:ea typeface="Source Sans Pro Regular"/>
          <a:cs typeface="Source Sans Pro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Bold"/>
          <a:ea typeface="Source Sans Pro Bold"/>
          <a:cs typeface="Source Sans Pro 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Regular"/>
          <a:ea typeface="Source Sans Pro Regular"/>
          <a:cs typeface="Source Sans Pro Regular"/>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Regular"/>
          <a:ea typeface="Source Sans Pro Regular"/>
          <a:cs typeface="Source Sans Pro Regular"/>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22"/>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73125" y="158750"/>
            <a:ext cx="1570806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prstGeom prst="rect">
            <a:avLst/>
          </a:prstGeom>
        </p:spPr>
        <p:txBody>
          <a:bodyPr/>
          <a:lstStyle/>
          <a:p>
            <a:pPr/>
            <a:r>
              <a:t>Title Text</a:t>
            </a:r>
          </a:p>
        </p:txBody>
      </p:sp>
      <p:sp>
        <p:nvSpPr>
          <p:cNvPr id="118" name="Body Level One…"/>
          <p:cNvSpPr txBox="1"/>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725786" y="840878"/>
            <a:ext cx="10504786" cy="7006839"/>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919511" y="840878"/>
            <a:ext cx="13274230" cy="8849488"/>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b="1" sz="3300">
                <a:latin typeface="SourceSansPro-SemiBold"/>
                <a:ea typeface="SourceSansPro-SemiBold"/>
                <a:cs typeface="SourceSansPro-SemiBold"/>
                <a:sym typeface="SourceSansPro-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870400" y="2955478"/>
            <a:ext cx="10129615"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a:latin typeface="Source Sans Pro Bold"/>
                <a:ea typeface="Source Sans Pro Bold"/>
                <a:cs typeface="Source Sans Pro Bold"/>
                <a:sym typeface="Source Sans Pro Bold"/>
              </a:defRPr>
            </a:lvl1pPr>
            <a:lvl2pPr marL="489857" indent="-146957">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idx="21"/>
          </p:nvPr>
        </p:nvSpPr>
        <p:spPr>
          <a:xfrm>
            <a:off x="-2551163" y="1113730"/>
            <a:ext cx="12864953" cy="8576636"/>
          </a:xfrm>
          <a:prstGeom prst="rect">
            <a:avLst/>
          </a:prstGeom>
        </p:spPr>
        <p:txBody>
          <a:bodyPr lIns="91439" tIns="45719" rIns="91439" bIns="45719" anchor="t">
            <a:noAutofit/>
          </a:bodyPr>
          <a:lstStyle/>
          <a:p>
            <a:pPr/>
          </a:p>
        </p:txBody>
      </p:sp>
      <p:sp>
        <p:nvSpPr>
          <p:cNvPr id="84" name="Image"/>
          <p:cNvSpPr/>
          <p:nvPr>
            <p:ph type="pic" sz="quarter" idx="22"/>
          </p:nvPr>
        </p:nvSpPr>
        <p:spPr>
          <a:xfrm>
            <a:off x="7175996" y="5558791"/>
            <a:ext cx="6507511" cy="4340601"/>
          </a:xfrm>
          <a:prstGeom prst="rect">
            <a:avLst/>
          </a:prstGeom>
        </p:spPr>
        <p:txBody>
          <a:bodyPr lIns="91439" tIns="45719" rIns="91439" bIns="45719" anchor="t">
            <a:noAutofit/>
          </a:bodyPr>
          <a:lstStyle/>
          <a:p>
            <a:pPr/>
          </a:p>
        </p:txBody>
      </p:sp>
      <p:sp>
        <p:nvSpPr>
          <p:cNvPr id="85" name="Image"/>
          <p:cNvSpPr/>
          <p:nvPr>
            <p:ph type="pic" sz="quarter" idx="23"/>
          </p:nvPr>
        </p:nvSpPr>
        <p:spPr>
          <a:xfrm>
            <a:off x="6985000" y="1111310"/>
            <a:ext cx="6302872" cy="4201915"/>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solidFill>
            <a:srgbClr val="000000"/>
          </a:solidFill>
          <a:uFillTx/>
          <a:latin typeface="Source Sans Pro Regular"/>
          <a:ea typeface="Source Sans Pro Regular"/>
          <a:cs typeface="Source Sans Pro Regular"/>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1.tif"/><Relationship Id="rId4" Type="http://schemas.openxmlformats.org/officeDocument/2006/relationships/hyperlink" Target="https://creativecommons.org/licenses/by-sa/4.0/" TargetMode="External"/><Relationship Id="rId5" Type="http://schemas.openxmlformats.org/officeDocument/2006/relationships/hyperlink" Target="mailto:info@rstudio.com" TargetMode="External"/><Relationship Id="rId6" Type="http://schemas.openxmlformats.org/officeDocument/2006/relationships/hyperlink" Target="http://rstudio.com" TargetMode="External"/><Relationship Id="rId7" Type="http://schemas.openxmlformats.org/officeDocument/2006/relationships/hyperlink" Target="http://www.rplumber.io" TargetMode="External"/><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hyperlink" Target="https://creativecommons.org/licenses/by-sa/4.0/" TargetMode="External"/><Relationship Id="rId4" Type="http://schemas.openxmlformats.org/officeDocument/2006/relationships/hyperlink" Target="mailto:info@rstudio.com" TargetMode="External"/><Relationship Id="rId5" Type="http://schemas.openxmlformats.org/officeDocument/2006/relationships/hyperlink" Target="http://rstudio.com" TargetMode="External"/><Relationship Id="rId6" Type="http://schemas.openxmlformats.org/officeDocument/2006/relationships/hyperlink" Target="http://www.rplumber.io" TargetMode="External"/><Relationship Id="rId7" Type="http://schemas.openxmlformats.org/officeDocument/2006/relationships/image" Target="../media/image6.png"/><Relationship Id="rId8" Type="http://schemas.openxmlformats.org/officeDocument/2006/relationships/image" Target="../media/image4.png"/><Relationship Id="rId9"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hyperlink" Target="http://www.fontsquirrel.com/fonts/source-sans-pro" TargetMode="External"/><Relationship Id="rId11" Type="http://schemas.openxmlformats.org/officeDocument/2006/relationships/hyperlink" Target="http://fortawesome.github.io/Font-Awesome/get-started/" TargetMode="External"/><Relationship Id="rId12" Type="http://schemas.openxmlformats.org/officeDocument/2006/relationships/hyperlink" Target="http://fortawesome.github.io/Font-Awesome/cheatsheet/" TargetMode="External"/><Relationship Id="rId13" Type="http://schemas.openxmlformats.org/officeDocument/2006/relationships/image" Target="../media/image4.png"/><Relationship Id="rId14" Type="http://schemas.openxmlformats.org/officeDocument/2006/relationships/hyperlink" Target="https://creativecommons.org/licenses/by-sa/4.0/" TargetMode="External"/><Relationship Id="rId15" Type="http://schemas.openxmlformats.org/officeDocument/2006/relationships/hyperlink" Target="mailto:info@rstudio.com" TargetMode="External"/><Relationship Id="rId16" Type="http://schemas.openxmlformats.org/officeDocument/2006/relationships/hyperlink" Target="http://rstudio.com" TargetMode="External"/><Relationship Id="rId17" Type="http://schemas.openxmlformats.org/officeDocument/2006/relationships/hyperlink" Target="http://www.rplumber.io"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Image" descr="Image"/>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pic>
        <p:nvPicPr>
          <p:cNvPr id="129" name="Image" descr="Image"/>
          <p:cNvPicPr>
            <a:picLocks noChangeAspect="1"/>
          </p:cNvPicPr>
          <p:nvPr/>
        </p:nvPicPr>
        <p:blipFill>
          <a:blip r:embed="rId3">
            <a:extLst/>
          </a:blip>
          <a:srcRect l="0" t="0" r="0" b="8792"/>
          <a:stretch>
            <a:fillRect/>
          </a:stretch>
        </p:blipFill>
        <p:spPr>
          <a:xfrm>
            <a:off x="10632950" y="5294644"/>
            <a:ext cx="2768601" cy="2630007"/>
          </a:xfrm>
          <a:prstGeom prst="rect">
            <a:avLst/>
          </a:prstGeom>
          <a:ln w="12700">
            <a:miter lim="400000"/>
          </a:ln>
        </p:spPr>
      </p:pic>
      <p:sp>
        <p:nvSpPr>
          <p:cNvPr id="130" name="Rectangle"/>
          <p:cNvSpPr/>
          <p:nvPr/>
        </p:nvSpPr>
        <p:spPr>
          <a:xfrm>
            <a:off x="210294" y="1164522"/>
            <a:ext cx="4346832" cy="8762614"/>
          </a:xfrm>
          <a:prstGeom prst="rect">
            <a:avLst/>
          </a:prstGeom>
          <a:solidFill>
            <a:srgbClr val="494949">
              <a:alpha val="19776"/>
            </a:srgbClr>
          </a:solidFill>
          <a:ln w="12700">
            <a:miter lim="400000"/>
          </a:ln>
        </p:spPr>
        <p:txBody>
          <a:bodyPr lIns="54570" tIns="54570" rIns="54570" bIns="54570" anchor="ctr"/>
          <a:lstStyle/>
          <a:p>
            <a:pPr>
              <a:lnSpc>
                <a:spcPct val="80000"/>
              </a:lnSpc>
              <a:spcBef>
                <a:spcPts val="0"/>
              </a:spcBef>
              <a:defRPr sz="1000">
                <a:solidFill>
                  <a:srgbClr val="000000"/>
                </a:solidFill>
                <a:latin typeface="Source Sans Pro Regular"/>
                <a:ea typeface="Source Sans Pro Regular"/>
                <a:cs typeface="Source Sans Pro Regular"/>
                <a:sym typeface="Source Sans Pro Regular"/>
              </a:defRPr>
            </a:pPr>
          </a:p>
        </p:txBody>
      </p:sp>
      <p:sp>
        <p:nvSpPr>
          <p:cNvPr id="131" name="Introduction to REST APIs"/>
          <p:cNvSpPr txBox="1"/>
          <p:nvPr/>
        </p:nvSpPr>
        <p:spPr>
          <a:xfrm>
            <a:off x="306210" y="1107061"/>
            <a:ext cx="341915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Introduction to REST APIs</a:t>
            </a:r>
          </a:p>
        </p:txBody>
      </p:sp>
      <p:sp>
        <p:nvSpPr>
          <p:cNvPr id="132" name="Web APIs use HTTP to communicate between client and server."/>
          <p:cNvSpPr txBox="1"/>
          <p:nvPr/>
        </p:nvSpPr>
        <p:spPr>
          <a:xfrm>
            <a:off x="309621" y="1517669"/>
            <a:ext cx="4206387" cy="99262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Web APIs use </a:t>
            </a:r>
            <a:r>
              <a:rPr>
                <a:latin typeface="Source Sans Pro Bold"/>
                <a:ea typeface="Source Sans Pro Bold"/>
                <a:cs typeface="Source Sans Pro Bold"/>
                <a:sym typeface="Source Sans Pro Bold"/>
              </a:rPr>
              <a:t>HTTP</a:t>
            </a:r>
            <a:r>
              <a:t> to communicate between </a:t>
            </a:r>
            <a:r>
              <a:rPr>
                <a:latin typeface="Source Sans Pro Bold"/>
                <a:ea typeface="Source Sans Pro Bold"/>
                <a:cs typeface="Source Sans Pro Bold"/>
                <a:sym typeface="Source Sans Pro Bold"/>
              </a:rPr>
              <a:t>client</a:t>
            </a:r>
            <a:r>
              <a:t> and </a:t>
            </a:r>
            <a:r>
              <a:rPr>
                <a:latin typeface="Source Sans Pro Bold"/>
                <a:ea typeface="Source Sans Pro Bold"/>
                <a:cs typeface="Source Sans Pro Bold"/>
                <a:sym typeface="Source Sans Pro Bold"/>
              </a:rPr>
              <a:t>server</a:t>
            </a:r>
            <a:r>
              <a:t>.</a:t>
            </a:r>
          </a:p>
        </p:txBody>
      </p:sp>
      <p:sp>
        <p:nvSpPr>
          <p:cNvPr id="133" name="REST APIs with plumber: : CHEAT SHEET"/>
          <p:cNvSpPr txBox="1"/>
          <p:nvPr>
            <p:ph type="title"/>
          </p:nvPr>
        </p:nvSpPr>
        <p:spPr>
          <a:xfrm>
            <a:off x="275721" y="361177"/>
            <a:ext cx="10898129" cy="803346"/>
          </a:xfrm>
          <a:prstGeom prst="rect">
            <a:avLst/>
          </a:prstGeom>
        </p:spPr>
        <p:txBody>
          <a:bodyPr lIns="0" tIns="0" rIns="0" bIns="0" anchor="t"/>
          <a:lstStyle/>
          <a:p>
            <a:pPr/>
            <a:r>
              <a:t>REST APIs with plumber: : </a:t>
            </a:r>
            <a:r>
              <a:rPr b="1" sz="3300">
                <a:latin typeface="SourceSansPro-SemiBold"/>
                <a:ea typeface="SourceSansPro-SemiBold"/>
                <a:cs typeface="SourceSansPro-SemiBold"/>
                <a:sym typeface="SourceSansPro-SemiBold"/>
              </a:rPr>
              <a:t>CHEAT SHEET</a:t>
            </a:r>
            <a:r>
              <a:t> </a:t>
            </a:r>
          </a:p>
        </p:txBody>
      </p:sp>
      <p:sp>
        <p:nvSpPr>
          <p:cNvPr id="134" name="Filters can forward requests (after potentially mutating them), throw errors, or return a response without forwarding the request. Filters are defined similarly to endpoints using the @filter [name] tag. By default, filters apply to all endpoints. Endpoi"/>
          <p:cNvSpPr txBox="1"/>
          <p:nvPr/>
        </p:nvSpPr>
        <p:spPr>
          <a:xfrm>
            <a:off x="5037595" y="2353895"/>
            <a:ext cx="4255988" cy="9854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t>Filters can forward requests (after potentially mutating them), throw errors, or return a response without forwarding the request. Filters are defined similarly to endpoints using the </a:t>
            </a:r>
            <a:r>
              <a:rPr>
                <a:latin typeface="Courier"/>
                <a:ea typeface="Courier"/>
                <a:cs typeface="Courier"/>
                <a:sym typeface="Courier"/>
              </a:rPr>
              <a:t>@filter [name]</a:t>
            </a:r>
            <a:r>
              <a:t> tag. By default, filters apply to all endpoints. Endpoints can opt out of filters using the </a:t>
            </a:r>
            <a:r>
              <a:rPr>
                <a:latin typeface="Courier"/>
                <a:ea typeface="Courier"/>
                <a:cs typeface="Courier"/>
                <a:sym typeface="Courier"/>
              </a:rPr>
              <a:t>@preempt</a:t>
            </a:r>
            <a:r>
              <a:t> tag.</a:t>
            </a:r>
          </a:p>
        </p:txBody>
      </p:sp>
      <p:sp>
        <p:nvSpPr>
          <p:cNvPr id="135" name="Documentation"/>
          <p:cNvSpPr txBox="1"/>
          <p:nvPr/>
        </p:nvSpPr>
        <p:spPr>
          <a:xfrm>
            <a:off x="9430821" y="4318478"/>
            <a:ext cx="21047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Documentation</a:t>
            </a:r>
          </a:p>
        </p:txBody>
      </p:sp>
      <p:sp>
        <p:nvSpPr>
          <p:cNvPr id="136"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37" name="RStudio® is a trademark of RStudio, Inc.  •  CC BY SA  RStudio •  info@rstudio.com  •  844-448-1212 • rstudio.com •  Learn more at www.rplumber.io •  plumber  1.1.0 •   Updated: 2021-03"/>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Inc.  •  </a:t>
            </a:r>
            <a:r>
              <a:rPr>
                <a:hlinkClick r:id="rId4" invalidUrl="" action="" tgtFrame="" tooltip="" history="1" highlightClick="0" endSnd="0"/>
              </a:rPr>
              <a:t>CC BY SA</a:t>
            </a:r>
            <a:r>
              <a:t>  RStudio •  </a:t>
            </a:r>
            <a:r>
              <a:rPr>
                <a:hlinkClick r:id="rId5" invalidUrl="" action="" tgtFrame="" tooltip="" history="1" highlightClick="0" endSnd="0"/>
              </a:rPr>
              <a:t>info@rstudio.com</a:t>
            </a:r>
            <a:r>
              <a:t>  •  844-448-1212 • </a:t>
            </a:r>
            <a:r>
              <a:rPr>
                <a:hlinkClick r:id="rId6" invalidUrl="" action="" tgtFrame="" tooltip="" history="1" highlightClick="0" endSnd="0"/>
              </a:rPr>
              <a:t>rstudio.com</a:t>
            </a:r>
            <a:r>
              <a:t> •  Learn more at </a:t>
            </a:r>
            <a:r>
              <a:rPr u="sng">
                <a:latin typeface="Source Sans Pro Bold"/>
                <a:ea typeface="Source Sans Pro Bold"/>
                <a:cs typeface="Source Sans Pro Bold"/>
                <a:sym typeface="Source Sans Pro Bold"/>
                <a:hlinkClick r:id="rId7" invalidUrl="" action="" tgtFrame="" tooltip="" history="1" highlightClick="0" endSnd="0"/>
              </a:rPr>
              <a:t>www.rplumber.io</a:t>
            </a:r>
            <a:r>
              <a:t> •  plumber  1.1.0 •   Updated: 2021-03</a:t>
            </a:r>
          </a:p>
        </p:txBody>
      </p:sp>
      <p:sp>
        <p:nvSpPr>
          <p:cNvPr id="138" name="HTTP"/>
          <p:cNvSpPr txBox="1"/>
          <p:nvPr/>
        </p:nvSpPr>
        <p:spPr>
          <a:xfrm>
            <a:off x="294379" y="1729001"/>
            <a:ext cx="1013598" cy="2159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p>
            <a:pPr lvl="1" indent="0"/>
            <a:r>
              <a:t>HTTP</a:t>
            </a:r>
          </a:p>
        </p:txBody>
      </p:sp>
      <p:sp>
        <p:nvSpPr>
          <p:cNvPr id="139" name="HTTP is built around a request and a response. A client makes a request to a server, which handles the request and provides a response. Requests and responses are specially formatted text containing details and data about the exchange between client and "/>
          <p:cNvSpPr txBox="1"/>
          <p:nvPr/>
        </p:nvSpPr>
        <p:spPr>
          <a:xfrm>
            <a:off x="309621" y="2552675"/>
            <a:ext cx="4235318" cy="88436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HTTP is built around a </a:t>
            </a:r>
            <a:r>
              <a:rPr>
                <a:latin typeface="Source Sans Pro Bold"/>
                <a:ea typeface="Source Sans Pro Bold"/>
                <a:cs typeface="Source Sans Pro Bold"/>
                <a:sym typeface="Source Sans Pro Bold"/>
              </a:rPr>
              <a:t>request</a:t>
            </a:r>
            <a:r>
              <a:t> and a </a:t>
            </a:r>
            <a:r>
              <a:rPr>
                <a:latin typeface="Source Sans Pro Bold"/>
                <a:ea typeface="Source Sans Pro Bold"/>
                <a:cs typeface="Source Sans Pro Bold"/>
                <a:sym typeface="Source Sans Pro Bold"/>
              </a:rPr>
              <a:t>response</a:t>
            </a:r>
            <a:r>
              <a:t>. A </a:t>
            </a:r>
            <a:r>
              <a:rPr>
                <a:latin typeface="Source Sans Pro Bold"/>
                <a:ea typeface="Source Sans Pro Bold"/>
                <a:cs typeface="Source Sans Pro Bold"/>
                <a:sym typeface="Source Sans Pro Bold"/>
              </a:rPr>
              <a:t>client</a:t>
            </a:r>
            <a:r>
              <a:t> makes a request to a </a:t>
            </a:r>
            <a:r>
              <a:rPr>
                <a:latin typeface="Source Sans Pro Bold"/>
                <a:ea typeface="Source Sans Pro Bold"/>
                <a:cs typeface="Source Sans Pro Bold"/>
                <a:sym typeface="Source Sans Pro Bold"/>
              </a:rPr>
              <a:t>server</a:t>
            </a:r>
            <a:r>
              <a:t>, which handles the request and provides a response. Requests and responses are specially formatted text containing details and data about the exchange between client and server.</a:t>
            </a:r>
          </a:p>
        </p:txBody>
      </p:sp>
      <p:sp>
        <p:nvSpPr>
          <p:cNvPr id="140" name="REQUEST"/>
          <p:cNvSpPr txBox="1"/>
          <p:nvPr/>
        </p:nvSpPr>
        <p:spPr>
          <a:xfrm>
            <a:off x="280000" y="3410326"/>
            <a:ext cx="6705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REQUEST</a:t>
            </a:r>
          </a:p>
        </p:txBody>
      </p:sp>
      <p:sp>
        <p:nvSpPr>
          <p:cNvPr id="141" name="RESPONSE"/>
          <p:cNvSpPr txBox="1"/>
          <p:nvPr/>
        </p:nvSpPr>
        <p:spPr>
          <a:xfrm>
            <a:off x="307214" y="5001193"/>
            <a:ext cx="76444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RESPONSE</a:t>
            </a:r>
          </a:p>
        </p:txBody>
      </p:sp>
      <p:sp>
        <p:nvSpPr>
          <p:cNvPr id="142" name="Plumber APIs can be run programmatically from within an R session."/>
          <p:cNvSpPr txBox="1"/>
          <p:nvPr/>
        </p:nvSpPr>
        <p:spPr>
          <a:xfrm>
            <a:off x="9363188" y="1460416"/>
            <a:ext cx="2912300" cy="4710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lvl1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lvl1pPr>
          </a:lstStyle>
          <a:p>
            <a:pPr/>
            <a:r>
              <a:t>Plumber APIs can be run programmatically from within an R session.</a:t>
            </a:r>
          </a:p>
        </p:txBody>
      </p:sp>
      <p:sp>
        <p:nvSpPr>
          <p:cNvPr id="143" name="Running Plumber APIs"/>
          <p:cNvSpPr txBox="1"/>
          <p:nvPr/>
        </p:nvSpPr>
        <p:spPr>
          <a:xfrm>
            <a:off x="9385150" y="1107061"/>
            <a:ext cx="298640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Running Plumber APIs</a:t>
            </a:r>
          </a:p>
        </p:txBody>
      </p:sp>
      <p:sp>
        <p:nvSpPr>
          <p:cNvPr id="144" name="Line"/>
          <p:cNvSpPr/>
          <p:nvPr/>
        </p:nvSpPr>
        <p:spPr>
          <a:xfrm>
            <a:off x="9410550" y="1127986"/>
            <a:ext cx="296537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45" name="Interact with the API"/>
          <p:cNvSpPr txBox="1"/>
          <p:nvPr/>
        </p:nvSpPr>
        <p:spPr>
          <a:xfrm>
            <a:off x="9442787" y="7931714"/>
            <a:ext cx="271716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Interact with the API</a:t>
            </a:r>
          </a:p>
        </p:txBody>
      </p:sp>
      <p:sp>
        <p:nvSpPr>
          <p:cNvPr id="146" name="Plumber pipeline"/>
          <p:cNvSpPr txBox="1"/>
          <p:nvPr/>
        </p:nvSpPr>
        <p:spPr>
          <a:xfrm>
            <a:off x="4794051" y="1107061"/>
            <a:ext cx="231965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Plumber pipeline</a:t>
            </a:r>
          </a:p>
        </p:txBody>
      </p:sp>
      <p:sp>
        <p:nvSpPr>
          <p:cNvPr id="147" name="Line"/>
          <p:cNvSpPr/>
          <p:nvPr/>
        </p:nvSpPr>
        <p:spPr>
          <a:xfrm>
            <a:off x="4838550" y="1127986"/>
            <a:ext cx="430967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48" name="Endpoints define the R code that is executed in response to incoming requests. These endpoints correspond to HTTP methods and respond to incoming requests that match the defined method."/>
          <p:cNvSpPr txBox="1"/>
          <p:nvPr/>
        </p:nvSpPr>
        <p:spPr>
          <a:xfrm>
            <a:off x="5037595" y="4772902"/>
            <a:ext cx="4194264" cy="6425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lvl1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lvl1pPr>
          </a:lstStyle>
          <a:p>
            <a:pPr/>
            <a:r>
              <a:t>Endpoints define the R code that is executed in response to incoming requests. These endpoints correspond to HTTP methods and respond to incoming requests that match the defined method.</a:t>
            </a:r>
          </a:p>
        </p:txBody>
      </p:sp>
      <p:sp>
        <p:nvSpPr>
          <p:cNvPr id="149" name="METHODS"/>
          <p:cNvSpPr txBox="1"/>
          <p:nvPr/>
        </p:nvSpPr>
        <p:spPr>
          <a:xfrm>
            <a:off x="5086278" y="5359084"/>
            <a:ext cx="7109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METHODS</a:t>
            </a:r>
          </a:p>
        </p:txBody>
      </p:sp>
      <p:sp>
        <p:nvSpPr>
          <p:cNvPr id="150" name="IDE INTEGRATION"/>
          <p:cNvSpPr txBox="1"/>
          <p:nvPr/>
        </p:nvSpPr>
        <p:spPr>
          <a:xfrm>
            <a:off x="9383527" y="3030337"/>
            <a:ext cx="1553645" cy="2159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p>
            <a:pPr lvl="1" indent="0"/>
            <a:r>
              <a:t>IDE INTEGRATION</a:t>
            </a:r>
          </a:p>
        </p:txBody>
      </p:sp>
      <p:sp>
        <p:nvSpPr>
          <p:cNvPr id="151" name="Once the API is running, it can be interacted with using any HTTP client. Note that using httr requires using a separate R session from the one serving the API."/>
          <p:cNvSpPr txBox="1"/>
          <p:nvPr/>
        </p:nvSpPr>
        <p:spPr>
          <a:xfrm>
            <a:off x="9453537" y="8259915"/>
            <a:ext cx="4211036" cy="6425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t>Once the API is running, it can be interacted with using any HTTP client. Note that using </a:t>
            </a:r>
            <a:r>
              <a:rPr>
                <a:latin typeface="Courier"/>
                <a:ea typeface="Courier"/>
                <a:cs typeface="Courier"/>
                <a:sym typeface="Courier"/>
              </a:rPr>
              <a:t>httr</a:t>
            </a:r>
            <a:r>
              <a:t> requires using a separate R session from the one serving the API.</a:t>
            </a:r>
          </a:p>
        </p:txBody>
      </p:sp>
      <p:sp>
        <p:nvSpPr>
          <p:cNvPr id="152" name="Plumber endpoints contain R code that is executed in response to an HTTP request. Incoming requests pass through a set of mechanisms before a response is returned to the client."/>
          <p:cNvSpPr txBox="1"/>
          <p:nvPr/>
        </p:nvSpPr>
        <p:spPr>
          <a:xfrm>
            <a:off x="4794051" y="1517421"/>
            <a:ext cx="4345299" cy="5710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a:lnSpc>
                <a:spcPct val="90000"/>
              </a:lnSpc>
              <a:spcBef>
                <a:spcPts val="600"/>
              </a:spcBef>
              <a:defRPr>
                <a:solidFill>
                  <a:srgbClr val="000000"/>
                </a:solidFill>
                <a:latin typeface="+mn-lt"/>
                <a:ea typeface="+mn-ea"/>
                <a:cs typeface="+mn-cs"/>
                <a:sym typeface="Source Sans Pro Light"/>
              </a:defRPr>
            </a:lvl1pPr>
          </a:lstStyle>
          <a:p>
            <a:pPr/>
            <a:r>
              <a:t>Plumber endpoints contain R code that is executed in response to an HTTP request. Incoming requests pass through a set of mechanisms before a response is returned to the client.</a:t>
            </a:r>
          </a:p>
        </p:txBody>
      </p:sp>
      <p:grpSp>
        <p:nvGrpSpPr>
          <p:cNvPr id="160" name="Group"/>
          <p:cNvGrpSpPr/>
          <p:nvPr/>
        </p:nvGrpSpPr>
        <p:grpSpPr>
          <a:xfrm>
            <a:off x="724663" y="1928449"/>
            <a:ext cx="3542210" cy="1575006"/>
            <a:chOff x="243079" y="16265"/>
            <a:chExt cx="3542209" cy="1575004"/>
          </a:xfrm>
        </p:grpSpPr>
        <p:sp>
          <p:nvSpPr>
            <p:cNvPr id="153" name="…"/>
            <p:cNvSpPr/>
            <p:nvPr/>
          </p:nvSpPr>
          <p:spPr>
            <a:xfrm>
              <a:off x="3241831" y="327977"/>
              <a:ext cx="54345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4570" tIns="54570" rIns="54570" bIns="54570" numCol="1" anchor="ctr">
              <a:spAutoFit/>
            </a:bodyPr>
            <a:lstStyle/>
            <a:p>
              <a:pPr algn="ctr" defTabSz="457200">
                <a:lnSpc>
                  <a:spcPts val="4400"/>
                </a:lnSpc>
                <a:spcBef>
                  <a:spcPts val="0"/>
                </a:spcBef>
                <a:defRPr b="1" sz="2400">
                  <a:solidFill>
                    <a:srgbClr val="000000"/>
                  </a:solidFill>
                  <a:latin typeface="Helvetica"/>
                  <a:ea typeface="Helvetica"/>
                  <a:cs typeface="Helvetica"/>
                  <a:sym typeface="Helvetica"/>
                </a:defRPr>
              </a:pPr>
              <a:r>
                <a:t></a:t>
              </a:r>
            </a:p>
            <a:p>
              <a:pPr algn="ctr" defTabSz="457200">
                <a:lnSpc>
                  <a:spcPts val="3000"/>
                </a:lnSpc>
                <a:spcBef>
                  <a:spcPts val="0"/>
                </a:spcBef>
                <a:defRPr>
                  <a:solidFill>
                    <a:srgbClr val="000000"/>
                  </a:solidFill>
                  <a:latin typeface="Source Sans Pro Regular"/>
                  <a:ea typeface="Source Sans Pro Regular"/>
                  <a:cs typeface="Source Sans Pro Regular"/>
                  <a:sym typeface="Source Sans Pro Regular"/>
                </a:defRPr>
              </a:pPr>
              <a:r>
                <a:t>server</a:t>
              </a:r>
            </a:p>
          </p:txBody>
        </p:sp>
        <p:sp>
          <p:nvSpPr>
            <p:cNvPr id="154" name="…"/>
            <p:cNvSpPr/>
            <p:nvPr/>
          </p:nvSpPr>
          <p:spPr>
            <a:xfrm>
              <a:off x="243079" y="32127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4570" tIns="54570" rIns="54570" bIns="54570" numCol="1" anchor="ctr">
              <a:spAutoFit/>
            </a:bodyPr>
            <a:lstStyle/>
            <a:p>
              <a:pPr algn="ctr" defTabSz="457200">
                <a:lnSpc>
                  <a:spcPts val="4600"/>
                </a:lnSpc>
                <a:spcBef>
                  <a:spcPts val="0"/>
                </a:spcBef>
                <a:defRPr b="1" sz="2500">
                  <a:solidFill>
                    <a:srgbClr val="000000"/>
                  </a:solidFill>
                  <a:latin typeface="Helvetica"/>
                  <a:ea typeface="Helvetica"/>
                  <a:cs typeface="Helvetica"/>
                  <a:sym typeface="Helvetica"/>
                </a:defRPr>
              </a:pPr>
              <a:r>
                <a:t></a:t>
              </a:r>
            </a:p>
            <a:p>
              <a:pPr algn="ctr" defTabSz="457200">
                <a:lnSpc>
                  <a:spcPts val="3000"/>
                </a:lnSpc>
                <a:spcBef>
                  <a:spcPts val="0"/>
                </a:spcBef>
                <a:defRPr>
                  <a:solidFill>
                    <a:srgbClr val="000000"/>
                  </a:solidFill>
                  <a:latin typeface="Source Sans Pro Regular"/>
                  <a:ea typeface="Source Sans Pro Regular"/>
                  <a:cs typeface="Source Sans Pro Regular"/>
                  <a:sym typeface="Source Sans Pro Regular"/>
                </a:defRPr>
              </a:pPr>
              <a:r>
                <a:t>client</a:t>
              </a:r>
            </a:p>
          </p:txBody>
        </p:sp>
        <p:sp>
          <p:nvSpPr>
            <p:cNvPr id="155" name="Line"/>
            <p:cNvSpPr/>
            <p:nvPr/>
          </p:nvSpPr>
          <p:spPr>
            <a:xfrm>
              <a:off x="569368" y="193866"/>
              <a:ext cx="2674303" cy="1"/>
            </a:xfrm>
            <a:prstGeom prst="line">
              <a:avLst/>
            </a:prstGeom>
            <a:noFill/>
            <a:ln w="25400" cap="flat">
              <a:solidFill>
                <a:srgbClr val="000000"/>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56" name="Line"/>
            <p:cNvSpPr/>
            <p:nvPr/>
          </p:nvSpPr>
          <p:spPr>
            <a:xfrm>
              <a:off x="556668" y="320866"/>
              <a:ext cx="2674303" cy="1"/>
            </a:xfrm>
            <a:prstGeom prst="line">
              <a:avLst/>
            </a:prstGeom>
            <a:noFill/>
            <a:ln w="25400" cap="flat">
              <a:solidFill>
                <a:srgbClr val="000000"/>
              </a:solidFill>
              <a:prstDash val="solid"/>
              <a:miter lim="400000"/>
              <a:headEnd type="triangle" w="med" len="med"/>
            </a:ln>
            <a:effectLst/>
          </p:spPr>
          <p:txBody>
            <a:bodyPr wrap="square" lIns="54570" tIns="54570" rIns="54570" bIns="54570" numCol="1" anchor="ctr">
              <a:noAutofit/>
            </a:bodyP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157" name="HTTP"/>
            <p:cNvSpPr/>
            <p:nvPr/>
          </p:nvSpPr>
          <p:spPr>
            <a:xfrm>
              <a:off x="1270087" y="36937"/>
              <a:ext cx="1270001" cy="397495"/>
            </a:xfrm>
            <a:prstGeom prst="roundRect">
              <a:avLst>
                <a:gd name="adj" fmla="val 47925"/>
              </a:avLst>
            </a:prstGeom>
            <a:solidFill>
              <a:srgbClr val="A6AAA9"/>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lvl1pPr algn="ctr">
                <a:lnSpc>
                  <a:spcPct val="80000"/>
                </a:lnSpc>
                <a:spcBef>
                  <a:spcPts val="0"/>
                </a:spcBef>
                <a:defRPr>
                  <a:solidFill>
                    <a:srgbClr val="000000"/>
                  </a:solidFill>
                  <a:latin typeface="Source Sans Pro Regular"/>
                  <a:ea typeface="Source Sans Pro Regular"/>
                  <a:cs typeface="Source Sans Pro Regular"/>
                  <a:sym typeface="Source Sans Pro Regular"/>
                </a:defRPr>
              </a:lvl1pPr>
            </a:lstStyle>
            <a:p>
              <a:pPr/>
              <a:r>
                <a:t>HTTP</a:t>
              </a:r>
            </a:p>
          </p:txBody>
        </p:sp>
        <p:sp>
          <p:nvSpPr>
            <p:cNvPr id="158" name="request"/>
            <p:cNvSpPr txBox="1"/>
            <p:nvPr/>
          </p:nvSpPr>
          <p:spPr>
            <a:xfrm>
              <a:off x="647132" y="16265"/>
              <a:ext cx="563365" cy="2289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spcBef>
                  <a:spcPts val="600"/>
                </a:spcBef>
                <a:defRPr>
                  <a:solidFill>
                    <a:srgbClr val="000000"/>
                  </a:solidFill>
                  <a:latin typeface="Source Sans Pro Regular"/>
                  <a:ea typeface="Source Sans Pro Regular"/>
                  <a:cs typeface="Source Sans Pro Regular"/>
                  <a:sym typeface="Source Sans Pro Regular"/>
                </a:defRPr>
              </a:lvl1pPr>
            </a:lstStyle>
            <a:p>
              <a:pPr/>
              <a:r>
                <a:t>request</a:t>
              </a:r>
            </a:p>
          </p:txBody>
        </p:sp>
        <p:sp>
          <p:nvSpPr>
            <p:cNvPr id="159" name="response"/>
            <p:cNvSpPr txBox="1"/>
            <p:nvPr/>
          </p:nvSpPr>
          <p:spPr>
            <a:xfrm>
              <a:off x="2568259" y="276600"/>
              <a:ext cx="764439" cy="2289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lvl1pPr>
                <a:lnSpc>
                  <a:spcPct val="90000"/>
                </a:lnSpc>
                <a:spcBef>
                  <a:spcPts val="600"/>
                </a:spcBef>
                <a:defRPr>
                  <a:solidFill>
                    <a:srgbClr val="000000"/>
                  </a:solidFill>
                  <a:latin typeface="Source Sans Pro Regular"/>
                  <a:ea typeface="Source Sans Pro Regular"/>
                  <a:cs typeface="Source Sans Pro Regular"/>
                  <a:sym typeface="Source Sans Pro Regular"/>
                </a:defRPr>
              </a:lvl1pPr>
            </a:lstStyle>
            <a:p>
              <a:pPr/>
              <a:r>
                <a:t>response</a:t>
              </a:r>
            </a:p>
          </p:txBody>
        </p:sp>
      </p:grpSp>
      <p:sp>
        <p:nvSpPr>
          <p:cNvPr id="161" name="#&lt; HTTP/1.1 200 OK…"/>
          <p:cNvSpPr txBox="1"/>
          <p:nvPr/>
        </p:nvSpPr>
        <p:spPr>
          <a:xfrm>
            <a:off x="1170138" y="5545828"/>
            <a:ext cx="3176235" cy="803347"/>
          </a:xfrm>
          <a:prstGeom prst="rect">
            <a:avLst/>
          </a:prstGeom>
          <a:solidFill>
            <a:srgbClr val="FCF6E5"/>
          </a:solidFill>
          <a:ln w="12700">
            <a:miter lim="400000"/>
          </a:ln>
          <a:effectLst>
            <a:outerShdw sx="100000" sy="100000" kx="0" ky="0" algn="b" rotWithShape="0" blurRad="101600" dist="29259"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i="1" sz="1000">
                <a:solidFill>
                  <a:srgbClr val="959395"/>
                </a:solidFill>
                <a:latin typeface="Courier New"/>
                <a:ea typeface="Courier New"/>
                <a:cs typeface="Courier New"/>
                <a:sym typeface="Courier New"/>
              </a:defRPr>
            </a:pPr>
            <a:r>
              <a:t>#&lt; HTTP/1.1 200 OK</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#&lt; Connection: keep-alive</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#&lt; Date: Thu, 02 Aug 2018 18:22:22 GMT</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Response Body</a:t>
            </a:r>
          </a:p>
        </p:txBody>
      </p:sp>
      <p:sp>
        <p:nvSpPr>
          <p:cNvPr id="162" name="HTTP Version"/>
          <p:cNvSpPr/>
          <p:nvPr/>
        </p:nvSpPr>
        <p:spPr>
          <a:xfrm>
            <a:off x="508187" y="5291937"/>
            <a:ext cx="969170" cy="319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3" y="0"/>
                </a:moveTo>
                <a:cubicBezTo>
                  <a:pt x="747" y="0"/>
                  <a:pt x="0" y="2262"/>
                  <a:pt x="0" y="5038"/>
                </a:cubicBezTo>
                <a:lnTo>
                  <a:pt x="0" y="8656"/>
                </a:lnTo>
                <a:cubicBezTo>
                  <a:pt x="0" y="11432"/>
                  <a:pt x="747" y="13694"/>
                  <a:pt x="1663" y="13694"/>
                </a:cubicBezTo>
                <a:lnTo>
                  <a:pt x="11057" y="13694"/>
                </a:lnTo>
                <a:lnTo>
                  <a:pt x="21600" y="21600"/>
                </a:lnTo>
                <a:lnTo>
                  <a:pt x="17045" y="13694"/>
                </a:lnTo>
                <a:lnTo>
                  <a:pt x="17239" y="13694"/>
                </a:lnTo>
                <a:cubicBezTo>
                  <a:pt x="18156" y="13694"/>
                  <a:pt x="18893" y="11432"/>
                  <a:pt x="18893" y="8656"/>
                </a:cubicBezTo>
                <a:lnTo>
                  <a:pt x="18893" y="5038"/>
                </a:lnTo>
                <a:cubicBezTo>
                  <a:pt x="18893" y="2262"/>
                  <a:pt x="18156" y="0"/>
                  <a:pt x="17239" y="0"/>
                </a:cubicBezTo>
                <a:lnTo>
                  <a:pt x="1663"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HTTP Version</a:t>
            </a:r>
          </a:p>
        </p:txBody>
      </p:sp>
      <p:sp>
        <p:nvSpPr>
          <p:cNvPr id="163" name="Status code"/>
          <p:cNvSpPr/>
          <p:nvPr/>
        </p:nvSpPr>
        <p:spPr>
          <a:xfrm>
            <a:off x="1767380" y="5274434"/>
            <a:ext cx="789782" cy="308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1" y="0"/>
                </a:moveTo>
                <a:cubicBezTo>
                  <a:pt x="916" y="0"/>
                  <a:pt x="0" y="2343"/>
                  <a:pt x="0" y="5220"/>
                </a:cubicBezTo>
                <a:lnTo>
                  <a:pt x="0" y="8496"/>
                </a:lnTo>
                <a:cubicBezTo>
                  <a:pt x="0" y="11372"/>
                  <a:pt x="916" y="13715"/>
                  <a:pt x="2041" y="13715"/>
                </a:cubicBezTo>
                <a:lnTo>
                  <a:pt x="10290" y="13715"/>
                </a:lnTo>
                <a:lnTo>
                  <a:pt x="12841" y="21600"/>
                </a:lnTo>
                <a:lnTo>
                  <a:pt x="12884" y="13715"/>
                </a:lnTo>
                <a:lnTo>
                  <a:pt x="19559" y="13715"/>
                </a:lnTo>
                <a:cubicBezTo>
                  <a:pt x="20684" y="13715"/>
                  <a:pt x="21600" y="11372"/>
                  <a:pt x="21600" y="8496"/>
                </a:cubicBezTo>
                <a:lnTo>
                  <a:pt x="21600" y="5220"/>
                </a:lnTo>
                <a:cubicBezTo>
                  <a:pt x="21600" y="2343"/>
                  <a:pt x="20684" y="0"/>
                  <a:pt x="19559" y="0"/>
                </a:cubicBezTo>
                <a:lnTo>
                  <a:pt x="2041"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Status code</a:t>
            </a:r>
          </a:p>
        </p:txBody>
      </p:sp>
      <p:sp>
        <p:nvSpPr>
          <p:cNvPr id="164" name="Reason phrase"/>
          <p:cNvSpPr/>
          <p:nvPr/>
        </p:nvSpPr>
        <p:spPr>
          <a:xfrm>
            <a:off x="2637650" y="5430258"/>
            <a:ext cx="1228329" cy="227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18" y="0"/>
                </a:moveTo>
                <a:cubicBezTo>
                  <a:pt x="5795" y="0"/>
                  <a:pt x="5206" y="3182"/>
                  <a:pt x="5206" y="7087"/>
                </a:cubicBezTo>
                <a:lnTo>
                  <a:pt x="5206" y="11158"/>
                </a:lnTo>
                <a:cubicBezTo>
                  <a:pt x="5206" y="11680"/>
                  <a:pt x="5242" y="12139"/>
                  <a:pt x="5262" y="12628"/>
                </a:cubicBezTo>
                <a:lnTo>
                  <a:pt x="0" y="21600"/>
                </a:lnTo>
                <a:lnTo>
                  <a:pt x="17113" y="18245"/>
                </a:lnTo>
                <a:lnTo>
                  <a:pt x="20295" y="18245"/>
                </a:lnTo>
                <a:cubicBezTo>
                  <a:pt x="21018" y="18245"/>
                  <a:pt x="21600" y="15063"/>
                  <a:pt x="21600" y="11158"/>
                </a:cubicBezTo>
                <a:lnTo>
                  <a:pt x="21600" y="7087"/>
                </a:lnTo>
                <a:cubicBezTo>
                  <a:pt x="21600" y="3182"/>
                  <a:pt x="21018" y="0"/>
                  <a:pt x="20295" y="0"/>
                </a:cubicBezTo>
                <a:lnTo>
                  <a:pt x="6518"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Reason phrase</a:t>
            </a:r>
          </a:p>
        </p:txBody>
      </p:sp>
      <p:sp>
        <p:nvSpPr>
          <p:cNvPr id="165" name="Headers"/>
          <p:cNvSpPr/>
          <p:nvPr/>
        </p:nvSpPr>
        <p:spPr>
          <a:xfrm>
            <a:off x="550843" y="5845778"/>
            <a:ext cx="742951" cy="194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9" y="0"/>
                </a:moveTo>
                <a:cubicBezTo>
                  <a:pt x="974" y="0"/>
                  <a:pt x="0" y="3713"/>
                  <a:pt x="0" y="8270"/>
                </a:cubicBezTo>
                <a:lnTo>
                  <a:pt x="0" y="13330"/>
                </a:lnTo>
                <a:cubicBezTo>
                  <a:pt x="0" y="17887"/>
                  <a:pt x="974" y="21600"/>
                  <a:pt x="2169" y="21600"/>
                </a:cubicBezTo>
                <a:lnTo>
                  <a:pt x="14215" y="21600"/>
                </a:lnTo>
                <a:cubicBezTo>
                  <a:pt x="15292" y="21600"/>
                  <a:pt x="16137" y="18529"/>
                  <a:pt x="16304" y="14605"/>
                </a:cubicBezTo>
                <a:lnTo>
                  <a:pt x="21600" y="8930"/>
                </a:lnTo>
                <a:lnTo>
                  <a:pt x="16131" y="4619"/>
                </a:lnTo>
                <a:cubicBezTo>
                  <a:pt x="15775" y="1920"/>
                  <a:pt x="15062" y="0"/>
                  <a:pt x="14215" y="0"/>
                </a:cubicBezTo>
                <a:lnTo>
                  <a:pt x="2169"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Headers</a:t>
            </a:r>
          </a:p>
        </p:txBody>
      </p:sp>
      <p:sp>
        <p:nvSpPr>
          <p:cNvPr id="166" name="Message body"/>
          <p:cNvSpPr/>
          <p:nvPr/>
        </p:nvSpPr>
        <p:spPr>
          <a:xfrm>
            <a:off x="2403497" y="6228351"/>
            <a:ext cx="1327945" cy="1976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6294" y="9759"/>
                </a:lnTo>
                <a:lnTo>
                  <a:pt x="6294" y="13446"/>
                </a:lnTo>
                <a:cubicBezTo>
                  <a:pt x="6294" y="17939"/>
                  <a:pt x="6839" y="21600"/>
                  <a:pt x="7508" y="21600"/>
                </a:cubicBezTo>
                <a:lnTo>
                  <a:pt x="20393" y="21600"/>
                </a:lnTo>
                <a:cubicBezTo>
                  <a:pt x="21062" y="21600"/>
                  <a:pt x="21600" y="17939"/>
                  <a:pt x="21600" y="13446"/>
                </a:cubicBezTo>
                <a:lnTo>
                  <a:pt x="21600" y="8414"/>
                </a:lnTo>
                <a:cubicBezTo>
                  <a:pt x="21600" y="3921"/>
                  <a:pt x="21062" y="260"/>
                  <a:pt x="20393" y="260"/>
                </a:cubicBezTo>
                <a:lnTo>
                  <a:pt x="7508" y="260"/>
                </a:lnTo>
                <a:cubicBezTo>
                  <a:pt x="7498" y="260"/>
                  <a:pt x="7491" y="302"/>
                  <a:pt x="7482" y="304"/>
                </a:cubicBezTo>
                <a:lnTo>
                  <a:pt x="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Message body</a:t>
            </a:r>
          </a:p>
        </p:txBody>
      </p:sp>
      <p:grpSp>
        <p:nvGrpSpPr>
          <p:cNvPr id="173" name="Group"/>
          <p:cNvGrpSpPr/>
          <p:nvPr/>
        </p:nvGrpSpPr>
        <p:grpSpPr>
          <a:xfrm>
            <a:off x="250495" y="3547260"/>
            <a:ext cx="4194191" cy="1449561"/>
            <a:chOff x="0" y="0"/>
            <a:chExt cx="4194190" cy="1449560"/>
          </a:xfrm>
        </p:grpSpPr>
        <p:sp>
          <p:nvSpPr>
            <p:cNvPr id="167" name="curl -v “http://httpbin.org/get”…"/>
            <p:cNvSpPr txBox="1"/>
            <p:nvPr/>
          </p:nvSpPr>
          <p:spPr>
            <a:xfrm>
              <a:off x="917076" y="165867"/>
              <a:ext cx="3168456" cy="1233605"/>
            </a:xfrm>
            <a:prstGeom prst="rect">
              <a:avLst/>
            </a:prstGeom>
            <a:solidFill>
              <a:srgbClr val="FCF6E5"/>
            </a:solidFill>
            <a:ln w="12700" cap="flat">
              <a:noFill/>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wrap="square" lIns="54570" tIns="54570" rIns="54570" bIns="54570" numCol="1" anchor="ctr">
              <a:noAutofit/>
            </a:bodyPr>
            <a:lstStyle/>
            <a:p>
              <a:pPr defTabSz="457200">
                <a:spcBef>
                  <a:spcPts val="0"/>
                </a:spcBef>
                <a:defRPr sz="1000">
                  <a:solidFill>
                    <a:srgbClr val="CD1D00"/>
                  </a:solidFill>
                  <a:latin typeface="Courier New"/>
                  <a:ea typeface="Courier New"/>
                  <a:cs typeface="Courier New"/>
                  <a:sym typeface="Courier New"/>
                </a:defRPr>
              </a:pPr>
              <a:r>
                <a:rPr>
                  <a:solidFill>
                    <a:srgbClr val="000000"/>
                  </a:solidFill>
                </a:rPr>
                <a:t>curl </a:t>
              </a:r>
              <a:r>
                <a:rPr>
                  <a:solidFill>
                    <a:srgbClr val="006DBC"/>
                  </a:solidFill>
                </a:rPr>
                <a:t>-v</a:t>
              </a:r>
              <a:r>
                <a:rPr>
                  <a:solidFill>
                    <a:srgbClr val="000000"/>
                  </a:solidFill>
                </a:rPr>
                <a:t> </a:t>
              </a:r>
              <a:r>
                <a:t>“http://httpbin.org/get”</a:t>
              </a:r>
            </a:p>
            <a:p>
              <a:pPr defTabSz="457200">
                <a:spcBef>
                  <a:spcPts val="0"/>
                </a:spcBef>
                <a:defRPr sz="1000">
                  <a:solidFill>
                    <a:srgbClr val="CD1D00"/>
                  </a:solidFill>
                  <a:latin typeface="Courier New"/>
                  <a:ea typeface="Courier New"/>
                  <a:cs typeface="Courier New"/>
                  <a:sym typeface="Courier New"/>
                </a:defRPr>
              </a:pPr>
              <a:endParaRPr>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GET  /  get HTTP/1.1</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Host: httpbin.org</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User-Agent: curl/7.55.1</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Accept: */*</a:t>
              </a:r>
            </a:p>
            <a:p>
              <a:pPr defTabSz="457200">
                <a:spcBef>
                  <a:spcPts val="0"/>
                </a:spcBef>
                <a:defRPr i="1" sz="1000">
                  <a:solidFill>
                    <a:srgbClr val="959395"/>
                  </a:solidFill>
                  <a:latin typeface="Courier New"/>
                  <a:ea typeface="Courier New"/>
                  <a:cs typeface="Courier New"/>
                  <a:sym typeface="Courier New"/>
                </a:defRPr>
              </a:pPr>
              <a:r>
                <a:t>#</a:t>
              </a:r>
            </a:p>
            <a:p>
              <a:pPr defTabSz="457200">
                <a:spcBef>
                  <a:spcPts val="0"/>
                </a:spcBef>
                <a:defRPr i="1" sz="1000">
                  <a:solidFill>
                    <a:srgbClr val="959395"/>
                  </a:solidFill>
                  <a:latin typeface="Courier New"/>
                  <a:ea typeface="Courier New"/>
                  <a:cs typeface="Courier New"/>
                  <a:sym typeface="Courier New"/>
                </a:defRPr>
              </a:pPr>
              <a:r>
                <a:t># Request Body</a:t>
              </a:r>
            </a:p>
          </p:txBody>
        </p:sp>
        <p:sp>
          <p:nvSpPr>
            <p:cNvPr id="168" name="HTTP Method"/>
            <p:cNvSpPr/>
            <p:nvPr/>
          </p:nvSpPr>
          <p:spPr>
            <a:xfrm>
              <a:off x="0" y="218440"/>
              <a:ext cx="1235472" cy="3258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04" y="0"/>
                  </a:moveTo>
                  <a:cubicBezTo>
                    <a:pt x="586" y="0"/>
                    <a:pt x="0" y="2221"/>
                    <a:pt x="0" y="4946"/>
                  </a:cubicBezTo>
                  <a:lnTo>
                    <a:pt x="0" y="8656"/>
                  </a:lnTo>
                  <a:cubicBezTo>
                    <a:pt x="0" y="11381"/>
                    <a:pt x="586" y="13576"/>
                    <a:pt x="1304" y="13576"/>
                  </a:cubicBezTo>
                  <a:lnTo>
                    <a:pt x="11171" y="13576"/>
                  </a:lnTo>
                  <a:lnTo>
                    <a:pt x="21600" y="21600"/>
                  </a:lnTo>
                  <a:lnTo>
                    <a:pt x="14932" y="12418"/>
                  </a:lnTo>
                  <a:cubicBezTo>
                    <a:pt x="15225" y="11513"/>
                    <a:pt x="15425" y="10201"/>
                    <a:pt x="15425" y="8656"/>
                  </a:cubicBezTo>
                  <a:lnTo>
                    <a:pt x="15425" y="4946"/>
                  </a:lnTo>
                  <a:cubicBezTo>
                    <a:pt x="15425" y="2221"/>
                    <a:pt x="14839" y="0"/>
                    <a:pt x="14120" y="0"/>
                  </a:cubicBezTo>
                  <a:lnTo>
                    <a:pt x="1304"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HTTP Method</a:t>
              </a:r>
            </a:p>
          </p:txBody>
        </p:sp>
        <p:sp>
          <p:nvSpPr>
            <p:cNvPr id="169" name="Path"/>
            <p:cNvSpPr/>
            <p:nvPr/>
          </p:nvSpPr>
          <p:spPr>
            <a:xfrm>
              <a:off x="1258827" y="0"/>
              <a:ext cx="475854" cy="517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87" y="0"/>
                  </a:moveTo>
                  <a:cubicBezTo>
                    <a:pt x="1521" y="0"/>
                    <a:pt x="0" y="1397"/>
                    <a:pt x="0" y="3112"/>
                  </a:cubicBezTo>
                  <a:lnTo>
                    <a:pt x="0" y="4767"/>
                  </a:lnTo>
                  <a:cubicBezTo>
                    <a:pt x="0" y="6482"/>
                    <a:pt x="1521" y="7862"/>
                    <a:pt x="3387" y="7862"/>
                  </a:cubicBezTo>
                  <a:lnTo>
                    <a:pt x="9548" y="7862"/>
                  </a:lnTo>
                  <a:lnTo>
                    <a:pt x="16286" y="21600"/>
                  </a:lnTo>
                  <a:lnTo>
                    <a:pt x="14286" y="7862"/>
                  </a:lnTo>
                  <a:lnTo>
                    <a:pt x="18213" y="7862"/>
                  </a:lnTo>
                  <a:cubicBezTo>
                    <a:pt x="20079" y="7862"/>
                    <a:pt x="21600" y="6482"/>
                    <a:pt x="21600" y="4767"/>
                  </a:cubicBezTo>
                  <a:lnTo>
                    <a:pt x="21600" y="3112"/>
                  </a:lnTo>
                  <a:cubicBezTo>
                    <a:pt x="21600" y="1397"/>
                    <a:pt x="20079" y="0"/>
                    <a:pt x="18213" y="0"/>
                  </a:cubicBezTo>
                  <a:lnTo>
                    <a:pt x="3387"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Path</a:t>
              </a:r>
            </a:p>
          </p:txBody>
        </p:sp>
        <p:sp>
          <p:nvSpPr>
            <p:cNvPr id="170" name="HTTP Version"/>
            <p:cNvSpPr/>
            <p:nvPr/>
          </p:nvSpPr>
          <p:spPr>
            <a:xfrm>
              <a:off x="2761471" y="469055"/>
              <a:ext cx="1432720" cy="1932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67" y="0"/>
                  </a:moveTo>
                  <a:cubicBezTo>
                    <a:pt x="8702" y="0"/>
                    <a:pt x="8302" y="2115"/>
                    <a:pt x="8131" y="5101"/>
                  </a:cubicBezTo>
                  <a:lnTo>
                    <a:pt x="0" y="10689"/>
                  </a:lnTo>
                  <a:lnTo>
                    <a:pt x="8125" y="16366"/>
                  </a:lnTo>
                  <a:cubicBezTo>
                    <a:pt x="8292" y="19419"/>
                    <a:pt x="8695" y="21600"/>
                    <a:pt x="9167" y="21600"/>
                  </a:cubicBezTo>
                  <a:lnTo>
                    <a:pt x="20481" y="21600"/>
                  </a:lnTo>
                  <a:cubicBezTo>
                    <a:pt x="21101" y="21600"/>
                    <a:pt x="21600" y="17856"/>
                    <a:pt x="21600" y="13262"/>
                  </a:cubicBezTo>
                  <a:lnTo>
                    <a:pt x="21600" y="8338"/>
                  </a:lnTo>
                  <a:cubicBezTo>
                    <a:pt x="21600" y="3744"/>
                    <a:pt x="21101" y="0"/>
                    <a:pt x="20481" y="0"/>
                  </a:cubicBezTo>
                  <a:lnTo>
                    <a:pt x="9167"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HTTP Version</a:t>
              </a:r>
            </a:p>
          </p:txBody>
        </p:sp>
        <p:sp>
          <p:nvSpPr>
            <p:cNvPr id="171" name="Headers"/>
            <p:cNvSpPr/>
            <p:nvPr/>
          </p:nvSpPr>
          <p:spPr>
            <a:xfrm>
              <a:off x="69100" y="659832"/>
              <a:ext cx="891382" cy="196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 y="0"/>
                  </a:moveTo>
                  <a:cubicBezTo>
                    <a:pt x="812" y="0"/>
                    <a:pt x="0" y="3690"/>
                    <a:pt x="0" y="8220"/>
                  </a:cubicBezTo>
                  <a:lnTo>
                    <a:pt x="0" y="13423"/>
                  </a:lnTo>
                  <a:cubicBezTo>
                    <a:pt x="0" y="17953"/>
                    <a:pt x="812" y="21600"/>
                    <a:pt x="1808" y="21600"/>
                  </a:cubicBezTo>
                  <a:lnTo>
                    <a:pt x="13012" y="21600"/>
                  </a:lnTo>
                  <a:cubicBezTo>
                    <a:pt x="13649" y="21600"/>
                    <a:pt x="14182" y="20017"/>
                    <a:pt x="14503" y="17752"/>
                  </a:cubicBezTo>
                  <a:lnTo>
                    <a:pt x="21600" y="13249"/>
                  </a:lnTo>
                  <a:lnTo>
                    <a:pt x="14743" y="6471"/>
                  </a:lnTo>
                  <a:cubicBezTo>
                    <a:pt x="14562" y="2809"/>
                    <a:pt x="13872" y="0"/>
                    <a:pt x="13012" y="0"/>
                  </a:cubicBezTo>
                  <a:lnTo>
                    <a:pt x="1808"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Headers</a:t>
              </a:r>
            </a:p>
          </p:txBody>
        </p:sp>
        <p:sp>
          <p:nvSpPr>
            <p:cNvPr id="172" name="Message body"/>
            <p:cNvSpPr/>
            <p:nvPr/>
          </p:nvSpPr>
          <p:spPr>
            <a:xfrm>
              <a:off x="2070910" y="1259457"/>
              <a:ext cx="1530748" cy="190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546" y="11364"/>
                  </a:lnTo>
                  <a:lnTo>
                    <a:pt x="8546" y="13122"/>
                  </a:lnTo>
                  <a:cubicBezTo>
                    <a:pt x="8546" y="17794"/>
                    <a:pt x="9019" y="21600"/>
                    <a:pt x="9599" y="21600"/>
                  </a:cubicBezTo>
                  <a:lnTo>
                    <a:pt x="20553" y="21600"/>
                  </a:lnTo>
                  <a:cubicBezTo>
                    <a:pt x="21133" y="21600"/>
                    <a:pt x="21600" y="17794"/>
                    <a:pt x="21600" y="13122"/>
                  </a:cubicBezTo>
                  <a:lnTo>
                    <a:pt x="21600" y="9289"/>
                  </a:lnTo>
                  <a:cubicBezTo>
                    <a:pt x="21600" y="4618"/>
                    <a:pt x="21133" y="812"/>
                    <a:pt x="20553" y="812"/>
                  </a:cubicBezTo>
                  <a:lnTo>
                    <a:pt x="9599" y="812"/>
                  </a:lnTo>
                  <a:cubicBezTo>
                    <a:pt x="9454" y="812"/>
                    <a:pt x="9316" y="1060"/>
                    <a:pt x="9190" y="1488"/>
                  </a:cubicBezTo>
                  <a:lnTo>
                    <a:pt x="9184" y="1488"/>
                  </a:lnTo>
                  <a:lnTo>
                    <a:pt x="0"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Message body</a:t>
              </a:r>
            </a:p>
          </p:txBody>
        </p:sp>
      </p:grpSp>
      <p:sp>
        <p:nvSpPr>
          <p:cNvPr id="174" name="Plumber uses special comments to turn any arbitrary R code into API endpoints. The example below defines a function that takes the msg argument and returns it embedded in additional text."/>
          <p:cNvSpPr txBox="1"/>
          <p:nvPr/>
        </p:nvSpPr>
        <p:spPr>
          <a:xfrm>
            <a:off x="324087" y="6820751"/>
            <a:ext cx="4206387" cy="57106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uses special comments to turn any arbitrary R code into API endpoints. The example below defines a function that takes the </a:t>
            </a:r>
            <a:r>
              <a:rPr>
                <a:latin typeface="Courier"/>
                <a:ea typeface="Courier"/>
                <a:cs typeface="Courier"/>
                <a:sym typeface="Courier"/>
              </a:rPr>
              <a:t>msg</a:t>
            </a:r>
            <a:r>
              <a:t> argument and returns it embedded in additional text.</a:t>
            </a:r>
          </a:p>
        </p:txBody>
      </p:sp>
      <p:pic>
        <p:nvPicPr>
          <p:cNvPr id="175"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176" name="@get - request a resource…"/>
          <p:cNvSpPr txBox="1"/>
          <p:nvPr/>
        </p:nvSpPr>
        <p:spPr>
          <a:xfrm>
            <a:off x="5143503" y="5452712"/>
            <a:ext cx="3659421" cy="945708"/>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numCol="2" spcCol="182971" anchor="ctr"/>
          <a:lstStyle/>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@get</a:t>
            </a:r>
            <a:r>
              <a:rPr>
                <a:latin typeface="+mn-lt"/>
                <a:ea typeface="+mn-ea"/>
                <a:cs typeface="+mn-cs"/>
                <a:sym typeface="Source Sans Pro Light"/>
              </a:rPr>
              <a:t> - request a resource</a:t>
            </a: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@post</a:t>
            </a:r>
            <a:r>
              <a:rPr>
                <a:latin typeface="+mn-lt"/>
                <a:ea typeface="+mn-ea"/>
                <a:cs typeface="+mn-cs"/>
                <a:sym typeface="Source Sans Pro Light"/>
              </a:rPr>
              <a:t> - send data in body</a:t>
            </a: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@put</a:t>
            </a:r>
            <a:r>
              <a:rPr>
                <a:latin typeface="+mn-lt"/>
                <a:ea typeface="+mn-ea"/>
                <a:cs typeface="+mn-cs"/>
                <a:sym typeface="Source Sans Pro Light"/>
              </a:rPr>
              <a:t> - store / update data</a:t>
            </a: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@delete</a:t>
            </a:r>
            <a:r>
              <a:rPr>
                <a:latin typeface="+mn-lt"/>
                <a:ea typeface="+mn-ea"/>
                <a:cs typeface="+mn-cs"/>
                <a:sym typeface="Source Sans Pro Light"/>
              </a:rPr>
              <a:t> - delete resource</a:t>
            </a: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@head</a:t>
            </a:r>
            <a:r>
              <a:rPr>
                <a:latin typeface="+mn-lt"/>
                <a:ea typeface="+mn-ea"/>
                <a:cs typeface="+mn-cs"/>
                <a:sym typeface="Source Sans Pro Light"/>
              </a:rPr>
              <a:t> - no request body</a:t>
            </a:r>
            <a:endParaRPr>
              <a:latin typeface="+mn-lt"/>
              <a:ea typeface="+mn-ea"/>
              <a:cs typeface="+mn-cs"/>
              <a:sym typeface="Source Sans Pro Light"/>
            </a:endParaRP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@options</a:t>
            </a:r>
            <a:r>
              <a:rPr>
                <a:latin typeface="+mn-lt"/>
                <a:ea typeface="+mn-ea"/>
                <a:cs typeface="+mn-cs"/>
                <a:sym typeface="Source Sans Pro Light"/>
              </a:rPr>
              <a:t> - describe options</a:t>
            </a:r>
            <a:endParaRPr>
              <a:latin typeface="+mn-lt"/>
              <a:ea typeface="+mn-ea"/>
              <a:cs typeface="+mn-cs"/>
              <a:sym typeface="Source Sans Pro Light"/>
            </a:endParaRP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@patch</a:t>
            </a:r>
            <a:r>
              <a:rPr>
                <a:latin typeface="+mn-lt"/>
                <a:ea typeface="+mn-ea"/>
                <a:cs typeface="+mn-cs"/>
                <a:sym typeface="Source Sans Pro Light"/>
              </a:rPr>
              <a:t> - partial changes</a:t>
            </a:r>
            <a:endParaRPr>
              <a:latin typeface="+mn-lt"/>
              <a:ea typeface="+mn-ea"/>
              <a:cs typeface="+mn-cs"/>
              <a:sym typeface="Source Sans Pro Light"/>
            </a:endParaRPr>
          </a:p>
          <a:p>
            <a:pPr marL="101599" indent="-101599">
              <a:lnSpc>
                <a:spcPct val="90000"/>
              </a:lnSpc>
              <a:spcBef>
                <a:spcPts val="300"/>
              </a:spcBef>
              <a:buClr>
                <a:srgbClr val="000000"/>
              </a:buClr>
              <a:buSzPct val="124000"/>
              <a:buChar char="•"/>
              <a:defRPr sz="1000">
                <a:solidFill>
                  <a:srgbClr val="000000"/>
                </a:solidFill>
              </a:defRPr>
            </a:pPr>
            <a:r>
              <a:rPr b="1">
                <a:latin typeface="Courier"/>
                <a:ea typeface="Courier"/>
                <a:cs typeface="Courier"/>
                <a:sym typeface="Courier"/>
              </a:rPr>
              <a:t>@use</a:t>
            </a:r>
            <a:r>
              <a:rPr>
                <a:latin typeface="+mn-lt"/>
                <a:ea typeface="+mn-ea"/>
                <a:cs typeface="+mn-cs"/>
                <a:sym typeface="Source Sans Pro Light"/>
              </a:rPr>
              <a:t> - use all methods</a:t>
            </a:r>
          </a:p>
        </p:txBody>
      </p:sp>
      <p:sp>
        <p:nvSpPr>
          <p:cNvPr id="177" name="library(plumber)…"/>
          <p:cNvSpPr txBox="1"/>
          <p:nvPr/>
        </p:nvSpPr>
        <p:spPr>
          <a:xfrm>
            <a:off x="5797224" y="7827534"/>
            <a:ext cx="2986406" cy="2332998"/>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@filter log</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rPr b="1"/>
              <a:t>function</a:t>
            </a:r>
            <a:r>
              <a:t>(req, res) {</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print</a:t>
            </a:r>
            <a:r>
              <a:t>(req$HTTP_USER_AGENT)</a:t>
            </a:r>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a:t>
            </a:r>
            <a:r>
              <a:t>forward</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Convert request body to uppercase</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@preempt log</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@parser json</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@post /uppercase</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@serializer json</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rPr b="1"/>
              <a:t>function</a:t>
            </a:r>
            <a:r>
              <a:t>(req, res) {</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toupper</a:t>
            </a:r>
            <a:r>
              <a:t>(req$body)</a:t>
            </a:r>
          </a:p>
          <a:p>
            <a:pPr defTabSz="457200">
              <a:spcBef>
                <a:spcPts val="0"/>
              </a:spcBef>
              <a:defRPr sz="1000">
                <a:solidFill>
                  <a:srgbClr val="000000"/>
                </a:solidFill>
                <a:latin typeface="Courier New"/>
                <a:ea typeface="Courier New"/>
                <a:cs typeface="Courier New"/>
                <a:sym typeface="Courier New"/>
              </a:defRPr>
            </a:pPr>
            <a:r>
              <a:t>}</a:t>
            </a:r>
          </a:p>
        </p:txBody>
      </p:sp>
      <p:sp>
        <p:nvSpPr>
          <p:cNvPr id="178" name="Endpoint description"/>
          <p:cNvSpPr/>
          <p:nvPr/>
        </p:nvSpPr>
        <p:spPr>
          <a:xfrm>
            <a:off x="4939002" y="8762151"/>
            <a:ext cx="1129110" cy="3567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7" y="0"/>
                </a:moveTo>
                <a:cubicBezTo>
                  <a:pt x="641" y="0"/>
                  <a:pt x="0" y="2028"/>
                  <a:pt x="0" y="4517"/>
                </a:cubicBezTo>
                <a:lnTo>
                  <a:pt x="0" y="17083"/>
                </a:lnTo>
                <a:cubicBezTo>
                  <a:pt x="0" y="19572"/>
                  <a:pt x="641" y="21600"/>
                  <a:pt x="1427" y="21600"/>
                </a:cubicBezTo>
                <a:lnTo>
                  <a:pt x="14167" y="21600"/>
                </a:lnTo>
                <a:cubicBezTo>
                  <a:pt x="14954" y="21600"/>
                  <a:pt x="15587" y="19572"/>
                  <a:pt x="15587" y="17083"/>
                </a:cubicBezTo>
                <a:lnTo>
                  <a:pt x="15587" y="16218"/>
                </a:lnTo>
                <a:lnTo>
                  <a:pt x="21600" y="15737"/>
                </a:lnTo>
                <a:lnTo>
                  <a:pt x="15587" y="10884"/>
                </a:lnTo>
                <a:lnTo>
                  <a:pt x="15587" y="4517"/>
                </a:lnTo>
                <a:cubicBezTo>
                  <a:pt x="15587" y="2028"/>
                  <a:pt x="14954" y="0"/>
                  <a:pt x="14167" y="0"/>
                </a:cubicBezTo>
                <a:lnTo>
                  <a:pt x="1427"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Endpoint description</a:t>
            </a:r>
          </a:p>
        </p:txBody>
      </p:sp>
      <p:sp>
        <p:nvSpPr>
          <p:cNvPr id="179" name="Serializer"/>
          <p:cNvSpPr/>
          <p:nvPr/>
        </p:nvSpPr>
        <p:spPr>
          <a:xfrm>
            <a:off x="7335695" y="9649521"/>
            <a:ext cx="1813323" cy="609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533" y="14573"/>
                </a:lnTo>
                <a:cubicBezTo>
                  <a:pt x="12419" y="15017"/>
                  <a:pt x="12339" y="15547"/>
                  <a:pt x="12339" y="16147"/>
                </a:cubicBezTo>
                <a:lnTo>
                  <a:pt x="12339" y="18972"/>
                </a:lnTo>
                <a:cubicBezTo>
                  <a:pt x="12339" y="20428"/>
                  <a:pt x="12738" y="21600"/>
                  <a:pt x="13228" y="21600"/>
                </a:cubicBezTo>
                <a:lnTo>
                  <a:pt x="20711" y="21600"/>
                </a:lnTo>
                <a:cubicBezTo>
                  <a:pt x="21201" y="21600"/>
                  <a:pt x="21600" y="20428"/>
                  <a:pt x="21600" y="18972"/>
                </a:cubicBezTo>
                <a:lnTo>
                  <a:pt x="21600" y="16147"/>
                </a:lnTo>
                <a:cubicBezTo>
                  <a:pt x="21600" y="14691"/>
                  <a:pt x="21201" y="13505"/>
                  <a:pt x="20711" y="13505"/>
                </a:cubicBezTo>
                <a:lnTo>
                  <a:pt x="14840" y="13505"/>
                </a:lnTo>
                <a:lnTo>
                  <a:pt x="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Serializer</a:t>
            </a:r>
          </a:p>
        </p:txBody>
      </p:sp>
      <p:sp>
        <p:nvSpPr>
          <p:cNvPr id="180" name="HTTP Method"/>
          <p:cNvSpPr/>
          <p:nvPr/>
        </p:nvSpPr>
        <p:spPr>
          <a:xfrm>
            <a:off x="4784892" y="9503479"/>
            <a:ext cx="1300957" cy="2440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300" y="2213"/>
                </a:lnTo>
                <a:lnTo>
                  <a:pt x="1239" y="2213"/>
                </a:lnTo>
                <a:cubicBezTo>
                  <a:pt x="556" y="2213"/>
                  <a:pt x="0" y="5177"/>
                  <a:pt x="0" y="8816"/>
                </a:cubicBezTo>
                <a:lnTo>
                  <a:pt x="0" y="14997"/>
                </a:lnTo>
                <a:cubicBezTo>
                  <a:pt x="0" y="18636"/>
                  <a:pt x="556" y="21600"/>
                  <a:pt x="1239" y="21600"/>
                </a:cubicBezTo>
                <a:lnTo>
                  <a:pt x="15874" y="21600"/>
                </a:lnTo>
                <a:cubicBezTo>
                  <a:pt x="16556" y="21600"/>
                  <a:pt x="17113" y="18636"/>
                  <a:pt x="17113" y="14997"/>
                </a:cubicBezTo>
                <a:lnTo>
                  <a:pt x="17113" y="8816"/>
                </a:lnTo>
                <a:cubicBezTo>
                  <a:pt x="17113" y="8492"/>
                  <a:pt x="17088" y="8213"/>
                  <a:pt x="17080" y="7902"/>
                </a:cubicBezTo>
                <a:lnTo>
                  <a:pt x="2160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HTTP Method</a:t>
            </a:r>
          </a:p>
        </p:txBody>
      </p:sp>
      <p:sp>
        <p:nvSpPr>
          <p:cNvPr id="181" name="Endpoint path"/>
          <p:cNvSpPr/>
          <p:nvPr/>
        </p:nvSpPr>
        <p:spPr>
          <a:xfrm>
            <a:off x="7330064" y="9500128"/>
            <a:ext cx="1780780" cy="3679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9864" y="11930"/>
                </a:lnTo>
                <a:cubicBezTo>
                  <a:pt x="9857" y="12145"/>
                  <a:pt x="9835" y="12335"/>
                  <a:pt x="9835" y="12559"/>
                </a:cubicBezTo>
                <a:lnTo>
                  <a:pt x="9835" y="17243"/>
                </a:lnTo>
                <a:cubicBezTo>
                  <a:pt x="9835" y="19657"/>
                  <a:pt x="10241" y="21600"/>
                  <a:pt x="10740" y="21600"/>
                </a:cubicBezTo>
                <a:lnTo>
                  <a:pt x="20695" y="21600"/>
                </a:lnTo>
                <a:cubicBezTo>
                  <a:pt x="21194" y="21600"/>
                  <a:pt x="21600" y="19657"/>
                  <a:pt x="21600" y="17243"/>
                </a:cubicBezTo>
                <a:lnTo>
                  <a:pt x="21600" y="12559"/>
                </a:lnTo>
                <a:cubicBezTo>
                  <a:pt x="21600" y="10145"/>
                  <a:pt x="21194" y="8179"/>
                  <a:pt x="20695" y="8179"/>
                </a:cubicBezTo>
                <a:lnTo>
                  <a:pt x="11842" y="8179"/>
                </a:lnTo>
                <a:lnTo>
                  <a:pt x="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Endpoint path</a:t>
            </a:r>
          </a:p>
        </p:txBody>
      </p:sp>
      <p:sp>
        <p:nvSpPr>
          <p:cNvPr id="182" name="Serializers determine how Plumber returns results to the client. By default Plumber serializes the R object returned into JavaScript Object Notation (JSON). Other serializers, including custom serializers, are identified using the @serializer [serializer"/>
          <p:cNvSpPr txBox="1"/>
          <p:nvPr/>
        </p:nvSpPr>
        <p:spPr>
          <a:xfrm>
            <a:off x="5034562" y="6618237"/>
            <a:ext cx="4206387" cy="11568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t>Serializers determine how Plumber returns results to the client. By default Plumber serializes the R object returned into JavaScript Object Notation (JSON). Other serializers, including custom serializers, are identified using the </a:t>
            </a:r>
            <a:r>
              <a:rPr>
                <a:latin typeface="Courier"/>
                <a:ea typeface="Courier"/>
                <a:cs typeface="Courier"/>
                <a:sym typeface="Courier"/>
              </a:rPr>
              <a:t>@serializer [serializer name]</a:t>
            </a:r>
            <a:r>
              <a:t> tag. All registered serializers can be viewed with </a:t>
            </a:r>
            <a:r>
              <a:rPr>
                <a:latin typeface="Courier"/>
                <a:ea typeface="Courier"/>
                <a:cs typeface="Courier"/>
                <a:sym typeface="Courier"/>
              </a:rPr>
              <a:t>registered_serializers()</a:t>
            </a:r>
            <a:r>
              <a:t>.</a:t>
            </a:r>
          </a:p>
        </p:txBody>
      </p:sp>
      <p:sp>
        <p:nvSpPr>
          <p:cNvPr id="183" name="library(plumber)…"/>
          <p:cNvSpPr txBox="1"/>
          <p:nvPr/>
        </p:nvSpPr>
        <p:spPr>
          <a:xfrm>
            <a:off x="9498529" y="1908833"/>
            <a:ext cx="3799982" cy="710510"/>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sz="1000">
                <a:solidFill>
                  <a:srgbClr val="CD1D00"/>
                </a:solidFill>
                <a:latin typeface="Courier New"/>
                <a:ea typeface="Courier New"/>
                <a:cs typeface="Courier New"/>
                <a:sym typeface="Courier New"/>
              </a:defRPr>
            </a:pPr>
            <a:r>
              <a:rPr>
                <a:solidFill>
                  <a:srgbClr val="021994"/>
                </a:solidFill>
              </a:rPr>
              <a:t>plumb</a:t>
            </a:r>
            <a:r>
              <a:rPr>
                <a:solidFill>
                  <a:srgbClr val="000000"/>
                </a:solidFill>
              </a:rPr>
              <a:t>(</a:t>
            </a:r>
            <a:r>
              <a:t>"plumber.R"</a:t>
            </a:r>
            <a:r>
              <a:rPr>
                <a:solidFill>
                  <a:srgbClr val="000000"/>
                </a:solidFill>
              </a:rPr>
              <a:t>) %&gt;%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pr_run</a:t>
            </a:r>
            <a:r>
              <a:t>(port = </a:t>
            </a:r>
            <a:r>
              <a:rPr>
                <a:solidFill>
                  <a:srgbClr val="BF8F00"/>
                </a:solidFill>
              </a:rPr>
              <a:t>5762</a:t>
            </a:r>
            <a:r>
              <a:t>)</a:t>
            </a:r>
          </a:p>
        </p:txBody>
      </p:sp>
      <p:sp>
        <p:nvSpPr>
          <p:cNvPr id="184" name="This runs the API on the host machine supported by the current R session."/>
          <p:cNvSpPr txBox="1"/>
          <p:nvPr/>
        </p:nvSpPr>
        <p:spPr>
          <a:xfrm>
            <a:off x="9387540" y="2642846"/>
            <a:ext cx="4296975" cy="4710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lvl1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lvl1pPr>
          </a:lstStyle>
          <a:p>
            <a:pPr/>
            <a:r>
              <a:t>This runs the API on the host machine supported by the current R session.</a:t>
            </a:r>
          </a:p>
        </p:txBody>
      </p:sp>
      <p:sp>
        <p:nvSpPr>
          <p:cNvPr id="185" name="Path to API definition"/>
          <p:cNvSpPr/>
          <p:nvPr/>
        </p:nvSpPr>
        <p:spPr>
          <a:xfrm>
            <a:off x="10719468" y="1842606"/>
            <a:ext cx="1630761" cy="4214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894" y="0"/>
                </a:moveTo>
                <a:cubicBezTo>
                  <a:pt x="4349" y="0"/>
                  <a:pt x="3906" y="1717"/>
                  <a:pt x="3906" y="3824"/>
                </a:cubicBezTo>
                <a:lnTo>
                  <a:pt x="3906" y="8949"/>
                </a:lnTo>
                <a:cubicBezTo>
                  <a:pt x="3906" y="11056"/>
                  <a:pt x="4349" y="12753"/>
                  <a:pt x="4894" y="12753"/>
                </a:cubicBezTo>
                <a:lnTo>
                  <a:pt x="5830" y="12753"/>
                </a:lnTo>
                <a:lnTo>
                  <a:pt x="0" y="21600"/>
                </a:lnTo>
                <a:lnTo>
                  <a:pt x="10014" y="12753"/>
                </a:lnTo>
                <a:lnTo>
                  <a:pt x="20612" y="12753"/>
                </a:lnTo>
                <a:cubicBezTo>
                  <a:pt x="21156" y="12753"/>
                  <a:pt x="21600" y="11056"/>
                  <a:pt x="21600" y="8949"/>
                </a:cubicBezTo>
                <a:lnTo>
                  <a:pt x="21600" y="3824"/>
                </a:lnTo>
                <a:cubicBezTo>
                  <a:pt x="21600" y="1717"/>
                  <a:pt x="21156" y="0"/>
                  <a:pt x="20612" y="0"/>
                </a:cubicBezTo>
                <a:lnTo>
                  <a:pt x="4894"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Path to API definition</a:t>
            </a:r>
          </a:p>
        </p:txBody>
      </p:sp>
      <p:grpSp>
        <p:nvGrpSpPr>
          <p:cNvPr id="190" name="Group"/>
          <p:cNvGrpSpPr/>
          <p:nvPr/>
        </p:nvGrpSpPr>
        <p:grpSpPr>
          <a:xfrm>
            <a:off x="9462209" y="3221663"/>
            <a:ext cx="4195120" cy="1114082"/>
            <a:chOff x="0" y="0"/>
            <a:chExt cx="4195119" cy="1114080"/>
          </a:xfrm>
        </p:grpSpPr>
        <p:pic>
          <p:nvPicPr>
            <p:cNvPr id="186" name="Image" descr="Image"/>
            <p:cNvPicPr>
              <a:picLocks noChangeAspect="1"/>
            </p:cNvPicPr>
            <p:nvPr/>
          </p:nvPicPr>
          <p:blipFill>
            <a:blip r:embed="rId9">
              <a:extLst/>
            </a:blip>
            <a:srcRect l="0" t="0" r="0" b="3778"/>
            <a:stretch>
              <a:fillRect/>
            </a:stretch>
          </p:blipFill>
          <p:spPr>
            <a:xfrm>
              <a:off x="487505" y="69358"/>
              <a:ext cx="3218683" cy="1044723"/>
            </a:xfrm>
            <a:prstGeom prst="rect">
              <a:avLst/>
            </a:prstGeom>
            <a:ln w="12700" cap="flat">
              <a:noFill/>
              <a:miter lim="400000"/>
            </a:ln>
            <a:effectLst>
              <a:outerShdw sx="100000" sy="100000" kx="0" ky="0" algn="b" rotWithShape="0" blurRad="101600" dist="25400" dir="5400000">
                <a:srgbClr val="A6AAA9">
                  <a:alpha val="50000"/>
                </a:srgbClr>
              </a:outerShdw>
            </a:effectLst>
          </p:spPr>
        </p:pic>
        <p:sp>
          <p:nvSpPr>
            <p:cNvPr id="187" name="Run API in current R session"/>
            <p:cNvSpPr/>
            <p:nvPr/>
          </p:nvSpPr>
          <p:spPr>
            <a:xfrm>
              <a:off x="2854739" y="553589"/>
              <a:ext cx="1052514" cy="471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4" y="0"/>
                  </a:moveTo>
                  <a:lnTo>
                    <a:pt x="4447" y="6715"/>
                  </a:lnTo>
                  <a:lnTo>
                    <a:pt x="1531" y="6715"/>
                  </a:lnTo>
                  <a:cubicBezTo>
                    <a:pt x="687" y="6715"/>
                    <a:pt x="0" y="8251"/>
                    <a:pt x="0" y="10136"/>
                  </a:cubicBezTo>
                  <a:lnTo>
                    <a:pt x="0" y="18179"/>
                  </a:lnTo>
                  <a:cubicBezTo>
                    <a:pt x="0" y="20064"/>
                    <a:pt x="687" y="21600"/>
                    <a:pt x="1531" y="21600"/>
                  </a:cubicBezTo>
                  <a:lnTo>
                    <a:pt x="20069" y="21600"/>
                  </a:lnTo>
                  <a:cubicBezTo>
                    <a:pt x="20913" y="21600"/>
                    <a:pt x="21600" y="20064"/>
                    <a:pt x="21600" y="18179"/>
                  </a:cubicBezTo>
                  <a:lnTo>
                    <a:pt x="21600" y="10136"/>
                  </a:lnTo>
                  <a:cubicBezTo>
                    <a:pt x="21600" y="8251"/>
                    <a:pt x="20913" y="6715"/>
                    <a:pt x="20069" y="6715"/>
                  </a:cubicBezTo>
                  <a:lnTo>
                    <a:pt x="7941" y="6715"/>
                  </a:lnTo>
                  <a:lnTo>
                    <a:pt x="1214"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Run API in current R session</a:t>
              </a:r>
            </a:p>
          </p:txBody>
        </p:sp>
        <p:sp>
          <p:nvSpPr>
            <p:cNvPr id="188" name="Publish API to RStudio Connect"/>
            <p:cNvSpPr/>
            <p:nvPr/>
          </p:nvSpPr>
          <p:spPr>
            <a:xfrm>
              <a:off x="3142606" y="0"/>
              <a:ext cx="1052514" cy="4361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 y="0"/>
                  </a:moveTo>
                  <a:cubicBezTo>
                    <a:pt x="687" y="0"/>
                    <a:pt x="0" y="1659"/>
                    <a:pt x="0" y="3695"/>
                  </a:cubicBezTo>
                  <a:lnTo>
                    <a:pt x="0" y="12382"/>
                  </a:lnTo>
                  <a:cubicBezTo>
                    <a:pt x="0" y="14418"/>
                    <a:pt x="687" y="16077"/>
                    <a:pt x="1531" y="16077"/>
                  </a:cubicBezTo>
                  <a:lnTo>
                    <a:pt x="5319" y="16077"/>
                  </a:lnTo>
                  <a:lnTo>
                    <a:pt x="3453" y="21600"/>
                  </a:lnTo>
                  <a:lnTo>
                    <a:pt x="8601" y="16077"/>
                  </a:lnTo>
                  <a:lnTo>
                    <a:pt x="20069" y="16077"/>
                  </a:lnTo>
                  <a:cubicBezTo>
                    <a:pt x="20913" y="16077"/>
                    <a:pt x="21600" y="14418"/>
                    <a:pt x="21600" y="12382"/>
                  </a:cubicBezTo>
                  <a:lnTo>
                    <a:pt x="21600" y="3695"/>
                  </a:lnTo>
                  <a:cubicBezTo>
                    <a:pt x="21600" y="1659"/>
                    <a:pt x="20913" y="0"/>
                    <a:pt x="20069" y="0"/>
                  </a:cubicBezTo>
                  <a:lnTo>
                    <a:pt x="1531"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Publish API to RStudio Connect</a:t>
              </a:r>
            </a:p>
          </p:txBody>
        </p:sp>
        <p:sp>
          <p:nvSpPr>
            <p:cNvPr id="189" name="Create new Plumber API"/>
            <p:cNvSpPr/>
            <p:nvPr/>
          </p:nvSpPr>
          <p:spPr>
            <a:xfrm>
              <a:off x="0" y="433681"/>
              <a:ext cx="1052513" cy="467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31" y="0"/>
                  </a:moveTo>
                  <a:cubicBezTo>
                    <a:pt x="687" y="0"/>
                    <a:pt x="0" y="1549"/>
                    <a:pt x="0" y="3450"/>
                  </a:cubicBezTo>
                  <a:lnTo>
                    <a:pt x="0" y="11562"/>
                  </a:lnTo>
                  <a:cubicBezTo>
                    <a:pt x="0" y="13463"/>
                    <a:pt x="687" y="15012"/>
                    <a:pt x="1531" y="15012"/>
                  </a:cubicBezTo>
                  <a:lnTo>
                    <a:pt x="13700" y="15012"/>
                  </a:lnTo>
                  <a:lnTo>
                    <a:pt x="20427" y="21600"/>
                  </a:lnTo>
                  <a:lnTo>
                    <a:pt x="17234" y="15012"/>
                  </a:lnTo>
                  <a:lnTo>
                    <a:pt x="20069" y="15012"/>
                  </a:lnTo>
                  <a:cubicBezTo>
                    <a:pt x="20913" y="15012"/>
                    <a:pt x="21600" y="13463"/>
                    <a:pt x="21600" y="11562"/>
                  </a:cubicBezTo>
                  <a:lnTo>
                    <a:pt x="21600" y="3450"/>
                  </a:lnTo>
                  <a:cubicBezTo>
                    <a:pt x="21600" y="1549"/>
                    <a:pt x="20913" y="0"/>
                    <a:pt x="20069" y="0"/>
                  </a:cubicBezTo>
                  <a:lnTo>
                    <a:pt x="1531"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Create new Plumber API</a:t>
              </a:r>
            </a:p>
          </p:txBody>
        </p:sp>
      </p:grpSp>
      <p:sp>
        <p:nvSpPr>
          <p:cNvPr id="191" name="Plumber APIs automatically generate an OpenAPI specification file. This specification file can be interpreted to generate a dynamic user-interface for the API. The default interface is generated via Swagger."/>
          <p:cNvSpPr txBox="1"/>
          <p:nvPr/>
        </p:nvSpPr>
        <p:spPr>
          <a:xfrm>
            <a:off x="9430821" y="4644406"/>
            <a:ext cx="4233752" cy="81399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lvl1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lvl1pPr>
          </a:lstStyle>
          <a:p>
            <a:pPr/>
            <a:r>
              <a:t>Plumber APIs automatically generate an OpenAPI specification file. This specification file can be interpreted to generate a dynamic user-interface for the API. The default interface is generated via Swagger.</a:t>
            </a:r>
          </a:p>
        </p:txBody>
      </p:sp>
      <p:sp>
        <p:nvSpPr>
          <p:cNvPr id="192" name="(resp &lt;- httr::GET(&quot;localhost:5762/echo?msg=Hello&quot;))…"/>
          <p:cNvSpPr txBox="1"/>
          <p:nvPr/>
        </p:nvSpPr>
        <p:spPr>
          <a:xfrm>
            <a:off x="9487609" y="8887853"/>
            <a:ext cx="4107372" cy="1216436"/>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CD1D00"/>
                </a:solidFill>
                <a:latin typeface="Courier New"/>
                <a:ea typeface="Courier New"/>
                <a:cs typeface="Courier New"/>
                <a:sym typeface="Courier New"/>
              </a:defRPr>
            </a:pPr>
            <a:r>
              <a:rPr>
                <a:solidFill>
                  <a:srgbClr val="000000"/>
                </a:solidFill>
              </a:rPr>
              <a:t>(resp &lt;- httr::</a:t>
            </a:r>
            <a:r>
              <a:rPr>
                <a:solidFill>
                  <a:srgbClr val="021994"/>
                </a:solidFill>
              </a:rPr>
              <a:t>GET</a:t>
            </a:r>
            <a:r>
              <a:rPr>
                <a:solidFill>
                  <a:srgbClr val="000000"/>
                </a:solidFill>
              </a:rPr>
              <a:t>(</a:t>
            </a:r>
            <a:r>
              <a:t>"localhost:5762/echo?msg=Hello"</a:t>
            </a:r>
            <a:r>
              <a:rPr>
                <a:solidFill>
                  <a:srgbClr val="000000"/>
                </a:solidFill>
              </a:rPr>
              <a:t>))</a:t>
            </a:r>
            <a:endParaRPr>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Response [http://localhost:5762/echo?msg=Hello]</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Date: 2018-08-07 20:06</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Status: 200</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Content-Type: application/json</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#&gt;   Size: 35 B</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httr::</a:t>
            </a:r>
            <a:r>
              <a:rPr>
                <a:solidFill>
                  <a:srgbClr val="021994"/>
                </a:solidFill>
              </a:rPr>
              <a:t>content</a:t>
            </a:r>
            <a:r>
              <a:t>(resp, as = </a:t>
            </a:r>
            <a:r>
              <a:rPr>
                <a:solidFill>
                  <a:srgbClr val="CD1D00"/>
                </a:solidFill>
              </a:rPr>
              <a:t>"text"</a:t>
            </a:r>
            <a:r>
              <a:t>)</a:t>
            </a:r>
          </a:p>
          <a:p>
            <a:pPr defTabSz="457200">
              <a:spcBef>
                <a:spcPts val="0"/>
              </a:spcBef>
              <a:defRPr i="1" sz="1000">
                <a:solidFill>
                  <a:srgbClr val="959395"/>
                </a:solidFill>
                <a:latin typeface="Courier New"/>
                <a:ea typeface="Courier New"/>
                <a:cs typeface="Courier New"/>
                <a:sym typeface="Courier New"/>
              </a:defRPr>
            </a:pPr>
            <a:r>
              <a:t>#&gt; [1] "{\"msg\":[\"The message is: 'Hello'\"]}"</a:t>
            </a:r>
          </a:p>
        </p:txBody>
      </p:sp>
      <p:sp>
        <p:nvSpPr>
          <p:cNvPr id="193" name="library(plumber)…"/>
          <p:cNvSpPr txBox="1"/>
          <p:nvPr/>
        </p:nvSpPr>
        <p:spPr>
          <a:xfrm>
            <a:off x="1173791" y="7640515"/>
            <a:ext cx="3164858" cy="1934181"/>
          </a:xfrm>
          <a:prstGeom prst="rect">
            <a:avLst/>
          </a:prstGeom>
          <a:solidFill>
            <a:srgbClr val="FCF6E5"/>
          </a:solidFill>
          <a:ln w="12700">
            <a:miter lim="400000"/>
          </a:ln>
          <a:effectLst>
            <a:outerShdw sx="100000" sy="100000" kx="0" ky="0" algn="b" rotWithShape="0" blurRad="101600" dist="29259"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@apiTitle Plumber Example API</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Echo back the input</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@param msg The message to echo</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@get /echo</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rPr b="1"/>
              <a:t>function</a:t>
            </a:r>
            <a:r>
              <a:t>(msg = </a:t>
            </a:r>
            <a:r>
              <a:rPr>
                <a:solidFill>
                  <a:srgbClr val="CD1D00"/>
                </a:solidFill>
              </a:rPr>
              <a:t>""</a:t>
            </a:r>
            <a:r>
              <a:t>) {</a:t>
            </a:r>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a:t>
            </a:r>
            <a:r>
              <a:t>list</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msg = </a:t>
            </a:r>
            <a:r>
              <a:rPr>
                <a:solidFill>
                  <a:srgbClr val="021994"/>
                </a:solidFill>
              </a:rPr>
              <a:t>paste0</a:t>
            </a:r>
            <a:r>
              <a:t>(</a:t>
            </a:r>
          </a:p>
          <a:p>
            <a:pPr defTabSz="457200">
              <a:spcBef>
                <a:spcPts val="0"/>
              </a:spcBef>
              <a:defRPr sz="1000">
                <a:solidFill>
                  <a:srgbClr val="CD1D00"/>
                </a:solidFill>
                <a:latin typeface="Courier New"/>
                <a:ea typeface="Courier New"/>
                <a:cs typeface="Courier New"/>
                <a:sym typeface="Courier New"/>
              </a:defRPr>
            </a:pPr>
            <a:r>
              <a:rPr>
                <a:solidFill>
                  <a:srgbClr val="000000"/>
                </a:solidFill>
              </a:rPr>
              <a:t>      </a:t>
            </a:r>
            <a:r>
              <a:t>"The message is: '"</a:t>
            </a:r>
            <a:r>
              <a:rPr>
                <a:solidFill>
                  <a:srgbClr val="000000"/>
                </a:solidFill>
              </a:rPr>
              <a:t>, msg, </a:t>
            </a:r>
            <a:r>
              <a:t>"'"</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a:t>
            </a:r>
          </a:p>
        </p:txBody>
      </p:sp>
      <p:sp>
        <p:nvSpPr>
          <p:cNvPr id="194" name="@ decorators define API characteristics"/>
          <p:cNvSpPr/>
          <p:nvPr/>
        </p:nvSpPr>
        <p:spPr>
          <a:xfrm>
            <a:off x="1564111" y="7489438"/>
            <a:ext cx="1978026" cy="5004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61" y="0"/>
                </a:moveTo>
                <a:cubicBezTo>
                  <a:pt x="11712" y="0"/>
                  <a:pt x="11346" y="1446"/>
                  <a:pt x="11346" y="3220"/>
                </a:cubicBezTo>
                <a:lnTo>
                  <a:pt x="11346" y="11545"/>
                </a:lnTo>
                <a:lnTo>
                  <a:pt x="0" y="21600"/>
                </a:lnTo>
                <a:lnTo>
                  <a:pt x="11346" y="15913"/>
                </a:lnTo>
                <a:lnTo>
                  <a:pt x="11346" y="17181"/>
                </a:lnTo>
                <a:cubicBezTo>
                  <a:pt x="11346" y="18955"/>
                  <a:pt x="11712" y="20401"/>
                  <a:pt x="12161" y="20401"/>
                </a:cubicBezTo>
                <a:lnTo>
                  <a:pt x="20790" y="20401"/>
                </a:lnTo>
                <a:cubicBezTo>
                  <a:pt x="21239" y="20401"/>
                  <a:pt x="21600" y="18955"/>
                  <a:pt x="21600" y="17181"/>
                </a:cubicBezTo>
                <a:lnTo>
                  <a:pt x="21600" y="3220"/>
                </a:lnTo>
                <a:cubicBezTo>
                  <a:pt x="21600" y="1446"/>
                  <a:pt x="21239" y="0"/>
                  <a:pt x="20790" y="0"/>
                </a:cubicBezTo>
                <a:lnTo>
                  <a:pt x="12161"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p>
            <a:pPr algn="ctr">
              <a:lnSpc>
                <a:spcPct val="80000"/>
              </a:lnSpc>
              <a:spcBef>
                <a:spcPts val="300"/>
              </a:spcBef>
              <a:buClr>
                <a:schemeClr val="accent4">
                  <a:hueOff val="384618"/>
                  <a:satOff val="3869"/>
                  <a:lumOff val="5802"/>
                </a:schemeClr>
              </a:buClr>
              <a:defRPr sz="1000">
                <a:solidFill>
                  <a:srgbClr val="FFFFFF"/>
                </a:solidFill>
              </a:defRPr>
            </a:pPr>
            <a:r>
              <a:rPr i="1"/>
              <a:t>@</a:t>
            </a:r>
            <a:r>
              <a:t> decorators define API characteristics</a:t>
            </a:r>
          </a:p>
        </p:txBody>
      </p:sp>
      <p:sp>
        <p:nvSpPr>
          <p:cNvPr id="195" name="/&lt;path&gt; is used to define the location of the endpoint"/>
          <p:cNvSpPr/>
          <p:nvPr/>
        </p:nvSpPr>
        <p:spPr>
          <a:xfrm>
            <a:off x="2198701" y="8542112"/>
            <a:ext cx="2322117" cy="5052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548" y="0"/>
                </a:moveTo>
                <a:cubicBezTo>
                  <a:pt x="11165" y="0"/>
                  <a:pt x="10854" y="1432"/>
                  <a:pt x="10854" y="3190"/>
                </a:cubicBezTo>
                <a:lnTo>
                  <a:pt x="10854" y="6041"/>
                </a:lnTo>
                <a:lnTo>
                  <a:pt x="0" y="2138"/>
                </a:lnTo>
                <a:lnTo>
                  <a:pt x="10854" y="9824"/>
                </a:lnTo>
                <a:lnTo>
                  <a:pt x="10854" y="18410"/>
                </a:lnTo>
                <a:cubicBezTo>
                  <a:pt x="10854" y="20168"/>
                  <a:pt x="11165" y="21600"/>
                  <a:pt x="11548" y="21600"/>
                </a:cubicBezTo>
                <a:lnTo>
                  <a:pt x="20906" y="21600"/>
                </a:lnTo>
                <a:cubicBezTo>
                  <a:pt x="21288" y="21600"/>
                  <a:pt x="21600" y="20168"/>
                  <a:pt x="21600" y="18410"/>
                </a:cubicBezTo>
                <a:lnTo>
                  <a:pt x="21600" y="3190"/>
                </a:lnTo>
                <a:cubicBezTo>
                  <a:pt x="21600" y="1432"/>
                  <a:pt x="21288" y="0"/>
                  <a:pt x="20906" y="0"/>
                </a:cubicBezTo>
                <a:lnTo>
                  <a:pt x="11548"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p>
            <a:pPr algn="ctr">
              <a:lnSpc>
                <a:spcPct val="80000"/>
              </a:lnSpc>
              <a:spcBef>
                <a:spcPts val="300"/>
              </a:spcBef>
              <a:buClr>
                <a:schemeClr val="accent4">
                  <a:hueOff val="384618"/>
                  <a:satOff val="3869"/>
                  <a:lumOff val="5802"/>
                </a:schemeClr>
              </a:buClr>
              <a:defRPr sz="1000">
                <a:solidFill>
                  <a:srgbClr val="FFFFFF"/>
                </a:solidFill>
              </a:defRPr>
            </a:pPr>
            <a:r>
              <a:rPr i="1"/>
              <a:t>/&lt;path&gt; </a:t>
            </a:r>
            <a:r>
              <a:t>is used to define the location of the endpoint</a:t>
            </a:r>
          </a:p>
        </p:txBody>
      </p:sp>
      <p:sp>
        <p:nvSpPr>
          <p:cNvPr id="196" name="Plumber comments begin with #*"/>
          <p:cNvSpPr/>
          <p:nvPr/>
        </p:nvSpPr>
        <p:spPr>
          <a:xfrm>
            <a:off x="260230" y="7469264"/>
            <a:ext cx="988617" cy="556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0" y="0"/>
                </a:moveTo>
                <a:cubicBezTo>
                  <a:pt x="732" y="0"/>
                  <a:pt x="0" y="1299"/>
                  <a:pt x="0" y="2894"/>
                </a:cubicBezTo>
                <a:lnTo>
                  <a:pt x="0" y="15981"/>
                </a:lnTo>
                <a:cubicBezTo>
                  <a:pt x="0" y="17576"/>
                  <a:pt x="732" y="18875"/>
                  <a:pt x="1630" y="18875"/>
                </a:cubicBezTo>
                <a:lnTo>
                  <a:pt x="14030" y="18875"/>
                </a:lnTo>
                <a:lnTo>
                  <a:pt x="21600" y="21600"/>
                </a:lnTo>
                <a:lnTo>
                  <a:pt x="19744" y="17690"/>
                </a:lnTo>
                <a:cubicBezTo>
                  <a:pt x="19949" y="17206"/>
                  <a:pt x="20091" y="16632"/>
                  <a:pt x="20091" y="15981"/>
                </a:cubicBezTo>
                <a:lnTo>
                  <a:pt x="20091" y="2894"/>
                </a:lnTo>
                <a:cubicBezTo>
                  <a:pt x="20091" y="1299"/>
                  <a:pt x="19368" y="0"/>
                  <a:pt x="18470" y="0"/>
                </a:cubicBezTo>
                <a:lnTo>
                  <a:pt x="163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Plumber comments begin with #*</a:t>
            </a:r>
          </a:p>
        </p:txBody>
      </p:sp>
      <p:sp>
        <p:nvSpPr>
          <p:cNvPr id="197" name="HTTP Method"/>
          <p:cNvSpPr/>
          <p:nvPr/>
        </p:nvSpPr>
        <p:spPr>
          <a:xfrm>
            <a:off x="286780" y="8627610"/>
            <a:ext cx="1189436" cy="269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115" y="5161"/>
                </a:lnTo>
                <a:lnTo>
                  <a:pt x="1355" y="5161"/>
                </a:lnTo>
                <a:cubicBezTo>
                  <a:pt x="608" y="5161"/>
                  <a:pt x="0" y="7850"/>
                  <a:pt x="0" y="11150"/>
                </a:cubicBezTo>
                <a:lnTo>
                  <a:pt x="0" y="15642"/>
                </a:lnTo>
                <a:cubicBezTo>
                  <a:pt x="0" y="18943"/>
                  <a:pt x="608" y="21600"/>
                  <a:pt x="1355" y="21600"/>
                </a:cubicBezTo>
                <a:lnTo>
                  <a:pt x="15250" y="21600"/>
                </a:lnTo>
                <a:cubicBezTo>
                  <a:pt x="15997" y="21600"/>
                  <a:pt x="16598" y="18943"/>
                  <a:pt x="16598" y="15642"/>
                </a:cubicBezTo>
                <a:lnTo>
                  <a:pt x="16598" y="11150"/>
                </a:lnTo>
                <a:cubicBezTo>
                  <a:pt x="16598" y="9900"/>
                  <a:pt x="16494" y="8797"/>
                  <a:pt x="16346" y="7837"/>
                </a:cubicBezTo>
                <a:lnTo>
                  <a:pt x="2160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HTTP Method</a:t>
            </a:r>
          </a:p>
        </p:txBody>
      </p:sp>
      <p:sp>
        <p:nvSpPr>
          <p:cNvPr id="198" name="Identify as filter"/>
          <p:cNvSpPr/>
          <p:nvPr/>
        </p:nvSpPr>
        <p:spPr>
          <a:xfrm>
            <a:off x="4893270" y="7844784"/>
            <a:ext cx="1204516" cy="3496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38" y="0"/>
                </a:moveTo>
                <a:cubicBezTo>
                  <a:pt x="601" y="0"/>
                  <a:pt x="0" y="2069"/>
                  <a:pt x="0" y="4609"/>
                </a:cubicBezTo>
                <a:lnTo>
                  <a:pt x="0" y="15323"/>
                </a:lnTo>
                <a:cubicBezTo>
                  <a:pt x="0" y="17863"/>
                  <a:pt x="601" y="19908"/>
                  <a:pt x="1338" y="19908"/>
                </a:cubicBezTo>
                <a:lnTo>
                  <a:pt x="13665" y="19908"/>
                </a:lnTo>
                <a:cubicBezTo>
                  <a:pt x="14011" y="19908"/>
                  <a:pt x="14317" y="19428"/>
                  <a:pt x="14554" y="18682"/>
                </a:cubicBezTo>
                <a:lnTo>
                  <a:pt x="21600" y="21600"/>
                </a:lnTo>
                <a:lnTo>
                  <a:pt x="14995" y="13289"/>
                </a:lnTo>
                <a:lnTo>
                  <a:pt x="14995" y="4609"/>
                </a:lnTo>
                <a:cubicBezTo>
                  <a:pt x="14995" y="2069"/>
                  <a:pt x="14402" y="0"/>
                  <a:pt x="13665" y="0"/>
                </a:cubicBezTo>
                <a:lnTo>
                  <a:pt x="1338"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Identify as filter</a:t>
            </a:r>
          </a:p>
        </p:txBody>
      </p:sp>
      <p:sp>
        <p:nvSpPr>
          <p:cNvPr id="199" name="Forward request"/>
          <p:cNvSpPr/>
          <p:nvPr/>
        </p:nvSpPr>
        <p:spPr>
          <a:xfrm>
            <a:off x="4989335" y="8360910"/>
            <a:ext cx="987029" cy="2980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3" y="0"/>
                </a:moveTo>
                <a:cubicBezTo>
                  <a:pt x="733" y="0"/>
                  <a:pt x="0" y="2428"/>
                  <a:pt x="0" y="5407"/>
                </a:cubicBezTo>
                <a:lnTo>
                  <a:pt x="0" y="16193"/>
                </a:lnTo>
                <a:cubicBezTo>
                  <a:pt x="0" y="19172"/>
                  <a:pt x="733" y="21600"/>
                  <a:pt x="1633" y="21600"/>
                </a:cubicBezTo>
                <a:lnTo>
                  <a:pt x="13280" y="21600"/>
                </a:lnTo>
                <a:cubicBezTo>
                  <a:pt x="13872" y="21600"/>
                  <a:pt x="14367" y="20491"/>
                  <a:pt x="14652" y="18925"/>
                </a:cubicBezTo>
                <a:lnTo>
                  <a:pt x="21600" y="20334"/>
                </a:lnTo>
                <a:lnTo>
                  <a:pt x="14904" y="12483"/>
                </a:lnTo>
                <a:lnTo>
                  <a:pt x="14904" y="5407"/>
                </a:lnTo>
                <a:cubicBezTo>
                  <a:pt x="14904" y="2428"/>
                  <a:pt x="14179" y="0"/>
                  <a:pt x="13280" y="0"/>
                </a:cubicBezTo>
                <a:lnTo>
                  <a:pt x="1633"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Forward request</a:t>
            </a:r>
          </a:p>
        </p:txBody>
      </p:sp>
      <p:sp>
        <p:nvSpPr>
          <p:cNvPr id="200" name="Filter name"/>
          <p:cNvSpPr/>
          <p:nvPr/>
        </p:nvSpPr>
        <p:spPr>
          <a:xfrm>
            <a:off x="6936303" y="7751859"/>
            <a:ext cx="1621632" cy="478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56" y="0"/>
                </a:moveTo>
                <a:cubicBezTo>
                  <a:pt x="10908" y="0"/>
                  <a:pt x="10462" y="1512"/>
                  <a:pt x="10462" y="3367"/>
                </a:cubicBezTo>
                <a:lnTo>
                  <a:pt x="10462" y="7612"/>
                </a:lnTo>
                <a:cubicBezTo>
                  <a:pt x="10462" y="8099"/>
                  <a:pt x="10496" y="8555"/>
                  <a:pt x="10552" y="8973"/>
                </a:cubicBezTo>
                <a:lnTo>
                  <a:pt x="0" y="21600"/>
                </a:lnTo>
                <a:lnTo>
                  <a:pt x="12983" y="10961"/>
                </a:lnTo>
                <a:lnTo>
                  <a:pt x="20611" y="10961"/>
                </a:lnTo>
                <a:cubicBezTo>
                  <a:pt x="21159" y="10961"/>
                  <a:pt x="21600" y="9467"/>
                  <a:pt x="21600" y="7612"/>
                </a:cubicBezTo>
                <a:lnTo>
                  <a:pt x="21600" y="3367"/>
                </a:lnTo>
                <a:cubicBezTo>
                  <a:pt x="21600" y="1512"/>
                  <a:pt x="21159" y="0"/>
                  <a:pt x="20611" y="0"/>
                </a:cubicBezTo>
                <a:lnTo>
                  <a:pt x="11456"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Filter name</a:t>
            </a:r>
          </a:p>
        </p:txBody>
      </p:sp>
      <p:sp>
        <p:nvSpPr>
          <p:cNvPr id="201" name="Plumber: Build APIs with R"/>
          <p:cNvSpPr txBox="1"/>
          <p:nvPr/>
        </p:nvSpPr>
        <p:spPr>
          <a:xfrm>
            <a:off x="306210" y="6406031"/>
            <a:ext cx="354933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Plumber: Build APIs with R</a:t>
            </a:r>
          </a:p>
        </p:txBody>
      </p:sp>
      <p:sp>
        <p:nvSpPr>
          <p:cNvPr id="202" name="Specify API port"/>
          <p:cNvSpPr/>
          <p:nvPr/>
        </p:nvSpPr>
        <p:spPr>
          <a:xfrm>
            <a:off x="11167580" y="2300119"/>
            <a:ext cx="1466454" cy="361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481" y="0"/>
                </a:moveTo>
                <a:cubicBezTo>
                  <a:pt x="10875" y="0"/>
                  <a:pt x="10382" y="2001"/>
                  <a:pt x="10382" y="4458"/>
                </a:cubicBezTo>
                <a:lnTo>
                  <a:pt x="10382" y="7943"/>
                </a:lnTo>
                <a:lnTo>
                  <a:pt x="0" y="10101"/>
                </a:lnTo>
                <a:lnTo>
                  <a:pt x="10382" y="13183"/>
                </a:lnTo>
                <a:lnTo>
                  <a:pt x="10382" y="17142"/>
                </a:lnTo>
                <a:cubicBezTo>
                  <a:pt x="10382" y="19599"/>
                  <a:pt x="10875" y="21600"/>
                  <a:pt x="11481" y="21600"/>
                </a:cubicBezTo>
                <a:lnTo>
                  <a:pt x="20501" y="21600"/>
                </a:lnTo>
                <a:cubicBezTo>
                  <a:pt x="21107" y="21600"/>
                  <a:pt x="21600" y="19599"/>
                  <a:pt x="21600" y="17142"/>
                </a:cubicBezTo>
                <a:lnTo>
                  <a:pt x="21600" y="4458"/>
                </a:lnTo>
                <a:cubicBezTo>
                  <a:pt x="21600" y="2001"/>
                  <a:pt x="21107" y="0"/>
                  <a:pt x="20501" y="0"/>
                </a:cubicBezTo>
                <a:lnTo>
                  <a:pt x="11481"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Specify API port</a:t>
            </a:r>
          </a:p>
        </p:txBody>
      </p:sp>
      <p:sp>
        <p:nvSpPr>
          <p:cNvPr id="203" name="Endpoint details"/>
          <p:cNvSpPr/>
          <p:nvPr/>
        </p:nvSpPr>
        <p:spPr>
          <a:xfrm>
            <a:off x="9583116" y="5401569"/>
            <a:ext cx="1123951" cy="343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2669" y="7217"/>
                </a:lnTo>
                <a:lnTo>
                  <a:pt x="1434" y="7217"/>
                </a:lnTo>
                <a:cubicBezTo>
                  <a:pt x="644" y="7217"/>
                  <a:pt x="0" y="9324"/>
                  <a:pt x="0" y="11911"/>
                </a:cubicBezTo>
                <a:lnTo>
                  <a:pt x="0" y="16930"/>
                </a:lnTo>
                <a:cubicBezTo>
                  <a:pt x="0" y="19517"/>
                  <a:pt x="644" y="21600"/>
                  <a:pt x="1434" y="21600"/>
                </a:cubicBezTo>
                <a:lnTo>
                  <a:pt x="19991" y="21600"/>
                </a:lnTo>
                <a:cubicBezTo>
                  <a:pt x="20781" y="21600"/>
                  <a:pt x="21425" y="19517"/>
                  <a:pt x="21425" y="16930"/>
                </a:cubicBezTo>
                <a:lnTo>
                  <a:pt x="21425" y="11911"/>
                </a:lnTo>
                <a:cubicBezTo>
                  <a:pt x="21425" y="9324"/>
                  <a:pt x="20781" y="7217"/>
                  <a:pt x="19991" y="7217"/>
                </a:cubicBezTo>
                <a:lnTo>
                  <a:pt x="17809" y="7217"/>
                </a:lnTo>
                <a:lnTo>
                  <a:pt x="2160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Endpoint details</a:t>
            </a:r>
          </a:p>
        </p:txBody>
      </p:sp>
      <p:sp>
        <p:nvSpPr>
          <p:cNvPr id="204" name="curl command used to send request"/>
          <p:cNvSpPr/>
          <p:nvPr/>
        </p:nvSpPr>
        <p:spPr>
          <a:xfrm>
            <a:off x="9457800" y="7111772"/>
            <a:ext cx="1341835" cy="5290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1" y="0"/>
                </a:moveTo>
                <a:cubicBezTo>
                  <a:pt x="539" y="0"/>
                  <a:pt x="0" y="1368"/>
                  <a:pt x="0" y="3046"/>
                </a:cubicBezTo>
                <a:lnTo>
                  <a:pt x="0" y="10452"/>
                </a:lnTo>
                <a:cubicBezTo>
                  <a:pt x="0" y="12130"/>
                  <a:pt x="539" y="13482"/>
                  <a:pt x="1201" y="13482"/>
                </a:cubicBezTo>
                <a:lnTo>
                  <a:pt x="13863" y="13482"/>
                </a:lnTo>
                <a:lnTo>
                  <a:pt x="21600" y="21600"/>
                </a:lnTo>
                <a:lnTo>
                  <a:pt x="16943" y="13482"/>
                </a:lnTo>
                <a:lnTo>
                  <a:pt x="20399" y="13482"/>
                </a:lnTo>
                <a:cubicBezTo>
                  <a:pt x="21061" y="13482"/>
                  <a:pt x="21600" y="12130"/>
                  <a:pt x="21600" y="10452"/>
                </a:cubicBezTo>
                <a:lnTo>
                  <a:pt x="21600" y="3046"/>
                </a:lnTo>
                <a:cubicBezTo>
                  <a:pt x="21600" y="1368"/>
                  <a:pt x="21061" y="0"/>
                  <a:pt x="20399" y="0"/>
                </a:cubicBezTo>
                <a:lnTo>
                  <a:pt x="1201"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curl command used to send request</a:t>
            </a:r>
          </a:p>
        </p:txBody>
      </p:sp>
      <p:sp>
        <p:nvSpPr>
          <p:cNvPr id="205" name="Parameter details"/>
          <p:cNvSpPr/>
          <p:nvPr/>
        </p:nvSpPr>
        <p:spPr>
          <a:xfrm>
            <a:off x="9583116" y="6015371"/>
            <a:ext cx="1172370" cy="276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5" y="0"/>
                </a:moveTo>
                <a:cubicBezTo>
                  <a:pt x="617" y="0"/>
                  <a:pt x="0" y="2619"/>
                  <a:pt x="0" y="5834"/>
                </a:cubicBezTo>
                <a:lnTo>
                  <a:pt x="0" y="12072"/>
                </a:lnTo>
                <a:cubicBezTo>
                  <a:pt x="0" y="15288"/>
                  <a:pt x="617" y="17876"/>
                  <a:pt x="1375" y="17876"/>
                </a:cubicBezTo>
                <a:lnTo>
                  <a:pt x="21600" y="21600"/>
                </a:lnTo>
                <a:lnTo>
                  <a:pt x="19728" y="17348"/>
                </a:lnTo>
                <a:cubicBezTo>
                  <a:pt x="20202" y="16432"/>
                  <a:pt x="20540" y="14428"/>
                  <a:pt x="20540" y="12072"/>
                </a:cubicBezTo>
                <a:lnTo>
                  <a:pt x="20540" y="5834"/>
                </a:lnTo>
                <a:cubicBezTo>
                  <a:pt x="20540" y="2619"/>
                  <a:pt x="19923" y="0"/>
                  <a:pt x="19165" y="0"/>
                </a:cubicBezTo>
                <a:lnTo>
                  <a:pt x="1375"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Parameter details</a:t>
            </a:r>
          </a:p>
        </p:txBody>
      </p:sp>
      <p:sp>
        <p:nvSpPr>
          <p:cNvPr id="206" name="Edit parameters"/>
          <p:cNvSpPr/>
          <p:nvPr/>
        </p:nvSpPr>
        <p:spPr>
          <a:xfrm>
            <a:off x="11791413" y="6015371"/>
            <a:ext cx="1731567" cy="3893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24" y="0"/>
                </a:moveTo>
                <a:cubicBezTo>
                  <a:pt x="8111" y="0"/>
                  <a:pt x="7693" y="1858"/>
                  <a:pt x="7693" y="4139"/>
                </a:cubicBezTo>
                <a:lnTo>
                  <a:pt x="7693" y="8565"/>
                </a:lnTo>
                <a:cubicBezTo>
                  <a:pt x="7693" y="9506"/>
                  <a:pt x="7777" y="10337"/>
                  <a:pt x="7896" y="11031"/>
                </a:cubicBezTo>
                <a:lnTo>
                  <a:pt x="0" y="21600"/>
                </a:lnTo>
                <a:lnTo>
                  <a:pt x="11832" y="12683"/>
                </a:lnTo>
                <a:lnTo>
                  <a:pt x="20669" y="12683"/>
                </a:lnTo>
                <a:cubicBezTo>
                  <a:pt x="21182" y="12683"/>
                  <a:pt x="21600" y="10846"/>
                  <a:pt x="21600" y="8565"/>
                </a:cubicBezTo>
                <a:lnTo>
                  <a:pt x="21600" y="4139"/>
                </a:lnTo>
                <a:cubicBezTo>
                  <a:pt x="21600" y="1858"/>
                  <a:pt x="21182" y="0"/>
                  <a:pt x="20669" y="0"/>
                </a:cubicBezTo>
                <a:lnTo>
                  <a:pt x="8624"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Edit parameters</a:t>
            </a:r>
          </a:p>
        </p:txBody>
      </p:sp>
      <p:sp>
        <p:nvSpPr>
          <p:cNvPr id="207" name="Send request"/>
          <p:cNvSpPr/>
          <p:nvPr/>
        </p:nvSpPr>
        <p:spPr>
          <a:xfrm>
            <a:off x="9912125" y="6476067"/>
            <a:ext cx="1037433" cy="3294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53" y="0"/>
                </a:moveTo>
                <a:cubicBezTo>
                  <a:pt x="697" y="0"/>
                  <a:pt x="0" y="2196"/>
                  <a:pt x="0" y="4893"/>
                </a:cubicBezTo>
                <a:lnTo>
                  <a:pt x="0" y="10123"/>
                </a:lnTo>
                <a:cubicBezTo>
                  <a:pt x="0" y="12819"/>
                  <a:pt x="697" y="14990"/>
                  <a:pt x="1553" y="14990"/>
                </a:cubicBezTo>
                <a:lnTo>
                  <a:pt x="11238" y="14990"/>
                </a:lnTo>
                <a:lnTo>
                  <a:pt x="21600" y="21600"/>
                </a:lnTo>
                <a:lnTo>
                  <a:pt x="17485" y="14626"/>
                </a:lnTo>
                <a:cubicBezTo>
                  <a:pt x="18041" y="13884"/>
                  <a:pt x="18427" y="12145"/>
                  <a:pt x="18427" y="10123"/>
                </a:cubicBezTo>
                <a:lnTo>
                  <a:pt x="18427" y="4893"/>
                </a:lnTo>
                <a:cubicBezTo>
                  <a:pt x="18427" y="2196"/>
                  <a:pt x="17738" y="0"/>
                  <a:pt x="16882" y="0"/>
                </a:cubicBezTo>
                <a:lnTo>
                  <a:pt x="1553"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Send request</a:t>
            </a:r>
          </a:p>
        </p:txBody>
      </p:sp>
      <p:pic>
        <p:nvPicPr>
          <p:cNvPr id="208" name="plumber.png" descr="plumber.png"/>
          <p:cNvPicPr>
            <a:picLocks noChangeAspect="1"/>
          </p:cNvPicPr>
          <p:nvPr/>
        </p:nvPicPr>
        <p:blipFill>
          <a:blip r:embed="rId10">
            <a:extLst/>
          </a:blip>
          <a:stretch>
            <a:fillRect/>
          </a:stretch>
        </p:blipFill>
        <p:spPr>
          <a:xfrm>
            <a:off x="12362293" y="200492"/>
            <a:ext cx="1384301" cy="1604559"/>
          </a:xfrm>
          <a:prstGeom prst="rect">
            <a:avLst/>
          </a:prstGeom>
          <a:ln w="12700">
            <a:miter lim="400000"/>
          </a:ln>
        </p:spPr>
      </p:pic>
      <p:sp>
        <p:nvSpPr>
          <p:cNvPr id="209" name="FILTERS"/>
          <p:cNvSpPr/>
          <p:nvPr/>
        </p:nvSpPr>
        <p:spPr>
          <a:xfrm>
            <a:off x="4797592" y="2082180"/>
            <a:ext cx="1155701" cy="316214"/>
          </a:xfrm>
          <a:prstGeom prst="roundRect">
            <a:avLst>
              <a:gd name="adj" fmla="val 50000"/>
            </a:avLst>
          </a:prstGeom>
          <a:solidFill>
            <a:srgbClr val="008471"/>
          </a:solidFill>
          <a:ln w="12700">
            <a:miter lim="400000"/>
          </a:ln>
          <a:extLst>
            <a:ext uri="{C572A759-6A51-4108-AA02-DFA0A04FC94B}">
              <ma14:wrappingTextBoxFlag xmlns:ma14="http://schemas.microsoft.com/office/mac/drawingml/2011/main" val="1"/>
            </a:ext>
          </a:extLst>
        </p:spPr>
        <p:txBody>
          <a:bodyPr lIns="54570" tIns="54570" rIns="54570" bIns="54570" anchor="ctr"/>
          <a:lstStyle>
            <a:lvl1pPr algn="ctr">
              <a:defRPr>
                <a:solidFill>
                  <a:srgbClr val="FFFFFF"/>
                </a:solidFill>
              </a:defRPr>
            </a:lvl1pPr>
          </a:lstStyle>
          <a:p>
            <a:pPr/>
            <a:r>
              <a:t>FILTERS</a:t>
            </a:r>
          </a:p>
        </p:txBody>
      </p:sp>
      <p:sp>
        <p:nvSpPr>
          <p:cNvPr id="210" name="PARSER"/>
          <p:cNvSpPr/>
          <p:nvPr/>
        </p:nvSpPr>
        <p:spPr>
          <a:xfrm>
            <a:off x="4797592" y="3292499"/>
            <a:ext cx="1155701" cy="316215"/>
          </a:xfrm>
          <a:prstGeom prst="roundRect">
            <a:avLst>
              <a:gd name="adj" fmla="val 50000"/>
            </a:avLst>
          </a:prstGeom>
          <a:solidFill>
            <a:srgbClr val="008471"/>
          </a:solidFill>
          <a:ln w="12700">
            <a:miter lim="400000"/>
          </a:ln>
          <a:extLst>
            <a:ext uri="{C572A759-6A51-4108-AA02-DFA0A04FC94B}">
              <ma14:wrappingTextBoxFlag xmlns:ma14="http://schemas.microsoft.com/office/mac/drawingml/2011/main" val="1"/>
            </a:ext>
          </a:extLst>
        </p:spPr>
        <p:txBody>
          <a:bodyPr lIns="54570" tIns="54570" rIns="54570" bIns="54570" anchor="ctr"/>
          <a:lstStyle>
            <a:lvl1pPr algn="ctr">
              <a:defRPr>
                <a:solidFill>
                  <a:srgbClr val="FFFFFF"/>
                </a:solidFill>
              </a:defRPr>
            </a:lvl1pPr>
          </a:lstStyle>
          <a:p>
            <a:pPr/>
            <a:r>
              <a:t>PARSER</a:t>
            </a:r>
          </a:p>
        </p:txBody>
      </p:sp>
      <p:sp>
        <p:nvSpPr>
          <p:cNvPr id="211" name="ENDPOINT"/>
          <p:cNvSpPr/>
          <p:nvPr/>
        </p:nvSpPr>
        <p:spPr>
          <a:xfrm>
            <a:off x="4794051" y="4506524"/>
            <a:ext cx="1155701" cy="316215"/>
          </a:xfrm>
          <a:prstGeom prst="roundRect">
            <a:avLst>
              <a:gd name="adj" fmla="val 50000"/>
            </a:avLst>
          </a:prstGeom>
          <a:solidFill>
            <a:srgbClr val="008471"/>
          </a:solidFill>
          <a:ln w="12700">
            <a:miter lim="400000"/>
          </a:ln>
          <a:extLst>
            <a:ext uri="{C572A759-6A51-4108-AA02-DFA0A04FC94B}">
              <ma14:wrappingTextBoxFlag xmlns:ma14="http://schemas.microsoft.com/office/mac/drawingml/2011/main" val="1"/>
            </a:ext>
          </a:extLst>
        </p:spPr>
        <p:txBody>
          <a:bodyPr lIns="54570" tIns="54570" rIns="54570" bIns="54570" anchor="ctr"/>
          <a:lstStyle>
            <a:lvl1pPr algn="ctr">
              <a:defRPr>
                <a:solidFill>
                  <a:srgbClr val="FFFFFF"/>
                </a:solidFill>
              </a:defRPr>
            </a:lvl1pPr>
          </a:lstStyle>
          <a:p>
            <a:pPr/>
            <a:r>
              <a:t>ENDPOINT</a:t>
            </a:r>
          </a:p>
        </p:txBody>
      </p:sp>
      <p:sp>
        <p:nvSpPr>
          <p:cNvPr id="212" name="SERIALIZER"/>
          <p:cNvSpPr/>
          <p:nvPr/>
        </p:nvSpPr>
        <p:spPr>
          <a:xfrm>
            <a:off x="4794051" y="6339700"/>
            <a:ext cx="1155564" cy="316215"/>
          </a:xfrm>
          <a:prstGeom prst="roundRect">
            <a:avLst>
              <a:gd name="adj" fmla="val 50000"/>
            </a:avLst>
          </a:prstGeom>
          <a:solidFill>
            <a:srgbClr val="008471"/>
          </a:solidFill>
          <a:ln w="12700">
            <a:miter lim="400000"/>
          </a:ln>
          <a:extLst>
            <a:ext uri="{C572A759-6A51-4108-AA02-DFA0A04FC94B}">
              <ma14:wrappingTextBoxFlag xmlns:ma14="http://schemas.microsoft.com/office/mac/drawingml/2011/main" val="1"/>
            </a:ext>
          </a:extLst>
        </p:spPr>
        <p:txBody>
          <a:bodyPr lIns="54570" tIns="54570" rIns="54570" bIns="54570" anchor="ctr"/>
          <a:lstStyle>
            <a:lvl1pPr algn="ctr">
              <a:defRPr>
                <a:solidFill>
                  <a:srgbClr val="FFFFFF"/>
                </a:solidFill>
              </a:defRPr>
            </a:lvl1pPr>
          </a:lstStyle>
          <a:p>
            <a:pPr/>
            <a:r>
              <a:t>SERIALIZER</a:t>
            </a:r>
          </a:p>
        </p:txBody>
      </p:sp>
      <p:sp>
        <p:nvSpPr>
          <p:cNvPr id="213" name="Parsers determine how Plumber parses the incoming request body. By default Plumber parses the request body as JavaScript Object Notation (JSON). Other parsers, including custom parsers, are identified using the @parser [parser name] tag. All registered p"/>
          <p:cNvSpPr txBox="1"/>
          <p:nvPr/>
        </p:nvSpPr>
        <p:spPr>
          <a:xfrm>
            <a:off x="5009308" y="3569178"/>
            <a:ext cx="4296975" cy="9854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t>Parsers determine how Plumber parses the incoming request body. By default Plumber parses the request body as JavaScript Object Notation (JSON). Other parsers, including custom parsers, are identified using the </a:t>
            </a:r>
            <a:r>
              <a:rPr>
                <a:latin typeface="Courier"/>
                <a:ea typeface="Courier"/>
                <a:cs typeface="Courier"/>
                <a:sym typeface="Courier"/>
              </a:rPr>
              <a:t>@parser [parser name]</a:t>
            </a:r>
            <a:r>
              <a:t> tag. All registered parsers can be viewed with </a:t>
            </a:r>
            <a:r>
              <a:rPr>
                <a:latin typeface="Courier"/>
                <a:ea typeface="Courier"/>
                <a:cs typeface="Courier"/>
                <a:sym typeface="Courier"/>
              </a:rPr>
              <a:t>registered_parsers()</a:t>
            </a:r>
            <a:r>
              <a:t>.</a:t>
            </a:r>
          </a:p>
        </p:txBody>
      </p:sp>
      <p:sp>
        <p:nvSpPr>
          <p:cNvPr id="214" name="Parser"/>
          <p:cNvSpPr/>
          <p:nvPr/>
        </p:nvSpPr>
        <p:spPr>
          <a:xfrm>
            <a:off x="5240108" y="9274879"/>
            <a:ext cx="808832" cy="228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93" y="0"/>
                </a:moveTo>
                <a:cubicBezTo>
                  <a:pt x="895" y="0"/>
                  <a:pt x="0" y="3165"/>
                  <a:pt x="0" y="7050"/>
                </a:cubicBezTo>
                <a:lnTo>
                  <a:pt x="0" y="14588"/>
                </a:lnTo>
                <a:cubicBezTo>
                  <a:pt x="0" y="18472"/>
                  <a:pt x="895" y="21600"/>
                  <a:pt x="1993" y="21600"/>
                </a:cubicBezTo>
                <a:lnTo>
                  <a:pt x="12528" y="21600"/>
                </a:lnTo>
                <a:cubicBezTo>
                  <a:pt x="13626" y="21600"/>
                  <a:pt x="14520" y="18472"/>
                  <a:pt x="14520" y="14588"/>
                </a:cubicBezTo>
                <a:lnTo>
                  <a:pt x="14520" y="13462"/>
                </a:lnTo>
                <a:lnTo>
                  <a:pt x="21600" y="7725"/>
                </a:lnTo>
                <a:lnTo>
                  <a:pt x="14404" y="5100"/>
                </a:lnTo>
                <a:cubicBezTo>
                  <a:pt x="14161" y="2186"/>
                  <a:pt x="13430" y="0"/>
                  <a:pt x="12528" y="0"/>
                </a:cubicBezTo>
                <a:lnTo>
                  <a:pt x="1993"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Parser</a:t>
            </a:r>
          </a:p>
        </p:txBody>
      </p:sp>
      <p:sp>
        <p:nvSpPr>
          <p:cNvPr id="215" name="Line"/>
          <p:cNvSpPr/>
          <p:nvPr/>
        </p:nvSpPr>
        <p:spPr>
          <a:xfrm>
            <a:off x="4989335" y="2392440"/>
            <a:ext cx="1" cy="884361"/>
          </a:xfrm>
          <a:prstGeom prst="line">
            <a:avLst/>
          </a:prstGeom>
          <a:ln w="25400">
            <a:solidFill>
              <a:srgbClr val="008471"/>
            </a:solidFill>
            <a:miter lim="400000"/>
            <a:headEnd type="triangle" len="sm"/>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6" name="Line"/>
          <p:cNvSpPr/>
          <p:nvPr/>
        </p:nvSpPr>
        <p:spPr>
          <a:xfrm>
            <a:off x="4989335" y="3430401"/>
            <a:ext cx="1" cy="1154007"/>
          </a:xfrm>
          <a:prstGeom prst="line">
            <a:avLst/>
          </a:prstGeom>
          <a:ln w="25400">
            <a:solidFill>
              <a:srgbClr val="008471"/>
            </a:solidFill>
            <a:miter lim="400000"/>
            <a:headEnd type="triangle" len="sm"/>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7" name="Line"/>
          <p:cNvSpPr/>
          <p:nvPr/>
        </p:nvSpPr>
        <p:spPr>
          <a:xfrm>
            <a:off x="4989335" y="4809699"/>
            <a:ext cx="1" cy="1560252"/>
          </a:xfrm>
          <a:prstGeom prst="line">
            <a:avLst/>
          </a:prstGeom>
          <a:ln w="25400">
            <a:solidFill>
              <a:srgbClr val="008471"/>
            </a:solidFill>
            <a:miter lim="400000"/>
            <a:headEnd type="triangle" len="sm"/>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18" name="Opt out of the log filter"/>
          <p:cNvSpPr/>
          <p:nvPr/>
        </p:nvSpPr>
        <p:spPr>
          <a:xfrm>
            <a:off x="7023211" y="9161016"/>
            <a:ext cx="2217739" cy="32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998" y="0"/>
                </a:moveTo>
                <a:cubicBezTo>
                  <a:pt x="14597" y="0"/>
                  <a:pt x="14271" y="2218"/>
                  <a:pt x="14271" y="4940"/>
                </a:cubicBezTo>
                <a:lnTo>
                  <a:pt x="14271" y="6464"/>
                </a:lnTo>
                <a:lnTo>
                  <a:pt x="0" y="3836"/>
                </a:lnTo>
                <a:lnTo>
                  <a:pt x="14271" y="12298"/>
                </a:lnTo>
                <a:lnTo>
                  <a:pt x="14271" y="16660"/>
                </a:lnTo>
                <a:cubicBezTo>
                  <a:pt x="14271" y="19382"/>
                  <a:pt x="14597" y="21600"/>
                  <a:pt x="14998" y="21600"/>
                </a:cubicBezTo>
                <a:lnTo>
                  <a:pt x="20873" y="21600"/>
                </a:lnTo>
                <a:cubicBezTo>
                  <a:pt x="21274" y="21600"/>
                  <a:pt x="21600" y="19382"/>
                  <a:pt x="21600" y="16660"/>
                </a:cubicBezTo>
                <a:lnTo>
                  <a:pt x="21600" y="4940"/>
                </a:lnTo>
                <a:cubicBezTo>
                  <a:pt x="21600" y="2218"/>
                  <a:pt x="21274" y="0"/>
                  <a:pt x="20873" y="0"/>
                </a:cubicBezTo>
                <a:lnTo>
                  <a:pt x="14998"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Opt out of the log filter</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Line"/>
          <p:cNvSpPr/>
          <p:nvPr/>
        </p:nvSpPr>
        <p:spPr>
          <a:xfrm>
            <a:off x="2354308" y="10337513"/>
            <a:ext cx="2431776"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221" name="Image" descr="Image"/>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222" name="Rectangle"/>
          <p:cNvSpPr/>
          <p:nvPr/>
        </p:nvSpPr>
        <p:spPr>
          <a:xfrm>
            <a:off x="4786083" y="649861"/>
            <a:ext cx="8905748" cy="9736411"/>
          </a:xfrm>
          <a:prstGeom prst="rect">
            <a:avLst/>
          </a:prstGeom>
          <a:solidFill>
            <a:srgbClr val="494949">
              <a:alpha val="19776"/>
            </a:srgbClr>
          </a:solidFill>
          <a:ln w="12700">
            <a:miter lim="400000"/>
          </a:ln>
        </p:spPr>
        <p:txBody>
          <a:bodyPr lIns="54570" tIns="54570" rIns="54570" bIns="54570" anchor="ctr"/>
          <a:lstStyle/>
          <a:p>
            <a:pPr>
              <a:lnSpc>
                <a:spcPct val="80000"/>
              </a:lnSpc>
              <a:spcBef>
                <a:spcPts val="0"/>
              </a:spcBef>
              <a:defRPr sz="1000">
                <a:solidFill>
                  <a:srgbClr val="000000"/>
                </a:solidFill>
                <a:latin typeface="Source Sans Pro Regular"/>
                <a:ea typeface="Source Sans Pro Regular"/>
                <a:cs typeface="Source Sans Pro Regular"/>
                <a:sym typeface="Source Sans Pro Regular"/>
              </a:defRPr>
            </a:pPr>
          </a:p>
        </p:txBody>
      </p:sp>
      <p:sp>
        <p:nvSpPr>
          <p:cNvPr id="223" name="Once Plumber APIs have been developed, they often need to be deployed somewhere to be useful. Plumber APIs can be deployed in a variety of different ways. One of the easiest way to deploy Plumber APIs is using RStudio Connect, which supports push button "/>
          <p:cNvSpPr/>
          <p:nvPr/>
        </p:nvSpPr>
        <p:spPr>
          <a:xfrm>
            <a:off x="9410700" y="8995171"/>
            <a:ext cx="4182666" cy="16533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21493" y="0"/>
                </a:lnTo>
                <a:lnTo>
                  <a:pt x="21493" y="11282"/>
                </a:lnTo>
                <a:lnTo>
                  <a:pt x="12049" y="11282"/>
                </a:lnTo>
                <a:lnTo>
                  <a:pt x="12049" y="0"/>
                </a:lnTo>
                <a:lnTo>
                  <a:pt x="0" y="0"/>
                </a:lnTo>
                <a:close/>
              </a:path>
            </a:pathLst>
          </a:custGeom>
          <a:ln w="12700">
            <a:miter lim="400000"/>
          </a:ln>
          <a:extLst>
            <a:ext uri="{C572A759-6A51-4108-AA02-DFA0A04FC94B}">
              <ma14:wrappingTextBoxFlag xmlns:ma14="http://schemas.microsoft.com/office/mac/drawingml/2011/main" val="1"/>
            </a:ext>
          </a:extLst>
        </p:spPr>
        <p:txBody>
          <a:bodyPr lIns="54570" tIns="54570" rIns="54570" bIns="54570"/>
          <a:lstStyle>
            <a:lvl1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lvl1pPr>
          </a:lstStyle>
          <a:p>
            <a:pPr/>
            <a:r>
              <a:t>Once Plumber APIs have been developed, they often need to be deployed somewhere to be useful. Plumber APIs can be deployed in a variety of different ways. One of the easiest way to deploy Plumber APIs is using RStudio Connect, which supports push button publishing from the RStudio IDE.</a:t>
            </a:r>
          </a:p>
        </p:txBody>
      </p:sp>
      <p:sp>
        <p:nvSpPr>
          <p:cNvPr id="224" name="Advanced Plumber"/>
          <p:cNvSpPr txBox="1"/>
          <p:nvPr/>
        </p:nvSpPr>
        <p:spPr>
          <a:xfrm>
            <a:off x="4843979" y="218061"/>
            <a:ext cx="253777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Advanced Plumber</a:t>
            </a:r>
          </a:p>
        </p:txBody>
      </p:sp>
      <p:sp>
        <p:nvSpPr>
          <p:cNvPr id="225" name="Line"/>
          <p:cNvSpPr/>
          <p:nvPr/>
        </p:nvSpPr>
        <p:spPr>
          <a:xfrm>
            <a:off x="4861098" y="2514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26" name="RStudio® is a trademark of RStudio, Inc.  •  CC BY SA  RStudio •  info@rstudio.com  •  844-448-1212 • rstudio.com •  Learn more at www.rplumber.io •  plumber  1.1.0 •   Updated: 2021-03"/>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Inc.  •  </a:t>
            </a:r>
            <a:r>
              <a:rPr>
                <a:hlinkClick r:id="rId3" invalidUrl="" action="" tgtFrame="" tooltip="" history="1" highlightClick="0" endSnd="0"/>
              </a:rPr>
              <a:t>CC BY SA</a:t>
            </a:r>
            <a:r>
              <a:t>  RStudio •  </a:t>
            </a:r>
            <a:r>
              <a:rPr>
                <a:hlinkClick r:id="rId4" invalidUrl="" action="" tgtFrame="" tooltip="" history="1" highlightClick="0" endSnd="0"/>
              </a:rPr>
              <a:t>info@rstudio.com</a:t>
            </a:r>
            <a:r>
              <a:t>  •  844-448-1212 • </a:t>
            </a:r>
            <a:r>
              <a:rPr>
                <a:hlinkClick r:id="rId5" invalidUrl="" action="" tgtFrame="" tooltip="" history="1" highlightClick="0" endSnd="0"/>
              </a:rPr>
              <a:t>rstudio.com</a:t>
            </a:r>
            <a:r>
              <a:t> •  Learn more at </a:t>
            </a:r>
            <a:r>
              <a:rPr u="sng">
                <a:latin typeface="Source Sans Pro Bold"/>
                <a:ea typeface="Source Sans Pro Bold"/>
                <a:cs typeface="Source Sans Pro Bold"/>
                <a:sym typeface="Source Sans Pro Bold"/>
                <a:hlinkClick r:id="rId6" invalidUrl="" action="" tgtFrame="" tooltip="" history="1" highlightClick="0" endSnd="0"/>
              </a:rPr>
              <a:t>www.rplumber.io</a:t>
            </a:r>
            <a:r>
              <a:t> •  plumber  1.1.0 •   Updated: 2021-03</a:t>
            </a:r>
          </a:p>
        </p:txBody>
      </p:sp>
      <p:sp>
        <p:nvSpPr>
          <p:cNvPr id="227" name="REQUEST and RESPONSE"/>
          <p:cNvSpPr txBox="1"/>
          <p:nvPr/>
        </p:nvSpPr>
        <p:spPr>
          <a:xfrm>
            <a:off x="4828341" y="723058"/>
            <a:ext cx="171267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REQUEST and RESPONSE</a:t>
            </a:r>
          </a:p>
        </p:txBody>
      </p:sp>
      <p:sp>
        <p:nvSpPr>
          <p:cNvPr id="228" name="Deploying Plumber APIs"/>
          <p:cNvSpPr txBox="1"/>
          <p:nvPr/>
        </p:nvSpPr>
        <p:spPr>
          <a:xfrm>
            <a:off x="9430821" y="8588863"/>
            <a:ext cx="321468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Deploying Plumber APIs</a:t>
            </a:r>
          </a:p>
        </p:txBody>
      </p:sp>
      <p:sp>
        <p:nvSpPr>
          <p:cNvPr id="229" name="Line"/>
          <p:cNvSpPr/>
          <p:nvPr/>
        </p:nvSpPr>
        <p:spPr>
          <a:xfrm>
            <a:off x="9410550" y="251686"/>
            <a:ext cx="3403997"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30" name="Line"/>
          <p:cNvSpPr/>
          <p:nvPr/>
        </p:nvSpPr>
        <p:spPr>
          <a:xfrm>
            <a:off x="338661" y="251686"/>
            <a:ext cx="4309675"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31" name="Plumber automatically creates an OpenAPI specification file based on Plumber comments. This file can be further modified using pr_set_api_spec() with either a function that modifies the existing specification or a path to a .yaml or .json specification f"/>
          <p:cNvSpPr txBox="1"/>
          <p:nvPr/>
        </p:nvSpPr>
        <p:spPr>
          <a:xfrm>
            <a:off x="319562" y="5584103"/>
            <a:ext cx="4381898" cy="11417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automatically creates an OpenAPI specification file based on Plumber comments. This file can be further modified using </a:t>
            </a:r>
            <a:r>
              <a:rPr>
                <a:latin typeface="Courier"/>
                <a:ea typeface="Courier"/>
                <a:cs typeface="Courier"/>
                <a:sym typeface="Courier"/>
              </a:rPr>
              <a:t>pr_set_api_spec()</a:t>
            </a:r>
            <a:r>
              <a:t> with either a function that modifies the existing specification or a path to a </a:t>
            </a:r>
            <a:r>
              <a:rPr>
                <a:latin typeface="Courier"/>
                <a:ea typeface="Courier"/>
                <a:cs typeface="Courier"/>
                <a:sym typeface="Courier"/>
              </a:rPr>
              <a:t>.yaml</a:t>
            </a:r>
            <a:r>
              <a:t> or </a:t>
            </a:r>
            <a:r>
              <a:rPr>
                <a:latin typeface="Courier"/>
                <a:ea typeface="Courier"/>
                <a:cs typeface="Courier"/>
                <a:sym typeface="Courier"/>
              </a:rPr>
              <a:t>.json</a:t>
            </a:r>
            <a:r>
              <a:t> specification file.</a:t>
            </a:r>
          </a:p>
        </p:txBody>
      </p:sp>
      <p:sp>
        <p:nvSpPr>
          <p:cNvPr id="232" name="Plumber provides access to special req and res objects that can be passed to Plumber functions. These objects provide access to the request submitted by the client and the response that will be sent to the client. Each object has several components, the "/>
          <p:cNvSpPr txBox="1"/>
          <p:nvPr/>
        </p:nvSpPr>
        <p:spPr>
          <a:xfrm>
            <a:off x="4866200" y="938958"/>
            <a:ext cx="4206387" cy="9080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provides access to special </a:t>
            </a:r>
            <a:r>
              <a:rPr>
                <a:latin typeface="Courier"/>
                <a:ea typeface="Courier"/>
                <a:cs typeface="Courier"/>
                <a:sym typeface="Courier"/>
              </a:rPr>
              <a:t>req</a:t>
            </a:r>
            <a:r>
              <a:t> and </a:t>
            </a:r>
            <a:r>
              <a:rPr>
                <a:latin typeface="Courier"/>
                <a:ea typeface="Courier"/>
                <a:cs typeface="Courier"/>
                <a:sym typeface="Courier"/>
              </a:rPr>
              <a:t>res</a:t>
            </a:r>
            <a:r>
              <a:t> objects that can be passed to Plumber functions. These objects provide access to the request submitted by the client and the response that will be sent to the client. Each object has several components, the most helpful of which are outlined below:</a:t>
            </a:r>
          </a:p>
        </p:txBody>
      </p:sp>
      <p:pic>
        <p:nvPicPr>
          <p:cNvPr id="233" name="plumber.png" descr="plumber.png"/>
          <p:cNvPicPr>
            <a:picLocks noChangeAspect="1"/>
          </p:cNvPicPr>
          <p:nvPr/>
        </p:nvPicPr>
        <p:blipFill>
          <a:blip r:embed="rId7">
            <a:extLst/>
          </a:blip>
          <a:stretch>
            <a:fillRect/>
          </a:stretch>
        </p:blipFill>
        <p:spPr>
          <a:xfrm>
            <a:off x="12362293" y="200492"/>
            <a:ext cx="1384301" cy="1604559"/>
          </a:xfrm>
          <a:prstGeom prst="rect">
            <a:avLst/>
          </a:prstGeom>
          <a:ln w="12700">
            <a:miter lim="400000"/>
          </a:ln>
        </p:spPr>
      </p:pic>
      <p:sp>
        <p:nvSpPr>
          <p:cNvPr id="234" name="library(plumber)…"/>
          <p:cNvSpPr txBox="1"/>
          <p:nvPr/>
        </p:nvSpPr>
        <p:spPr>
          <a:xfrm>
            <a:off x="819363" y="1884370"/>
            <a:ext cx="3553785" cy="3443135"/>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@plumber</a:t>
            </a:r>
            <a:endParaRPr i="0">
              <a:solidFill>
                <a:srgbClr val="000000"/>
              </a:solidFill>
            </a:endParaRPr>
          </a:p>
          <a:p>
            <a:pPr defTabSz="457200">
              <a:spcBef>
                <a:spcPts val="0"/>
              </a:spcBef>
              <a:defRPr b="1" sz="1000">
                <a:solidFill>
                  <a:srgbClr val="000000"/>
                </a:solidFill>
                <a:latin typeface="Courier New"/>
                <a:ea typeface="Courier New"/>
                <a:cs typeface="Courier New"/>
                <a:sym typeface="Courier New"/>
              </a:defRPr>
            </a:pPr>
            <a:r>
              <a:t>function</a:t>
            </a:r>
            <a:r>
              <a:rPr b="0"/>
              <a:t>(pr) {</a:t>
            </a:r>
            <a:endParaRPr b="0"/>
          </a:p>
          <a:p>
            <a:pPr defTabSz="457200">
              <a:spcBef>
                <a:spcPts val="0"/>
              </a:spcBef>
              <a:defRPr sz="1000">
                <a:solidFill>
                  <a:srgbClr val="000000"/>
                </a:solidFill>
                <a:latin typeface="Courier New"/>
                <a:ea typeface="Courier New"/>
                <a:cs typeface="Courier New"/>
                <a:sym typeface="Courier New"/>
              </a:defRPr>
            </a:pPr>
            <a:r>
              <a:t>  pr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pr_get</a:t>
            </a:r>
            <a:r>
              <a:t>(path = </a:t>
            </a:r>
            <a:r>
              <a:rPr>
                <a:solidFill>
                  <a:srgbClr val="CD1D00"/>
                </a:solidFill>
              </a:rPr>
              <a:t>"/echo"</a:t>
            </a:r>
            <a:r>
              <a:t>,</a:t>
            </a:r>
          </a:p>
          <a:p>
            <a:pPr defTabSz="457200">
              <a:spcBef>
                <a:spcPts val="0"/>
              </a:spcBef>
              <a:defRPr sz="1000">
                <a:solidFill>
                  <a:srgbClr val="000000"/>
                </a:solidFill>
                <a:latin typeface="Courier New"/>
                <a:ea typeface="Courier New"/>
                <a:cs typeface="Courier New"/>
                <a:sym typeface="Courier New"/>
              </a:defRPr>
            </a:pPr>
            <a:r>
              <a:t>           handler = </a:t>
            </a:r>
            <a:r>
              <a:rPr b="1"/>
              <a:t>function</a:t>
            </a:r>
            <a:r>
              <a:t>(msg = </a:t>
            </a:r>
            <a:r>
              <a:rPr>
                <a:solidFill>
                  <a:srgbClr val="CD1D00"/>
                </a:solidFill>
              </a:rPr>
              <a:t>""</a:t>
            </a:r>
            <a:r>
              <a:t>) {</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list</a:t>
            </a:r>
            <a:r>
              <a:t>(msg = </a:t>
            </a:r>
            <a:r>
              <a:rPr>
                <a:solidFill>
                  <a:srgbClr val="021994"/>
                </a:solidFill>
              </a:rPr>
              <a:t>paste0</a:t>
            </a:r>
            <a:r>
              <a:t>(</a:t>
            </a:r>
          </a:p>
          <a:p>
            <a:pPr defTabSz="457200">
              <a:spcBef>
                <a:spcPts val="0"/>
              </a:spcBef>
              <a:defRPr sz="1000">
                <a:solidFill>
                  <a:srgbClr val="CD1D00"/>
                </a:solidFill>
                <a:latin typeface="Courier New"/>
                <a:ea typeface="Courier New"/>
                <a:cs typeface="Courier New"/>
                <a:sym typeface="Courier New"/>
              </a:defRPr>
            </a:pPr>
            <a:r>
              <a:rPr>
                <a:solidFill>
                  <a:srgbClr val="000000"/>
                </a:solidFill>
              </a:rPr>
              <a:t>               </a:t>
            </a:r>
            <a:r>
              <a:t>"The message is: '"</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msg,</a:t>
            </a:r>
          </a:p>
          <a:p>
            <a:pPr defTabSz="457200">
              <a:spcBef>
                <a:spcPts val="0"/>
              </a:spcBef>
              <a:defRPr sz="1000">
                <a:solidFill>
                  <a:srgbClr val="000000"/>
                </a:solidFill>
                <a:latin typeface="Courier New"/>
                <a:ea typeface="Courier New"/>
                <a:cs typeface="Courier New"/>
                <a:sym typeface="Courier New"/>
              </a:defRPr>
            </a:pPr>
            <a:r>
              <a:t>               </a:t>
            </a:r>
            <a:r>
              <a:rPr>
                <a:solidFill>
                  <a:srgbClr val="CD1D00"/>
                </a:solidFill>
              </a:rPr>
              <a:t>"'"</a:t>
            </a:r>
            <a:r>
              <a:t>)</a:t>
            </a: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           })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pr_get</a:t>
            </a:r>
            <a:r>
              <a:t>(path = </a:t>
            </a:r>
            <a:r>
              <a:rPr>
                <a:solidFill>
                  <a:srgbClr val="CD1D00"/>
                </a:solidFill>
              </a:rPr>
              <a:t>"/plot"</a:t>
            </a:r>
            <a:r>
              <a:t>,</a:t>
            </a:r>
          </a:p>
          <a:p>
            <a:pPr defTabSz="457200">
              <a:spcBef>
                <a:spcPts val="0"/>
              </a:spcBef>
              <a:defRPr sz="1000">
                <a:solidFill>
                  <a:srgbClr val="000000"/>
                </a:solidFill>
                <a:latin typeface="Courier New"/>
                <a:ea typeface="Courier New"/>
                <a:cs typeface="Courier New"/>
                <a:sym typeface="Courier New"/>
              </a:defRPr>
            </a:pPr>
            <a:r>
              <a:t>           handler = </a:t>
            </a:r>
            <a:r>
              <a:rPr b="1"/>
              <a:t>function</a:t>
            </a:r>
            <a:r>
              <a:t>() {</a:t>
            </a:r>
          </a:p>
          <a:p>
            <a:pPr defTabSz="457200">
              <a:spcBef>
                <a:spcPts val="0"/>
              </a:spcBef>
              <a:defRPr sz="1000">
                <a:solidFill>
                  <a:srgbClr val="000000"/>
                </a:solidFill>
                <a:latin typeface="Courier New"/>
                <a:ea typeface="Courier New"/>
                <a:cs typeface="Courier New"/>
                <a:sym typeface="Courier New"/>
              </a:defRPr>
            </a:pPr>
            <a:r>
              <a:t>             rand &lt;- </a:t>
            </a:r>
            <a:r>
              <a:rPr>
                <a:solidFill>
                  <a:srgbClr val="021994"/>
                </a:solidFill>
              </a:rPr>
              <a:t>rnorm</a:t>
            </a:r>
            <a:r>
              <a:t>(</a:t>
            </a:r>
            <a:r>
              <a:rPr>
                <a:solidFill>
                  <a:srgbClr val="BF8F00"/>
                </a:solidFill>
              </a:rPr>
              <a:t>100</a:t>
            </a:r>
            <a:r>
              <a: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hist</a:t>
            </a:r>
            <a:r>
              <a:t>(rand)</a:t>
            </a: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           serializer = </a:t>
            </a:r>
            <a:r>
              <a:rPr>
                <a:solidFill>
                  <a:srgbClr val="021994"/>
                </a:solidFill>
              </a:rPr>
              <a:t>serializer_png</a:t>
            </a:r>
            <a:r>
              <a:t>())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pr_post</a:t>
            </a:r>
            <a:r>
              <a:t>(path = </a:t>
            </a:r>
            <a:r>
              <a:rPr>
                <a:solidFill>
                  <a:srgbClr val="CD1D00"/>
                </a:solidFill>
              </a:rPr>
              <a:t>"/sum"</a:t>
            </a:r>
            <a:r>
              <a:t>,</a:t>
            </a:r>
          </a:p>
          <a:p>
            <a:pPr defTabSz="457200">
              <a:spcBef>
                <a:spcPts val="0"/>
              </a:spcBef>
              <a:defRPr sz="1000">
                <a:solidFill>
                  <a:srgbClr val="000000"/>
                </a:solidFill>
                <a:latin typeface="Courier New"/>
                <a:ea typeface="Courier New"/>
                <a:cs typeface="Courier New"/>
                <a:sym typeface="Courier New"/>
              </a:defRPr>
            </a:pPr>
            <a:r>
              <a:t>            handler = </a:t>
            </a:r>
            <a:r>
              <a:rPr b="1"/>
              <a:t>function</a:t>
            </a:r>
            <a:r>
              <a:t>(a, b) {</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as.numeric</a:t>
            </a:r>
            <a:r>
              <a:t>(a) + </a:t>
            </a:r>
            <a:r>
              <a:rPr>
                <a:solidFill>
                  <a:srgbClr val="021994"/>
                </a:solidFill>
              </a:rPr>
              <a:t>as.numeric</a:t>
            </a:r>
            <a:r>
              <a:t>(b)</a:t>
            </a: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a:t>
            </a:r>
          </a:p>
        </p:txBody>
      </p:sp>
      <p:sp>
        <p:nvSpPr>
          <p:cNvPr id="235" name="Use @plumber tag"/>
          <p:cNvSpPr/>
          <p:nvPr/>
        </p:nvSpPr>
        <p:spPr>
          <a:xfrm>
            <a:off x="1763529" y="1848461"/>
            <a:ext cx="1838723" cy="4329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152" y="0"/>
                </a:moveTo>
                <a:cubicBezTo>
                  <a:pt x="8669" y="0"/>
                  <a:pt x="8275" y="1671"/>
                  <a:pt x="8275" y="3722"/>
                </a:cubicBezTo>
                <a:lnTo>
                  <a:pt x="8275" y="7919"/>
                </a:lnTo>
                <a:cubicBezTo>
                  <a:pt x="8275" y="8929"/>
                  <a:pt x="8373" y="9843"/>
                  <a:pt x="8527" y="10513"/>
                </a:cubicBezTo>
                <a:lnTo>
                  <a:pt x="0" y="21600"/>
                </a:lnTo>
                <a:lnTo>
                  <a:pt x="12145" y="11641"/>
                </a:lnTo>
                <a:lnTo>
                  <a:pt x="20724" y="11641"/>
                </a:lnTo>
                <a:cubicBezTo>
                  <a:pt x="21206" y="11641"/>
                  <a:pt x="21600" y="9970"/>
                  <a:pt x="21600" y="7919"/>
                </a:cubicBezTo>
                <a:lnTo>
                  <a:pt x="21600" y="3722"/>
                </a:lnTo>
                <a:cubicBezTo>
                  <a:pt x="21600" y="1671"/>
                  <a:pt x="21206" y="0"/>
                  <a:pt x="20724" y="0"/>
                </a:cubicBezTo>
                <a:lnTo>
                  <a:pt x="9152"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Use @plumber tag</a:t>
            </a:r>
          </a:p>
        </p:txBody>
      </p:sp>
      <p:sp>
        <p:nvSpPr>
          <p:cNvPr id="236" name="Function that accepts and modifies a plumber router"/>
          <p:cNvSpPr/>
          <p:nvPr/>
        </p:nvSpPr>
        <p:spPr>
          <a:xfrm>
            <a:off x="1937330" y="2241355"/>
            <a:ext cx="2628108" cy="471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15" y="0"/>
                </a:moveTo>
                <a:cubicBezTo>
                  <a:pt x="8877" y="0"/>
                  <a:pt x="8602" y="1536"/>
                  <a:pt x="8602" y="3421"/>
                </a:cubicBezTo>
                <a:lnTo>
                  <a:pt x="8602" y="7861"/>
                </a:lnTo>
                <a:lnTo>
                  <a:pt x="0" y="8625"/>
                </a:lnTo>
                <a:lnTo>
                  <a:pt x="8602" y="11883"/>
                </a:lnTo>
                <a:lnTo>
                  <a:pt x="8602" y="18179"/>
                </a:lnTo>
                <a:cubicBezTo>
                  <a:pt x="8602" y="20064"/>
                  <a:pt x="8877" y="21600"/>
                  <a:pt x="9215" y="21600"/>
                </a:cubicBezTo>
                <a:lnTo>
                  <a:pt x="20987" y="21600"/>
                </a:lnTo>
                <a:cubicBezTo>
                  <a:pt x="21325" y="21600"/>
                  <a:pt x="21600" y="20064"/>
                  <a:pt x="21600" y="18179"/>
                </a:cubicBezTo>
                <a:lnTo>
                  <a:pt x="21600" y="3421"/>
                </a:lnTo>
                <a:cubicBezTo>
                  <a:pt x="21600" y="1536"/>
                  <a:pt x="21325" y="0"/>
                  <a:pt x="20987" y="0"/>
                </a:cubicBezTo>
                <a:lnTo>
                  <a:pt x="9215"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Function that accepts and modifies a plumber router</a:t>
            </a:r>
          </a:p>
        </p:txBody>
      </p:sp>
      <p:grpSp>
        <p:nvGrpSpPr>
          <p:cNvPr id="240" name="Group"/>
          <p:cNvGrpSpPr/>
          <p:nvPr/>
        </p:nvGrpSpPr>
        <p:grpSpPr>
          <a:xfrm>
            <a:off x="357035" y="2813548"/>
            <a:ext cx="1105297" cy="1805101"/>
            <a:chOff x="0" y="-224234"/>
            <a:chExt cx="1105296" cy="1805100"/>
          </a:xfrm>
        </p:grpSpPr>
        <p:sp>
          <p:nvSpPr>
            <p:cNvPr id="237" name="Quote Bubble"/>
            <p:cNvSpPr/>
            <p:nvPr/>
          </p:nvSpPr>
          <p:spPr>
            <a:xfrm>
              <a:off x="271938" y="81567"/>
              <a:ext cx="722711" cy="669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 y="0"/>
                  </a:moveTo>
                  <a:cubicBezTo>
                    <a:pt x="761" y="0"/>
                    <a:pt x="0" y="821"/>
                    <a:pt x="0" y="1831"/>
                  </a:cubicBezTo>
                  <a:lnTo>
                    <a:pt x="0" y="9731"/>
                  </a:lnTo>
                  <a:cubicBezTo>
                    <a:pt x="0" y="10740"/>
                    <a:pt x="761" y="11562"/>
                    <a:pt x="1696" y="11562"/>
                  </a:cubicBezTo>
                  <a:lnTo>
                    <a:pt x="12894" y="11562"/>
                  </a:lnTo>
                  <a:lnTo>
                    <a:pt x="21600" y="21600"/>
                  </a:lnTo>
                  <a:lnTo>
                    <a:pt x="15456" y="11562"/>
                  </a:lnTo>
                  <a:lnTo>
                    <a:pt x="18350" y="11562"/>
                  </a:lnTo>
                  <a:cubicBezTo>
                    <a:pt x="19285" y="11562"/>
                    <a:pt x="20046" y="10740"/>
                    <a:pt x="20046" y="9731"/>
                  </a:cubicBezTo>
                  <a:lnTo>
                    <a:pt x="20046" y="1831"/>
                  </a:lnTo>
                  <a:cubicBezTo>
                    <a:pt x="20046" y="821"/>
                    <a:pt x="19285" y="0"/>
                    <a:pt x="18350" y="0"/>
                  </a:cubicBezTo>
                  <a:lnTo>
                    <a:pt x="1696" y="0"/>
                  </a:lnTo>
                  <a:close/>
                </a:path>
              </a:pathLst>
            </a:custGeom>
            <a:solidFill>
              <a:srgbClr val="008471"/>
            </a:solidFill>
            <a:ln w="12700" cap="flat">
              <a:noFill/>
              <a:miter lim="400000"/>
            </a:ln>
            <a:effectLst/>
          </p:spPr>
          <p:txBody>
            <a:bodyPr wrap="square" lIns="0" tIns="0" rIns="0" bIns="0" numCol="1" anchor="ctr">
              <a:noAutofit/>
            </a:bodyPr>
            <a:lstStyle/>
            <a:p>
              <a:pPr algn="ctr">
                <a:lnSpc>
                  <a:spcPct val="80000"/>
                </a:lnSpc>
                <a:spcBef>
                  <a:spcPts val="300"/>
                </a:spcBef>
                <a:buClr>
                  <a:schemeClr val="accent4">
                    <a:hueOff val="384618"/>
                    <a:satOff val="3869"/>
                    <a:lumOff val="5802"/>
                  </a:schemeClr>
                </a:buClr>
                <a:defRPr sz="1000">
                  <a:solidFill>
                    <a:srgbClr val="FFFFFF"/>
                  </a:solidFill>
                </a:defRPr>
              </a:pPr>
            </a:p>
          </p:txBody>
        </p:sp>
        <p:sp>
          <p:nvSpPr>
            <p:cNvPr id="238" name="Quote Bubble"/>
            <p:cNvSpPr/>
            <p:nvPr/>
          </p:nvSpPr>
          <p:spPr>
            <a:xfrm>
              <a:off x="146248" y="100522"/>
              <a:ext cx="702073" cy="14803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46" y="0"/>
                  </a:moveTo>
                  <a:cubicBezTo>
                    <a:pt x="783" y="0"/>
                    <a:pt x="0" y="372"/>
                    <a:pt x="0" y="828"/>
                  </a:cubicBezTo>
                  <a:lnTo>
                    <a:pt x="0" y="4401"/>
                  </a:lnTo>
                  <a:cubicBezTo>
                    <a:pt x="0" y="4858"/>
                    <a:pt x="783" y="5229"/>
                    <a:pt x="1746" y="5229"/>
                  </a:cubicBezTo>
                  <a:lnTo>
                    <a:pt x="10794" y="5229"/>
                  </a:lnTo>
                  <a:lnTo>
                    <a:pt x="21600" y="21600"/>
                  </a:lnTo>
                  <a:lnTo>
                    <a:pt x="12931" y="5229"/>
                  </a:lnTo>
                  <a:lnTo>
                    <a:pt x="18889" y="5229"/>
                  </a:lnTo>
                  <a:cubicBezTo>
                    <a:pt x="19852" y="5229"/>
                    <a:pt x="20635" y="4858"/>
                    <a:pt x="20635" y="4401"/>
                  </a:cubicBezTo>
                  <a:lnTo>
                    <a:pt x="20635" y="828"/>
                  </a:lnTo>
                  <a:cubicBezTo>
                    <a:pt x="20635" y="372"/>
                    <a:pt x="19852" y="0"/>
                    <a:pt x="18889" y="0"/>
                  </a:cubicBezTo>
                  <a:lnTo>
                    <a:pt x="1746" y="0"/>
                  </a:lnTo>
                  <a:close/>
                </a:path>
              </a:pathLst>
            </a:custGeom>
            <a:solidFill>
              <a:srgbClr val="008471"/>
            </a:solidFill>
            <a:ln w="12700" cap="flat">
              <a:noFill/>
              <a:miter lim="400000"/>
            </a:ln>
            <a:effectLst/>
          </p:spPr>
          <p:txBody>
            <a:bodyPr wrap="square" lIns="0" tIns="0" rIns="0" bIns="0" numCol="1" anchor="ctr">
              <a:noAutofit/>
            </a:bodyPr>
            <a:lstStyle/>
            <a:p>
              <a:pPr algn="ctr">
                <a:lnSpc>
                  <a:spcPct val="80000"/>
                </a:lnSpc>
                <a:spcBef>
                  <a:spcPts val="300"/>
                </a:spcBef>
                <a:buClr>
                  <a:schemeClr val="accent4">
                    <a:hueOff val="384618"/>
                    <a:satOff val="3869"/>
                    <a:lumOff val="5802"/>
                  </a:schemeClr>
                </a:buClr>
                <a:defRPr sz="1000">
                  <a:solidFill>
                    <a:srgbClr val="FFFFFF"/>
                  </a:solidFill>
                </a:defRPr>
              </a:pPr>
            </a:p>
          </p:txBody>
        </p:sp>
        <p:sp>
          <p:nvSpPr>
            <p:cNvPr id="239" name="“Tidy” functions for building out Plumber API"/>
            <p:cNvSpPr/>
            <p:nvPr/>
          </p:nvSpPr>
          <p:spPr>
            <a:xfrm>
              <a:off x="0" y="-224235"/>
              <a:ext cx="1105297" cy="7862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14" y="0"/>
                  </a:moveTo>
                  <a:lnTo>
                    <a:pt x="13464" y="6161"/>
                  </a:lnTo>
                  <a:lnTo>
                    <a:pt x="1458" y="6161"/>
                  </a:lnTo>
                  <a:cubicBezTo>
                    <a:pt x="655" y="6161"/>
                    <a:pt x="0" y="7081"/>
                    <a:pt x="0" y="8210"/>
                  </a:cubicBezTo>
                  <a:lnTo>
                    <a:pt x="0" y="19561"/>
                  </a:lnTo>
                  <a:cubicBezTo>
                    <a:pt x="0" y="20691"/>
                    <a:pt x="655" y="21600"/>
                    <a:pt x="1458" y="21600"/>
                  </a:cubicBezTo>
                  <a:lnTo>
                    <a:pt x="20142" y="21600"/>
                  </a:lnTo>
                  <a:cubicBezTo>
                    <a:pt x="20945" y="21600"/>
                    <a:pt x="21600" y="20691"/>
                    <a:pt x="21600" y="19561"/>
                  </a:cubicBezTo>
                  <a:lnTo>
                    <a:pt x="21600" y="8210"/>
                  </a:lnTo>
                  <a:cubicBezTo>
                    <a:pt x="21600" y="7081"/>
                    <a:pt x="20945" y="6161"/>
                    <a:pt x="20142" y="6161"/>
                  </a:cubicBezTo>
                  <a:lnTo>
                    <a:pt x="15589" y="6161"/>
                  </a:lnTo>
                  <a:lnTo>
                    <a:pt x="17714" y="0"/>
                  </a:lnTo>
                  <a:close/>
                </a:path>
              </a:pathLst>
            </a:custGeom>
            <a:solidFill>
              <a:srgbClr val="008471"/>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“Tidy” functions for building out Plumber API</a:t>
              </a:r>
            </a:p>
          </p:txBody>
        </p:sp>
      </p:grpSp>
      <p:graphicFrame>
        <p:nvGraphicFramePr>
          <p:cNvPr id="241" name="Table"/>
          <p:cNvGraphicFramePr/>
          <p:nvPr/>
        </p:nvGraphicFramePr>
        <p:xfrm>
          <a:off x="4856679" y="1892998"/>
          <a:ext cx="4436904" cy="839217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485900"/>
                <a:gridCol w="1562130"/>
                <a:gridCol w="1334246"/>
              </a:tblGrid>
              <a:tr h="299776">
                <a:tc>
                  <a:txBody>
                    <a:bodyPr/>
                    <a:lstStyle/>
                    <a:p>
                      <a:pPr algn="l" defTabSz="914400">
                        <a:defRPr b="0">
                          <a:solidFill>
                            <a:srgbClr val="000000"/>
                          </a:solidFill>
                        </a:defRPr>
                      </a:pPr>
                      <a:r>
                        <a:rPr sz="1000">
                          <a:solidFill>
                            <a:srgbClr val="FFFFFF"/>
                          </a:solidFill>
                          <a:sym typeface="Source Sans Pro Bold"/>
                        </a:rPr>
                        <a:t>Name</a:t>
                      </a:r>
                    </a:p>
                  </a:txBody>
                  <a:tcPr marL="50800" marR="50800" marT="50800" marB="50800" anchor="ctr" anchorCtr="0" horzOverflow="overflow">
                    <a:solidFill>
                      <a:srgbClr val="494949"/>
                    </a:solidFill>
                  </a:tcPr>
                </a:tc>
                <a:tc>
                  <a:txBody>
                    <a:bodyPr/>
                    <a:lstStyle/>
                    <a:p>
                      <a:pPr algn="l" defTabSz="914400">
                        <a:defRPr b="0">
                          <a:solidFill>
                            <a:srgbClr val="000000"/>
                          </a:solidFill>
                        </a:defRPr>
                      </a:pPr>
                      <a:r>
                        <a:rPr sz="1000">
                          <a:solidFill>
                            <a:srgbClr val="FFFFFF"/>
                          </a:solidFill>
                          <a:sym typeface="Source Sans Pro Bold"/>
                        </a:rPr>
                        <a:t>Example</a:t>
                      </a:r>
                    </a:p>
                  </a:txBody>
                  <a:tcPr marL="50800" marR="50800" marT="50800" marB="50800" anchor="ctr" anchorCtr="0" horzOverflow="overflow">
                    <a:solidFill>
                      <a:srgbClr val="494949"/>
                    </a:solidFill>
                  </a:tcPr>
                </a:tc>
                <a:tc>
                  <a:txBody>
                    <a:bodyPr/>
                    <a:lstStyle/>
                    <a:p>
                      <a:pPr algn="l" defTabSz="914400">
                        <a:defRPr b="0">
                          <a:solidFill>
                            <a:srgbClr val="000000"/>
                          </a:solidFill>
                        </a:defRPr>
                      </a:pPr>
                      <a:r>
                        <a:rPr sz="1000">
                          <a:solidFill>
                            <a:srgbClr val="FFFFFF"/>
                          </a:solidFill>
                          <a:sym typeface="Source Sans Pro Bold"/>
                        </a:rPr>
                        <a:t>Description</a:t>
                      </a:r>
                    </a:p>
                  </a:txBody>
                  <a:tcPr marL="50800" marR="50800" marT="50800" marB="50800" anchor="ctr" anchorCtr="0" horzOverflow="overflow">
                    <a:solidFill>
                      <a:srgbClr val="494949"/>
                    </a:solidFill>
                  </a:tcPr>
                </a:tc>
              </a:tr>
              <a:tr h="299776">
                <a:tc>
                  <a:txBody>
                    <a:bodyPr/>
                    <a:lstStyle/>
                    <a:p>
                      <a:pPr algn="l" defTabSz="914400">
                        <a:defRPr b="0">
                          <a:solidFill>
                            <a:srgbClr val="000000"/>
                          </a:solidFill>
                        </a:defRPr>
                      </a:pPr>
                      <a:r>
                        <a:rPr b="1" sz="1000">
                          <a:solidFill>
                            <a:srgbClr val="FFFFFF"/>
                          </a:solidFill>
                          <a:latin typeface="Courier"/>
                          <a:ea typeface="Courier"/>
                          <a:cs typeface="Courier"/>
                          <a:sym typeface="Courier"/>
                        </a:rPr>
                        <a:t>req</a:t>
                      </a:r>
                    </a:p>
                  </a:txBody>
                  <a:tcPr marL="50800" marR="50800" marT="50800" marB="50800" anchor="ctr" anchorCtr="0" horzOverflow="overflow">
                    <a:solidFill>
                      <a:srgbClr val="494949"/>
                    </a:solidFill>
                  </a:tcPr>
                </a:tc>
                <a:tc>
                  <a:txBody>
                    <a:bodyPr/>
                    <a:lstStyle/>
                    <a:p>
                      <a:pPr algn="l" defTabSz="914400">
                        <a:defRPr sz="1000">
                          <a:latin typeface="Courier"/>
                          <a:ea typeface="Courier"/>
                          <a:cs typeface="Courier"/>
                          <a:sym typeface="Courier"/>
                        </a:defRPr>
                      </a:pPr>
                    </a:p>
                  </a:txBody>
                  <a:tcPr marL="50800" marR="50800" marT="50800" marB="50800" anchor="ctr" anchorCtr="0" horzOverflow="overflow">
                    <a:solidFill>
                      <a:srgbClr val="494949"/>
                    </a:solidFill>
                  </a:tcPr>
                </a:tc>
                <a:tc>
                  <a:txBody>
                    <a:bodyPr/>
                    <a:lstStyle/>
                    <a:p>
                      <a:pPr algn="l" defTabSz="914400">
                        <a:defRPr sz="1000">
                          <a:latin typeface="+mn-lt"/>
                          <a:ea typeface="+mn-ea"/>
                          <a:cs typeface="+mn-cs"/>
                          <a:sym typeface="Source Sans Pro Light"/>
                        </a:defRPr>
                      </a:pPr>
                    </a:p>
                  </a:txBody>
                  <a:tcPr marL="50800" marR="50800" marT="50800" marB="50800" anchor="ctr" anchorCtr="0" horzOverflow="overflow">
                    <a:solidFill>
                      <a:srgbClr val="494949"/>
                    </a:solidFill>
                  </a:tcPr>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req$pr</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plumber::pr()</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Plumber router processing the request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req$body</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list(a=1)</a:t>
                      </a:r>
                    </a:p>
                  </a:txBody>
                  <a:tcPr marL="50800" marR="50800" marT="50800" marB="50800" anchor="ctr" anchorCtr="0" horzOverflow="overflow"/>
                </a:tc>
                <a:tc>
                  <a:txBody>
                    <a:bodyPr/>
                    <a:lstStyle/>
                    <a:p>
                      <a:pPr algn="l" defTabSz="914400">
                        <a:defRPr sz="1000">
                          <a:latin typeface="+mn-lt"/>
                          <a:ea typeface="+mn-ea"/>
                          <a:cs typeface="+mn-cs"/>
                          <a:sym typeface="Source Sans Pro Light"/>
                        </a:defRPr>
                      </a:pPr>
                      <a:r>
                        <a:t>Typically the same as </a:t>
                      </a:r>
                      <a:r>
                        <a:rPr>
                          <a:latin typeface="Courier"/>
                          <a:ea typeface="Courier"/>
                          <a:cs typeface="Courier"/>
                          <a:sym typeface="Courier"/>
                        </a:rPr>
                        <a:t>argsBody</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req$argsBody</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list(a=1)</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parsed body output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req$argsPath</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list(c=3)</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values of the path arguments</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req$argsQuery</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list(e=5)</a:t>
                      </a:r>
                    </a:p>
                  </a:txBody>
                  <a:tcPr marL="50800" marR="50800" marT="50800" marB="50800" anchor="ctr" anchorCtr="0" horzOverflow="overflow"/>
                </a:tc>
                <a:tc>
                  <a:txBody>
                    <a:bodyPr/>
                    <a:lstStyle/>
                    <a:p>
                      <a:pPr algn="l" defTabSz="914400">
                        <a:defRPr sz="1000">
                          <a:latin typeface="+mn-lt"/>
                          <a:ea typeface="+mn-ea"/>
                          <a:cs typeface="+mn-cs"/>
                          <a:sym typeface="Source Sans Pro Light"/>
                        </a:defRPr>
                      </a:pPr>
                      <a:r>
                        <a:t>The parsed output from </a:t>
                      </a:r>
                      <a:r>
                        <a:rPr>
                          <a:latin typeface="Courier"/>
                          <a:ea typeface="Courier"/>
                          <a:cs typeface="Courier"/>
                          <a:sym typeface="Courier"/>
                        </a:rPr>
                        <a:t>req$QUERY_STRING</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req$cookies</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list(cook = "a")</a:t>
                      </a:r>
                    </a:p>
                  </a:txBody>
                  <a:tcPr marL="50800" marR="50800" marT="50800" marB="50800" anchor="ctr" anchorCtr="0" horzOverflow="overflow"/>
                </a:tc>
                <a:tc>
                  <a:txBody>
                    <a:bodyPr/>
                    <a:lstStyle/>
                    <a:p>
                      <a:pPr algn="l" defTabSz="914400"/>
                      <a:r>
                        <a:rPr sz="1000">
                          <a:latin typeface="+mn-lt"/>
                          <a:ea typeface="+mn-ea"/>
                          <a:cs typeface="+mn-cs"/>
                          <a:sym typeface="Source Sans Pro Light"/>
                        </a:rPr>
                        <a:t>A list of cookies</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req$REQUEST_METHOD</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"GET"</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method used for the HTTP request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req$PATH_INFO</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path of the incoming HTTP request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req$HTTP_*</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"HTTP_USER_AGENT"</a:t>
                      </a:r>
                    </a:p>
                  </a:txBody>
                  <a:tcPr marL="50800" marR="50800" marT="50800" marB="50800" anchor="ctr" anchorCtr="0" horzOverflow="overflow"/>
                </a:tc>
                <a:tc>
                  <a:txBody>
                    <a:bodyPr/>
                    <a:lstStyle/>
                    <a:p>
                      <a:pPr algn="l" defTabSz="914400"/>
                      <a:r>
                        <a:rPr sz="1000">
                          <a:latin typeface="+mn-lt"/>
                          <a:ea typeface="+mn-ea"/>
                          <a:cs typeface="+mn-cs"/>
                          <a:sym typeface="Source Sans Pro Light"/>
                        </a:rPr>
                        <a:t>All of the HTTP headers sent with the request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reqe$bodyRaw</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charToRaw("a=1")</a:t>
                      </a:r>
                    </a:p>
                  </a:txBody>
                  <a:tcPr marL="50800" marR="50800" marT="50800" marB="50800" anchor="ctr" anchorCtr="0" horzOverflow="overflow"/>
                </a:tc>
                <a:tc>
                  <a:txBody>
                    <a:bodyPr/>
                    <a:lstStyle/>
                    <a:p>
                      <a:pPr algn="l" defTabSz="914400">
                        <a:defRPr sz="1000">
                          <a:latin typeface="+mn-lt"/>
                          <a:ea typeface="+mn-ea"/>
                          <a:cs typeface="+mn-cs"/>
                          <a:sym typeface="Source Sans Pro Light"/>
                        </a:defRPr>
                      </a:pPr>
                      <a:r>
                        <a:t>The </a:t>
                      </a:r>
                      <a:r>
                        <a:rPr>
                          <a:latin typeface="Courier"/>
                          <a:ea typeface="Courier"/>
                          <a:cs typeface="Courier"/>
                          <a:sym typeface="Courier"/>
                        </a:rPr>
                        <a:t>raw()</a:t>
                      </a:r>
                      <a:r>
                        <a:rPr>
                          <a:latin typeface="Source Sans Pro Regular"/>
                          <a:ea typeface="Source Sans Pro Regular"/>
                          <a:cs typeface="Source Sans Pro Regular"/>
                          <a:sym typeface="Source Sans Pro Regular"/>
                        </a:rPr>
                        <a:t> </a:t>
                      </a:r>
                      <a:r>
                        <a:t>contents of the request body</a:t>
                      </a:r>
                    </a:p>
                  </a:txBody>
                  <a:tcPr marL="50800" marR="50800" marT="50800" marB="50800" anchor="ctr" anchorCtr="0" horzOverflow="overflow"/>
                </a:tc>
              </a:tr>
              <a:tr h="299776">
                <a:tc>
                  <a:txBody>
                    <a:bodyPr/>
                    <a:lstStyle/>
                    <a:p>
                      <a:pPr algn="l" defTabSz="914400">
                        <a:defRPr b="0">
                          <a:solidFill>
                            <a:srgbClr val="000000"/>
                          </a:solidFill>
                        </a:defRPr>
                      </a:pPr>
                      <a:r>
                        <a:rPr b="1" sz="1000">
                          <a:solidFill>
                            <a:srgbClr val="FFFFFF"/>
                          </a:solidFill>
                          <a:latin typeface="Courier"/>
                          <a:ea typeface="Courier"/>
                          <a:cs typeface="Courier"/>
                          <a:sym typeface="Courier"/>
                        </a:rPr>
                        <a:t>res</a:t>
                      </a:r>
                    </a:p>
                  </a:txBody>
                  <a:tcPr marL="50800" marR="50800" marT="50800" marB="50800" anchor="ctr" anchorCtr="0" horzOverflow="overflow">
                    <a:solidFill>
                      <a:srgbClr val="494949"/>
                    </a:solidFill>
                  </a:tcPr>
                </a:tc>
                <a:tc>
                  <a:txBody>
                    <a:bodyPr/>
                    <a:lstStyle/>
                    <a:p>
                      <a:pPr algn="l" defTabSz="914400">
                        <a:defRPr sz="1000">
                          <a:latin typeface="Courier"/>
                          <a:ea typeface="Courier"/>
                          <a:cs typeface="Courier"/>
                          <a:sym typeface="Courier"/>
                        </a:defRPr>
                      </a:pPr>
                    </a:p>
                  </a:txBody>
                  <a:tcPr marL="50800" marR="50800" marT="50800" marB="50800" anchor="ctr" anchorCtr="0" horzOverflow="overflow">
                    <a:solidFill>
                      <a:srgbClr val="494949"/>
                    </a:solidFill>
                  </a:tcPr>
                </a:tc>
                <a:tc>
                  <a:txBody>
                    <a:bodyPr/>
                    <a:lstStyle/>
                    <a:p>
                      <a:pPr algn="l" defTabSz="914400">
                        <a:defRPr sz="1000">
                          <a:latin typeface="+mn-lt"/>
                          <a:ea typeface="+mn-ea"/>
                          <a:cs typeface="+mn-cs"/>
                          <a:sym typeface="Source Sans Pro Light"/>
                        </a:defRPr>
                      </a:pPr>
                    </a:p>
                  </a:txBody>
                  <a:tcPr marL="50800" marR="50800" marT="50800" marB="50800" anchor="ctr" anchorCtr="0" horzOverflow="overflow">
                    <a:solidFill>
                      <a:srgbClr val="494949"/>
                    </a:solidFill>
                  </a:tcPr>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res$headers</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list(header = "abc")</a:t>
                      </a:r>
                    </a:p>
                  </a:txBody>
                  <a:tcPr marL="50800" marR="50800" marT="50800" marB="50800" anchor="ctr" anchorCtr="0" horzOverflow="overflow"/>
                </a:tc>
                <a:tc>
                  <a:txBody>
                    <a:bodyPr/>
                    <a:lstStyle/>
                    <a:p>
                      <a:pPr algn="l" defTabSz="914400"/>
                      <a:r>
                        <a:rPr sz="1000">
                          <a:latin typeface="+mn-lt"/>
                          <a:ea typeface="+mn-ea"/>
                          <a:cs typeface="+mn-cs"/>
                          <a:sym typeface="Source Sans Pro Light"/>
                        </a:rPr>
                        <a:t>HTTP headers to include in the response</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res$setHeader()</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setHeader("foo", "bar")</a:t>
                      </a:r>
                    </a:p>
                  </a:txBody>
                  <a:tcPr marL="50800" marR="50800" marT="50800" marB="50800" anchor="ctr" anchorCtr="0" horzOverflow="overflow"/>
                </a:tc>
                <a:tc>
                  <a:txBody>
                    <a:bodyPr/>
                    <a:lstStyle/>
                    <a:p>
                      <a:pPr algn="l" defTabSz="914400"/>
                      <a:r>
                        <a:rPr sz="1000">
                          <a:latin typeface="+mn-lt"/>
                          <a:ea typeface="+mn-ea"/>
                          <a:cs typeface="+mn-cs"/>
                          <a:sym typeface="Source Sans Pro Light"/>
                        </a:rPr>
                        <a:t>Sets an HTTP header</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res$setCookie() </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setCookie("foo", "bar")</a:t>
                      </a:r>
                    </a:p>
                  </a:txBody>
                  <a:tcPr marL="50800" marR="50800" marT="50800" marB="50800" anchor="ctr" anchorCtr="0" horzOverflow="overflow"/>
                </a:tc>
                <a:tc>
                  <a:txBody>
                    <a:bodyPr/>
                    <a:lstStyle/>
                    <a:p>
                      <a:pPr algn="l" defTabSz="914400"/>
                      <a:r>
                        <a:rPr sz="1000">
                          <a:latin typeface="+mn-lt"/>
                          <a:ea typeface="+mn-ea"/>
                          <a:cs typeface="+mn-cs"/>
                          <a:sym typeface="Source Sans Pro Light"/>
                        </a:rPr>
                        <a:t>Sets an HTTP cookie on the client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res$removeCookie</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removeCookie("foo")</a:t>
                      </a:r>
                    </a:p>
                  </a:txBody>
                  <a:tcPr marL="50800" marR="50800" marT="50800" marB="50800" anchor="ctr" anchorCtr="0" horzOverflow="overflow"/>
                </a:tc>
                <a:tc>
                  <a:txBody>
                    <a:bodyPr/>
                    <a:lstStyle/>
                    <a:p>
                      <a:pPr algn="l" defTabSz="914400"/>
                      <a:r>
                        <a:rPr sz="1000">
                          <a:latin typeface="+mn-lt"/>
                          <a:ea typeface="+mn-ea"/>
                          <a:cs typeface="+mn-cs"/>
                          <a:sym typeface="Source Sans Pro Light"/>
                        </a:rPr>
                        <a:t>Removes an HTTP cookie</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res$body</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"{\"a\":[1]}"</a:t>
                      </a:r>
                    </a:p>
                  </a:txBody>
                  <a:tcPr marL="50800" marR="50800" marT="50800" marB="50800" anchor="ctr" anchorCtr="0" horzOverflow="overflow"/>
                </a:tc>
                <a:tc>
                  <a:txBody>
                    <a:bodyPr/>
                    <a:lstStyle/>
                    <a:p>
                      <a:pPr algn="l" defTabSz="914400"/>
                      <a:r>
                        <a:rPr sz="1000">
                          <a:latin typeface="+mn-lt"/>
                          <a:ea typeface="+mn-ea"/>
                          <a:cs typeface="+mn-cs"/>
                          <a:sym typeface="Source Sans Pro Light"/>
                        </a:rPr>
                        <a:t>Serialized output</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res$status</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200</a:t>
                      </a:r>
                    </a:p>
                  </a:txBody>
                  <a:tcPr marL="50800" marR="50800" marT="50800" marB="50800" anchor="ctr" anchorCtr="0" horzOverflow="overflow"/>
                </a:tc>
                <a:tc>
                  <a:txBody>
                    <a:bodyPr/>
                    <a:lstStyle/>
                    <a:p>
                      <a:pPr algn="l" defTabSz="914400"/>
                      <a:r>
                        <a:rPr sz="1000">
                          <a:latin typeface="+mn-lt"/>
                          <a:ea typeface="+mn-ea"/>
                          <a:cs typeface="+mn-cs"/>
                          <a:sym typeface="Source Sans Pro Light"/>
                        </a:rPr>
                        <a:t>The response HTTP status code</a:t>
                      </a:r>
                    </a:p>
                  </a:txBody>
                  <a:tcPr marL="50800" marR="50800" marT="50800" marB="50800" anchor="ctr" anchorCtr="0" horzOverflow="overflow"/>
                </a:tc>
              </a:tr>
              <a:tr h="440755">
                <a:tc>
                  <a:txBody>
                    <a:bodyPr/>
                    <a:lstStyle/>
                    <a:p>
                      <a:pPr algn="l" defTabSz="914400">
                        <a:defRPr b="0">
                          <a:solidFill>
                            <a:srgbClr val="000000"/>
                          </a:solidFill>
                        </a:defRPr>
                      </a:pPr>
                      <a:r>
                        <a:rPr sz="1000">
                          <a:solidFill>
                            <a:srgbClr val="FFFFFF"/>
                          </a:solidFill>
                          <a:latin typeface="Courier"/>
                          <a:ea typeface="Courier"/>
                          <a:cs typeface="Courier"/>
                          <a:sym typeface="Courier"/>
                        </a:rPr>
                        <a:t>res$toResponse()</a:t>
                      </a:r>
                    </a:p>
                  </a:txBody>
                  <a:tcPr marL="50800" marR="50800" marT="50800" marB="50800" anchor="ctr" anchorCtr="0" horzOverflow="overflow">
                    <a:solidFill>
                      <a:srgbClr val="008471"/>
                    </a:solidFill>
                  </a:tcPr>
                </a:tc>
                <a:tc>
                  <a:txBody>
                    <a:bodyPr/>
                    <a:lstStyle/>
                    <a:p>
                      <a:pPr algn="l" defTabSz="914400"/>
                      <a:r>
                        <a:rPr sz="1000">
                          <a:latin typeface="Courier"/>
                          <a:ea typeface="Courier"/>
                          <a:cs typeface="Courier"/>
                          <a:sym typeface="Courier"/>
                        </a:rPr>
                        <a:t>toResponse()</a:t>
                      </a:r>
                    </a:p>
                  </a:txBody>
                  <a:tcPr marL="50800" marR="50800" marT="50800" marB="50800" anchor="ctr" anchorCtr="0" horzOverflow="overflow"/>
                </a:tc>
                <a:tc>
                  <a:txBody>
                    <a:bodyPr/>
                    <a:lstStyle/>
                    <a:p>
                      <a:pPr algn="l" defTabSz="914400">
                        <a:defRPr sz="1000">
                          <a:latin typeface="+mn-lt"/>
                          <a:ea typeface="+mn-ea"/>
                          <a:cs typeface="+mn-cs"/>
                          <a:sym typeface="Source Sans Pro Light"/>
                        </a:defRPr>
                      </a:pPr>
                      <a:r>
                        <a:t>A list of </a:t>
                      </a:r>
                      <a:r>
                        <a:rPr>
                          <a:latin typeface="Courier New"/>
                          <a:ea typeface="Courier New"/>
                          <a:cs typeface="Courier New"/>
                          <a:sym typeface="Courier New"/>
                        </a:rPr>
                        <a:t>status</a:t>
                      </a:r>
                      <a:r>
                        <a:t>, </a:t>
                      </a:r>
                      <a:r>
                        <a:rPr>
                          <a:latin typeface="Courier New"/>
                          <a:ea typeface="Courier New"/>
                          <a:cs typeface="Courier New"/>
                          <a:sym typeface="Courier New"/>
                        </a:rPr>
                        <a:t>headers</a:t>
                      </a:r>
                      <a:r>
                        <a:t>, and </a:t>
                      </a:r>
                      <a:r>
                        <a:rPr>
                          <a:latin typeface="Courier New"/>
                          <a:ea typeface="Courier New"/>
                          <a:cs typeface="Courier New"/>
                          <a:sym typeface="Courier New"/>
                        </a:rPr>
                        <a:t>body</a:t>
                      </a:r>
                    </a:p>
                  </a:txBody>
                  <a:tcPr marL="50800" marR="50800" marT="50800" marB="50800" anchor="ctr" anchorCtr="0" horzOverflow="overflow"/>
                </a:tc>
              </a:tr>
            </a:tbl>
          </a:graphicData>
        </a:graphic>
      </p:graphicFrame>
      <p:sp>
        <p:nvSpPr>
          <p:cNvPr id="242" name="OpenAPI"/>
          <p:cNvSpPr txBox="1"/>
          <p:nvPr/>
        </p:nvSpPr>
        <p:spPr>
          <a:xfrm>
            <a:off x="294162" y="5384649"/>
            <a:ext cx="61981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OpenAPI</a:t>
            </a:r>
          </a:p>
        </p:txBody>
      </p:sp>
      <p:sp>
        <p:nvSpPr>
          <p:cNvPr id="243" name="Tidy Plumber"/>
          <p:cNvSpPr txBox="1"/>
          <p:nvPr/>
        </p:nvSpPr>
        <p:spPr>
          <a:xfrm>
            <a:off x="306235" y="728813"/>
            <a:ext cx="94061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Tidy Plumber</a:t>
            </a:r>
          </a:p>
        </p:txBody>
      </p:sp>
      <p:sp>
        <p:nvSpPr>
          <p:cNvPr id="244" name="library(plumber)…"/>
          <p:cNvSpPr txBox="1"/>
          <p:nvPr/>
        </p:nvSpPr>
        <p:spPr>
          <a:xfrm>
            <a:off x="294162" y="6333413"/>
            <a:ext cx="4271276" cy="2883471"/>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@param msg The message to echo</a:t>
            </a:r>
            <a:endParaRPr i="0">
              <a:solidFill>
                <a:srgbClr val="000000"/>
              </a:solidFill>
            </a:endParaRPr>
          </a:p>
          <a:p>
            <a:pPr defTabSz="457200">
              <a:spcBef>
                <a:spcPts val="0"/>
              </a:spcBef>
              <a:defRPr i="1" sz="1000">
                <a:solidFill>
                  <a:srgbClr val="959395"/>
                </a:solidFill>
                <a:latin typeface="Courier New"/>
                <a:ea typeface="Courier New"/>
                <a:cs typeface="Courier New"/>
                <a:sym typeface="Courier New"/>
              </a:defRPr>
            </a:pPr>
            <a:r>
              <a:t>#* @get /echo</a:t>
            </a:r>
            <a:endParaRPr i="0">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rPr b="1"/>
              <a:t>function</a:t>
            </a:r>
            <a:r>
              <a:t>(msg = </a:t>
            </a:r>
            <a:r>
              <a:rPr>
                <a:solidFill>
                  <a:srgbClr val="CD1D00"/>
                </a:solidFill>
              </a:rPr>
              <a:t>""</a:t>
            </a:r>
            <a:r>
              <a:t>) {</a:t>
            </a:r>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a:t>
            </a:r>
            <a:r>
              <a:t>list</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msg = </a:t>
            </a:r>
            <a:r>
              <a:rPr>
                <a:solidFill>
                  <a:srgbClr val="021994"/>
                </a:solidFill>
              </a:rPr>
              <a:t>paste0</a:t>
            </a:r>
            <a:r>
              <a:t>(</a:t>
            </a:r>
          </a:p>
          <a:p>
            <a:pPr defTabSz="457200">
              <a:spcBef>
                <a:spcPts val="0"/>
              </a:spcBef>
              <a:defRPr sz="1000">
                <a:solidFill>
                  <a:srgbClr val="CD1D00"/>
                </a:solidFill>
                <a:latin typeface="Courier New"/>
                <a:ea typeface="Courier New"/>
                <a:cs typeface="Courier New"/>
                <a:sym typeface="Courier New"/>
              </a:defRPr>
            </a:pPr>
            <a:r>
              <a:rPr>
                <a:solidFill>
                  <a:srgbClr val="000000"/>
                </a:solidFill>
              </a:rPr>
              <a:t>      </a:t>
            </a:r>
            <a:r>
              <a:t>"The message is: '"</a:t>
            </a:r>
            <a:r>
              <a:rPr>
                <a:solidFill>
                  <a:srgbClr val="000000"/>
                </a:solidFill>
              </a:rPr>
              <a:t>, msg, </a:t>
            </a:r>
            <a:r>
              <a:t>"'"</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@plumber</a:t>
            </a:r>
            <a:endParaRPr i="0">
              <a:solidFill>
                <a:srgbClr val="000000"/>
              </a:solidFill>
            </a:endParaRPr>
          </a:p>
          <a:p>
            <a:pPr defTabSz="457200">
              <a:spcBef>
                <a:spcPts val="0"/>
              </a:spcBef>
              <a:defRPr b="1" sz="1000">
                <a:solidFill>
                  <a:srgbClr val="000000"/>
                </a:solidFill>
                <a:latin typeface="Courier New"/>
                <a:ea typeface="Courier New"/>
                <a:cs typeface="Courier New"/>
                <a:sym typeface="Courier New"/>
              </a:defRPr>
            </a:pPr>
            <a:r>
              <a:t>function</a:t>
            </a:r>
            <a:r>
              <a:rPr b="0"/>
              <a:t>(pr) {</a:t>
            </a:r>
            <a:endParaRPr b="0"/>
          </a:p>
          <a:p>
            <a:pPr defTabSz="457200">
              <a:spcBef>
                <a:spcPts val="0"/>
              </a:spcBef>
              <a:defRPr sz="1000">
                <a:solidFill>
                  <a:srgbClr val="000000"/>
                </a:solidFill>
                <a:latin typeface="Courier New"/>
                <a:ea typeface="Courier New"/>
                <a:cs typeface="Courier New"/>
                <a:sym typeface="Courier New"/>
              </a:defRPr>
            </a:pPr>
            <a:r>
              <a:t>  pr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pr_set_api_spec</a:t>
            </a:r>
            <a:r>
              <a:t>(</a:t>
            </a:r>
            <a:r>
              <a:rPr b="1"/>
              <a:t>function</a:t>
            </a:r>
            <a:r>
              <a:t>(spec) {</a:t>
            </a:r>
          </a:p>
          <a:p>
            <a:pPr defTabSz="457200">
              <a:spcBef>
                <a:spcPts val="0"/>
              </a:spcBef>
              <a:defRPr sz="1000">
                <a:solidFill>
                  <a:srgbClr val="000000"/>
                </a:solidFill>
                <a:latin typeface="Courier New"/>
                <a:ea typeface="Courier New"/>
                <a:cs typeface="Courier New"/>
                <a:sym typeface="Courier New"/>
              </a:defRPr>
            </a:pPr>
            <a:r>
              <a:t>      spec$paths[[</a:t>
            </a:r>
            <a:r>
              <a:rPr>
                <a:solidFill>
                  <a:srgbClr val="CD1D00"/>
                </a:solidFill>
              </a:rPr>
              <a:t>"/echo"</a:t>
            </a:r>
            <a:r>
              <a:t>]]$get$summary &lt;-</a:t>
            </a:r>
          </a:p>
          <a:p>
            <a:pPr defTabSz="457200">
              <a:spcBef>
                <a:spcPts val="0"/>
              </a:spcBef>
              <a:defRPr sz="1000">
                <a:solidFill>
                  <a:srgbClr val="CD1D00"/>
                </a:solidFill>
                <a:latin typeface="Courier New"/>
                <a:ea typeface="Courier New"/>
                <a:cs typeface="Courier New"/>
                <a:sym typeface="Courier New"/>
              </a:defRPr>
            </a:pPr>
            <a:r>
              <a:rPr>
                <a:solidFill>
                  <a:srgbClr val="000000"/>
                </a:solidFill>
              </a:rPr>
              <a:t>        </a:t>
            </a:r>
            <a:r>
              <a:t>"Echo back the input"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spec</a:t>
            </a: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a:t>
            </a:r>
          </a:p>
        </p:txBody>
      </p:sp>
      <p:sp>
        <p:nvSpPr>
          <p:cNvPr id="245" name="By default, Swagger is used to interpret the OpenAPI specification file and generate the user interface for the API. Other interpreters can be used to adjust the look and feel of the user interface via pr_set_docs()."/>
          <p:cNvSpPr txBox="1"/>
          <p:nvPr/>
        </p:nvSpPr>
        <p:spPr>
          <a:xfrm>
            <a:off x="326693" y="9265569"/>
            <a:ext cx="4379160" cy="86071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By default, Swagger is used to interpret the OpenAPI specification file and generate the user interface for the API. Other interpreters can be used to adjust the look and feel of the user interface via </a:t>
            </a:r>
            <a:r>
              <a:rPr>
                <a:latin typeface="Courier"/>
                <a:ea typeface="Courier"/>
                <a:cs typeface="Courier"/>
                <a:sym typeface="Courier"/>
              </a:rPr>
              <a:t>pr_set_docs()</a:t>
            </a:r>
            <a:r>
              <a:rPr>
                <a:latin typeface="Courier New"/>
                <a:ea typeface="Courier New"/>
                <a:cs typeface="Courier New"/>
                <a:sym typeface="Courier New"/>
              </a:rPr>
              <a:t>.</a:t>
            </a:r>
          </a:p>
        </p:txBody>
      </p:sp>
      <p:pic>
        <p:nvPicPr>
          <p:cNvPr id="246" name="Image" descr="Image"/>
          <p:cNvPicPr>
            <a:picLocks noChangeAspect="1"/>
          </p:cNvPicPr>
          <p:nvPr/>
        </p:nvPicPr>
        <p:blipFill>
          <a:blip r:embed="rId8">
            <a:extLst/>
          </a:blip>
          <a:stretch>
            <a:fillRect/>
          </a:stretch>
        </p:blipFill>
        <p:spPr>
          <a:xfrm>
            <a:off x="238823" y="9978474"/>
            <a:ext cx="1754521" cy="616478"/>
          </a:xfrm>
          <a:prstGeom prst="rect">
            <a:avLst/>
          </a:prstGeom>
          <a:ln w="12700">
            <a:miter lim="400000"/>
          </a:ln>
        </p:spPr>
      </p:pic>
      <p:sp>
        <p:nvSpPr>
          <p:cNvPr id="247" name="Programmatic Plumber"/>
          <p:cNvSpPr txBox="1"/>
          <p:nvPr/>
        </p:nvSpPr>
        <p:spPr>
          <a:xfrm>
            <a:off x="338661" y="218061"/>
            <a:ext cx="313499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494949"/>
                </a:solidFill>
                <a:latin typeface="Source Sans Pro Regular"/>
                <a:ea typeface="Source Sans Pro Regular"/>
                <a:cs typeface="Source Sans Pro Regular"/>
                <a:sym typeface="Source Sans Pro Regular"/>
              </a:defRPr>
            </a:pPr>
            <a:r>
              <a:t>Programmatic Plumber</a:t>
            </a:r>
          </a:p>
        </p:txBody>
      </p:sp>
      <p:sp>
        <p:nvSpPr>
          <p:cNvPr id="248" name="Plumber is exceptionally customizable. In addition to using special comments to create APIs, APIs can be created entirely programatically. This exposes additional features and functionality. Plumber has a convenient “tidy” interface that allows API route"/>
          <p:cNvSpPr txBox="1"/>
          <p:nvPr/>
        </p:nvSpPr>
        <p:spPr>
          <a:xfrm>
            <a:off x="302469" y="934773"/>
            <a:ext cx="4365285" cy="96229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is exceptionally customizable. In addition to using special comments to create APIs, APIs can be created entirely programatically. This exposes additional features and functionality. Plumber has a convenient “tidy” interface that allows API routers to be built piece by piece. The following example is part of a standard </a:t>
            </a:r>
            <a:r>
              <a:rPr>
                <a:latin typeface="Courier"/>
                <a:ea typeface="Courier"/>
                <a:cs typeface="Courier"/>
                <a:sym typeface="Courier"/>
              </a:rPr>
              <a:t>plumber.R</a:t>
            </a:r>
            <a:r>
              <a:t> file.</a:t>
            </a:r>
          </a:p>
        </p:txBody>
      </p:sp>
      <p:sp>
        <p:nvSpPr>
          <p:cNvPr id="249" name="Function that receives and modifies the existing  specification"/>
          <p:cNvSpPr/>
          <p:nvPr/>
        </p:nvSpPr>
        <p:spPr>
          <a:xfrm>
            <a:off x="3125442" y="7677638"/>
            <a:ext cx="1638698" cy="708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91" y="0"/>
                </a:moveTo>
                <a:cubicBezTo>
                  <a:pt x="1749" y="0"/>
                  <a:pt x="1308" y="1021"/>
                  <a:pt x="1308" y="2275"/>
                </a:cubicBezTo>
                <a:lnTo>
                  <a:pt x="1308" y="12089"/>
                </a:lnTo>
                <a:cubicBezTo>
                  <a:pt x="1308" y="13342"/>
                  <a:pt x="1749" y="14364"/>
                  <a:pt x="2291" y="14364"/>
                </a:cubicBezTo>
                <a:lnTo>
                  <a:pt x="4708" y="14364"/>
                </a:lnTo>
                <a:lnTo>
                  <a:pt x="0" y="21600"/>
                </a:lnTo>
                <a:lnTo>
                  <a:pt x="7193" y="14364"/>
                </a:lnTo>
                <a:lnTo>
                  <a:pt x="20622" y="14364"/>
                </a:lnTo>
                <a:cubicBezTo>
                  <a:pt x="21164" y="14364"/>
                  <a:pt x="21600" y="13342"/>
                  <a:pt x="21600" y="12089"/>
                </a:cubicBezTo>
                <a:lnTo>
                  <a:pt x="21600" y="2275"/>
                </a:lnTo>
                <a:cubicBezTo>
                  <a:pt x="21600" y="1021"/>
                  <a:pt x="21164" y="0"/>
                  <a:pt x="20622" y="0"/>
                </a:cubicBezTo>
                <a:lnTo>
                  <a:pt x="2291"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Function that receives and modifies the existing  specification</a:t>
            </a:r>
          </a:p>
        </p:txBody>
      </p:sp>
      <p:pic>
        <p:nvPicPr>
          <p:cNvPr id="250" name="Image" descr="Image"/>
          <p:cNvPicPr>
            <a:picLocks noChangeAspect="1"/>
          </p:cNvPicPr>
          <p:nvPr/>
        </p:nvPicPr>
        <p:blipFill>
          <a:blip r:embed="rId9">
            <a:extLst/>
          </a:blip>
          <a:stretch>
            <a:fillRect/>
          </a:stretch>
        </p:blipFill>
        <p:spPr>
          <a:xfrm>
            <a:off x="11684220" y="9061654"/>
            <a:ext cx="1832804" cy="860710"/>
          </a:xfrm>
          <a:prstGeom prst="rect">
            <a:avLst/>
          </a:prstGeom>
          <a:ln w="12700">
            <a:miter lim="400000"/>
          </a:ln>
        </p:spPr>
      </p:pic>
      <p:sp>
        <p:nvSpPr>
          <p:cNvPr id="251" name="ASYNC PLUMBER"/>
          <p:cNvSpPr txBox="1"/>
          <p:nvPr/>
        </p:nvSpPr>
        <p:spPr>
          <a:xfrm>
            <a:off x="9430821" y="723058"/>
            <a:ext cx="11586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ASYNC PLUMBER</a:t>
            </a:r>
          </a:p>
        </p:txBody>
      </p:sp>
      <p:sp>
        <p:nvSpPr>
          <p:cNvPr id="252" name="Plumber supports asynchronous execution via the future R package. This pattern allows Plumber to concurrently process multiple requests."/>
          <p:cNvSpPr txBox="1"/>
          <p:nvPr/>
        </p:nvSpPr>
        <p:spPr>
          <a:xfrm>
            <a:off x="9438200" y="935100"/>
            <a:ext cx="2924094" cy="90805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supports asynchronous execution via the </a:t>
            </a:r>
            <a:r>
              <a:rPr>
                <a:latin typeface="Courier"/>
                <a:ea typeface="Courier"/>
                <a:cs typeface="Courier"/>
                <a:sym typeface="Courier"/>
              </a:rPr>
              <a:t>future</a:t>
            </a:r>
            <a:r>
              <a:t> R package. This pattern allows Plumber to concurrently process multiple requests.</a:t>
            </a:r>
          </a:p>
        </p:txBody>
      </p:sp>
      <p:sp>
        <p:nvSpPr>
          <p:cNvPr id="253" name="library(plumber)…"/>
          <p:cNvSpPr txBox="1"/>
          <p:nvPr/>
        </p:nvSpPr>
        <p:spPr>
          <a:xfrm>
            <a:off x="9467727" y="1711404"/>
            <a:ext cx="3214689" cy="1339079"/>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CD1D00"/>
                </a:solidFill>
                <a:latin typeface="Courier New"/>
                <a:ea typeface="Courier New"/>
                <a:cs typeface="Courier New"/>
                <a:sym typeface="Courier New"/>
              </a:defRPr>
            </a:pPr>
            <a:r>
              <a:rPr>
                <a:solidFill>
                  <a:srgbClr val="000000"/>
                </a:solidFill>
              </a:rPr>
              <a:t>future::</a:t>
            </a:r>
            <a:r>
              <a:rPr>
                <a:solidFill>
                  <a:srgbClr val="021994"/>
                </a:solidFill>
              </a:rPr>
              <a:t>plan</a:t>
            </a:r>
            <a:r>
              <a:rPr>
                <a:solidFill>
                  <a:srgbClr val="000000"/>
                </a:solidFill>
              </a:rPr>
              <a:t>(</a:t>
            </a:r>
            <a:r>
              <a:t>"multisession"</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@get /slow</a:t>
            </a:r>
            <a:endParaRPr i="0">
              <a:solidFill>
                <a:srgbClr val="000000"/>
              </a:solidFill>
            </a:endParaRPr>
          </a:p>
          <a:p>
            <a:pPr defTabSz="457200">
              <a:spcBef>
                <a:spcPts val="0"/>
              </a:spcBef>
              <a:defRPr b="1" sz="1000">
                <a:solidFill>
                  <a:srgbClr val="000000"/>
                </a:solidFill>
                <a:latin typeface="Courier New"/>
                <a:ea typeface="Courier New"/>
                <a:cs typeface="Courier New"/>
                <a:sym typeface="Courier New"/>
              </a:defRPr>
            </a:pPr>
            <a:r>
              <a:t>function</a:t>
            </a:r>
            <a:r>
              <a:rPr b="0"/>
              <a:t>() {</a:t>
            </a:r>
            <a:endParaRPr b="0"/>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promises::</a:t>
            </a:r>
            <a:r>
              <a:t>future_promise</a:t>
            </a:r>
            <a:r>
              <a:rPr>
                <a:solidFill>
                  <a:srgbClr val="000000"/>
                </a:solidFill>
              </a:rPr>
              <a:t>({</a:t>
            </a:r>
            <a:endParaRPr>
              <a:solidFill>
                <a:srgbClr val="000000"/>
              </a:solidFill>
            </a:endParaRPr>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a:t>
            </a:r>
            <a:r>
              <a:t>slow_calc</a:t>
            </a:r>
            <a:r>
              <a:rPr>
                <a:solidFill>
                  <a:srgbClr val="000000"/>
                </a:solidFill>
              </a:rPr>
              <a:t>()</a:t>
            </a:r>
            <a:endParaRPr>
              <a:solidFill>
                <a:srgbClr val="000000"/>
              </a:solidFill>
            </a:endParaRPr>
          </a:p>
          <a:p>
            <a:pPr defTabSz="457200">
              <a:spcBef>
                <a:spcPts val="0"/>
              </a:spcBef>
              <a:defRPr sz="1000">
                <a:solidFill>
                  <a:srgbClr val="000000"/>
                </a:solidFill>
                <a:latin typeface="Courier New"/>
                <a:ea typeface="Courier New"/>
                <a:cs typeface="Courier New"/>
                <a:sym typeface="Courier New"/>
              </a:defRPr>
            </a:pPr>
            <a:r>
              <a:t>  })</a:t>
            </a:r>
          </a:p>
          <a:p>
            <a:pPr defTabSz="457200">
              <a:spcBef>
                <a:spcPts val="0"/>
              </a:spcBef>
              <a:defRPr sz="1000">
                <a:solidFill>
                  <a:srgbClr val="000000"/>
                </a:solidFill>
                <a:latin typeface="Courier New"/>
                <a:ea typeface="Courier New"/>
                <a:cs typeface="Courier New"/>
                <a:sym typeface="Courier New"/>
              </a:defRPr>
            </a:pPr>
            <a:r>
              <a:t>}</a:t>
            </a:r>
          </a:p>
        </p:txBody>
      </p:sp>
      <p:sp>
        <p:nvSpPr>
          <p:cNvPr id="254" name="Slow calculation"/>
          <p:cNvSpPr/>
          <p:nvPr/>
        </p:nvSpPr>
        <p:spPr>
          <a:xfrm>
            <a:off x="10648587" y="2576171"/>
            <a:ext cx="2469357"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182" y="0"/>
                </a:moveTo>
                <a:cubicBezTo>
                  <a:pt x="11822" y="0"/>
                  <a:pt x="11529" y="2026"/>
                  <a:pt x="11529" y="4512"/>
                </a:cubicBezTo>
                <a:lnTo>
                  <a:pt x="11529" y="6216"/>
                </a:lnTo>
                <a:lnTo>
                  <a:pt x="0" y="4488"/>
                </a:lnTo>
                <a:lnTo>
                  <a:pt x="11529" y="11544"/>
                </a:lnTo>
                <a:lnTo>
                  <a:pt x="11529" y="17088"/>
                </a:lnTo>
                <a:cubicBezTo>
                  <a:pt x="11529" y="19574"/>
                  <a:pt x="11822" y="21600"/>
                  <a:pt x="12182" y="21600"/>
                </a:cubicBezTo>
                <a:lnTo>
                  <a:pt x="20951" y="21600"/>
                </a:lnTo>
                <a:cubicBezTo>
                  <a:pt x="21310" y="21600"/>
                  <a:pt x="21600" y="19574"/>
                  <a:pt x="21600" y="17088"/>
                </a:cubicBezTo>
                <a:lnTo>
                  <a:pt x="21600" y="4512"/>
                </a:lnTo>
                <a:cubicBezTo>
                  <a:pt x="21600" y="2026"/>
                  <a:pt x="21310" y="0"/>
                  <a:pt x="20951" y="0"/>
                </a:cubicBezTo>
                <a:lnTo>
                  <a:pt x="12182"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Slow calculation</a:t>
            </a:r>
          </a:p>
        </p:txBody>
      </p:sp>
      <p:sp>
        <p:nvSpPr>
          <p:cNvPr id="255" name="Set the execution plan"/>
          <p:cNvSpPr/>
          <p:nvPr/>
        </p:nvSpPr>
        <p:spPr>
          <a:xfrm>
            <a:off x="11712852" y="1946874"/>
            <a:ext cx="1858170" cy="357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084" y="0"/>
                </a:moveTo>
                <a:cubicBezTo>
                  <a:pt x="8607" y="0"/>
                  <a:pt x="8219" y="2013"/>
                  <a:pt x="8216" y="4488"/>
                </a:cubicBezTo>
                <a:lnTo>
                  <a:pt x="0" y="2616"/>
                </a:lnTo>
                <a:lnTo>
                  <a:pt x="8216" y="9816"/>
                </a:lnTo>
                <a:lnTo>
                  <a:pt x="8216" y="17088"/>
                </a:lnTo>
                <a:cubicBezTo>
                  <a:pt x="8216" y="19574"/>
                  <a:pt x="8606" y="21600"/>
                  <a:pt x="9084" y="21600"/>
                </a:cubicBezTo>
                <a:lnTo>
                  <a:pt x="20737" y="21600"/>
                </a:lnTo>
                <a:cubicBezTo>
                  <a:pt x="21215" y="21600"/>
                  <a:pt x="21600" y="19574"/>
                  <a:pt x="21600" y="17088"/>
                </a:cubicBezTo>
                <a:lnTo>
                  <a:pt x="21600" y="4512"/>
                </a:lnTo>
                <a:cubicBezTo>
                  <a:pt x="21600" y="2026"/>
                  <a:pt x="21215" y="0"/>
                  <a:pt x="20737" y="0"/>
                </a:cubicBezTo>
                <a:lnTo>
                  <a:pt x="9084"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Set the execution plan</a:t>
            </a:r>
          </a:p>
        </p:txBody>
      </p:sp>
      <p:sp>
        <p:nvSpPr>
          <p:cNvPr id="256" name="MOUNTING ROUTERS"/>
          <p:cNvSpPr txBox="1"/>
          <p:nvPr/>
        </p:nvSpPr>
        <p:spPr>
          <a:xfrm>
            <a:off x="9430821" y="3158163"/>
            <a:ext cx="146410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MOUNTING ROUTERS</a:t>
            </a:r>
          </a:p>
        </p:txBody>
      </p:sp>
      <p:sp>
        <p:nvSpPr>
          <p:cNvPr id="257" name="Plumber routers can be combined by mounting routers into other routers. This can be beneficial when building routers that involve several different endpoints and you want to break each component out into a separate router. These separate routers can even"/>
          <p:cNvSpPr txBox="1"/>
          <p:nvPr/>
        </p:nvSpPr>
        <p:spPr>
          <a:xfrm>
            <a:off x="9479329" y="3361363"/>
            <a:ext cx="4152812" cy="11417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Plumber routers can be combined by mounting routers into other routers. This can be beneficial when building routers that involve several different endpoints and you want to break each component out into a separate router. These separate routers can even be separate files loaded using </a:t>
            </a:r>
            <a:r>
              <a:rPr>
                <a:latin typeface="Courier"/>
                <a:ea typeface="Courier"/>
                <a:cs typeface="Courier"/>
                <a:sym typeface="Courier"/>
              </a:rPr>
              <a:t>plumb()</a:t>
            </a:r>
            <a:r>
              <a:t>.</a:t>
            </a:r>
          </a:p>
        </p:txBody>
      </p:sp>
      <p:sp>
        <p:nvSpPr>
          <p:cNvPr id="258" name="library(plumber)…"/>
          <p:cNvSpPr txBox="1"/>
          <p:nvPr/>
        </p:nvSpPr>
        <p:spPr>
          <a:xfrm>
            <a:off x="9461502" y="4293674"/>
            <a:ext cx="3553785" cy="1524099"/>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sz="1000">
                <a:solidFill>
                  <a:srgbClr val="000000"/>
                </a:solidFill>
                <a:latin typeface="Courier New"/>
                <a:ea typeface="Courier New"/>
                <a:cs typeface="Courier New"/>
                <a:sym typeface="Courier New"/>
              </a:defRPr>
            </a:pPr>
            <a:r>
              <a:t>route &lt;- </a:t>
            </a:r>
            <a:r>
              <a:rPr>
                <a:solidFill>
                  <a:srgbClr val="021994"/>
                </a:solidFill>
              </a:rPr>
              <a:t>pr</a:t>
            </a:r>
            <a:r>
              <a:t>()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pr_get</a:t>
            </a:r>
            <a:r>
              <a:t>(</a:t>
            </a:r>
            <a:r>
              <a:rPr>
                <a:solidFill>
                  <a:srgbClr val="CD1D00"/>
                </a:solidFill>
              </a:rPr>
              <a:t>"/foo"</a:t>
            </a:r>
            <a:r>
              <a:t>, </a:t>
            </a:r>
            <a:r>
              <a:rPr b="1"/>
              <a:t>function</a:t>
            </a:r>
            <a:r>
              <a:t>() </a:t>
            </a:r>
            <a:r>
              <a:rPr>
                <a:solidFill>
                  <a:srgbClr val="CD1D00"/>
                </a:solidFill>
              </a:rPr>
              <a:t>"foo"</a:t>
            </a:r>
            <a:r>
              <a:t>)</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i="1" sz="1000">
                <a:solidFill>
                  <a:srgbClr val="959395"/>
                </a:solidFill>
                <a:latin typeface="Courier New"/>
                <a:ea typeface="Courier New"/>
                <a:cs typeface="Courier New"/>
                <a:sym typeface="Courier New"/>
              </a:defRPr>
            </a:pPr>
            <a:r>
              <a:t>#* @plumber</a:t>
            </a:r>
            <a:endParaRPr i="0">
              <a:solidFill>
                <a:srgbClr val="000000"/>
              </a:solidFill>
            </a:endParaRPr>
          </a:p>
          <a:p>
            <a:pPr defTabSz="457200">
              <a:spcBef>
                <a:spcPts val="0"/>
              </a:spcBef>
              <a:defRPr b="1" sz="1000">
                <a:solidFill>
                  <a:srgbClr val="000000"/>
                </a:solidFill>
                <a:latin typeface="Courier New"/>
                <a:ea typeface="Courier New"/>
                <a:cs typeface="Courier New"/>
                <a:sym typeface="Courier New"/>
              </a:defRPr>
            </a:pPr>
            <a:r>
              <a:t>function</a:t>
            </a:r>
            <a:r>
              <a:rPr b="0"/>
              <a:t>(pr) {</a:t>
            </a:r>
            <a:endParaRPr b="0"/>
          </a:p>
          <a:p>
            <a:pPr defTabSz="457200">
              <a:spcBef>
                <a:spcPts val="0"/>
              </a:spcBef>
              <a:defRPr sz="1000">
                <a:solidFill>
                  <a:srgbClr val="000000"/>
                </a:solidFill>
                <a:latin typeface="Courier New"/>
                <a:ea typeface="Courier New"/>
                <a:cs typeface="Courier New"/>
                <a:sym typeface="Courier New"/>
              </a:defRPr>
            </a:pPr>
            <a:r>
              <a:t>  pr %&gt;%</a:t>
            </a:r>
          </a:p>
          <a:p>
            <a:pPr defTabSz="457200">
              <a:spcBef>
                <a:spcPts val="0"/>
              </a:spcBef>
              <a:defRPr sz="1000">
                <a:solidFill>
                  <a:srgbClr val="000000"/>
                </a:solidFill>
                <a:latin typeface="Courier New"/>
                <a:ea typeface="Courier New"/>
                <a:cs typeface="Courier New"/>
                <a:sym typeface="Courier New"/>
              </a:defRPr>
            </a:pPr>
            <a:r>
              <a:t>    </a:t>
            </a:r>
            <a:r>
              <a:rPr>
                <a:solidFill>
                  <a:srgbClr val="021994"/>
                </a:solidFill>
              </a:rPr>
              <a:t>pr_mount</a:t>
            </a:r>
            <a:r>
              <a:t>(</a:t>
            </a:r>
            <a:r>
              <a:rPr>
                <a:solidFill>
                  <a:srgbClr val="CD1D00"/>
                </a:solidFill>
              </a:rPr>
              <a:t>"/bar"</a:t>
            </a:r>
            <a:r>
              <a:t>, route)</a:t>
            </a:r>
          </a:p>
          <a:p>
            <a:pPr defTabSz="457200">
              <a:spcBef>
                <a:spcPts val="0"/>
              </a:spcBef>
              <a:defRPr sz="1000">
                <a:solidFill>
                  <a:srgbClr val="000000"/>
                </a:solidFill>
                <a:latin typeface="Courier New"/>
                <a:ea typeface="Courier New"/>
                <a:cs typeface="Courier New"/>
                <a:sym typeface="Courier New"/>
              </a:defRPr>
            </a:pPr>
            <a:r>
              <a:t>}</a:t>
            </a:r>
          </a:p>
        </p:txBody>
      </p:sp>
      <p:sp>
        <p:nvSpPr>
          <p:cNvPr id="259" name="Mount one router into another"/>
          <p:cNvSpPr/>
          <p:nvPr/>
        </p:nvSpPr>
        <p:spPr>
          <a:xfrm>
            <a:off x="11294149" y="5055723"/>
            <a:ext cx="2213373" cy="427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0"/>
                </a:moveTo>
                <a:cubicBezTo>
                  <a:pt x="10691" y="0"/>
                  <a:pt x="10364" y="1691"/>
                  <a:pt x="10364" y="3767"/>
                </a:cubicBezTo>
                <a:lnTo>
                  <a:pt x="10364" y="11181"/>
                </a:lnTo>
                <a:lnTo>
                  <a:pt x="0" y="21600"/>
                </a:lnTo>
                <a:lnTo>
                  <a:pt x="10419" y="15629"/>
                </a:lnTo>
                <a:cubicBezTo>
                  <a:pt x="10524" y="17027"/>
                  <a:pt x="10785" y="18033"/>
                  <a:pt x="11092" y="18033"/>
                </a:cubicBezTo>
                <a:lnTo>
                  <a:pt x="20876" y="18033"/>
                </a:lnTo>
                <a:cubicBezTo>
                  <a:pt x="21277" y="18033"/>
                  <a:pt x="21600" y="16342"/>
                  <a:pt x="21600" y="14266"/>
                </a:cubicBezTo>
                <a:lnTo>
                  <a:pt x="21600" y="3767"/>
                </a:lnTo>
                <a:cubicBezTo>
                  <a:pt x="21600" y="1691"/>
                  <a:pt x="21277" y="0"/>
                  <a:pt x="20876" y="0"/>
                </a:cubicBezTo>
                <a:lnTo>
                  <a:pt x="11092"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Mount one router into another</a:t>
            </a:r>
          </a:p>
        </p:txBody>
      </p:sp>
      <p:sp>
        <p:nvSpPr>
          <p:cNvPr id="260" name="Create an initial router"/>
          <p:cNvSpPr/>
          <p:nvPr/>
        </p:nvSpPr>
        <p:spPr>
          <a:xfrm>
            <a:off x="10848626" y="4209534"/>
            <a:ext cx="2426494" cy="5560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15" y="0"/>
                </a:moveTo>
                <a:cubicBezTo>
                  <a:pt x="11649" y="0"/>
                  <a:pt x="11351" y="1301"/>
                  <a:pt x="11351" y="2899"/>
                </a:cubicBezTo>
                <a:lnTo>
                  <a:pt x="11351" y="9744"/>
                </a:lnTo>
                <a:lnTo>
                  <a:pt x="0" y="21600"/>
                </a:lnTo>
                <a:lnTo>
                  <a:pt x="11560" y="13074"/>
                </a:lnTo>
                <a:cubicBezTo>
                  <a:pt x="11678" y="13566"/>
                  <a:pt x="11839" y="13876"/>
                  <a:pt x="12015" y="13876"/>
                </a:cubicBezTo>
                <a:lnTo>
                  <a:pt x="20939" y="13876"/>
                </a:lnTo>
                <a:cubicBezTo>
                  <a:pt x="21305" y="13876"/>
                  <a:pt x="21600" y="12575"/>
                  <a:pt x="21600" y="10977"/>
                </a:cubicBezTo>
                <a:lnTo>
                  <a:pt x="21600" y="2899"/>
                </a:lnTo>
                <a:cubicBezTo>
                  <a:pt x="21600" y="1301"/>
                  <a:pt x="21305" y="0"/>
                  <a:pt x="20939" y="0"/>
                </a:cubicBezTo>
                <a:lnTo>
                  <a:pt x="12015"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Create an initial router</a:t>
            </a:r>
          </a:p>
        </p:txBody>
      </p:sp>
      <p:sp>
        <p:nvSpPr>
          <p:cNvPr id="261" name="RUNNING EXAMPLES"/>
          <p:cNvSpPr txBox="1"/>
          <p:nvPr/>
        </p:nvSpPr>
        <p:spPr>
          <a:xfrm>
            <a:off x="9416927" y="6078800"/>
            <a:ext cx="142097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RUNNING EXAMPLES</a:t>
            </a:r>
          </a:p>
        </p:txBody>
      </p:sp>
      <p:sp>
        <p:nvSpPr>
          <p:cNvPr id="262" name="Some packages, like the Plumber package itself, may include example Plumber APIs. Available APIs can be viewed using available_apis(). These example APIs can be run with plumb_api() combined with pr_run()."/>
          <p:cNvSpPr txBox="1"/>
          <p:nvPr/>
        </p:nvSpPr>
        <p:spPr>
          <a:xfrm>
            <a:off x="9440555" y="6289739"/>
            <a:ext cx="4152811" cy="1141795"/>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Some packages, like the Plumber package itself, may include example Plumber APIs. Available APIs can be viewed using </a:t>
            </a:r>
            <a:r>
              <a:rPr>
                <a:latin typeface="Courier"/>
                <a:ea typeface="Courier"/>
                <a:cs typeface="Courier"/>
                <a:sym typeface="Courier"/>
              </a:rPr>
              <a:t>available_apis()</a:t>
            </a:r>
            <a:r>
              <a:t>. These example APIs can be run with </a:t>
            </a:r>
            <a:r>
              <a:rPr>
                <a:latin typeface="Courier"/>
                <a:ea typeface="Courier"/>
                <a:cs typeface="Courier"/>
                <a:sym typeface="Courier"/>
              </a:rPr>
              <a:t>plumb_api()</a:t>
            </a:r>
            <a:r>
              <a:t> combined with </a:t>
            </a:r>
            <a:r>
              <a:rPr>
                <a:latin typeface="Courier"/>
                <a:ea typeface="Courier"/>
                <a:cs typeface="Courier"/>
                <a:sym typeface="Courier"/>
              </a:rPr>
              <a:t>pr_run()</a:t>
            </a:r>
            <a:r>
              <a:t>.</a:t>
            </a:r>
          </a:p>
        </p:txBody>
      </p:sp>
      <p:sp>
        <p:nvSpPr>
          <p:cNvPr id="263" name="library(plumber)…"/>
          <p:cNvSpPr txBox="1"/>
          <p:nvPr/>
        </p:nvSpPr>
        <p:spPr>
          <a:xfrm>
            <a:off x="9500658" y="7200664"/>
            <a:ext cx="3553786" cy="1015545"/>
          </a:xfrm>
          <a:prstGeom prst="rect">
            <a:avLst/>
          </a:prstGeom>
          <a:solidFill>
            <a:srgbClr val="FCF6E5"/>
          </a:solidFill>
          <a:ln w="12700">
            <a:miter lim="400000"/>
          </a:ln>
          <a:effectLst>
            <a:outerShdw sx="100000" sy="100000" kx="0" ky="0" algn="b" rotWithShape="0" blurRad="101600" dist="25400" dir="5400000">
              <a:srgbClr val="A6AAA9">
                <a:alpha val="50000"/>
              </a:srgbClr>
            </a:outerShdw>
          </a:effectLst>
          <a:extLst>
            <a:ext uri="{C572A759-6A51-4108-AA02-DFA0A04FC94B}">
              <ma14:wrappingTextBoxFlag xmlns:ma14="http://schemas.microsoft.com/office/mac/drawingml/2011/main" val="1"/>
            </a:ext>
          </a:extLst>
        </p:spPr>
        <p:txBody>
          <a:bodyPr lIns="54570" tIns="54570" rIns="54570" bIns="54570" anchor="ctr"/>
          <a:lstStyle/>
          <a:p>
            <a:pPr defTabSz="457200">
              <a:spcBef>
                <a:spcPts val="0"/>
              </a:spcBef>
              <a:defRPr sz="1000">
                <a:solidFill>
                  <a:srgbClr val="000000"/>
                </a:solidFill>
                <a:latin typeface="Courier New"/>
                <a:ea typeface="Courier New"/>
                <a:cs typeface="Courier New"/>
                <a:sym typeface="Courier New"/>
              </a:defRPr>
            </a:pPr>
            <a:r>
              <a:rPr>
                <a:solidFill>
                  <a:srgbClr val="021994"/>
                </a:solidFill>
              </a:rPr>
              <a:t>library</a:t>
            </a:r>
            <a:r>
              <a:t>(plumber)</a:t>
            </a:r>
          </a:p>
          <a:p>
            <a:pPr defTabSz="457200">
              <a:spcBef>
                <a:spcPts val="0"/>
              </a:spcBef>
              <a:defRPr sz="1000">
                <a:solidFill>
                  <a:srgbClr val="000000"/>
                </a:solidFill>
                <a:latin typeface="Courier New"/>
                <a:ea typeface="Courier New"/>
                <a:cs typeface="Courier New"/>
                <a:sym typeface="Courier New"/>
              </a:defRPr>
            </a:pPr>
          </a:p>
          <a:p>
            <a:pPr defTabSz="457200">
              <a:spcBef>
                <a:spcPts val="0"/>
              </a:spcBef>
              <a:defRPr sz="1000">
                <a:solidFill>
                  <a:srgbClr val="000000"/>
                </a:solidFill>
                <a:latin typeface="Courier New"/>
                <a:ea typeface="Courier New"/>
                <a:cs typeface="Courier New"/>
                <a:sym typeface="Courier New"/>
              </a:defRPr>
            </a:pPr>
            <a:r>
              <a:rPr>
                <a:solidFill>
                  <a:srgbClr val="021994"/>
                </a:solidFill>
              </a:rPr>
              <a:t>plumb_api</a:t>
            </a:r>
            <a:r>
              <a:t>(package = </a:t>
            </a:r>
            <a:r>
              <a:rPr>
                <a:solidFill>
                  <a:srgbClr val="CD1D00"/>
                </a:solidFill>
              </a:rPr>
              <a:t>"plumber"</a:t>
            </a:r>
            <a:r>
              <a:t>,</a:t>
            </a:r>
          </a:p>
          <a:p>
            <a:pPr defTabSz="457200">
              <a:spcBef>
                <a:spcPts val="0"/>
              </a:spcBef>
              <a:defRPr sz="1000">
                <a:solidFill>
                  <a:srgbClr val="000000"/>
                </a:solidFill>
                <a:latin typeface="Courier New"/>
                <a:ea typeface="Courier New"/>
                <a:cs typeface="Courier New"/>
                <a:sym typeface="Courier New"/>
              </a:defRPr>
            </a:pPr>
            <a:r>
              <a:t>          name = </a:t>
            </a:r>
            <a:r>
              <a:rPr>
                <a:solidFill>
                  <a:srgbClr val="CD1D00"/>
                </a:solidFill>
              </a:rPr>
              <a:t>"01-append"</a:t>
            </a:r>
            <a:r>
              <a:t>,</a:t>
            </a:r>
          </a:p>
          <a:p>
            <a:pPr defTabSz="457200">
              <a:spcBef>
                <a:spcPts val="0"/>
              </a:spcBef>
              <a:defRPr sz="1000">
                <a:solidFill>
                  <a:srgbClr val="000000"/>
                </a:solidFill>
                <a:latin typeface="Courier New"/>
                <a:ea typeface="Courier New"/>
                <a:cs typeface="Courier New"/>
                <a:sym typeface="Courier New"/>
              </a:defRPr>
            </a:pPr>
            <a:r>
              <a:t>          edit = </a:t>
            </a:r>
            <a:r>
              <a:rPr>
                <a:solidFill>
                  <a:srgbClr val="006DBC"/>
                </a:solidFill>
              </a:rPr>
              <a:t>TRUE</a:t>
            </a:r>
            <a:r>
              <a:t>) %&gt;%</a:t>
            </a:r>
          </a:p>
          <a:p>
            <a:pPr defTabSz="457200">
              <a:spcBef>
                <a:spcPts val="0"/>
              </a:spcBef>
              <a:defRPr sz="1000">
                <a:solidFill>
                  <a:srgbClr val="021994"/>
                </a:solidFill>
                <a:latin typeface="Courier New"/>
                <a:ea typeface="Courier New"/>
                <a:cs typeface="Courier New"/>
                <a:sym typeface="Courier New"/>
              </a:defRPr>
            </a:pPr>
            <a:r>
              <a:rPr>
                <a:solidFill>
                  <a:srgbClr val="000000"/>
                </a:solidFill>
              </a:rPr>
              <a:t>  </a:t>
            </a:r>
            <a:r>
              <a:t>pr_run</a:t>
            </a:r>
            <a:r>
              <a:rPr>
                <a:solidFill>
                  <a:srgbClr val="000000"/>
                </a:solidFill>
              </a:rPr>
              <a:t>()</a:t>
            </a:r>
          </a:p>
        </p:txBody>
      </p:sp>
      <p:sp>
        <p:nvSpPr>
          <p:cNvPr id="264" name="Identify the package name and API name"/>
          <p:cNvSpPr/>
          <p:nvPr/>
        </p:nvSpPr>
        <p:spPr>
          <a:xfrm>
            <a:off x="11801154" y="7039808"/>
            <a:ext cx="1820069" cy="576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822" y="0"/>
                </a:moveTo>
                <a:cubicBezTo>
                  <a:pt x="8334" y="0"/>
                  <a:pt x="7936" y="1255"/>
                  <a:pt x="7936" y="2795"/>
                </a:cubicBezTo>
                <a:lnTo>
                  <a:pt x="7936" y="13424"/>
                </a:lnTo>
                <a:lnTo>
                  <a:pt x="0" y="21600"/>
                </a:lnTo>
                <a:lnTo>
                  <a:pt x="7960" y="16798"/>
                </a:lnTo>
                <a:cubicBezTo>
                  <a:pt x="8022" y="18148"/>
                  <a:pt x="8377" y="19207"/>
                  <a:pt x="8822" y="19207"/>
                </a:cubicBezTo>
                <a:lnTo>
                  <a:pt x="20719" y="19207"/>
                </a:lnTo>
                <a:cubicBezTo>
                  <a:pt x="21207" y="19207"/>
                  <a:pt x="21600" y="17952"/>
                  <a:pt x="21600" y="16412"/>
                </a:cubicBezTo>
                <a:lnTo>
                  <a:pt x="21600" y="2795"/>
                </a:lnTo>
                <a:cubicBezTo>
                  <a:pt x="21600" y="1255"/>
                  <a:pt x="21207" y="0"/>
                  <a:pt x="20719" y="0"/>
                </a:cubicBezTo>
                <a:lnTo>
                  <a:pt x="8822"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Identify the package name and API name</a:t>
            </a:r>
          </a:p>
        </p:txBody>
      </p:sp>
      <p:sp>
        <p:nvSpPr>
          <p:cNvPr id="265" name="Optionally open the file for editing"/>
          <p:cNvSpPr/>
          <p:nvPr/>
        </p:nvSpPr>
        <p:spPr>
          <a:xfrm>
            <a:off x="11057566" y="7932740"/>
            <a:ext cx="2391967" cy="357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37" y="0"/>
                </a:moveTo>
                <a:cubicBezTo>
                  <a:pt x="10165" y="0"/>
                  <a:pt x="9863" y="2026"/>
                  <a:pt x="9863" y="4512"/>
                </a:cubicBezTo>
                <a:lnTo>
                  <a:pt x="9863" y="5160"/>
                </a:lnTo>
                <a:lnTo>
                  <a:pt x="0" y="2760"/>
                </a:lnTo>
                <a:lnTo>
                  <a:pt x="9863" y="10464"/>
                </a:lnTo>
                <a:lnTo>
                  <a:pt x="9863" y="17112"/>
                </a:lnTo>
                <a:cubicBezTo>
                  <a:pt x="9863" y="19598"/>
                  <a:pt x="10165" y="21600"/>
                  <a:pt x="10537" y="21600"/>
                </a:cubicBezTo>
                <a:lnTo>
                  <a:pt x="20926" y="21600"/>
                </a:lnTo>
                <a:cubicBezTo>
                  <a:pt x="21298" y="21600"/>
                  <a:pt x="21600" y="19598"/>
                  <a:pt x="21600" y="17112"/>
                </a:cubicBezTo>
                <a:lnTo>
                  <a:pt x="21600" y="4512"/>
                </a:lnTo>
                <a:cubicBezTo>
                  <a:pt x="21600" y="2026"/>
                  <a:pt x="21298" y="0"/>
                  <a:pt x="20926" y="0"/>
                </a:cubicBezTo>
                <a:lnTo>
                  <a:pt x="10537"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Optionally open the file for editing</a:t>
            </a:r>
          </a:p>
        </p:txBody>
      </p:sp>
      <p:sp>
        <p:nvSpPr>
          <p:cNvPr id="266" name="Run the example API"/>
          <p:cNvSpPr/>
          <p:nvPr/>
        </p:nvSpPr>
        <p:spPr>
          <a:xfrm>
            <a:off x="10357280" y="8086525"/>
            <a:ext cx="1327151" cy="3802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682" y="5930"/>
                </a:lnTo>
                <a:lnTo>
                  <a:pt x="3682" y="5952"/>
                </a:lnTo>
                <a:lnTo>
                  <a:pt x="3682" y="17384"/>
                </a:lnTo>
                <a:cubicBezTo>
                  <a:pt x="3682" y="19720"/>
                  <a:pt x="4227" y="21600"/>
                  <a:pt x="4896" y="21600"/>
                </a:cubicBezTo>
                <a:lnTo>
                  <a:pt x="20386" y="21600"/>
                </a:lnTo>
                <a:cubicBezTo>
                  <a:pt x="21055" y="21600"/>
                  <a:pt x="21600" y="19720"/>
                  <a:pt x="21600" y="17384"/>
                </a:cubicBezTo>
                <a:lnTo>
                  <a:pt x="21600" y="5930"/>
                </a:lnTo>
                <a:cubicBezTo>
                  <a:pt x="21600" y="3594"/>
                  <a:pt x="21055" y="1691"/>
                  <a:pt x="20386" y="1691"/>
                </a:cubicBezTo>
                <a:lnTo>
                  <a:pt x="5865" y="1691"/>
                </a:lnTo>
                <a:lnTo>
                  <a:pt x="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Run the example API</a:t>
            </a:r>
          </a:p>
        </p:txBody>
      </p:sp>
      <p:sp>
        <p:nvSpPr>
          <p:cNvPr id="267" name="Return the updated specification"/>
          <p:cNvSpPr/>
          <p:nvPr/>
        </p:nvSpPr>
        <p:spPr>
          <a:xfrm>
            <a:off x="1147152" y="8839001"/>
            <a:ext cx="2565401" cy="417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284" y="9240"/>
                </a:lnTo>
                <a:lnTo>
                  <a:pt x="8284" y="17760"/>
                </a:lnTo>
                <a:cubicBezTo>
                  <a:pt x="8284" y="19888"/>
                  <a:pt x="8566" y="21600"/>
                  <a:pt x="8912" y="21600"/>
                </a:cubicBezTo>
                <a:lnTo>
                  <a:pt x="20972" y="21600"/>
                </a:lnTo>
                <a:cubicBezTo>
                  <a:pt x="21318" y="21600"/>
                  <a:pt x="21600" y="19888"/>
                  <a:pt x="21600" y="17760"/>
                </a:cubicBezTo>
                <a:lnTo>
                  <a:pt x="21600" y="7268"/>
                </a:lnTo>
                <a:cubicBezTo>
                  <a:pt x="21600" y="5141"/>
                  <a:pt x="21318" y="3408"/>
                  <a:pt x="20972" y="3408"/>
                </a:cubicBezTo>
                <a:lnTo>
                  <a:pt x="8912" y="3408"/>
                </a:lnTo>
                <a:cubicBezTo>
                  <a:pt x="8724" y="3408"/>
                  <a:pt x="8559" y="3939"/>
                  <a:pt x="8444" y="4743"/>
                </a:cubicBezTo>
                <a:lnTo>
                  <a:pt x="0" y="0"/>
                </a:lnTo>
                <a:close/>
              </a:path>
            </a:pathLst>
          </a:custGeom>
          <a:solidFill>
            <a:srgbClr val="008471"/>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000">
                <a:solidFill>
                  <a:srgbClr val="FFFFFF"/>
                </a:solidFill>
              </a:defRPr>
            </a:lvl1pPr>
          </a:lstStyle>
          <a:p>
            <a:pPr/>
            <a:r>
              <a:t>Return the updated specification</a:t>
            </a:r>
          </a:p>
        </p:txBody>
      </p:sp>
      <p:sp>
        <p:nvSpPr>
          <p:cNvPr id="268" name="In the above example, the final route is /bar/foo."/>
          <p:cNvSpPr txBox="1"/>
          <p:nvPr/>
        </p:nvSpPr>
        <p:spPr>
          <a:xfrm>
            <a:off x="9479329" y="5850563"/>
            <a:ext cx="4152812" cy="48721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600"/>
              </a:spcBef>
              <a:defRPr>
                <a:solidFill>
                  <a:srgbClr val="000000"/>
                </a:solidFill>
                <a:latin typeface="+mn-lt"/>
                <a:ea typeface="+mn-ea"/>
                <a:cs typeface="+mn-cs"/>
                <a:sym typeface="Source Sans Pro Light"/>
              </a:defRPr>
            </a:pPr>
            <a:r>
              <a:t>In the above example, the final route is </a:t>
            </a:r>
            <a:r>
              <a:rPr>
                <a:latin typeface="Courier"/>
                <a:ea typeface="Courier"/>
                <a:cs typeface="Courier"/>
                <a:sym typeface="Courier"/>
              </a:rPr>
              <a:t>/bar/foo</a:t>
            </a: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0"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271" name="Image" descr="Image"/>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272" name="API Introduction"/>
          <p:cNvSpPr txBox="1"/>
          <p:nvPr/>
        </p:nvSpPr>
        <p:spPr>
          <a:xfrm>
            <a:off x="282688" y="1219199"/>
            <a:ext cx="22028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API Introduction</a:t>
            </a:r>
          </a:p>
        </p:txBody>
      </p:sp>
      <p:sp>
        <p:nvSpPr>
          <p:cNvPr id="273" name="Line"/>
          <p:cNvSpPr/>
          <p:nvPr/>
        </p:nvSpPr>
        <p:spPr>
          <a:xfrm>
            <a:off x="344039" y="1217208"/>
            <a:ext cx="3037294" cy="1"/>
          </a:xfrm>
          <a:prstGeom prst="line">
            <a:avLst/>
          </a:prstGeom>
          <a:ln w="3175">
            <a:solidFill>
              <a:srgbClr val="FFF2C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274" name="APIs with plumber : : CHEAT SHEET"/>
          <p:cNvSpPr txBox="1"/>
          <p:nvPr>
            <p:ph type="title"/>
          </p:nvPr>
        </p:nvSpPr>
        <p:spPr>
          <a:xfrm>
            <a:off x="275721" y="361177"/>
            <a:ext cx="10898129" cy="803346"/>
          </a:xfrm>
          <a:prstGeom prst="rect">
            <a:avLst/>
          </a:prstGeom>
        </p:spPr>
        <p:txBody>
          <a:bodyPr lIns="0" tIns="0" rIns="0" bIns="0" anchor="t"/>
          <a:lstStyle/>
          <a:p>
            <a:pPr/>
            <a:r>
              <a:t>APIs with plumber : : </a:t>
            </a:r>
            <a:r>
              <a:rPr b="1" sz="3300">
                <a:latin typeface="SourceSansPro-SemiBold"/>
                <a:ea typeface="SourceSansPro-SemiBold"/>
                <a:cs typeface="SourceSansPro-SemiBold"/>
                <a:sym typeface="SourceSansPro-SemiBold"/>
              </a:rPr>
              <a:t>CHEAT SHEET</a:t>
            </a:r>
            <a:r>
              <a:t> </a:t>
            </a:r>
          </a:p>
        </p:txBody>
      </p:sp>
      <p:sp>
        <p:nvSpPr>
          <p:cNvPr id="275" name="Line"/>
          <p:cNvSpPr/>
          <p:nvPr/>
        </p:nvSpPr>
        <p:spPr>
          <a:xfrm>
            <a:off x="291339" y="1219200"/>
            <a:ext cx="3079672" cy="0"/>
          </a:xfrm>
          <a:prstGeom prst="line">
            <a:avLst/>
          </a:prstGeom>
          <a:ln w="3175">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grpSp>
        <p:nvGrpSpPr>
          <p:cNvPr id="288" name="Group"/>
          <p:cNvGrpSpPr/>
          <p:nvPr/>
        </p:nvGrpSpPr>
        <p:grpSpPr>
          <a:xfrm>
            <a:off x="392579" y="4503609"/>
            <a:ext cx="2877191" cy="1066589"/>
            <a:chOff x="0" y="0"/>
            <a:chExt cx="2877189" cy="1066587"/>
          </a:xfrm>
        </p:grpSpPr>
        <p:pic>
          <p:nvPicPr>
            <p:cNvPr id="276" name="ggplot2-cheatsheet.png" descr="ggplot2-cheatsheet.png"/>
            <p:cNvPicPr>
              <a:picLocks noChangeAspect="1"/>
            </p:cNvPicPr>
            <p:nvPr/>
          </p:nvPicPr>
          <p:blipFill>
            <a:blip r:embed="rId3">
              <a:extLst/>
            </a:blip>
            <a:stretch>
              <a:fillRect/>
            </a:stretch>
          </p:blipFill>
          <p:spPr>
            <a:xfrm>
              <a:off x="0" y="0"/>
              <a:ext cx="1370976" cy="1059391"/>
            </a:xfrm>
            <a:prstGeom prst="rect">
              <a:avLst/>
            </a:prstGeom>
            <a:ln w="3175" cap="flat">
              <a:solidFill>
                <a:srgbClr val="000000"/>
              </a:solidFill>
              <a:prstDash val="solid"/>
              <a:miter lim="400000"/>
            </a:ln>
            <a:effectLst/>
          </p:spPr>
        </p:pic>
        <p:grpSp>
          <p:nvGrpSpPr>
            <p:cNvPr id="279" name="Group"/>
            <p:cNvGrpSpPr/>
            <p:nvPr/>
          </p:nvGrpSpPr>
          <p:grpSpPr>
            <a:xfrm>
              <a:off x="144509" y="98571"/>
              <a:ext cx="1247567" cy="968017"/>
              <a:chOff x="0" y="0"/>
              <a:chExt cx="1247566" cy="968016"/>
            </a:xfrm>
          </p:grpSpPr>
          <p:sp>
            <p:nvSpPr>
              <p:cNvPr id="277" name="Line"/>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fill="norm" stroke="1"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278" name="Triangle"/>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grpSp>
        <p:grpSp>
          <p:nvGrpSpPr>
            <p:cNvPr id="287" name="Group"/>
            <p:cNvGrpSpPr/>
            <p:nvPr/>
          </p:nvGrpSpPr>
          <p:grpSpPr>
            <a:xfrm>
              <a:off x="1501209" y="0"/>
              <a:ext cx="1375981" cy="1059391"/>
              <a:chOff x="0" y="0"/>
              <a:chExt cx="1375980" cy="1059390"/>
            </a:xfrm>
          </p:grpSpPr>
          <p:pic>
            <p:nvPicPr>
              <p:cNvPr id="280" name="ggplot2-cheatsheet.png" descr="ggplot2-cheatsheet.png"/>
              <p:cNvPicPr>
                <a:picLocks noChangeAspect="1"/>
              </p:cNvPicPr>
              <p:nvPr/>
            </p:nvPicPr>
            <p:blipFill>
              <a:blip r:embed="rId3">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281" name="Rectangle"/>
              <p:cNvSpPr/>
              <p:nvPr/>
            </p:nvSpPr>
            <p:spPr>
              <a:xfrm>
                <a:off x="0" y="2645"/>
                <a:ext cx="1371600"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pic>
            <p:nvPicPr>
              <p:cNvPr id="282" name="ggplot2-cheatsheet.png" descr="ggplot2-cheatsheet.png"/>
              <p:cNvPicPr>
                <a:picLocks noChangeAspect="1"/>
              </p:cNvPicPr>
              <p:nvPr/>
            </p:nvPicPr>
            <p:blipFill>
              <a:blip r:embed="rId3">
                <a:extLst/>
              </a:blip>
              <a:srcRect l="50670" t="5520" r="2092" b="17626"/>
              <a:stretch>
                <a:fillRect/>
              </a:stretch>
            </p:blipFill>
            <p:spPr>
              <a:xfrm>
                <a:off x="696342" y="59856"/>
                <a:ext cx="647606" cy="814172"/>
              </a:xfrm>
              <a:prstGeom prst="rect">
                <a:avLst/>
              </a:prstGeom>
              <a:ln w="12700" cap="flat">
                <a:noFill/>
                <a:miter lim="400000"/>
              </a:ln>
              <a:effectLst/>
            </p:spPr>
          </p:pic>
          <p:sp>
            <p:nvSpPr>
              <p:cNvPr id="283"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pic>
            <p:nvPicPr>
              <p:cNvPr id="284" name="ggplot2-cheatsheet.png" descr="ggplot2-cheatsheet.png"/>
              <p:cNvPicPr>
                <a:picLocks noChangeAspect="1"/>
              </p:cNvPicPr>
              <p:nvPr/>
            </p:nvPicPr>
            <p:blipFill>
              <a:blip r:embed="rId3">
                <a:extLst/>
              </a:blip>
              <a:srcRect l="73554" t="25553" r="2092" b="55133"/>
              <a:stretch>
                <a:fillRect/>
              </a:stretch>
            </p:blipFill>
            <p:spPr>
              <a:xfrm>
                <a:off x="1007851" y="267807"/>
                <a:ext cx="333876" cy="204606"/>
              </a:xfrm>
              <a:prstGeom prst="rect">
                <a:avLst/>
              </a:prstGeom>
              <a:ln w="12700" cap="flat">
                <a:noFill/>
                <a:miter lim="400000"/>
              </a:ln>
              <a:effectLst/>
            </p:spPr>
          </p:pic>
          <p:sp>
            <p:nvSpPr>
              <p:cNvPr id="285"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pic>
            <p:nvPicPr>
              <p:cNvPr id="286" name="ggplot2-cheatsheet.png" descr="ggplot2-cheatsheet.png"/>
              <p:cNvPicPr>
                <a:picLocks noChangeAspect="1"/>
              </p:cNvPicPr>
              <p:nvPr/>
            </p:nvPicPr>
            <p:blipFill>
              <a:blip r:embed="rId3">
                <a:extLst/>
              </a:blip>
              <a:srcRect l="73554" t="34350" r="2092" b="60546"/>
              <a:stretch>
                <a:fillRect/>
              </a:stretch>
            </p:blipFill>
            <p:spPr>
              <a:xfrm>
                <a:off x="1007851" y="355914"/>
                <a:ext cx="333876" cy="54057"/>
              </a:xfrm>
              <a:prstGeom prst="rect">
                <a:avLst/>
              </a:prstGeom>
              <a:ln w="12700" cap="flat">
                <a:noFill/>
                <a:miter lim="400000"/>
              </a:ln>
              <a:effectLst/>
            </p:spPr>
          </p:pic>
        </p:grpSp>
      </p:grpSp>
      <p:sp>
        <p:nvSpPr>
          <p:cNvPr id="289" name="Remember that the best cheatsheets are visual—not written—documents. Whenever possible use visual elements to make it easier for readers to find the information they need."/>
          <p:cNvSpPr txBox="1"/>
          <p:nvPr/>
        </p:nvSpPr>
        <p:spPr>
          <a:xfrm>
            <a:off x="323328" y="2932209"/>
            <a:ext cx="3093870" cy="70693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0"/>
              </a:spcBef>
              <a:defRPr>
                <a:solidFill>
                  <a:srgbClr val="000000"/>
                </a:solidFill>
                <a:latin typeface="Source Sans Pro Regular"/>
                <a:ea typeface="Source Sans Pro Regular"/>
                <a:cs typeface="Source Sans Pro Regular"/>
                <a:sym typeface="Source Sans Pro Regular"/>
              </a:defRPr>
            </a:pPr>
            <a:r>
              <a:t>Remember that the best cheatsheets are </a:t>
            </a:r>
            <a:r>
              <a:rPr>
                <a:latin typeface="Source Sans Pro Bold"/>
                <a:ea typeface="Source Sans Pro Bold"/>
                <a:cs typeface="Source Sans Pro Bold"/>
                <a:sym typeface="Source Sans Pro Bold"/>
              </a:rPr>
              <a:t>visual</a:t>
            </a:r>
            <a:r>
              <a:t>—not written—documents. Whenever possible use visual elements to make it easier for readers to find the information they need.</a:t>
            </a:r>
          </a:p>
        </p:txBody>
      </p:sp>
      <p:sp>
        <p:nvSpPr>
          <p:cNvPr id="290" name="Thank you for making a new cheatsheet for R! These cheatsheets have an important job:"/>
          <p:cNvSpPr txBox="1"/>
          <p:nvPr/>
        </p:nvSpPr>
        <p:spPr>
          <a:xfrm>
            <a:off x="323328" y="1727200"/>
            <a:ext cx="3015693" cy="38704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90000"/>
              </a:lnSpc>
              <a:spcBef>
                <a:spcPts val="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Thank you </a:t>
            </a:r>
            <a:r>
              <a:t>for making a new cheatsheet for R! These cheatsheets have an important job: </a:t>
            </a:r>
          </a:p>
        </p:txBody>
      </p:sp>
      <p:sp>
        <p:nvSpPr>
          <p:cNvPr id="291" name="Cheatsheets make it easy for R users…"/>
          <p:cNvSpPr txBox="1"/>
          <p:nvPr/>
        </p:nvSpPr>
        <p:spPr>
          <a:xfrm>
            <a:off x="583048" y="2331453"/>
            <a:ext cx="2496254" cy="372246"/>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lstStyle/>
          <a:p>
            <a:pPr algn="ctr">
              <a:lnSpc>
                <a:spcPct val="90000"/>
              </a:lnSpc>
              <a:spcBef>
                <a:spcPts val="0"/>
              </a:spcBef>
              <a:defRPr>
                <a:solidFill>
                  <a:srgbClr val="000000"/>
                </a:solidFill>
              </a:defRPr>
            </a:pPr>
            <a:r>
              <a:t>Cheatsheets make it easy for R users </a:t>
            </a:r>
          </a:p>
          <a:p>
            <a:pPr algn="ctr">
              <a:lnSpc>
                <a:spcPct val="90000"/>
              </a:lnSpc>
              <a:spcBef>
                <a:spcPts val="0"/>
              </a:spcBef>
              <a:defRPr>
                <a:solidFill>
                  <a:srgbClr val="000000"/>
                </a:solidFill>
              </a:defRPr>
            </a:pPr>
            <a:r>
              <a:t>to look up useful information.</a:t>
            </a:r>
          </a:p>
        </p:txBody>
      </p:sp>
      <p:grpSp>
        <p:nvGrpSpPr>
          <p:cNvPr id="294" name="Group"/>
          <p:cNvGrpSpPr/>
          <p:nvPr/>
        </p:nvGrpSpPr>
        <p:grpSpPr>
          <a:xfrm>
            <a:off x="589203" y="6495822"/>
            <a:ext cx="2483943" cy="276125"/>
            <a:chOff x="0" y="0"/>
            <a:chExt cx="2483942" cy="276123"/>
          </a:xfrm>
        </p:grpSpPr>
        <p:pic>
          <p:nvPicPr>
            <p:cNvPr id="292" name="Image" descr="Image"/>
            <p:cNvPicPr>
              <a:picLocks noChangeAspect="1"/>
            </p:cNvPicPr>
            <p:nvPr/>
          </p:nvPicPr>
          <p:blipFill>
            <a:blip r:embed="rId4">
              <a:extLst/>
            </a:blip>
            <a:stretch>
              <a:fillRect/>
            </a:stretch>
          </p:blipFill>
          <p:spPr>
            <a:xfrm>
              <a:off x="0" y="0"/>
              <a:ext cx="2483943" cy="276124"/>
            </a:xfrm>
            <a:prstGeom prst="rect">
              <a:avLst/>
            </a:prstGeom>
            <a:ln w="12700" cap="flat">
              <a:noFill/>
              <a:miter lim="400000"/>
            </a:ln>
            <a:effectLst/>
          </p:spPr>
        </p:pic>
        <p:sp>
          <p:nvSpPr>
            <p:cNvPr id="293" name="summary function"/>
            <p:cNvSpPr txBox="1"/>
            <p:nvPr/>
          </p:nvSpPr>
          <p:spPr>
            <a:xfrm>
              <a:off x="169211" y="36983"/>
              <a:ext cx="1247446"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defRPr>
              </a:lvl1pPr>
            </a:lstStyle>
            <a:p>
              <a:pPr/>
              <a:r>
                <a:t>summary function</a:t>
              </a:r>
            </a:p>
          </p:txBody>
        </p:sp>
      </p:grpSp>
      <p:sp>
        <p:nvSpPr>
          <p:cNvPr id="295" name="Use a layout that flows and makes it easy to zero in on specific topics."/>
          <p:cNvSpPr txBox="1"/>
          <p:nvPr/>
        </p:nvSpPr>
        <p:spPr>
          <a:xfrm>
            <a:off x="311956" y="3918749"/>
            <a:ext cx="3038438" cy="3920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90000"/>
              </a:lnSpc>
              <a:spcBef>
                <a:spcPts val="0"/>
              </a:spcBef>
              <a:buClr>
                <a:srgbClr val="000000"/>
              </a:buClr>
              <a:buSzPct val="100000"/>
              <a:buAutoNum type="arabicPeriod" startAt="1"/>
              <a:defRPr>
                <a:solidFill>
                  <a:srgbClr val="000000"/>
                </a:solidFill>
                <a:latin typeface="Source Sans Pro Regular"/>
                <a:ea typeface="Source Sans Pro Regular"/>
                <a:cs typeface="Source Sans Pro Regular"/>
                <a:sym typeface="Source Sans Pro Regular"/>
              </a:defRPr>
            </a:pPr>
            <a:r>
              <a:t>Use a </a:t>
            </a:r>
            <a:r>
              <a:rPr>
                <a:latin typeface="Source Sans Pro Bold"/>
                <a:ea typeface="Source Sans Pro Bold"/>
                <a:cs typeface="Source Sans Pro Bold"/>
                <a:sym typeface="Source Sans Pro Bold"/>
              </a:rPr>
              <a:t>layout</a:t>
            </a:r>
            <a:r>
              <a:t> that flows and makes it easy to zero in on specific topics.</a:t>
            </a:r>
          </a:p>
        </p:txBody>
      </p:sp>
      <p:sp>
        <p:nvSpPr>
          <p:cNvPr id="296" name="Use visualizations to explain concepts quickly and concisely."/>
          <p:cNvSpPr txBox="1"/>
          <p:nvPr/>
        </p:nvSpPr>
        <p:spPr>
          <a:xfrm>
            <a:off x="322522" y="5856007"/>
            <a:ext cx="3080328" cy="40378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90000"/>
              </a:lnSpc>
              <a:spcBef>
                <a:spcPts val="0"/>
              </a:spcBef>
              <a:buClr>
                <a:srgbClr val="000000"/>
              </a:buClr>
              <a:buSzPct val="100000"/>
              <a:buAutoNum type="arabicPeriod" startAt="2"/>
              <a:defRPr>
                <a:solidFill>
                  <a:srgbClr val="000000"/>
                </a:solidFill>
                <a:latin typeface="Source Sans Pro Regular"/>
                <a:ea typeface="Source Sans Pro Regular"/>
                <a:cs typeface="Source Sans Pro Regular"/>
                <a:sym typeface="Source Sans Pro Regular"/>
              </a:defRPr>
            </a:pPr>
            <a:r>
              <a:t>Use </a:t>
            </a:r>
            <a:r>
              <a:rPr>
                <a:latin typeface="Source Sans Pro Bold"/>
                <a:ea typeface="Source Sans Pro Bold"/>
                <a:cs typeface="Source Sans Pro Bold"/>
                <a:sym typeface="Source Sans Pro Bold"/>
              </a:rPr>
              <a:t>visualizations</a:t>
            </a:r>
            <a:r>
              <a:t> to explain concepts quickly and concisely.</a:t>
            </a:r>
          </a:p>
        </p:txBody>
      </p:sp>
      <p:sp>
        <p:nvSpPr>
          <p:cNvPr id="297" name="Use visual elements to make the sheet scannable."/>
          <p:cNvSpPr txBox="1"/>
          <p:nvPr/>
        </p:nvSpPr>
        <p:spPr>
          <a:xfrm>
            <a:off x="323328" y="7098955"/>
            <a:ext cx="3078715" cy="392058"/>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90000"/>
              </a:lnSpc>
              <a:spcBef>
                <a:spcPts val="0"/>
              </a:spcBef>
              <a:buClr>
                <a:srgbClr val="000000"/>
              </a:buClr>
              <a:buSzPct val="100000"/>
              <a:buAutoNum type="arabicPeriod" startAt="3"/>
              <a:defRPr>
                <a:solidFill>
                  <a:srgbClr val="000000"/>
                </a:solidFill>
                <a:latin typeface="Source Sans Pro Regular"/>
                <a:ea typeface="Source Sans Pro Regular"/>
                <a:cs typeface="Source Sans Pro Regular"/>
                <a:sym typeface="Source Sans Pro Regular"/>
              </a:defRPr>
            </a:pPr>
            <a:r>
              <a:t>Use visual elements to make the sheet </a:t>
            </a:r>
            <a:r>
              <a:rPr>
                <a:latin typeface="Source Sans Pro Bold"/>
                <a:ea typeface="Source Sans Pro Bold"/>
                <a:cs typeface="Source Sans Pro Bold"/>
                <a:sym typeface="Source Sans Pro Bold"/>
              </a:rPr>
              <a:t>scannable</a:t>
            </a:r>
            <a:r>
              <a:t>.</a:t>
            </a:r>
          </a:p>
        </p:txBody>
      </p:sp>
      <p:grpSp>
        <p:nvGrpSpPr>
          <p:cNvPr id="305" name="Group"/>
          <p:cNvGrpSpPr/>
          <p:nvPr/>
        </p:nvGrpSpPr>
        <p:grpSpPr>
          <a:xfrm>
            <a:off x="583598" y="7724812"/>
            <a:ext cx="2495154" cy="781281"/>
            <a:chOff x="0" y="0"/>
            <a:chExt cx="2495152" cy="781279"/>
          </a:xfrm>
        </p:grpSpPr>
        <p:sp>
          <p:nvSpPr>
            <p:cNvPr id="298" name="i + geom_area() x, y, alpha, color, fill, linetype, size…"/>
            <p:cNvSpPr txBox="1"/>
            <p:nvPr/>
          </p:nvSpPr>
          <p:spPr>
            <a:xfrm>
              <a:off x="437483" y="0"/>
              <a:ext cx="2057670" cy="7812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rmAutofit fontScale="100000" lnSpcReduction="0"/>
            </a:bodyPr>
            <a:lstStyle/>
            <a:p>
              <a:pPr>
                <a:lnSpc>
                  <a:spcPct val="70000"/>
                </a:lnSpc>
                <a:spcBef>
                  <a:spcPts val="1100"/>
                </a:spcBef>
                <a:defRPr sz="1000">
                  <a:solidFill>
                    <a:srgbClr val="000000"/>
                  </a:solidFill>
                </a:defRPr>
              </a:pPr>
              <a:r>
                <a:t>i + geom_area()</a:t>
              </a:r>
              <a:br/>
              <a:r>
                <a:rPr>
                  <a:latin typeface="Source Sans Pro Regular"/>
                  <a:ea typeface="Source Sans Pro Regular"/>
                  <a:cs typeface="Source Sans Pro Regular"/>
                  <a:sym typeface="Source Sans Pro Regular"/>
                </a:rPr>
                <a:t>x, y, alpha, color, fill, linetype, size</a:t>
              </a:r>
              <a:endParaRPr>
                <a:latin typeface="Source Sans Pro Regular"/>
                <a:ea typeface="Source Sans Pro Regular"/>
                <a:cs typeface="Source Sans Pro Regular"/>
                <a:sym typeface="Source Sans Pro Regular"/>
              </a:endParaRPr>
            </a:p>
            <a:p>
              <a:pPr>
                <a:lnSpc>
                  <a:spcPct val="70000"/>
                </a:lnSpc>
                <a:spcBef>
                  <a:spcPts val="1100"/>
                </a:spcBef>
                <a:defRPr sz="1000">
                  <a:solidFill>
                    <a:srgbClr val="000000"/>
                  </a:solidFill>
                </a:defRPr>
              </a:pPr>
              <a:r>
                <a:t>i + geom_line()</a:t>
              </a:r>
              <a:br>
                <a:rPr>
                  <a:latin typeface="Source Sans Pro Regular"/>
                  <a:ea typeface="Source Sans Pro Regular"/>
                  <a:cs typeface="Source Sans Pro Regular"/>
                  <a:sym typeface="Source Sans Pro Regular"/>
                </a:rPr>
              </a:br>
              <a:r>
                <a:rPr>
                  <a:latin typeface="Source Sans Pro Regular"/>
                  <a:ea typeface="Source Sans Pro Regular"/>
                  <a:cs typeface="Source Sans Pro Regular"/>
                  <a:sym typeface="Source Sans Pro Regular"/>
                </a:rPr>
                <a:t>x, y, alpha, color, group, linetype, size</a:t>
              </a:r>
            </a:p>
          </p:txBody>
        </p:sp>
        <p:grpSp>
          <p:nvGrpSpPr>
            <p:cNvPr id="301" name="Group"/>
            <p:cNvGrpSpPr/>
            <p:nvPr/>
          </p:nvGrpSpPr>
          <p:grpSpPr>
            <a:xfrm>
              <a:off x="-1" y="406"/>
              <a:ext cx="360853" cy="358034"/>
              <a:chOff x="0" y="0"/>
              <a:chExt cx="360851" cy="358032"/>
            </a:xfrm>
          </p:grpSpPr>
          <p:pic>
            <p:nvPicPr>
              <p:cNvPr id="299" name="Image" descr="Image"/>
              <p:cNvPicPr>
                <a:picLocks noChangeAspect="1"/>
              </p:cNvPicPr>
              <p:nvPr/>
            </p:nvPicPr>
            <p:blipFill>
              <a:blip r:embed="rId5">
                <a:extLst/>
              </a:blip>
              <a:stretch>
                <a:fillRect/>
              </a:stretch>
            </p:blipFill>
            <p:spPr>
              <a:xfrm>
                <a:off x="2914" y="0"/>
                <a:ext cx="357938" cy="358033"/>
              </a:xfrm>
              <a:prstGeom prst="rect">
                <a:avLst/>
              </a:prstGeom>
              <a:ln w="12700" cap="flat">
                <a:noFill/>
                <a:miter lim="400000"/>
              </a:ln>
              <a:effectLst/>
            </p:spPr>
          </p:pic>
          <p:sp>
            <p:nvSpPr>
              <p:cNvPr id="300" name="Shape"/>
              <p:cNvSpPr/>
              <p:nvPr/>
            </p:nvSpPr>
            <p:spPr>
              <a:xfrm>
                <a:off x="0" y="64434"/>
                <a:ext cx="357951" cy="2903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94"/>
                    </a:moveTo>
                    <a:lnTo>
                      <a:pt x="2100" y="15338"/>
                    </a:lnTo>
                    <a:lnTo>
                      <a:pt x="3580" y="14133"/>
                    </a:lnTo>
                    <a:lnTo>
                      <a:pt x="4590" y="12375"/>
                    </a:lnTo>
                    <a:cubicBezTo>
                      <a:pt x="4727" y="12127"/>
                      <a:pt x="4864" y="11878"/>
                      <a:pt x="5001" y="11630"/>
                    </a:cubicBezTo>
                    <a:cubicBezTo>
                      <a:pt x="5138" y="11381"/>
                      <a:pt x="5276" y="11133"/>
                      <a:pt x="5413" y="10884"/>
                    </a:cubicBezTo>
                    <a:cubicBezTo>
                      <a:pt x="5582" y="11316"/>
                      <a:pt x="5751" y="11747"/>
                      <a:pt x="5921" y="12178"/>
                    </a:cubicBezTo>
                    <a:cubicBezTo>
                      <a:pt x="6090" y="12610"/>
                      <a:pt x="6260" y="13041"/>
                      <a:pt x="6429" y="13472"/>
                    </a:cubicBezTo>
                    <a:lnTo>
                      <a:pt x="8062" y="12224"/>
                    </a:lnTo>
                    <a:lnTo>
                      <a:pt x="9255" y="10392"/>
                    </a:lnTo>
                    <a:lnTo>
                      <a:pt x="10479" y="7160"/>
                    </a:lnTo>
                    <a:lnTo>
                      <a:pt x="12185" y="8959"/>
                    </a:lnTo>
                    <a:lnTo>
                      <a:pt x="13256" y="6557"/>
                    </a:lnTo>
                    <a:lnTo>
                      <a:pt x="14480" y="3207"/>
                    </a:lnTo>
                    <a:lnTo>
                      <a:pt x="15484" y="0"/>
                    </a:lnTo>
                    <a:lnTo>
                      <a:pt x="16816" y="3764"/>
                    </a:lnTo>
                    <a:lnTo>
                      <a:pt x="18301" y="3049"/>
                    </a:lnTo>
                    <a:lnTo>
                      <a:pt x="19746" y="6934"/>
                    </a:lnTo>
                    <a:lnTo>
                      <a:pt x="21600" y="10679"/>
                    </a:lnTo>
                    <a:lnTo>
                      <a:pt x="21458" y="21600"/>
                    </a:lnTo>
                    <a:lnTo>
                      <a:pt x="118" y="21508"/>
                    </a:lnTo>
                    <a:lnTo>
                      <a:pt x="0" y="16494"/>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grpSp>
          <p:nvGrpSpPr>
            <p:cNvPr id="304" name="Group"/>
            <p:cNvGrpSpPr/>
            <p:nvPr/>
          </p:nvGrpSpPr>
          <p:grpSpPr>
            <a:xfrm>
              <a:off x="2533" y="396945"/>
              <a:ext cx="360323" cy="358033"/>
              <a:chOff x="0" y="0"/>
              <a:chExt cx="360321" cy="358032"/>
            </a:xfrm>
          </p:grpSpPr>
          <p:pic>
            <p:nvPicPr>
              <p:cNvPr id="302" name="Image" descr="Image"/>
              <p:cNvPicPr>
                <a:picLocks noChangeAspect="1"/>
              </p:cNvPicPr>
              <p:nvPr/>
            </p:nvPicPr>
            <p:blipFill>
              <a:blip r:embed="rId5">
                <a:extLst/>
              </a:blip>
              <a:stretch>
                <a:fillRect/>
              </a:stretch>
            </p:blipFill>
            <p:spPr>
              <a:xfrm>
                <a:off x="380" y="0"/>
                <a:ext cx="357938" cy="358033"/>
              </a:xfrm>
              <a:prstGeom prst="rect">
                <a:avLst/>
              </a:prstGeom>
              <a:ln w="12700" cap="flat">
                <a:noFill/>
                <a:miter lim="400000"/>
              </a:ln>
              <a:effectLst/>
            </p:spPr>
          </p:pic>
          <p:sp>
            <p:nvSpPr>
              <p:cNvPr id="303" name="Line"/>
              <p:cNvSpPr/>
              <p:nvPr/>
            </p:nvSpPr>
            <p:spPr>
              <a:xfrm>
                <a:off x="0" y="72284"/>
                <a:ext cx="360322" cy="2235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659FD5"/>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grpSp>
      <p:sp>
        <p:nvSpPr>
          <p:cNvPr id="306" name="Use visual emphasis (like color, size, and font weight) to make important information easy to find."/>
          <p:cNvSpPr txBox="1"/>
          <p:nvPr/>
        </p:nvSpPr>
        <p:spPr>
          <a:xfrm>
            <a:off x="323328" y="8750206"/>
            <a:ext cx="3078715" cy="58120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marL="152400" indent="-152400">
              <a:lnSpc>
                <a:spcPct val="90000"/>
              </a:lnSpc>
              <a:spcBef>
                <a:spcPts val="0"/>
              </a:spcBef>
              <a:buClr>
                <a:srgbClr val="000000"/>
              </a:buClr>
              <a:buSzPct val="100000"/>
              <a:buAutoNum type="arabicPeriod" startAt="4"/>
              <a:defRPr>
                <a:solidFill>
                  <a:srgbClr val="000000"/>
                </a:solidFill>
                <a:latin typeface="Source Sans Pro Regular"/>
                <a:ea typeface="Source Sans Pro Regular"/>
                <a:cs typeface="Source Sans Pro Regular"/>
                <a:sym typeface="Source Sans Pro Regular"/>
              </a:defRPr>
            </a:pPr>
            <a:r>
              <a:t>Use visual </a:t>
            </a:r>
            <a:r>
              <a:rPr>
                <a:latin typeface="Source Sans Pro Bold"/>
                <a:ea typeface="Source Sans Pro Bold"/>
                <a:cs typeface="Source Sans Pro Bold"/>
                <a:sym typeface="Source Sans Pro Bold"/>
              </a:rPr>
              <a:t>emphasis</a:t>
            </a:r>
            <a:r>
              <a:t> (like color, size, and font weight) to make important information easy to find.</a:t>
            </a:r>
          </a:p>
        </p:txBody>
      </p:sp>
      <p:sp>
        <p:nvSpPr>
          <p:cNvPr id="307" name="dplyr::lag() - Offset elements by 1…"/>
          <p:cNvSpPr txBox="1"/>
          <p:nvPr/>
        </p:nvSpPr>
        <p:spPr>
          <a:xfrm>
            <a:off x="653726" y="9432114"/>
            <a:ext cx="235489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r>
              <a:t>dplyr::</a:t>
            </a:r>
            <a:r>
              <a:rPr>
                <a:latin typeface="Source Sans Pro Bold"/>
                <a:ea typeface="Source Sans Pro Bold"/>
                <a:cs typeface="Source Sans Pro Bold"/>
                <a:sym typeface="Source Sans Pro Bold"/>
              </a:rPr>
              <a:t>lag()</a:t>
            </a:r>
            <a:r>
              <a:t> - Offset elements by 1</a:t>
            </a:r>
          </a:p>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r>
              <a:t>dplyr::</a:t>
            </a:r>
            <a:r>
              <a:rPr>
                <a:latin typeface="Source Sans Pro Bold"/>
                <a:ea typeface="Source Sans Pro Bold"/>
                <a:cs typeface="Source Sans Pro Bold"/>
                <a:sym typeface="Source Sans Pro Bold"/>
              </a:rPr>
              <a:t>lead()</a:t>
            </a:r>
            <a:r>
              <a:t> - Offset elements by -1</a:t>
            </a:r>
          </a:p>
        </p:txBody>
      </p:sp>
      <p:sp>
        <p:nvSpPr>
          <p:cNvPr id="308" name="Each cheatsheet should be licensed under the creative commons license.…"/>
          <p:cNvSpPr txBox="1"/>
          <p:nvPr/>
        </p:nvSpPr>
        <p:spPr>
          <a:xfrm>
            <a:off x="3777692" y="8618211"/>
            <a:ext cx="3129507" cy="1169504"/>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lnSpc>
                <a:spcPct val="90000"/>
              </a:lnSpc>
              <a:spcBef>
                <a:spcPts val="600"/>
              </a:spcBef>
              <a:defRPr>
                <a:solidFill>
                  <a:srgbClr val="000000"/>
                </a:solidFill>
                <a:latin typeface="Source Sans Pro Regular"/>
                <a:ea typeface="Source Sans Pro Regular"/>
                <a:cs typeface="Source Sans Pro Regular"/>
                <a:sym typeface="Source Sans Pro Regular"/>
              </a:defRPr>
            </a:pPr>
            <a:r>
              <a:t>Each cheatsheet should be licensed under the creative commons license.</a:t>
            </a:r>
          </a:p>
          <a:p>
            <a:pPr>
              <a:lnSpc>
                <a:spcPct val="90000"/>
              </a:lnSpc>
              <a:spcBef>
                <a:spcPts val="0"/>
              </a:spcBef>
              <a:defRPr>
                <a:solidFill>
                  <a:srgbClr val="000000"/>
                </a:solidFill>
                <a:latin typeface="Source Sans Pro Regular"/>
                <a:ea typeface="Source Sans Pro Regular"/>
                <a:cs typeface="Source Sans Pro Regular"/>
                <a:sym typeface="Source Sans Pro Regular"/>
              </a:defRPr>
            </a:pPr>
            <a:r>
              <a:t>To license the sheet as creative commons, put CC'd by &lt;your name&gt; in the small print at the bottom of each page and link it to </a:t>
            </a:r>
          </a:p>
          <a:p>
            <a:pPr>
              <a:lnSpc>
                <a:spcPct val="90000"/>
              </a:lnSpc>
              <a:spcBef>
                <a:spcPts val="0"/>
              </a:spcBef>
              <a:defRPr>
                <a:solidFill>
                  <a:srgbClr val="000000"/>
                </a:solidFill>
                <a:latin typeface="Source Sans Pro Regular"/>
                <a:ea typeface="Source Sans Pro Regular"/>
                <a:cs typeface="Source Sans Pro Regular"/>
                <a:sym typeface="Source Sans Pro Regular"/>
              </a:defRPr>
            </a:pPr>
            <a:r>
              <a:rPr>
                <a:latin typeface="Source Sans Pro Bold"/>
                <a:ea typeface="Source Sans Pro Bold"/>
                <a:cs typeface="Source Sans Pro Bold"/>
                <a:sym typeface="Source Sans Pro Bold"/>
              </a:rPr>
              <a:t>http://creativecommons.org/licenses/by/4.0/</a:t>
            </a:r>
          </a:p>
        </p:txBody>
      </p:sp>
      <p:grpSp>
        <p:nvGrpSpPr>
          <p:cNvPr id="311" name="Group"/>
          <p:cNvGrpSpPr/>
          <p:nvPr/>
        </p:nvGrpSpPr>
        <p:grpSpPr>
          <a:xfrm>
            <a:off x="3860953" y="4195895"/>
            <a:ext cx="2818195" cy="228903"/>
            <a:chOff x="0" y="0"/>
            <a:chExt cx="2818194" cy="228901"/>
          </a:xfrm>
        </p:grpSpPr>
        <p:sp>
          <p:nvSpPr>
            <p:cNvPr id="309" name="SUBTITLE"/>
            <p:cNvSpPr txBox="1"/>
            <p:nvPr/>
          </p:nvSpPr>
          <p:spPr>
            <a:xfrm>
              <a:off x="0" y="13001"/>
              <a:ext cx="689915"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SUBTITLE</a:t>
              </a:r>
            </a:p>
          </p:txBody>
        </p:sp>
        <p:sp>
          <p:nvSpPr>
            <p:cNvPr id="310" name="Line"/>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grpSp>
      <p:sp>
        <p:nvSpPr>
          <p:cNvPr id="312" name="Use headers, colors, and/or backgrounds to separate or group together sections."/>
          <p:cNvSpPr txBox="1"/>
          <p:nvPr/>
        </p:nvSpPr>
        <p:spPr>
          <a:xfrm>
            <a:off x="3738753" y="1710180"/>
            <a:ext cx="2912301" cy="47109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Use headers, colors, and/or backgrounds to </a:t>
            </a:r>
            <a:r>
              <a:rPr>
                <a:latin typeface="Source Sans Pro Bold"/>
                <a:ea typeface="Source Sans Pro Bold"/>
                <a:cs typeface="Source Sans Pro Bold"/>
                <a:sym typeface="Source Sans Pro Bold"/>
              </a:rPr>
              <a:t>separate or group together sections</a:t>
            </a:r>
            <a:r>
              <a:t>.</a:t>
            </a:r>
          </a:p>
        </p:txBody>
      </p:sp>
      <p:sp>
        <p:nvSpPr>
          <p:cNvPr id="313" name="Create a visual hierarchy. Help users navigate the page with titles, subtitles, and subsubtitles"/>
          <p:cNvSpPr txBox="1"/>
          <p:nvPr/>
        </p:nvSpPr>
        <p:spPr>
          <a:xfrm>
            <a:off x="3738753" y="3206077"/>
            <a:ext cx="3207385" cy="47109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Bold"/>
                <a:ea typeface="Source Sans Pro Bold"/>
                <a:cs typeface="Source Sans Pro Bold"/>
                <a:sym typeface="Source Sans Pro Bold"/>
              </a:rPr>
              <a:t>Create a visual hierarchy</a:t>
            </a:r>
            <a:r>
              <a:t>. </a:t>
            </a:r>
            <a:r>
              <a:rPr>
                <a:latin typeface="Source Sans Pro Regular"/>
                <a:ea typeface="Source Sans Pro Regular"/>
                <a:cs typeface="Source Sans Pro Regular"/>
                <a:sym typeface="Source Sans Pro Regular"/>
              </a:rPr>
              <a:t>Help users navigate the page with titles, subtitles, and subsubtitles</a:t>
            </a:r>
          </a:p>
        </p:txBody>
      </p:sp>
      <p:sp>
        <p:nvSpPr>
          <p:cNvPr id="314" name="Fit sections to content. Try several different layouts.…"/>
          <p:cNvSpPr txBox="1"/>
          <p:nvPr/>
        </p:nvSpPr>
        <p:spPr>
          <a:xfrm>
            <a:off x="3738753" y="5163510"/>
            <a:ext cx="2537609" cy="16521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Bold"/>
                <a:ea typeface="Source Sans Pro Bold"/>
                <a:cs typeface="Source Sans Pro Bold"/>
                <a:sym typeface="Source Sans Pro Bold"/>
              </a:rPr>
              <a:t>Fit sections to content</a:t>
            </a:r>
            <a:r>
              <a:t>. </a:t>
            </a:r>
            <a:r>
              <a:rPr>
                <a:latin typeface="Source Sans Pro Regular"/>
                <a:ea typeface="Source Sans Pro Regular"/>
                <a:cs typeface="Source Sans Pro Regular"/>
                <a:sym typeface="Source Sans Pro Regular"/>
              </a:rPr>
              <a:t>Try several different layouts. </a:t>
            </a:r>
            <a:endParaRPr>
              <a:latin typeface="Source Sans Pro Regular"/>
              <a:ea typeface="Source Sans Pro Regular"/>
              <a:cs typeface="Source Sans Pro Regular"/>
              <a:sym typeface="Source Sans Pro Regular"/>
            </a:endParaRPr>
          </a:p>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endParaRPr>
              <a:latin typeface="Source Sans Pro Regular"/>
              <a:ea typeface="Source Sans Pro Regular"/>
              <a:cs typeface="Source Sans Pro Regular"/>
              <a:sym typeface="Source Sans Pro Regular"/>
            </a:endParaRPr>
          </a:p>
          <a:p>
            <a:pPr>
              <a:lnSpc>
                <a:spcPct val="90000"/>
              </a:lnSpc>
              <a:spcBef>
                <a:spcPts val="30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r>
              <a:t>Use numbers or arrows to link sections if the order/</a:t>
            </a:r>
            <a:r>
              <a:rPr>
                <a:latin typeface="Source Sans Pro Bold"/>
                <a:ea typeface="Source Sans Pro Bold"/>
                <a:cs typeface="Source Sans Pro Bold"/>
                <a:sym typeface="Source Sans Pro Bold"/>
              </a:rPr>
              <a:t>flow</a:t>
            </a:r>
            <a:r>
              <a:t> is confusing.</a:t>
            </a:r>
          </a:p>
          <a:p>
            <a:pPr>
              <a:lnSpc>
                <a:spcPct val="90000"/>
              </a:lnSpc>
              <a:spcBef>
                <a:spcPts val="30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p>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Quickly identify content with a </a:t>
            </a:r>
            <a:r>
              <a:rPr>
                <a:latin typeface="Source Sans Pro Bold"/>
                <a:ea typeface="Source Sans Pro Bold"/>
                <a:cs typeface="Source Sans Pro Bold"/>
                <a:sym typeface="Source Sans Pro Bold"/>
              </a:rPr>
              <a:t>package hexsticker</a:t>
            </a:r>
            <a:r>
              <a:rPr>
                <a:latin typeface="Source Sans Pro Regular"/>
                <a:ea typeface="Source Sans Pro Regular"/>
                <a:cs typeface="Source Sans Pro Regular"/>
                <a:sym typeface="Source Sans Pro Regular"/>
              </a:rPr>
              <a:t> (if available)</a:t>
            </a:r>
          </a:p>
        </p:txBody>
      </p:sp>
      <p:grpSp>
        <p:nvGrpSpPr>
          <p:cNvPr id="317" name="Group"/>
          <p:cNvGrpSpPr/>
          <p:nvPr/>
        </p:nvGrpSpPr>
        <p:grpSpPr>
          <a:xfrm>
            <a:off x="3795729" y="2206593"/>
            <a:ext cx="827379" cy="215901"/>
            <a:chOff x="0" y="0"/>
            <a:chExt cx="827378" cy="215900"/>
          </a:xfrm>
        </p:grpSpPr>
        <p:sp>
          <p:nvSpPr>
            <p:cNvPr id="315" name="Section 1"/>
            <p:cNvSpPr txBox="1"/>
            <p:nvPr/>
          </p:nvSpPr>
          <p:spPr>
            <a:xfrm>
              <a:off x="0" y="-1"/>
              <a:ext cx="654558"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a:solidFill>
                    <a:srgbClr val="628DB5"/>
                  </a:solidFill>
                </a:defRPr>
              </a:pPr>
              <a:r>
                <a:t>Section 1</a:t>
              </a:r>
            </a:p>
          </p:txBody>
        </p:sp>
        <p:sp>
          <p:nvSpPr>
            <p:cNvPr id="316" name="Line"/>
            <p:cNvSpPr/>
            <p:nvPr/>
          </p:nvSpPr>
          <p:spPr>
            <a:xfrm>
              <a:off x="4418" y="27028"/>
              <a:ext cx="822961"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grpSp>
      <p:grpSp>
        <p:nvGrpSpPr>
          <p:cNvPr id="320" name="Group"/>
          <p:cNvGrpSpPr/>
          <p:nvPr/>
        </p:nvGrpSpPr>
        <p:grpSpPr>
          <a:xfrm>
            <a:off x="4754687" y="2201871"/>
            <a:ext cx="840852" cy="397495"/>
            <a:chOff x="0" y="0"/>
            <a:chExt cx="840851" cy="397494"/>
          </a:xfrm>
        </p:grpSpPr>
        <p:sp>
          <p:nvSpPr>
            <p:cNvPr id="318" name="Rectangle"/>
            <p:cNvSpPr/>
            <p:nvPr/>
          </p:nvSpPr>
          <p:spPr>
            <a:xfrm>
              <a:off x="0" y="25249"/>
              <a:ext cx="840852" cy="372246"/>
            </a:xfrm>
            <a:prstGeom prst="rect">
              <a:avLst/>
            </a:prstGeom>
            <a:gradFill flip="none" rotWithShape="1">
              <a:gsLst>
                <a:gs pos="0">
                  <a:srgbClr val="FFFFFF">
                    <a:alpha val="32629"/>
                  </a:srgbClr>
                </a:gs>
                <a:gs pos="100000">
                  <a:srgbClr val="FABF53">
                    <a:alpha val="32629"/>
                  </a:srgbClr>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19" name="Section 2"/>
            <p:cNvSpPr txBox="1"/>
            <p:nvPr/>
          </p:nvSpPr>
          <p:spPr>
            <a:xfrm>
              <a:off x="26928" y="-1"/>
              <a:ext cx="65455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2</a:t>
              </a:r>
            </a:p>
          </p:txBody>
        </p:sp>
      </p:grpSp>
      <p:grpSp>
        <p:nvGrpSpPr>
          <p:cNvPr id="323" name="Group"/>
          <p:cNvGrpSpPr/>
          <p:nvPr/>
        </p:nvGrpSpPr>
        <p:grpSpPr>
          <a:xfrm>
            <a:off x="5720637" y="2204196"/>
            <a:ext cx="840342" cy="679873"/>
            <a:chOff x="0" y="0"/>
            <a:chExt cx="840341" cy="679872"/>
          </a:xfrm>
        </p:grpSpPr>
        <p:sp>
          <p:nvSpPr>
            <p:cNvPr id="321" name="Rectangle"/>
            <p:cNvSpPr/>
            <p:nvPr/>
          </p:nvSpPr>
          <p:spPr>
            <a:xfrm>
              <a:off x="0" y="12700"/>
              <a:ext cx="840342" cy="667173"/>
            </a:xfrm>
            <a:prstGeom prst="rect">
              <a:avLst/>
            </a:prstGeom>
            <a:solidFill>
              <a:srgbClr val="79B0DC">
                <a:alpha val="23776"/>
              </a:srgbClr>
            </a:solidFill>
            <a:ln w="12700" cap="flat">
              <a:noFill/>
              <a:miter lim="400000"/>
            </a:ln>
            <a:effectLst/>
          </p:spPr>
          <p:txBody>
            <a:bodyPr wrap="square" lIns="54570" tIns="54570" rIns="54570" bIns="54570" numCol="1" anchor="ctr">
              <a:noAutofit/>
            </a:bodyPr>
            <a:lstStyle/>
            <a:p>
              <a:pPr>
                <a:lnSpc>
                  <a:spcPct val="80000"/>
                </a:lnSpc>
                <a:spcBef>
                  <a:spcPts val="0"/>
                </a:spcBef>
                <a:defRPr sz="1000">
                  <a:solidFill>
                    <a:srgbClr val="000000"/>
                  </a:solidFill>
                  <a:latin typeface="Source Sans Pro Regular"/>
                  <a:ea typeface="Source Sans Pro Regular"/>
                  <a:cs typeface="Source Sans Pro Regular"/>
                  <a:sym typeface="Source Sans Pro Regular"/>
                </a:defRPr>
              </a:pPr>
            </a:p>
          </p:txBody>
        </p:sp>
        <p:sp>
          <p:nvSpPr>
            <p:cNvPr id="322" name="Section 3"/>
            <p:cNvSpPr txBox="1"/>
            <p:nvPr/>
          </p:nvSpPr>
          <p:spPr>
            <a:xfrm>
              <a:off x="8221" y="-1"/>
              <a:ext cx="65455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3</a:t>
              </a:r>
            </a:p>
          </p:txBody>
        </p:sp>
      </p:grpSp>
      <p:grpSp>
        <p:nvGrpSpPr>
          <p:cNvPr id="326" name="Group"/>
          <p:cNvGrpSpPr/>
          <p:nvPr/>
        </p:nvGrpSpPr>
        <p:grpSpPr>
          <a:xfrm>
            <a:off x="3860953" y="3694244"/>
            <a:ext cx="2815850" cy="431801"/>
            <a:chOff x="0" y="0"/>
            <a:chExt cx="2815849" cy="431800"/>
          </a:xfrm>
        </p:grpSpPr>
        <p:sp>
          <p:nvSpPr>
            <p:cNvPr id="324" name="Title"/>
            <p:cNvSpPr txBox="1"/>
            <p:nvPr/>
          </p:nvSpPr>
          <p:spPr>
            <a:xfrm>
              <a:off x="0" y="-1"/>
              <a:ext cx="632143"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Title</a:t>
              </a:r>
            </a:p>
          </p:txBody>
        </p:sp>
        <p:sp>
          <p:nvSpPr>
            <p:cNvPr id="325" name="Line"/>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grpSp>
      <p:sp>
        <p:nvSpPr>
          <p:cNvPr id="327" name="SUBSUBTITLE"/>
          <p:cNvSpPr txBox="1"/>
          <p:nvPr/>
        </p:nvSpPr>
        <p:spPr>
          <a:xfrm>
            <a:off x="3860953" y="4526399"/>
            <a:ext cx="96545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SUBSUBTITLE</a:t>
            </a:r>
          </a:p>
        </p:txBody>
      </p:sp>
      <p:sp>
        <p:nvSpPr>
          <p:cNvPr id="328" name="Layout Suggestions"/>
          <p:cNvSpPr txBox="1"/>
          <p:nvPr/>
        </p:nvSpPr>
        <p:spPr>
          <a:xfrm>
            <a:off x="3745370" y="1219199"/>
            <a:ext cx="262128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Layout Suggestions</a:t>
            </a:r>
          </a:p>
        </p:txBody>
      </p:sp>
      <p:sp>
        <p:nvSpPr>
          <p:cNvPr id="329" name="Line"/>
          <p:cNvSpPr/>
          <p:nvPr/>
        </p:nvSpPr>
        <p:spPr>
          <a:xfrm>
            <a:off x="3707856" y="1217208"/>
            <a:ext cx="3079672" cy="1"/>
          </a:xfrm>
          <a:prstGeom prst="line">
            <a:avLst/>
          </a:prstGeom>
          <a:ln w="3175">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330" name="rstudio.png" descr="rstudio.png"/>
          <p:cNvPicPr>
            <a:picLocks noChangeAspect="1"/>
          </p:cNvPicPr>
          <p:nvPr/>
        </p:nvPicPr>
        <p:blipFill>
          <a:blip r:embed="rId6">
            <a:extLst/>
          </a:blip>
          <a:stretch>
            <a:fillRect/>
          </a:stretch>
        </p:blipFill>
        <p:spPr>
          <a:xfrm>
            <a:off x="3824357" y="6912030"/>
            <a:ext cx="660856" cy="765910"/>
          </a:xfrm>
          <a:prstGeom prst="rect">
            <a:avLst/>
          </a:prstGeom>
          <a:ln w="12700">
            <a:miter lim="400000"/>
          </a:ln>
        </p:spPr>
      </p:pic>
      <p:sp>
        <p:nvSpPr>
          <p:cNvPr id="331" name="Copyright"/>
          <p:cNvSpPr txBox="1"/>
          <p:nvPr/>
        </p:nvSpPr>
        <p:spPr>
          <a:xfrm>
            <a:off x="3667488" y="8139981"/>
            <a:ext cx="134302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Copyright</a:t>
            </a:r>
          </a:p>
        </p:txBody>
      </p:sp>
      <p:sp>
        <p:nvSpPr>
          <p:cNvPr id="332" name="Line"/>
          <p:cNvSpPr/>
          <p:nvPr/>
        </p:nvSpPr>
        <p:spPr>
          <a:xfrm>
            <a:off x="3635278" y="8176089"/>
            <a:ext cx="3079671" cy="1"/>
          </a:xfrm>
          <a:prstGeom prst="line">
            <a:avLst/>
          </a:prstGeom>
          <a:ln w="3175">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333" name="devtools.png" descr="devtools.png"/>
          <p:cNvPicPr>
            <a:picLocks noChangeAspect="1"/>
          </p:cNvPicPr>
          <p:nvPr/>
        </p:nvPicPr>
        <p:blipFill>
          <a:blip r:embed="rId7">
            <a:extLst/>
          </a:blip>
          <a:stretch>
            <a:fillRect/>
          </a:stretch>
        </p:blipFill>
        <p:spPr>
          <a:xfrm>
            <a:off x="4520018" y="6913984"/>
            <a:ext cx="657483" cy="762001"/>
          </a:xfrm>
          <a:prstGeom prst="rect">
            <a:avLst/>
          </a:prstGeom>
          <a:ln w="12700">
            <a:miter lim="400000"/>
          </a:ln>
        </p:spPr>
      </p:pic>
      <p:pic>
        <p:nvPicPr>
          <p:cNvPr id="334" name="forcats.png" descr="forcats.png"/>
          <p:cNvPicPr>
            <a:picLocks noChangeAspect="1"/>
          </p:cNvPicPr>
          <p:nvPr/>
        </p:nvPicPr>
        <p:blipFill>
          <a:blip r:embed="rId8">
            <a:extLst/>
          </a:blip>
          <a:stretch>
            <a:fillRect/>
          </a:stretch>
        </p:blipFill>
        <p:spPr>
          <a:xfrm>
            <a:off x="5213992" y="6913984"/>
            <a:ext cx="657483" cy="762001"/>
          </a:xfrm>
          <a:prstGeom prst="rect">
            <a:avLst/>
          </a:prstGeom>
          <a:ln w="12700">
            <a:miter lim="400000"/>
          </a:ln>
        </p:spPr>
      </p:pic>
      <p:pic>
        <p:nvPicPr>
          <p:cNvPr id="335" name="tibble.png" descr="tibble.png"/>
          <p:cNvPicPr>
            <a:picLocks noChangeAspect="1"/>
          </p:cNvPicPr>
          <p:nvPr/>
        </p:nvPicPr>
        <p:blipFill>
          <a:blip r:embed="rId9">
            <a:extLst/>
          </a:blip>
          <a:stretch>
            <a:fillRect/>
          </a:stretch>
        </p:blipFill>
        <p:spPr>
          <a:xfrm>
            <a:off x="5907967" y="6913984"/>
            <a:ext cx="657483" cy="762001"/>
          </a:xfrm>
          <a:prstGeom prst="rect">
            <a:avLst/>
          </a:prstGeom>
          <a:ln w="12700">
            <a:miter lim="400000"/>
          </a:ln>
        </p:spPr>
      </p:pic>
      <p:sp>
        <p:nvSpPr>
          <p:cNvPr id="336" name="Useful Elements"/>
          <p:cNvSpPr txBox="1"/>
          <p:nvPr/>
        </p:nvSpPr>
        <p:spPr>
          <a:xfrm>
            <a:off x="7151460" y="1219199"/>
            <a:ext cx="217932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Useful Elements</a:t>
            </a:r>
          </a:p>
        </p:txBody>
      </p:sp>
      <p:sp>
        <p:nvSpPr>
          <p:cNvPr id="337" name="Line"/>
          <p:cNvSpPr/>
          <p:nvPr/>
        </p:nvSpPr>
        <p:spPr>
          <a:xfrm>
            <a:off x="7124372" y="1217208"/>
            <a:ext cx="3079672" cy="1"/>
          </a:xfrm>
          <a:prstGeom prst="line">
            <a:avLst/>
          </a:prstGeom>
          <a:ln w="3175">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338" name="Logistics"/>
          <p:cNvSpPr txBox="1"/>
          <p:nvPr/>
        </p:nvSpPr>
        <p:spPr>
          <a:xfrm>
            <a:off x="10573099" y="1216961"/>
            <a:ext cx="118872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a:solidFill>
                  <a:srgbClr val="628DB5"/>
                </a:solidFill>
                <a:latin typeface="Source Sans Pro Regular"/>
                <a:ea typeface="Source Sans Pro Regular"/>
                <a:cs typeface="Source Sans Pro Regular"/>
                <a:sym typeface="Source Sans Pro Regular"/>
              </a:defRPr>
            </a:pPr>
            <a:r>
              <a:t>Logistics</a:t>
            </a:r>
          </a:p>
        </p:txBody>
      </p:sp>
      <p:sp>
        <p:nvSpPr>
          <p:cNvPr id="339" name="Line"/>
          <p:cNvSpPr/>
          <p:nvPr/>
        </p:nvSpPr>
        <p:spPr>
          <a:xfrm>
            <a:off x="10540889" y="1214970"/>
            <a:ext cx="3079671" cy="1"/>
          </a:xfrm>
          <a:prstGeom prst="line">
            <a:avLst/>
          </a:prstGeom>
          <a:ln w="3175">
            <a:solidFill>
              <a:srgbClr val="767C85"/>
            </a:solidFill>
            <a:miter lim="400000"/>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340" name="Image" descr="Image"/>
          <p:cNvPicPr>
            <a:picLocks noChangeAspect="1"/>
          </p:cNvPicPr>
          <p:nvPr/>
        </p:nvPicPr>
        <p:blipFill>
          <a:blip r:embed="rId5">
            <a:extLst/>
          </a:blip>
          <a:stretch>
            <a:fillRect/>
          </a:stretch>
        </p:blipFill>
        <p:spPr>
          <a:xfrm>
            <a:off x="7393841" y="7960462"/>
            <a:ext cx="448425" cy="448544"/>
          </a:xfrm>
          <a:prstGeom prst="rect">
            <a:avLst/>
          </a:prstGeom>
          <a:ln w="12700">
            <a:miter lim="400000"/>
          </a:ln>
        </p:spPr>
      </p:pic>
      <p:graphicFrame>
        <p:nvGraphicFramePr>
          <p:cNvPr id="341" name="Table"/>
          <p:cNvGraphicFramePr/>
          <p:nvPr/>
        </p:nvGraphicFramePr>
        <p:xfrm>
          <a:off x="7387981" y="9076514"/>
          <a:ext cx="19120966" cy="22157505"/>
        </p:xfrm>
        <a:graphic xmlns:a="http://schemas.openxmlformats.org/drawingml/2006/main">
          <a:graphicData uri="http://schemas.openxmlformats.org/drawingml/2006/table">
            <a:tbl>
              <a:tblPr firstCol="0" firstRow="1" lastCol="0" lastRow="0" bandCol="0" bandRow="0" rtl="0">
                <a:tableStyleId>{C7B018BB-80A7-4F77-B60F-C8B233D01FF8}</a:tableStyleId>
              </a:tblPr>
              <a:tblGrid>
                <a:gridCol w="988863"/>
                <a:gridCol w="1890230"/>
              </a:tblGrid>
              <a:tr h="177800">
                <a:tc>
                  <a:txBody>
                    <a:bodyPr/>
                    <a:lstStyle/>
                    <a:p>
                      <a:pPr indent="50800" algn="l" defTabSz="914400">
                        <a:defRPr b="0">
                          <a:solidFill>
                            <a:srgbClr val="000000"/>
                          </a:solidFill>
                        </a:defRPr>
                      </a:pPr>
                      <a:r>
                        <a:rPr sz="900">
                          <a:solidFill>
                            <a:srgbClr val="D5553F"/>
                          </a:solidFill>
                          <a:latin typeface="Source Sans Pro Bold"/>
                          <a:ea typeface="Source Sans Pro Bold"/>
                          <a:cs typeface="Source Sans Pro Bold"/>
                          <a:sym typeface="Source Sans Pro Bold"/>
                        </a:rPr>
                        <a:t>sub-option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algn="l" defTabSz="914400">
                        <a:defRPr b="0">
                          <a:solidFill>
                            <a:srgbClr val="000000"/>
                          </a:solidFill>
                        </a:defRPr>
                      </a:pPr>
                      <a:r>
                        <a:rPr sz="900">
                          <a:solidFill>
                            <a:srgbClr val="D5553F"/>
                          </a:solidFill>
                          <a:latin typeface="Source Sans Pro Bold"/>
                          <a:ea typeface="Source Sans Pro Bold"/>
                          <a:cs typeface="Source Sans Pro Bold"/>
                          <a:sym typeface="Source Sans Pro Bold"/>
                        </a:rPr>
                        <a:t>description</a:t>
                      </a:r>
                    </a:p>
                  </a:txBody>
                  <a:tcPr marL="0" marR="0" marT="0" marB="0" anchor="t"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r>
              <a:tr h="177800">
                <a:tc>
                  <a:txBody>
                    <a:bodyPr/>
                    <a:lstStyle/>
                    <a:p>
                      <a:pPr indent="50800" algn="l" defTabSz="914400"/>
                      <a:r>
                        <a:rPr b="1" sz="900">
                          <a:latin typeface="SourceSansPro-SemiBold"/>
                          <a:ea typeface="SourceSansPro-SemiBold"/>
                          <a:cs typeface="SourceSansPro-SemiBold"/>
                          <a:sym typeface="SourceSansPro-SemiBold"/>
                        </a:rPr>
                        <a:t>citation_package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900">
                          <a:sym typeface="Source Sans Pro Regular"/>
                        </a:rPr>
                        <a:t>The LaTeX package to process citations, natbib, biblatex or none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r>
              <a:tr h="177800">
                <a:tc>
                  <a:txBody>
                    <a:bodyPr/>
                    <a:lstStyle/>
                    <a:p>
                      <a:pPr indent="50800" algn="l" defTabSz="914400"/>
                      <a:r>
                        <a:rPr b="1" sz="900">
                          <a:latin typeface="SourceSansPro-SemiBold"/>
                          <a:ea typeface="SourceSansPro-SemiBold"/>
                          <a:cs typeface="SourceSansPro-SemiBold"/>
                          <a:sym typeface="SourceSansPro-SemiBold"/>
                        </a:rPr>
                        <a:t>code_folding</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sym typeface="Source Sans Pro Regular"/>
                        </a:rPr>
                        <a:t>Let readers to toggle the display of R code, "none", "hide", or "show"</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r>
              <a:tr h="177800">
                <a:tc>
                  <a:txBody>
                    <a:bodyPr/>
                    <a:lstStyle/>
                    <a:p>
                      <a:pPr indent="50800" algn="l" defTabSz="914400"/>
                      <a:r>
                        <a:rPr b="1" sz="900">
                          <a:latin typeface="SourceSansPro-SemiBold"/>
                          <a:ea typeface="SourceSansPro-SemiBold"/>
                          <a:cs typeface="SourceSansPro-SemiBold"/>
                          <a:sym typeface="SourceSansPro-SemiBold"/>
                        </a:rPr>
                        <a:t>colortheme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sym typeface="Source Sans Pro Regular"/>
                        </a:rPr>
                        <a:t>Beamer color theme to use</a:t>
                      </a:r>
                    </a:p>
                  </a:txBody>
                  <a:tcPr marL="0" marR="0" marT="0" marB="0" anchor="ctr" anchorCtr="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r>
            </a:tbl>
          </a:graphicData>
        </a:graphic>
      </p:graphicFrame>
      <p:sp>
        <p:nvSpPr>
          <p:cNvPr id="342" name="    "/>
          <p:cNvSpPr txBox="1"/>
          <p:nvPr/>
        </p:nvSpPr>
        <p:spPr>
          <a:xfrm>
            <a:off x="7073862" y="4467148"/>
            <a:ext cx="2644193" cy="561015"/>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lgn="ctr">
              <a:spcBef>
                <a:spcPts val="0"/>
              </a:spcBef>
              <a:defRPr sz="2900">
                <a:solidFill>
                  <a:srgbClr val="A6AAA9"/>
                </a:solidFill>
                <a:latin typeface="Helvetica"/>
                <a:ea typeface="Helvetica"/>
                <a:cs typeface="Helvetica"/>
                <a:sym typeface="Helvetica"/>
              </a:defRPr>
            </a:lvl1pPr>
          </a:lstStyle>
          <a:p>
            <a:pPr/>
            <a:r>
              <a:t>    </a:t>
            </a:r>
          </a:p>
        </p:txBody>
      </p:sp>
      <p:sp>
        <p:nvSpPr>
          <p:cNvPr id="343" name="These are just font awesome characters"/>
          <p:cNvSpPr txBox="1"/>
          <p:nvPr/>
        </p:nvSpPr>
        <p:spPr>
          <a:xfrm>
            <a:off x="7346923" y="4249426"/>
            <a:ext cx="2763056" cy="2996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r>
              <a:t>These are just f</a:t>
            </a:r>
            <a:r>
              <a:rPr>
                <a:latin typeface="Source Sans Pro Bold"/>
                <a:ea typeface="Source Sans Pro Bold"/>
                <a:cs typeface="Source Sans Pro Bold"/>
                <a:sym typeface="Source Sans Pro Bold"/>
              </a:rPr>
              <a:t>ont awesome</a:t>
            </a:r>
            <a:r>
              <a:t> characters</a:t>
            </a:r>
          </a:p>
        </p:txBody>
      </p:sp>
      <p:grpSp>
        <p:nvGrpSpPr>
          <p:cNvPr id="349" name="Group"/>
          <p:cNvGrpSpPr/>
          <p:nvPr/>
        </p:nvGrpSpPr>
        <p:grpSpPr>
          <a:xfrm>
            <a:off x="9278153" y="5588491"/>
            <a:ext cx="749301" cy="780386"/>
            <a:chOff x="0" y="0"/>
            <a:chExt cx="749300" cy="780385"/>
          </a:xfrm>
        </p:grpSpPr>
        <p:graphicFrame>
          <p:nvGraphicFramePr>
            <p:cNvPr id="344" name="Table"/>
            <p:cNvGraphicFramePr/>
            <p:nvPr/>
          </p:nvGraphicFramePr>
          <p:xfrm>
            <a:off x="0" y="31085"/>
            <a:ext cx="749300" cy="7493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233402"/>
                  <a:gridCol w="233402"/>
                  <a:gridCol w="233402"/>
                </a:tblGrid>
                <a:tr h="235352">
                  <a:tc>
                    <a:txBody>
                      <a:bodyPr/>
                      <a:lstStyle/>
                      <a:p>
                        <a:pPr algn="ctr">
                          <a:spcBef>
                            <a:spcPts val="2400"/>
                          </a:spcBef>
                          <a:defRPr b="0" sz="1800">
                            <a:solidFill>
                              <a:srgbClr val="000000"/>
                            </a:solidFill>
                          </a:defRPr>
                        </a:pPr>
                        <a:r>
                          <a:rPr sz="1400">
                            <a:solidFill>
                              <a:srgbClr val="FFFFFF"/>
                            </a:solidFill>
                            <a:latin typeface="Helvetica"/>
                            <a:ea typeface="Helvetica"/>
                            <a:cs typeface="Helvetica"/>
                            <a:sym typeface="Helvetica"/>
                          </a:rPr>
                          <a:t>F</a:t>
                        </a:r>
                      </a:p>
                    </a:txBody>
                    <a:tcPr marL="12700" marR="12700" marT="12700" marB="12700" anchor="ctr" anchorCtr="0" horzOverflow="overflow"/>
                  </a:tc>
                  <a:tc>
                    <a:txBody>
                      <a:bodyPr/>
                      <a:lstStyle/>
                      <a:p>
                        <a:pPr algn="ctr">
                          <a:spcBef>
                            <a:spcPts val="2400"/>
                          </a:spcBef>
                          <a:defRPr b="0" sz="1800">
                            <a:solidFill>
                              <a:srgbClr val="000000"/>
                            </a:solidFill>
                          </a:defRPr>
                        </a:pPr>
                        <a:r>
                          <a:rPr sz="1400">
                            <a:solidFill>
                              <a:srgbClr val="FFFFFF"/>
                            </a:solidFill>
                            <a:latin typeface="Helvetica"/>
                            <a:ea typeface="Helvetica"/>
                            <a:cs typeface="Helvetica"/>
                            <a:sym typeface="Helvetica"/>
                          </a:rPr>
                          <a:t>M</a:t>
                        </a:r>
                      </a:p>
                    </a:txBody>
                    <a:tcPr marL="12700" marR="12700" marT="12700" marB="12700" anchor="ctr" anchorCtr="0" horzOverflow="overflow"/>
                  </a:tc>
                  <a:tc>
                    <a:txBody>
                      <a:bodyPr/>
                      <a:lstStyle/>
                      <a:p>
                        <a:pPr algn="ctr">
                          <a:spcBef>
                            <a:spcPts val="2400"/>
                          </a:spcBef>
                          <a:defRPr b="0" sz="1800">
                            <a:solidFill>
                              <a:srgbClr val="000000"/>
                            </a:solidFill>
                          </a:defRPr>
                        </a:pPr>
                        <a:r>
                          <a:rPr sz="1400">
                            <a:solidFill>
                              <a:srgbClr val="FFFFFF"/>
                            </a:solidFill>
                            <a:latin typeface="Helvetica"/>
                            <a:ea typeface="Helvetica"/>
                            <a:cs typeface="Helvetica"/>
                            <a:sym typeface="Helvetica"/>
                          </a:rPr>
                          <a:t>A</a:t>
                        </a:r>
                      </a:p>
                    </a:txBody>
                    <a:tcPr marL="12700" marR="12700" marT="12700" marB="12700" anchor="ctr" anchorCtr="0" horzOverflow="overflow"/>
                  </a:tc>
                </a:tr>
                <a:tr h="154952">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r>
                <a:tr h="154952">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r>
                <a:tr h="154952">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c>
                    <a:txBody>
                      <a:bodyPr/>
                      <a:lstStyle/>
                      <a:p>
                        <a:pPr algn="ctr" defTabSz="914400">
                          <a:spcBef>
                            <a:spcPts val="0"/>
                          </a:spcBef>
                          <a:defRPr sz="6800">
                            <a:latin typeface="Helvetica Light"/>
                            <a:ea typeface="Helvetica Light"/>
                            <a:cs typeface="Helvetica Light"/>
                            <a:sym typeface="Helvetica Light"/>
                          </a:defRPr>
                        </a:pPr>
                      </a:p>
                    </a:txBody>
                    <a:tcPr marL="50800" marR="50800" marT="50800" marB="50800" anchor="ctr" anchorCtr="0" horzOverflow="overflow"/>
                  </a:tc>
                </a:tr>
              </a:tbl>
            </a:graphicData>
          </a:graphic>
        </p:graphicFrame>
        <p:sp>
          <p:nvSpPr>
            <p:cNvPr id="345" name="Rectangle"/>
            <p:cNvSpPr/>
            <p:nvPr/>
          </p:nvSpPr>
          <p:spPr>
            <a:xfrm>
              <a:off x="10424"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 name="Line"/>
            <p:cNvSpPr/>
            <p:nvPr/>
          </p:nvSpPr>
          <p:spPr>
            <a:xfrm>
              <a:off x="19288"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7" name="Line"/>
            <p:cNvSpPr/>
            <p:nvPr/>
          </p:nvSpPr>
          <p:spPr>
            <a:xfrm>
              <a:off x="19288" y="514509"/>
              <a:ext cx="715237"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 name="Line"/>
            <p:cNvSpPr/>
            <p:nvPr/>
          </p:nvSpPr>
          <p:spPr>
            <a:xfrm>
              <a:off x="19288" y="675204"/>
              <a:ext cx="715237"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4" name="Group"/>
          <p:cNvGrpSpPr/>
          <p:nvPr/>
        </p:nvGrpSpPr>
        <p:grpSpPr>
          <a:xfrm>
            <a:off x="9616599" y="7962483"/>
            <a:ext cx="444501" cy="444501"/>
            <a:chOff x="0" y="0"/>
            <a:chExt cx="444500" cy="444500"/>
          </a:xfrm>
        </p:grpSpPr>
        <p:sp>
          <p:nvSpPr>
            <p:cNvPr id="350" name="Circle"/>
            <p:cNvSpPr/>
            <p:nvPr/>
          </p:nvSpPr>
          <p:spPr>
            <a:xfrm>
              <a:off x="0" y="0"/>
              <a:ext cx="444500" cy="444500"/>
            </a:xfrm>
            <a:prstGeom prst="ellipse">
              <a:avLst/>
            </a:prstGeom>
            <a:noFill/>
            <a:ln w="6350"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grpSp>
          <p:nvGrpSpPr>
            <p:cNvPr id="359" name="Group"/>
            <p:cNvGrpSpPr/>
            <p:nvPr/>
          </p:nvGrpSpPr>
          <p:grpSpPr>
            <a:xfrm>
              <a:off x="3414" y="360"/>
              <a:ext cx="440827" cy="440827"/>
              <a:chOff x="0" y="0"/>
              <a:chExt cx="440825" cy="440825"/>
            </a:xfrm>
          </p:grpSpPr>
          <p:sp>
            <p:nvSpPr>
              <p:cNvPr id="351" name="Circle"/>
              <p:cNvSpPr/>
              <p:nvPr/>
            </p:nvSpPr>
            <p:spPr>
              <a:xfrm>
                <a:off x="41035" y="44089"/>
                <a:ext cx="355601" cy="3556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52" name="Circle"/>
              <p:cNvSpPr/>
              <p:nvPr/>
            </p:nvSpPr>
            <p:spPr>
              <a:xfrm>
                <a:off x="85485" y="88539"/>
                <a:ext cx="266701" cy="2667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53" name="Circle"/>
              <p:cNvSpPr/>
              <p:nvPr/>
            </p:nvSpPr>
            <p:spPr>
              <a:xfrm>
                <a:off x="129935" y="132989"/>
                <a:ext cx="177801" cy="1778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54" name="Circle"/>
              <p:cNvSpPr/>
              <p:nvPr/>
            </p:nvSpPr>
            <p:spPr>
              <a:xfrm>
                <a:off x="174385" y="177439"/>
                <a:ext cx="88901" cy="889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55" name="Line"/>
              <p:cNvSpPr/>
              <p:nvPr/>
            </p:nvSpPr>
            <p:spPr>
              <a:xfrm>
                <a:off x="0" y="220412"/>
                <a:ext cx="440826" cy="1"/>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56" name="Line"/>
              <p:cNvSpPr/>
              <p:nvPr/>
            </p:nvSpPr>
            <p:spPr>
              <a:xfrm flipV="1">
                <a:off x="220412" y="0"/>
                <a:ext cx="1" cy="440826"/>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57" name="Line"/>
              <p:cNvSpPr/>
              <p:nvPr/>
            </p:nvSpPr>
            <p:spPr>
              <a:xfrm flipV="1">
                <a:off x="61179" y="64557"/>
                <a:ext cx="311712" cy="311712"/>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58" name="Line"/>
              <p:cNvSpPr/>
              <p:nvPr/>
            </p:nvSpPr>
            <p:spPr>
              <a:xfrm flipH="1" flipV="1">
                <a:off x="61179" y="65238"/>
                <a:ext cx="311712" cy="311712"/>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sp>
          <p:nvSpPr>
            <p:cNvPr id="360" name="Shape"/>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fill="norm" stroke="1"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61" name="Shape"/>
            <p:cNvSpPr/>
            <p:nvPr/>
          </p:nvSpPr>
          <p:spPr>
            <a:xfrm rot="5400000">
              <a:off x="232933" y="218845"/>
              <a:ext cx="86907" cy="86438"/>
            </a:xfrm>
            <a:custGeom>
              <a:avLst/>
              <a:gdLst/>
              <a:ahLst/>
              <a:cxnLst>
                <a:cxn ang="0">
                  <a:pos x="wd2" y="hd2"/>
                </a:cxn>
                <a:cxn ang="5400000">
                  <a:pos x="wd2" y="hd2"/>
                </a:cxn>
                <a:cxn ang="10800000">
                  <a:pos x="wd2" y="hd2"/>
                </a:cxn>
                <a:cxn ang="16200000">
                  <a:pos x="wd2" y="hd2"/>
                </a:cxn>
              </a:cxnLst>
              <a:rect l="0" t="0" r="r" b="b"/>
              <a:pathLst>
                <a:path w="21122" h="21040" fill="norm" stroke="1"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62" name="Shape"/>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fill="norm" stroke="1"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sp>
          <p:nvSpPr>
            <p:cNvPr id="363" name="Shape"/>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fill="norm" stroke="1"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grpSp>
        <p:nvGrpSpPr>
          <p:cNvPr id="370" name="Group"/>
          <p:cNvGrpSpPr/>
          <p:nvPr/>
        </p:nvGrpSpPr>
        <p:grpSpPr>
          <a:xfrm>
            <a:off x="9059438" y="7960461"/>
            <a:ext cx="448425" cy="448545"/>
            <a:chOff x="0" y="0"/>
            <a:chExt cx="448424" cy="448544"/>
          </a:xfrm>
        </p:grpSpPr>
        <p:pic>
          <p:nvPicPr>
            <p:cNvPr id="365" name="Image" descr="Image"/>
            <p:cNvPicPr>
              <a:picLocks noChangeAspect="1"/>
            </p:cNvPicPr>
            <p:nvPr/>
          </p:nvPicPr>
          <p:blipFill>
            <a:blip r:embed="rId5">
              <a:extLst/>
            </a:blip>
            <a:stretch>
              <a:fillRect/>
            </a:stretch>
          </p:blipFill>
          <p:spPr>
            <a:xfrm>
              <a:off x="0" y="0"/>
              <a:ext cx="448425" cy="448544"/>
            </a:xfrm>
            <a:prstGeom prst="rect">
              <a:avLst/>
            </a:prstGeom>
            <a:ln w="12700" cap="flat">
              <a:noFill/>
              <a:miter lim="400000"/>
            </a:ln>
            <a:effectLst/>
          </p:spPr>
        </p:pic>
        <p:sp>
          <p:nvSpPr>
            <p:cNvPr id="366" name="Rectangle"/>
            <p:cNvSpPr/>
            <p:nvPr/>
          </p:nvSpPr>
          <p:spPr>
            <a:xfrm>
              <a:off x="10653" y="391393"/>
              <a:ext cx="76201" cy="57151"/>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67" name="Rectangle"/>
            <p:cNvSpPr/>
            <p:nvPr/>
          </p:nvSpPr>
          <p:spPr>
            <a:xfrm>
              <a:off x="123301" y="349982"/>
              <a:ext cx="76201" cy="98562"/>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68" name="Rectangle"/>
            <p:cNvSpPr/>
            <p:nvPr/>
          </p:nvSpPr>
          <p:spPr>
            <a:xfrm>
              <a:off x="235948" y="266307"/>
              <a:ext cx="76201" cy="182238"/>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sp>
          <p:nvSpPr>
            <p:cNvPr id="369" name="Rectangle"/>
            <p:cNvSpPr/>
            <p:nvPr/>
          </p:nvSpPr>
          <p:spPr>
            <a:xfrm>
              <a:off x="348596" y="122911"/>
              <a:ext cx="76201" cy="325633"/>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a:solidFill>
                    <a:srgbClr val="000000"/>
                  </a:solidFill>
                  <a:latin typeface="Source Sans Pro Regular"/>
                  <a:ea typeface="Source Sans Pro Regular"/>
                  <a:cs typeface="Source Sans Pro Regular"/>
                  <a:sym typeface="Source Sans Pro Regular"/>
                </a:defRPr>
              </a:pPr>
            </a:p>
          </p:txBody>
        </p:sp>
      </p:grpSp>
      <p:grpSp>
        <p:nvGrpSpPr>
          <p:cNvPr id="373" name="Group"/>
          <p:cNvGrpSpPr/>
          <p:nvPr/>
        </p:nvGrpSpPr>
        <p:grpSpPr>
          <a:xfrm>
            <a:off x="7949040" y="7960462"/>
            <a:ext cx="448425" cy="448544"/>
            <a:chOff x="0" y="0"/>
            <a:chExt cx="448424" cy="448543"/>
          </a:xfrm>
        </p:grpSpPr>
        <p:pic>
          <p:nvPicPr>
            <p:cNvPr id="371" name="Image" descr="Image"/>
            <p:cNvPicPr>
              <a:picLocks noChangeAspect="1"/>
            </p:cNvPicPr>
            <p:nvPr/>
          </p:nvPicPr>
          <p:blipFill>
            <a:blip r:embed="rId5">
              <a:extLst/>
            </a:blip>
            <a:stretch>
              <a:fillRect/>
            </a:stretch>
          </p:blipFill>
          <p:spPr>
            <a:xfrm>
              <a:off x="0" y="0"/>
              <a:ext cx="448425" cy="448544"/>
            </a:xfrm>
            <a:prstGeom prst="rect">
              <a:avLst/>
            </a:prstGeom>
            <a:ln w="12700" cap="flat">
              <a:noFill/>
              <a:miter lim="400000"/>
            </a:ln>
            <a:effectLst/>
          </p:spPr>
        </p:pic>
        <p:sp>
          <p:nvSpPr>
            <p:cNvPr id="372" name="Line"/>
            <p:cNvSpPr/>
            <p:nvPr/>
          </p:nvSpPr>
          <p:spPr>
            <a:xfrm>
              <a:off x="2587" y="92697"/>
              <a:ext cx="444185" cy="2756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659FD5"/>
              </a:solidFill>
              <a:prstDash val="solid"/>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sp>
        <p:nvSpPr>
          <p:cNvPr id="374" name="ICONS"/>
          <p:cNvSpPr txBox="1"/>
          <p:nvPr/>
        </p:nvSpPr>
        <p:spPr>
          <a:xfrm>
            <a:off x="7189707" y="4060795"/>
            <a:ext cx="457354"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ICONS</a:t>
            </a:r>
          </a:p>
        </p:txBody>
      </p:sp>
      <p:sp>
        <p:nvSpPr>
          <p:cNvPr id="375" name="MOCK TABLES"/>
          <p:cNvSpPr txBox="1"/>
          <p:nvPr/>
        </p:nvSpPr>
        <p:spPr>
          <a:xfrm>
            <a:off x="7189707" y="5303186"/>
            <a:ext cx="97658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MOCK TABLES</a:t>
            </a:r>
          </a:p>
        </p:txBody>
      </p:sp>
      <p:sp>
        <p:nvSpPr>
          <p:cNvPr id="376" name="MOCK GRAPHS"/>
          <p:cNvSpPr txBox="1"/>
          <p:nvPr/>
        </p:nvSpPr>
        <p:spPr>
          <a:xfrm>
            <a:off x="7189707" y="7605712"/>
            <a:ext cx="102626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MOCK GRAPHS</a:t>
            </a:r>
          </a:p>
        </p:txBody>
      </p:sp>
      <p:sp>
        <p:nvSpPr>
          <p:cNvPr id="377" name="TABLES"/>
          <p:cNvSpPr txBox="1"/>
          <p:nvPr/>
        </p:nvSpPr>
        <p:spPr>
          <a:xfrm>
            <a:off x="7189707" y="8751826"/>
            <a:ext cx="54346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TABLES</a:t>
            </a:r>
          </a:p>
        </p:txBody>
      </p:sp>
      <p:sp>
        <p:nvSpPr>
          <p:cNvPr id="378" name="CODE"/>
          <p:cNvSpPr txBox="1"/>
          <p:nvPr/>
        </p:nvSpPr>
        <p:spPr>
          <a:xfrm>
            <a:off x="7189707" y="1857135"/>
            <a:ext cx="40569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CODE</a:t>
            </a:r>
          </a:p>
        </p:txBody>
      </p:sp>
      <p:grpSp>
        <p:nvGrpSpPr>
          <p:cNvPr id="381" name="Group"/>
          <p:cNvGrpSpPr/>
          <p:nvPr/>
        </p:nvGrpSpPr>
        <p:grpSpPr>
          <a:xfrm>
            <a:off x="8504239" y="7960462"/>
            <a:ext cx="448425" cy="448544"/>
            <a:chOff x="0" y="0"/>
            <a:chExt cx="448424" cy="448543"/>
          </a:xfrm>
        </p:grpSpPr>
        <p:pic>
          <p:nvPicPr>
            <p:cNvPr id="379" name="Image" descr="Image"/>
            <p:cNvPicPr>
              <a:picLocks noChangeAspect="1"/>
            </p:cNvPicPr>
            <p:nvPr/>
          </p:nvPicPr>
          <p:blipFill>
            <a:blip r:embed="rId5">
              <a:extLst/>
            </a:blip>
            <a:stretch>
              <a:fillRect/>
            </a:stretch>
          </p:blipFill>
          <p:spPr>
            <a:xfrm>
              <a:off x="0" y="0"/>
              <a:ext cx="448425" cy="448544"/>
            </a:xfrm>
            <a:prstGeom prst="rect">
              <a:avLst/>
            </a:prstGeom>
            <a:ln w="12700" cap="flat">
              <a:noFill/>
              <a:miter lim="400000"/>
            </a:ln>
            <a:effectLst/>
          </p:spPr>
        </p:pic>
        <p:sp>
          <p:nvSpPr>
            <p:cNvPr id="380" name="Shape"/>
            <p:cNvSpPr/>
            <p:nvPr/>
          </p:nvSpPr>
          <p:spPr>
            <a:xfrm>
              <a:off x="1068" y="85005"/>
              <a:ext cx="446288" cy="3619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494"/>
                  </a:moveTo>
                  <a:lnTo>
                    <a:pt x="2100" y="15338"/>
                  </a:lnTo>
                  <a:lnTo>
                    <a:pt x="3580" y="14133"/>
                  </a:lnTo>
                  <a:lnTo>
                    <a:pt x="4590" y="12375"/>
                  </a:lnTo>
                  <a:cubicBezTo>
                    <a:pt x="4727" y="12127"/>
                    <a:pt x="4864" y="11878"/>
                    <a:pt x="5001" y="11630"/>
                  </a:cubicBezTo>
                  <a:cubicBezTo>
                    <a:pt x="5138" y="11381"/>
                    <a:pt x="5276" y="11133"/>
                    <a:pt x="5413" y="10884"/>
                  </a:cubicBezTo>
                  <a:cubicBezTo>
                    <a:pt x="5582" y="11316"/>
                    <a:pt x="5751" y="11747"/>
                    <a:pt x="5921" y="12178"/>
                  </a:cubicBezTo>
                  <a:cubicBezTo>
                    <a:pt x="6090" y="12610"/>
                    <a:pt x="6260" y="13041"/>
                    <a:pt x="6429" y="13472"/>
                  </a:cubicBezTo>
                  <a:lnTo>
                    <a:pt x="8062" y="12224"/>
                  </a:lnTo>
                  <a:lnTo>
                    <a:pt x="9255" y="10392"/>
                  </a:lnTo>
                  <a:lnTo>
                    <a:pt x="10479" y="7160"/>
                  </a:lnTo>
                  <a:lnTo>
                    <a:pt x="12185" y="8959"/>
                  </a:lnTo>
                  <a:lnTo>
                    <a:pt x="13256" y="6557"/>
                  </a:lnTo>
                  <a:lnTo>
                    <a:pt x="14480" y="3207"/>
                  </a:lnTo>
                  <a:lnTo>
                    <a:pt x="15484" y="0"/>
                  </a:lnTo>
                  <a:lnTo>
                    <a:pt x="16816" y="3764"/>
                  </a:lnTo>
                  <a:lnTo>
                    <a:pt x="18301" y="3049"/>
                  </a:lnTo>
                  <a:lnTo>
                    <a:pt x="19746" y="6934"/>
                  </a:lnTo>
                  <a:lnTo>
                    <a:pt x="21600" y="10679"/>
                  </a:lnTo>
                  <a:lnTo>
                    <a:pt x="21458" y="21600"/>
                  </a:lnTo>
                  <a:lnTo>
                    <a:pt x="118" y="21508"/>
                  </a:lnTo>
                  <a:lnTo>
                    <a:pt x="0" y="16494"/>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a:solidFill>
                    <a:srgbClr val="000000"/>
                  </a:solidFill>
                  <a:latin typeface="Helvetica Light"/>
                  <a:ea typeface="Helvetica Light"/>
                  <a:cs typeface="Helvetica Light"/>
                  <a:sym typeface="Helvetica Light"/>
                </a:defRPr>
              </a:pPr>
            </a:p>
          </p:txBody>
        </p:sp>
      </p:grpSp>
      <p:sp>
        <p:nvSpPr>
          <p:cNvPr id="382" name="ggplot(mpg, aes(hwy, cty)) +…"/>
          <p:cNvSpPr txBox="1"/>
          <p:nvPr/>
        </p:nvSpPr>
        <p:spPr>
          <a:xfrm>
            <a:off x="7394331" y="2512088"/>
            <a:ext cx="2805496" cy="6552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a:solidFill>
                  <a:srgbClr val="000000"/>
                </a:solidFill>
                <a:latin typeface="Menlo Regular"/>
                <a:ea typeface="Menlo Regular"/>
                <a:cs typeface="Menlo Regular"/>
                <a:sym typeface="Menlo Regular"/>
              </a:defRPr>
            </a:pPr>
            <a:r>
              <a:t>ggplot(mpg, aes(hwy, cty)) +</a:t>
            </a:r>
          </a:p>
          <a:p>
            <a:pPr>
              <a:spcBef>
                <a:spcPts val="0"/>
              </a:spcBef>
              <a:defRPr>
                <a:solidFill>
                  <a:srgbClr val="000000"/>
                </a:solidFill>
                <a:latin typeface="Menlo Regular"/>
                <a:ea typeface="Menlo Regular"/>
                <a:cs typeface="Menlo Regular"/>
                <a:sym typeface="Menlo Regular"/>
              </a:defRPr>
            </a:pPr>
            <a:r>
              <a:t> geom_point(aes(size = fl)) +</a:t>
            </a:r>
          </a:p>
          <a:p>
            <a:pPr>
              <a:spcBef>
                <a:spcPts val="0"/>
              </a:spcBef>
              <a:defRPr>
                <a:solidFill>
                  <a:srgbClr val="000000"/>
                </a:solidFill>
                <a:latin typeface="Menlo Regular"/>
                <a:ea typeface="Menlo Regular"/>
                <a:cs typeface="Menlo Regular"/>
                <a:sym typeface="Menlo Regular"/>
              </a:defRPr>
            </a:pPr>
            <a:r>
              <a:t> geom_smooth(method ="lm")</a:t>
            </a:r>
          </a:p>
        </p:txBody>
      </p:sp>
      <p:sp>
        <p:nvSpPr>
          <p:cNvPr id="383" name="Where possible, use code that works when run."/>
          <p:cNvSpPr txBox="1"/>
          <p:nvPr/>
        </p:nvSpPr>
        <p:spPr>
          <a:xfrm>
            <a:off x="7346923" y="2034030"/>
            <a:ext cx="2763056" cy="4710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Where possible, use </a:t>
            </a:r>
            <a:r>
              <a:rPr>
                <a:latin typeface="Source Sans Pro Bold"/>
                <a:ea typeface="Source Sans Pro Bold"/>
                <a:cs typeface="Source Sans Pro Bold"/>
                <a:sym typeface="Source Sans Pro Bold"/>
              </a:rPr>
              <a:t>code that works</a:t>
            </a:r>
            <a:r>
              <a:t> </a:t>
            </a:r>
            <a:r>
              <a:rPr>
                <a:latin typeface="Source Sans Pro Regular"/>
                <a:ea typeface="Source Sans Pro Regular"/>
                <a:cs typeface="Source Sans Pro Regular"/>
                <a:sym typeface="Source Sans Pro Regular"/>
              </a:rPr>
              <a:t>when run.</a:t>
            </a:r>
          </a:p>
        </p:txBody>
      </p:sp>
      <p:sp>
        <p:nvSpPr>
          <p:cNvPr id="384" name="can help explain"/>
          <p:cNvSpPr/>
          <p:nvPr/>
        </p:nvSpPr>
        <p:spPr>
          <a:xfrm>
            <a:off x="8357143" y="3131961"/>
            <a:ext cx="879873" cy="578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98" y="0"/>
                </a:moveTo>
                <a:lnTo>
                  <a:pt x="9519" y="4996"/>
                </a:lnTo>
                <a:lnTo>
                  <a:pt x="1832" y="4996"/>
                </a:lnTo>
                <a:cubicBezTo>
                  <a:pt x="822" y="4996"/>
                  <a:pt x="0" y="6247"/>
                  <a:pt x="0" y="7783"/>
                </a:cubicBezTo>
                <a:lnTo>
                  <a:pt x="0" y="18813"/>
                </a:lnTo>
                <a:cubicBezTo>
                  <a:pt x="0" y="20349"/>
                  <a:pt x="822" y="21600"/>
                  <a:pt x="1832" y="21600"/>
                </a:cubicBezTo>
                <a:lnTo>
                  <a:pt x="19778" y="21600"/>
                </a:lnTo>
                <a:cubicBezTo>
                  <a:pt x="20787" y="21600"/>
                  <a:pt x="21600" y="20349"/>
                  <a:pt x="21600" y="18813"/>
                </a:cubicBezTo>
                <a:lnTo>
                  <a:pt x="21600" y="7783"/>
                </a:lnTo>
                <a:cubicBezTo>
                  <a:pt x="21600" y="6247"/>
                  <a:pt x="20787" y="4996"/>
                  <a:pt x="19778" y="4996"/>
                </a:cubicBezTo>
                <a:lnTo>
                  <a:pt x="11964" y="4996"/>
                </a:lnTo>
                <a:lnTo>
                  <a:pt x="10698" y="0"/>
                </a:lnTo>
                <a:close/>
              </a:path>
            </a:pathLst>
          </a:custGeom>
          <a:solidFill>
            <a:srgbClr val="659FD5"/>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0"/>
              </a:spcBef>
              <a:buClr>
                <a:schemeClr val="accent4">
                  <a:hueOff val="384618"/>
                  <a:satOff val="3869"/>
                  <a:lumOff val="5802"/>
                </a:schemeClr>
              </a:buClr>
              <a:defRPr>
                <a:solidFill>
                  <a:srgbClr val="FFFFFF"/>
                </a:solidFill>
              </a:defRPr>
            </a:lvl1pPr>
          </a:lstStyle>
          <a:p>
            <a:pPr/>
            <a:r>
              <a:t>can help explain </a:t>
            </a:r>
          </a:p>
        </p:txBody>
      </p:sp>
      <p:sp>
        <p:nvSpPr>
          <p:cNvPr id="385" name="Word balloons"/>
          <p:cNvSpPr/>
          <p:nvPr/>
        </p:nvSpPr>
        <p:spPr>
          <a:xfrm>
            <a:off x="7387981" y="3127595"/>
            <a:ext cx="879873" cy="5826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978" y="0"/>
                </a:moveTo>
                <a:lnTo>
                  <a:pt x="12286" y="4959"/>
                </a:lnTo>
                <a:lnTo>
                  <a:pt x="1832" y="4959"/>
                </a:lnTo>
                <a:cubicBezTo>
                  <a:pt x="822" y="4959"/>
                  <a:pt x="0" y="6200"/>
                  <a:pt x="0" y="7725"/>
                </a:cubicBezTo>
                <a:lnTo>
                  <a:pt x="0" y="18834"/>
                </a:lnTo>
                <a:cubicBezTo>
                  <a:pt x="0" y="20358"/>
                  <a:pt x="822" y="21600"/>
                  <a:pt x="1832" y="21600"/>
                </a:cubicBezTo>
                <a:lnTo>
                  <a:pt x="19778" y="21600"/>
                </a:lnTo>
                <a:cubicBezTo>
                  <a:pt x="20787" y="21600"/>
                  <a:pt x="21600" y="20358"/>
                  <a:pt x="21600" y="18834"/>
                </a:cubicBezTo>
                <a:lnTo>
                  <a:pt x="21600" y="7725"/>
                </a:lnTo>
                <a:cubicBezTo>
                  <a:pt x="21600" y="6200"/>
                  <a:pt x="20787" y="4959"/>
                  <a:pt x="19778" y="4959"/>
                </a:cubicBezTo>
                <a:lnTo>
                  <a:pt x="15248" y="4959"/>
                </a:lnTo>
                <a:lnTo>
                  <a:pt x="15978" y="0"/>
                </a:lnTo>
                <a:close/>
              </a:path>
            </a:pathLst>
          </a:custGeom>
          <a:solidFill>
            <a:srgbClr val="659FD5"/>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Word balloons</a:t>
            </a:r>
          </a:p>
        </p:txBody>
      </p:sp>
      <p:graphicFrame>
        <p:nvGraphicFramePr>
          <p:cNvPr id="386" name="Table"/>
          <p:cNvGraphicFramePr/>
          <p:nvPr/>
        </p:nvGraphicFramePr>
        <p:xfrm>
          <a:off x="7391442" y="6432901"/>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bl>
          </a:graphicData>
        </a:graphic>
      </p:graphicFrame>
      <p:graphicFrame>
        <p:nvGraphicFramePr>
          <p:cNvPr id="387" name="Table"/>
          <p:cNvGraphicFramePr/>
          <p:nvPr/>
        </p:nvGraphicFramePr>
        <p:xfrm>
          <a:off x="7975642" y="6385205"/>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r>
            </a:tbl>
          </a:graphicData>
        </a:graphic>
      </p:graphicFrame>
      <p:sp>
        <p:nvSpPr>
          <p:cNvPr id="388" name="Line"/>
          <p:cNvSpPr/>
          <p:nvPr/>
        </p:nvSpPr>
        <p:spPr>
          <a:xfrm>
            <a:off x="7770290" y="6891518"/>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389" name="Table"/>
          <p:cNvGraphicFramePr/>
          <p:nvPr/>
        </p:nvGraphicFramePr>
        <p:xfrm>
          <a:off x="7976967" y="6777218"/>
          <a:ext cx="650939"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bl>
          </a:graphicData>
        </a:graphic>
      </p:graphicFrame>
      <p:graphicFrame>
        <p:nvGraphicFramePr>
          <p:cNvPr id="390" name="Table"/>
          <p:cNvGraphicFramePr/>
          <p:nvPr/>
        </p:nvGraphicFramePr>
        <p:xfrm>
          <a:off x="7977635" y="7049929"/>
          <a:ext cx="650940" cy="609601"/>
        </p:xfrm>
        <a:graphic xmlns:a="http://schemas.openxmlformats.org/drawingml/2006/main">
          <a:graphicData uri="http://schemas.openxmlformats.org/drawingml/2006/table">
            <a:tbl>
              <a:tblPr firstCol="0" firstRow="0" lastCol="0" lastRow="0" bandCol="0" bandRow="0" rtl="0">
                <a:tableStyleId>{33BA23B1-9221-436E-865A-0063620EA4FD}</a:tableStyleId>
              </a:tblPr>
              <a:tblGrid>
                <a:gridCol w="114300"/>
                <a:gridCol w="114300"/>
                <a:gridCol w="114300"/>
              </a:tblGrid>
              <a:tr h="114300">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r h="114300">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bl>
          </a:graphicData>
        </a:graphic>
      </p:graphicFrame>
      <p:graphicFrame>
        <p:nvGraphicFramePr>
          <p:cNvPr id="391" name="Table"/>
          <p:cNvGraphicFramePr/>
          <p:nvPr/>
        </p:nvGraphicFramePr>
        <p:xfrm>
          <a:off x="8545152" y="666291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CDB9F"/>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bl>
          </a:graphicData>
        </a:graphic>
      </p:graphicFrame>
      <p:sp>
        <p:nvSpPr>
          <p:cNvPr id="392" name="Line"/>
          <p:cNvSpPr/>
          <p:nvPr/>
        </p:nvSpPr>
        <p:spPr>
          <a:xfrm>
            <a:off x="8386940" y="6891518"/>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393" name="Table"/>
          <p:cNvGraphicFramePr/>
          <p:nvPr/>
        </p:nvGraphicFramePr>
        <p:xfrm>
          <a:off x="7391442" y="5664247"/>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r>
              <a:tr h="114300">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c>
                  <a:txBody>
                    <a:bodyPr/>
                    <a:lstStyle/>
                    <a:p>
                      <a:pPr defTabSz="914400">
                        <a:defRPr sz="1000">
                          <a:latin typeface="Helvetica"/>
                          <a:ea typeface="Helvetica"/>
                          <a:cs typeface="Helvetica"/>
                          <a:sym typeface="Helvetica"/>
                        </a:defRPr>
                      </a:pPr>
                    </a:p>
                  </a:txBody>
                  <a:tcPr marL="0" marR="0" marT="0" marB="0" anchor="ctr" anchorCtr="0" horzOverflow="overflow"/>
                </a:tc>
              </a:tr>
            </a:tbl>
          </a:graphicData>
        </a:graphic>
      </p:graphicFrame>
      <p:graphicFrame>
        <p:nvGraphicFramePr>
          <p:cNvPr id="394" name="Table"/>
          <p:cNvGraphicFramePr/>
          <p:nvPr/>
        </p:nvGraphicFramePr>
        <p:xfrm>
          <a:off x="7972552" y="5663442"/>
          <a:ext cx="650939"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4300"/>
                <a:gridCol w="114300"/>
                <a:gridCol w="114300"/>
              </a:tblGrid>
              <a:tr h="114300">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alpha val="56488"/>
                      </a:srgbClr>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alpha val="56488"/>
                      </a:srgbClr>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alpha val="56488"/>
                      </a:srgbClr>
                    </a:solidFill>
                  </a:tcPr>
                </a:tc>
              </a:tr>
            </a:tbl>
          </a:graphicData>
        </a:graphic>
      </p:graphicFrame>
      <p:sp>
        <p:nvSpPr>
          <p:cNvPr id="395" name="Line"/>
          <p:cNvSpPr/>
          <p:nvPr/>
        </p:nvSpPr>
        <p:spPr>
          <a:xfrm>
            <a:off x="7800961" y="5780896"/>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a:solidFill>
                  <a:srgbClr val="0000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 name="code"/>
          <p:cNvSpPr/>
          <p:nvPr/>
        </p:nvSpPr>
        <p:spPr>
          <a:xfrm>
            <a:off x="9326304" y="3127992"/>
            <a:ext cx="879873" cy="5822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355" y="0"/>
                </a:moveTo>
                <a:lnTo>
                  <a:pt x="5563" y="5109"/>
                </a:lnTo>
                <a:lnTo>
                  <a:pt x="1832" y="5109"/>
                </a:lnTo>
                <a:cubicBezTo>
                  <a:pt x="822" y="5109"/>
                  <a:pt x="0" y="6352"/>
                  <a:pt x="0" y="7877"/>
                </a:cubicBezTo>
                <a:lnTo>
                  <a:pt x="0" y="18832"/>
                </a:lnTo>
                <a:cubicBezTo>
                  <a:pt x="0" y="20357"/>
                  <a:pt x="822" y="21600"/>
                  <a:pt x="1832" y="21600"/>
                </a:cubicBezTo>
                <a:lnTo>
                  <a:pt x="19778" y="21600"/>
                </a:lnTo>
                <a:cubicBezTo>
                  <a:pt x="20787" y="21600"/>
                  <a:pt x="21600" y="20357"/>
                  <a:pt x="21600" y="18832"/>
                </a:cubicBezTo>
                <a:lnTo>
                  <a:pt x="21600" y="7877"/>
                </a:lnTo>
                <a:cubicBezTo>
                  <a:pt x="21600" y="6352"/>
                  <a:pt x="20787" y="5109"/>
                  <a:pt x="19778" y="5109"/>
                </a:cubicBezTo>
                <a:lnTo>
                  <a:pt x="8759" y="5109"/>
                </a:lnTo>
                <a:lnTo>
                  <a:pt x="4355" y="0"/>
                </a:lnTo>
                <a:close/>
              </a:path>
            </a:pathLst>
          </a:custGeom>
          <a:solidFill>
            <a:srgbClr val="659FD5"/>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0"/>
              </a:spcBef>
              <a:buClr>
                <a:schemeClr val="accent4">
                  <a:hueOff val="384618"/>
                  <a:satOff val="3869"/>
                  <a:lumOff val="5802"/>
                </a:schemeClr>
              </a:buClr>
              <a:defRPr>
                <a:solidFill>
                  <a:srgbClr val="FFFFFF"/>
                </a:solidFill>
              </a:defRPr>
            </a:lvl1pPr>
          </a:lstStyle>
          <a:p>
            <a:pPr/>
            <a:r>
              <a:t>code</a:t>
            </a:r>
          </a:p>
        </p:txBody>
      </p:sp>
      <p:sp>
        <p:nvSpPr>
          <p:cNvPr id="397" name="Line"/>
          <p:cNvSpPr/>
          <p:nvPr/>
        </p:nvSpPr>
        <p:spPr>
          <a:xfrm>
            <a:off x="7148465" y="1814019"/>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398" name="Line"/>
          <p:cNvSpPr/>
          <p:nvPr/>
        </p:nvSpPr>
        <p:spPr>
          <a:xfrm>
            <a:off x="7148465" y="4005615"/>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399" name="Line"/>
          <p:cNvSpPr/>
          <p:nvPr/>
        </p:nvSpPr>
        <p:spPr>
          <a:xfrm>
            <a:off x="7148465" y="5234967"/>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400" name="Line"/>
          <p:cNvSpPr/>
          <p:nvPr/>
        </p:nvSpPr>
        <p:spPr>
          <a:xfrm>
            <a:off x="7148465" y="7556165"/>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401" name="Line"/>
          <p:cNvSpPr/>
          <p:nvPr/>
        </p:nvSpPr>
        <p:spPr>
          <a:xfrm>
            <a:off x="7148465" y="8705702"/>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pic>
        <p:nvPicPr>
          <p:cNvPr id="402" name="rstudio.png" descr="rstudio.png"/>
          <p:cNvPicPr>
            <a:picLocks noChangeAspect="1"/>
          </p:cNvPicPr>
          <p:nvPr/>
        </p:nvPicPr>
        <p:blipFill>
          <a:blip r:embed="rId6">
            <a:extLst/>
          </a:blip>
          <a:stretch>
            <a:fillRect/>
          </a:stretch>
        </p:blipFill>
        <p:spPr>
          <a:xfrm>
            <a:off x="12294644" y="195549"/>
            <a:ext cx="1386697" cy="1607136"/>
          </a:xfrm>
          <a:prstGeom prst="rect">
            <a:avLst/>
          </a:prstGeom>
          <a:ln w="12700">
            <a:miter lim="400000"/>
          </a:ln>
        </p:spPr>
      </p:pic>
      <p:sp>
        <p:nvSpPr>
          <p:cNvPr id="403" name="This template uses several fonts: Helvetica Neue, Menlo, Source Sans pro, which you can acquire for free here,  www.fontsquirrel.com/fonts/source-sans-pro, and Font Awesome, which you can acquire here, fortawesome.github.io/Font-Awesome/get-started/"/>
          <p:cNvSpPr txBox="1"/>
          <p:nvPr/>
        </p:nvSpPr>
        <p:spPr>
          <a:xfrm>
            <a:off x="10642182" y="2148297"/>
            <a:ext cx="2818196" cy="1336465"/>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This template uses several fonts: </a:t>
            </a:r>
            <a:r>
              <a:rPr b="1">
                <a:latin typeface="Helvetica Neue"/>
                <a:ea typeface="Helvetica Neue"/>
                <a:cs typeface="Helvetica Neue"/>
                <a:sym typeface="Helvetica Neue"/>
              </a:rPr>
              <a:t>Helvetica Neue</a:t>
            </a:r>
            <a:r>
              <a:rPr>
                <a:latin typeface="Source Sans Pro Bold"/>
                <a:ea typeface="Source Sans Pro Bold"/>
                <a:cs typeface="Source Sans Pro Bold"/>
                <a:sym typeface="Source Sans Pro Bold"/>
              </a:rPr>
              <a:t>, </a:t>
            </a:r>
            <a:r>
              <a:rPr b="1">
                <a:latin typeface="Menlo Regular"/>
                <a:ea typeface="Menlo Regular"/>
                <a:cs typeface="Menlo Regular"/>
                <a:sym typeface="Menlo Regular"/>
              </a:rPr>
              <a:t>Menlo</a:t>
            </a:r>
            <a:r>
              <a:t>, </a:t>
            </a:r>
            <a:r>
              <a:rPr>
                <a:latin typeface="Source Sans Pro Bold"/>
                <a:ea typeface="Source Sans Pro Bold"/>
                <a:cs typeface="Source Sans Pro Bold"/>
                <a:sym typeface="Source Sans Pro Bold"/>
              </a:rPr>
              <a:t>Source Sans pro</a:t>
            </a:r>
            <a:r>
              <a:t>, </a:t>
            </a:r>
            <a:r>
              <a:rPr>
                <a:latin typeface="Source Sans Pro Regular"/>
                <a:ea typeface="Source Sans Pro Regular"/>
                <a:cs typeface="Source Sans Pro Regular"/>
                <a:sym typeface="Source Sans Pro Regular"/>
              </a:rPr>
              <a:t>which you can acquire for free here,  </a:t>
            </a:r>
            <a:r>
              <a:rPr u="sng">
                <a:latin typeface="Source Sans Pro Regular"/>
                <a:ea typeface="Source Sans Pro Regular"/>
                <a:cs typeface="Source Sans Pro Regular"/>
                <a:sym typeface="Source Sans Pro Regular"/>
                <a:hlinkClick r:id="rId10" invalidUrl="" action="" tgtFrame="" tooltip="" history="1" highlightClick="0" endSnd="0"/>
              </a:rPr>
              <a:t>www.fontsquirrel.com/fonts/source-sans-pro</a:t>
            </a:r>
            <a:r>
              <a:rPr>
                <a:latin typeface="Source Sans Pro Regular"/>
                <a:ea typeface="Source Sans Pro Regular"/>
                <a:cs typeface="Source Sans Pro Regular"/>
                <a:sym typeface="Source Sans Pro Regular"/>
              </a:rPr>
              <a:t>, and</a:t>
            </a:r>
            <a:r>
              <a:t> </a:t>
            </a:r>
            <a:r>
              <a:rPr>
                <a:latin typeface="Source Sans Pro Bold"/>
                <a:ea typeface="Source Sans Pro Bold"/>
                <a:cs typeface="Source Sans Pro Bold"/>
                <a:sym typeface="Source Sans Pro Bold"/>
              </a:rPr>
              <a:t>Font Awesome</a:t>
            </a:r>
            <a:r>
              <a:t>, </a:t>
            </a:r>
            <a:r>
              <a:rPr>
                <a:latin typeface="Source Sans Pro Regular"/>
                <a:ea typeface="Source Sans Pro Regular"/>
                <a:cs typeface="Source Sans Pro Regular"/>
                <a:sym typeface="Source Sans Pro Regular"/>
              </a:rPr>
              <a:t>which you can acquire here, </a:t>
            </a:r>
            <a:r>
              <a:rPr u="sng">
                <a:latin typeface="Source Sans Pro Regular"/>
                <a:ea typeface="Source Sans Pro Regular"/>
                <a:cs typeface="Source Sans Pro Regular"/>
                <a:sym typeface="Source Sans Pro Regular"/>
                <a:hlinkClick r:id="rId11" invalidUrl="" action="" tgtFrame="" tooltip="" history="1" highlightClick="0" endSnd="0"/>
              </a:rPr>
              <a:t>fortawesome.github.io/Font-Awesome/get-started/</a:t>
            </a:r>
          </a:p>
        </p:txBody>
      </p:sp>
      <p:sp>
        <p:nvSpPr>
          <p:cNvPr id="404" name="To use a font awesome icon, copy and paste one from here fortawesome.github.io/Font-Awesome/cheatsheet/. Then set the text font to font awesome."/>
          <p:cNvSpPr txBox="1"/>
          <p:nvPr/>
        </p:nvSpPr>
        <p:spPr>
          <a:xfrm>
            <a:off x="10642182" y="3748683"/>
            <a:ext cx="2912301" cy="81399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r>
              <a:t>To use a </a:t>
            </a:r>
            <a:r>
              <a:rPr>
                <a:latin typeface="Source Sans Pro Bold"/>
                <a:ea typeface="Source Sans Pro Bold"/>
                <a:cs typeface="Source Sans Pro Bold"/>
                <a:sym typeface="Source Sans Pro Bold"/>
              </a:rPr>
              <a:t>font awesome</a:t>
            </a:r>
            <a:r>
              <a:t> icon, copy and paste one from here </a:t>
            </a:r>
            <a:r>
              <a:rPr u="sng">
                <a:hlinkClick r:id="rId12" invalidUrl="" action="" tgtFrame="" tooltip="" history="1" highlightClick="0" endSnd="0"/>
              </a:rPr>
              <a:t>fortawesome.github.io/Font-Awesome/cheatsheet/</a:t>
            </a:r>
            <a:r>
              <a:t>. Then set the text font to font awesome.</a:t>
            </a:r>
          </a:p>
        </p:txBody>
      </p:sp>
      <p:sp>
        <p:nvSpPr>
          <p:cNvPr id="405" name="Select multiple elements by holding down shift and then selecting each. Click on a selected element before letting go of shift to unselect it.…"/>
          <p:cNvSpPr txBox="1"/>
          <p:nvPr/>
        </p:nvSpPr>
        <p:spPr>
          <a:xfrm>
            <a:off x="10642182" y="7500524"/>
            <a:ext cx="2912301" cy="237609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b">
            <a:spAutoFit/>
          </a:bodyPr>
          <a:lstStyle/>
          <a:p>
            <a:pPr marL="114300" indent="-114300">
              <a:lnSpc>
                <a:spcPct val="90000"/>
              </a:lnSpc>
              <a:spcBef>
                <a:spcPts val="500"/>
              </a:spcBef>
              <a:buSzPct val="100000"/>
              <a:buChar char="•"/>
              <a:defRPr>
                <a:solidFill>
                  <a:srgbClr val="000000"/>
                </a:solidFill>
                <a:latin typeface="+mn-lt"/>
                <a:ea typeface="+mn-ea"/>
                <a:cs typeface="+mn-cs"/>
                <a:sym typeface="Source Sans Pro Light"/>
              </a:defRPr>
            </a:pPr>
            <a:r>
              <a:rPr>
                <a:latin typeface="Source Sans Pro Bold"/>
                <a:ea typeface="Source Sans Pro Bold"/>
                <a:cs typeface="Source Sans Pro Bold"/>
                <a:sym typeface="Source Sans Pro Bold"/>
              </a:rPr>
              <a:t>Select multiple elements</a:t>
            </a:r>
            <a:r>
              <a:rPr>
                <a:latin typeface="Source Sans Pro Regular"/>
                <a:ea typeface="Source Sans Pro Regular"/>
                <a:cs typeface="Source Sans Pro Regular"/>
                <a:sym typeface="Source Sans Pro Regular"/>
              </a:rPr>
              <a:t> by holding down shift and then selecting each. Click on a selected element before letting go of shift to unselect it.</a:t>
            </a:r>
            <a:endParaRPr>
              <a:latin typeface="Source Sans Pro Regular"/>
              <a:ea typeface="Source Sans Pro Regular"/>
              <a:cs typeface="Source Sans Pro Regular"/>
              <a:sym typeface="Source Sans Pro Regular"/>
            </a:endParaRPr>
          </a:p>
          <a:p>
            <a:pPr marL="114300" indent="-114300">
              <a:lnSpc>
                <a:spcPct val="90000"/>
              </a:lnSpc>
              <a:spcBef>
                <a:spcPts val="500"/>
              </a:spcBef>
              <a:buSzPct val="100000"/>
              <a:buChar cha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To </a:t>
            </a:r>
            <a:r>
              <a:rPr>
                <a:latin typeface="Source Sans Pro Bold"/>
                <a:ea typeface="Source Sans Pro Bold"/>
                <a:cs typeface="Source Sans Pro Bold"/>
                <a:sym typeface="Source Sans Pro Bold"/>
              </a:rPr>
              <a:t>group elements together.</a:t>
            </a:r>
            <a:r>
              <a:t> S</a:t>
            </a:r>
            <a:r>
              <a:rPr>
                <a:latin typeface="Source Sans Pro Regular"/>
                <a:ea typeface="Source Sans Pro Regular"/>
                <a:cs typeface="Source Sans Pro Regular"/>
                <a:sym typeface="Source Sans Pro Regular"/>
              </a:rPr>
              <a:t>elect them all , then click Arrange &gt; Group</a:t>
            </a:r>
            <a:endParaRPr>
              <a:latin typeface="Source Sans Pro Regular"/>
              <a:ea typeface="Source Sans Pro Regular"/>
              <a:cs typeface="Source Sans Pro Regular"/>
              <a:sym typeface="Source Sans Pro Regular"/>
            </a:endParaRPr>
          </a:p>
          <a:p>
            <a:pPr marL="114300" indent="-114300">
              <a:lnSpc>
                <a:spcPct val="90000"/>
              </a:lnSpc>
              <a:spcBef>
                <a:spcPts val="500"/>
              </a:spcBef>
              <a:buSzPct val="100000"/>
              <a:buChar cha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To </a:t>
            </a:r>
            <a:r>
              <a:rPr>
                <a:latin typeface="Source Sans Pro Bold"/>
                <a:ea typeface="Source Sans Pro Bold"/>
                <a:cs typeface="Source Sans Pro Bold"/>
                <a:sym typeface="Source Sans Pro Bold"/>
              </a:rPr>
              <a:t>evenly space multiple objects</a:t>
            </a:r>
            <a:r>
              <a:t>, </a:t>
            </a:r>
            <a:r>
              <a:rPr>
                <a:latin typeface="Source Sans Pro Regular"/>
                <a:ea typeface="Source Sans Pro Regular"/>
                <a:cs typeface="Source Sans Pro Regular"/>
                <a:sym typeface="Source Sans Pro Regular"/>
              </a:rPr>
              <a:t>select them all then Right Click &gt; Align objects or Right Click &gt; Distribute objects</a:t>
            </a:r>
            <a:endParaRPr>
              <a:latin typeface="Source Sans Pro Regular"/>
              <a:ea typeface="Source Sans Pro Regular"/>
              <a:cs typeface="Source Sans Pro Regular"/>
              <a:sym typeface="Source Sans Pro Regular"/>
            </a:endParaRPr>
          </a:p>
          <a:p>
            <a:pPr marL="114300" indent="-114300">
              <a:lnSpc>
                <a:spcPct val="90000"/>
              </a:lnSpc>
              <a:spcBef>
                <a:spcPts val="300"/>
              </a:spcBef>
              <a:buSzPct val="100000"/>
              <a:buChar char="•"/>
              <a:defRPr>
                <a:solidFill>
                  <a:srgbClr val="000000"/>
                </a:solidFill>
                <a:latin typeface="+mn-lt"/>
                <a:ea typeface="+mn-ea"/>
                <a:cs typeface="+mn-cs"/>
                <a:sym typeface="Source Sans Pro Light"/>
              </a:defRPr>
            </a:pPr>
            <a:r>
              <a:rPr>
                <a:latin typeface="Source Sans Pro Regular"/>
                <a:ea typeface="Source Sans Pro Regular"/>
                <a:cs typeface="Source Sans Pro Regular"/>
                <a:sym typeface="Source Sans Pro Regular"/>
              </a:rPr>
              <a:t>Click on a table, then visit Format &gt;Table &gt; Row and Column Size to make</a:t>
            </a:r>
            <a:r>
              <a:t> </a:t>
            </a:r>
            <a:r>
              <a:rPr>
                <a:latin typeface="Source Sans Pro Bold"/>
                <a:ea typeface="Source Sans Pro Bold"/>
                <a:cs typeface="Source Sans Pro Bold"/>
                <a:sym typeface="Source Sans Pro Bold"/>
              </a:rPr>
              <a:t>even width rows/columns</a:t>
            </a:r>
            <a:r>
              <a:t>.</a:t>
            </a:r>
          </a:p>
        </p:txBody>
      </p:sp>
      <p:sp>
        <p:nvSpPr>
          <p:cNvPr id="406" name="I make my cheatsheets in Apple Keynote, and not latex or R Markdown, because presentation software makes it much easier to tweak the visual appearance of a document"/>
          <p:cNvSpPr txBox="1"/>
          <p:nvPr/>
        </p:nvSpPr>
        <p:spPr>
          <a:xfrm>
            <a:off x="10642182" y="5651058"/>
            <a:ext cx="2912301" cy="9854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a:solidFill>
                  <a:srgbClr val="000000"/>
                </a:solidFill>
                <a:latin typeface="Source Sans Pro Regular"/>
                <a:ea typeface="Source Sans Pro Regular"/>
                <a:cs typeface="Source Sans Pro Regular"/>
                <a:sym typeface="Source Sans Pro Regular"/>
              </a:defRPr>
            </a:pPr>
            <a:r>
              <a:t>I make my cheatsheets in </a:t>
            </a:r>
            <a:r>
              <a:rPr>
                <a:latin typeface="Source Sans Pro Bold"/>
                <a:ea typeface="Source Sans Pro Bold"/>
                <a:cs typeface="Source Sans Pro Bold"/>
                <a:sym typeface="Source Sans Pro Bold"/>
              </a:rPr>
              <a:t>Apple Keynote</a:t>
            </a:r>
            <a:r>
              <a:t>, and not latex or R Markdown, because presentation software makes it much easier to tweak the visual appearance of a document</a:t>
            </a:r>
          </a:p>
        </p:txBody>
      </p:sp>
      <p:sp>
        <p:nvSpPr>
          <p:cNvPr id="407" name="FONTS"/>
          <p:cNvSpPr txBox="1"/>
          <p:nvPr/>
        </p:nvSpPr>
        <p:spPr>
          <a:xfrm>
            <a:off x="10642182" y="1857135"/>
            <a:ext cx="48768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FONTS</a:t>
            </a:r>
          </a:p>
        </p:txBody>
      </p:sp>
      <p:sp>
        <p:nvSpPr>
          <p:cNvPr id="408" name="KEYNOTE"/>
          <p:cNvSpPr txBox="1"/>
          <p:nvPr/>
        </p:nvSpPr>
        <p:spPr>
          <a:xfrm>
            <a:off x="10642182" y="5383897"/>
            <a:ext cx="664770"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KEYNOTE</a:t>
            </a:r>
          </a:p>
        </p:txBody>
      </p:sp>
      <p:sp>
        <p:nvSpPr>
          <p:cNvPr id="409" name="KEYNOTE TIPS"/>
          <p:cNvSpPr txBox="1"/>
          <p:nvPr/>
        </p:nvSpPr>
        <p:spPr>
          <a:xfrm>
            <a:off x="10642182" y="7093032"/>
            <a:ext cx="999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KEYNOTE TIPS</a:t>
            </a:r>
          </a:p>
        </p:txBody>
      </p:sp>
      <p:sp>
        <p:nvSpPr>
          <p:cNvPr id="410" name="Line"/>
          <p:cNvSpPr/>
          <p:nvPr/>
        </p:nvSpPr>
        <p:spPr>
          <a:xfrm>
            <a:off x="10564983" y="5249878"/>
            <a:ext cx="3031484"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sp>
        <p:nvSpPr>
          <p:cNvPr id="411" name="Line"/>
          <p:cNvSpPr/>
          <p:nvPr/>
        </p:nvSpPr>
        <p:spPr>
          <a:xfrm>
            <a:off x="10535538" y="1814019"/>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a:solidFill>
                  <a:srgbClr val="000000"/>
                </a:solidFill>
                <a:latin typeface="Source Sans Pro Regular"/>
                <a:ea typeface="Source Sans Pro Regular"/>
                <a:cs typeface="Source Sans Pro Regular"/>
                <a:sym typeface="Source Sans Pro Regular"/>
              </a:defRPr>
            </a:pPr>
          </a:p>
        </p:txBody>
      </p:sp>
      <p:graphicFrame>
        <p:nvGraphicFramePr>
          <p:cNvPr id="412" name="Table"/>
          <p:cNvGraphicFramePr/>
          <p:nvPr/>
        </p:nvGraphicFramePr>
        <p:xfrm>
          <a:off x="9640423" y="6605768"/>
          <a:ext cx="650940" cy="609601"/>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17744"/>
                <a:gridCol w="117744"/>
                <a:gridCol w="117744"/>
              </a:tblGrid>
              <a:tr h="114300">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c>
                  <a:txBody>
                    <a:bodyPr/>
                    <a:lstStyle/>
                    <a:p>
                      <a:pPr defTabSz="914400">
                        <a:defRPr b="0">
                          <a:solidFill>
                            <a:srgbClr val="000000"/>
                          </a:solidFill>
                        </a:defRPr>
                      </a:pPr>
                      <a:r>
                        <a:rPr b="1" sz="3600">
                          <a:solidFill>
                            <a:srgbClr val="FFFFFF"/>
                          </a:solidFill>
                          <a:latin typeface="Helvetica"/>
                          <a:ea typeface="Helvetica"/>
                          <a:cs typeface="Helvetica"/>
                          <a:sym typeface="Helvetica"/>
                        </a:rPr>
                        <a:t>wind</a:t>
                      </a:r>
                    </a:p>
                  </a:txBody>
                  <a:tcPr marL="50800" marR="50800" marT="50800" marB="50800" anchor="ctr" anchorCtr="0" horzOverflow="overflow">
                    <a:solidFill>
                      <a:srgbClr val="A6AAA9"/>
                    </a:solidFill>
                  </a:tcPr>
                </a:tc>
              </a:tr>
              <a:tr h="114300">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c>
                  <a:txBody>
                    <a:bodyPr/>
                    <a:lstStyle/>
                    <a:p>
                      <a:pPr defTabSz="914400">
                        <a:defRPr sz="1000">
                          <a:latin typeface="Helvetica"/>
                          <a:ea typeface="Helvetica"/>
                          <a:cs typeface="Helvetica"/>
                          <a:sym typeface="Helvetica"/>
                        </a:defRPr>
                      </a:pPr>
                    </a:p>
                  </a:txBody>
                  <a:tcPr marL="0" marR="0" marT="0" marB="0" anchor="ctr" anchorCtr="0" horzOverflow="overflow">
                    <a:solidFill>
                      <a:srgbClr val="FABF53"/>
                    </a:solidFill>
                  </a:tcPr>
                </a:tc>
              </a:tr>
              <a:tr h="114300">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c>
                  <a:txBody>
                    <a:bodyPr/>
                    <a:lstStyle/>
                    <a:p>
                      <a:pPr defTabSz="914400">
                        <a:defRPr sz="3600">
                          <a:latin typeface="Helvetica Light"/>
                          <a:ea typeface="Helvetica Light"/>
                          <a:cs typeface="Helvetica Light"/>
                        </a:defRPr>
                      </a:pPr>
                    </a:p>
                  </a:txBody>
                  <a:tcPr marL="50800" marR="50800" marT="50800" marB="50800" anchor="ctr" anchorCtr="0" horzOverflow="overflow">
                    <a:solidFill>
                      <a:srgbClr val="DEA036"/>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FF2C6"/>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FF2C6"/>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FF2C6"/>
                    </a:solidFill>
                  </a:tcPr>
                </a:tc>
              </a:tr>
              <a:tr h="114300">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ABF53"/>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ABF53"/>
                    </a:solidFill>
                  </a:tcPr>
                </a:tc>
                <a:tc>
                  <a:txBody>
                    <a:bodyPr/>
                    <a:lstStyle/>
                    <a:p>
                      <a:pPr defTabSz="914400">
                        <a:defRPr sz="3600">
                          <a:latin typeface="Helvetica"/>
                          <a:ea typeface="Helvetica"/>
                          <a:cs typeface="Helvetica"/>
                          <a:sym typeface="Helvetica"/>
                        </a:defRPr>
                      </a:pPr>
                    </a:p>
                  </a:txBody>
                  <a:tcPr marL="50800" marR="50800" marT="50800" marB="50800" anchor="ctr" anchorCtr="0" horzOverflow="overflow">
                    <a:solidFill>
                      <a:srgbClr val="FABF53"/>
                    </a:solidFill>
                  </a:tcPr>
                </a:tc>
              </a:tr>
            </a:tbl>
          </a:graphicData>
        </a:graphic>
      </p:graphicFrame>
      <p:pic>
        <p:nvPicPr>
          <p:cNvPr id="413" name="Image" descr="Image"/>
          <p:cNvPicPr>
            <a:picLocks noChangeAspect="1"/>
          </p:cNvPicPr>
          <p:nvPr/>
        </p:nvPicPr>
        <p:blipFill>
          <a:blip r:embed="rId13">
            <a:extLst/>
          </a:blip>
          <a:stretch>
            <a:fillRect/>
          </a:stretch>
        </p:blipFill>
        <p:spPr>
          <a:xfrm>
            <a:off x="238823" y="9978474"/>
            <a:ext cx="1754521" cy="616478"/>
          </a:xfrm>
          <a:prstGeom prst="rect">
            <a:avLst/>
          </a:prstGeom>
          <a:ln w="12700">
            <a:miter lim="400000"/>
          </a:ln>
        </p:spPr>
      </p:pic>
      <p:sp>
        <p:nvSpPr>
          <p:cNvPr id="414" name="RStudio® is a trademark of RStudio, Inc.  •  CC BY SA  RStudio •  info@rstudio.com  •  844-448-1212 • rstudio.com •  Learn more at www.rplumber.io •  plumber  0.4.7 •   Updated: 2018-07"/>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sz="900">
                <a:solidFill>
                  <a:srgbClr val="000000"/>
                </a:solidFill>
                <a:latin typeface="Source Sans Pro Regular"/>
                <a:ea typeface="Source Sans Pro Regular"/>
                <a:cs typeface="Source Sans Pro Regular"/>
                <a:sym typeface="Source Sans Pro Regular"/>
              </a:defRPr>
            </a:pPr>
            <a:r>
              <a:t>RStudio® is a trademark of RStudio, Inc.  •  </a:t>
            </a:r>
            <a:r>
              <a:rPr>
                <a:hlinkClick r:id="rId14" invalidUrl="" action="" tgtFrame="" tooltip="" history="1" highlightClick="0" endSnd="0"/>
              </a:rPr>
              <a:t>CC BY SA</a:t>
            </a:r>
            <a:r>
              <a:t>  RStudio •  </a:t>
            </a:r>
            <a:r>
              <a:rPr>
                <a:hlinkClick r:id="rId15" invalidUrl="" action="" tgtFrame="" tooltip="" history="1" highlightClick="0" endSnd="0"/>
              </a:rPr>
              <a:t>info@rstudio.com</a:t>
            </a:r>
            <a:r>
              <a:t>  •  844-448-1212 • </a:t>
            </a:r>
            <a:r>
              <a:rPr>
                <a:hlinkClick r:id="rId16" invalidUrl="" action="" tgtFrame="" tooltip="" history="1" highlightClick="0" endSnd="0"/>
              </a:rPr>
              <a:t>rstudio.com</a:t>
            </a:r>
            <a:r>
              <a:t> •  Learn more at </a:t>
            </a:r>
            <a:r>
              <a:rPr u="sng">
                <a:latin typeface="Source Sans Pro Bold"/>
                <a:ea typeface="Source Sans Pro Bold"/>
                <a:cs typeface="Source Sans Pro Bold"/>
                <a:sym typeface="Source Sans Pro Bold"/>
                <a:hlinkClick r:id="rId17" invalidUrl="" action="" tgtFrame="" tooltip="" history="1" highlightClick="0" endSnd="0"/>
              </a:rPr>
              <a:t>www.rplumber.io</a:t>
            </a:r>
            <a:r>
              <a:t> •  plumber  0.4.7 •   Updated: 2018-07</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Source Sans Pro Regular"/>
            <a:ea typeface="Source Sans Pro Regular"/>
            <a:cs typeface="Source Sans Pro Regular"/>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0" baseline="0" cap="none" i="0" spc="0" strike="noStrike" sz="1200" u="none" kumimoji="0" normalizeH="0">
            <a:ln>
              <a:noFill/>
            </a:ln>
            <a:solidFill>
              <a:srgbClr val="4C4C4C"/>
            </a:solidFill>
            <a:effectLst/>
            <a:uFillTx/>
            <a:latin typeface="Source Sans Pro Bold"/>
            <a:ea typeface="Source Sans Pro Bold"/>
            <a:cs typeface="Source Sans Pro Bold"/>
            <a:sym typeface="Source Sans Pro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