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j-lt"/>
        <a:ea typeface="+mj-ea"/>
        <a:cs typeface="+mj-cs"/>
        <a:sym typeface="Source Sans Pro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04" d="100"/>
          <a:sy n="104" d="100"/>
        </p:scale>
        <p:origin x="320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j-lt"/>
        <a:ea typeface="+mj-ea"/>
        <a:cs typeface="+mj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urrr.tidyverse.org/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urrr.tidyverse.org/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7569248" y="816287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"/>
          <p:cNvGraphicFramePr/>
          <p:nvPr/>
        </p:nvGraphicFramePr>
        <p:xfrm>
          <a:off x="7406554" y="816158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Table"/>
          <p:cNvGraphicFramePr/>
          <p:nvPr/>
        </p:nvGraphicFramePr>
        <p:xfrm>
          <a:off x="7236181" y="815534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Table"/>
          <p:cNvGraphicFramePr/>
          <p:nvPr/>
        </p:nvGraphicFramePr>
        <p:xfrm>
          <a:off x="7564825" y="722067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" name="Table"/>
          <p:cNvGraphicFramePr/>
          <p:nvPr/>
        </p:nvGraphicFramePr>
        <p:xfrm>
          <a:off x="7402131" y="721938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Table"/>
          <p:cNvGraphicFramePr/>
          <p:nvPr/>
        </p:nvGraphicFramePr>
        <p:xfrm>
          <a:off x="7231758" y="721313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Table"/>
          <p:cNvGraphicFramePr/>
          <p:nvPr/>
        </p:nvGraphicFramePr>
        <p:xfrm>
          <a:off x="7570754" y="62729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7408060" y="627166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7237687" y="626541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Table"/>
          <p:cNvGraphicFramePr/>
          <p:nvPr/>
        </p:nvGraphicFramePr>
        <p:xfrm>
          <a:off x="7566914" y="561756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7404220" y="561628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7233848" y="561003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7574593" y="480787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7411899" y="480659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7241526" y="480034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7570754" y="415789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" name="Table"/>
          <p:cNvGraphicFramePr/>
          <p:nvPr/>
        </p:nvGraphicFramePr>
        <p:xfrm>
          <a:off x="7408060" y="415661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Table"/>
          <p:cNvGraphicFramePr/>
          <p:nvPr/>
        </p:nvGraphicFramePr>
        <p:xfrm>
          <a:off x="7237687" y="415036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7566914" y="35168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7404220" y="351556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9" name="Table"/>
          <p:cNvGraphicFramePr/>
          <p:nvPr/>
        </p:nvGraphicFramePr>
        <p:xfrm>
          <a:off x="7233848" y="350931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7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15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4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56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58" name="purrr.png" descr="pur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1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Apply functions with purrr : : CHEAT SHEET"/>
          <p:cNvSpPr txBox="1">
            <a:spLocks noGrp="1"/>
          </p:cNvSpPr>
          <p:nvPr>
            <p:ph type="title"/>
          </p:nvPr>
        </p:nvSpPr>
        <p:spPr>
          <a:xfrm>
            <a:off x="3011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Apply functions with purrr : :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r>
              <a:rPr sz="33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</a:p>
        </p:txBody>
      </p:sp>
      <p:sp>
        <p:nvSpPr>
          <p:cNvPr id="163" name="Map Functions"/>
          <p:cNvSpPr txBox="1"/>
          <p:nvPr/>
        </p:nvSpPr>
        <p:spPr>
          <a:xfrm>
            <a:off x="318909" y="1168400"/>
            <a:ext cx="19472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Map Functions</a:t>
            </a:r>
          </a:p>
        </p:txBody>
      </p:sp>
      <p:sp>
        <p:nvSpPr>
          <p:cNvPr id="164" name="map(.x, .f, …) Apply a function to each element of a list or vector, return a list. x &lt;- list(1:10, 11:20, 21:30) l1 &lt;- list(x = c(&quot;a&quot;, &quot;b&quot;), y = c(&quot;c&quot;, &quot;d&quot;)) map(l1, sort, decreasing = TRUE)"/>
          <p:cNvSpPr txBox="1"/>
          <p:nvPr/>
        </p:nvSpPr>
        <p:spPr>
          <a:xfrm>
            <a:off x="318909" y="1844508"/>
            <a:ext cx="3113235" cy="92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each element of a list or vector, return a list.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&lt;- list(1:10, 11:20, 21:30)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l1 &lt;- list(x = c("a", "b"), y = c("c", "d"))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map(l1, sort, decreasing = TRUE)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531648" y="2607946"/>
            <a:ext cx="2582899" cy="659965"/>
            <a:chOff x="0" y="0"/>
            <a:chExt cx="2582898" cy="659963"/>
          </a:xfrm>
        </p:grpSpPr>
        <p:sp>
          <p:nvSpPr>
            <p:cNvPr id="165" name="fun(     ,…)…"/>
            <p:cNvSpPr txBox="1"/>
            <p:nvPr/>
          </p:nvSpPr>
          <p:spPr>
            <a:xfrm>
              <a:off x="14567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,…)</a:t>
              </a:r>
            </a:p>
          </p:txBody>
        </p:sp>
        <p:sp>
          <p:nvSpPr>
            <p:cNvPr id="166" name="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map</a:t>
              </a:r>
              <a:r>
                <a:rPr>
                  <a:solidFill>
                    <a:srgbClr val="424242"/>
                  </a:solidFill>
                </a:rPr>
                <a:t>(       , fun, …)</a:t>
              </a:r>
            </a:p>
          </p:txBody>
        </p:sp>
        <p:sp>
          <p:nvSpPr>
            <p:cNvPr id="167" name="Group"/>
            <p:cNvSpPr/>
            <p:nvPr/>
          </p:nvSpPr>
          <p:spPr>
            <a:xfrm>
              <a:off x="2429957" y="101649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Group"/>
            <p:cNvSpPr/>
            <p:nvPr/>
          </p:nvSpPr>
          <p:spPr>
            <a:xfrm>
              <a:off x="372556" y="101649"/>
              <a:ext cx="152941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>
              <a:off x="1067045" y="342681"/>
              <a:ext cx="395790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20989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3974275" y="2607946"/>
            <a:ext cx="2583994" cy="659966"/>
            <a:chOff x="0" y="0"/>
            <a:chExt cx="2583992" cy="659964"/>
          </a:xfrm>
        </p:grpSpPr>
        <p:sp>
          <p:nvSpPr>
            <p:cNvPr id="172" name="Group"/>
            <p:cNvSpPr txBox="1"/>
            <p:nvPr/>
          </p:nvSpPr>
          <p:spPr>
            <a:xfrm>
              <a:off x="1457817" y="0"/>
              <a:ext cx="988254" cy="659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    ,…)</a:t>
              </a:r>
            </a:p>
          </p:txBody>
        </p:sp>
        <p:sp>
          <p:nvSpPr>
            <p:cNvPr id="173" name="Group"/>
            <p:cNvSpPr/>
            <p:nvPr/>
          </p:nvSpPr>
          <p:spPr>
            <a:xfrm>
              <a:off x="2431051" y="101997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77" name="Group"/>
            <p:cNvGrpSpPr/>
            <p:nvPr/>
          </p:nvGrpSpPr>
          <p:grpSpPr>
            <a:xfrm>
              <a:off x="0" y="99382"/>
              <a:ext cx="1342710" cy="464418"/>
              <a:chOff x="0" y="0"/>
              <a:chExt cx="1342709" cy="464416"/>
            </a:xfrm>
          </p:grpSpPr>
          <p:sp>
            <p:nvSpPr>
              <p:cNvPr id="174" name="map2(       ,      ,fun,…)"/>
              <p:cNvSpPr txBox="1"/>
              <p:nvPr/>
            </p:nvSpPr>
            <p:spPr>
              <a:xfrm>
                <a:off x="0" y="78881"/>
                <a:ext cx="1342710" cy="309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69" tIns="54569" rIns="54569" bIns="54569" numCol="1" anchor="ctr">
                <a:normAutofit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Source Sans Pro ExtraLight"/>
                    <a:ea typeface="Source Sans Pro ExtraLight"/>
                    <a:cs typeface="Source Sans Pro ExtraLight"/>
                    <a:sym typeface="Source Sans Pro ExtraLight"/>
                  </a:defRPr>
                </a:pPr>
                <a:r>
                  <a:t>map2</a:t>
                </a:r>
                <a:r>
                  <a:rPr>
                    <a:solidFill>
                      <a:srgbClr val="424242"/>
                    </a:solidFill>
                  </a:rPr>
                  <a:t>(       ,      ,fun,…)</a:t>
                </a:r>
              </a:p>
            </p:txBody>
          </p:sp>
          <p:sp>
            <p:nvSpPr>
              <p:cNvPr id="175" name="Group"/>
              <p:cNvSpPr/>
              <p:nvPr/>
            </p:nvSpPr>
            <p:spPr>
              <a:xfrm>
                <a:off x="440326" y="0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" name="Group"/>
              <p:cNvSpPr/>
              <p:nvPr/>
            </p:nvSpPr>
            <p:spPr>
              <a:xfrm>
                <a:off x="642431" y="2614"/>
                <a:ext cx="152942" cy="461803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8" name="Line"/>
            <p:cNvSpPr/>
            <p:nvPr/>
          </p:nvSpPr>
          <p:spPr>
            <a:xfrm>
              <a:off x="1273523" y="334726"/>
              <a:ext cx="1904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2239786" y="334726"/>
              <a:ext cx="1523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7308632" y="2607946"/>
            <a:ext cx="2735298" cy="659966"/>
            <a:chOff x="0" y="0"/>
            <a:chExt cx="2735297" cy="659964"/>
          </a:xfrm>
        </p:grpSpPr>
        <p:sp>
          <p:nvSpPr>
            <p:cNvPr id="181" name="Group"/>
            <p:cNvSpPr txBox="1"/>
            <p:nvPr/>
          </p:nvSpPr>
          <p:spPr>
            <a:xfrm>
              <a:off x="1558322" y="0"/>
              <a:ext cx="988255" cy="6599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,    ,    ,…)</a:t>
              </a:r>
            </a:p>
          </p:txBody>
        </p:sp>
        <p:sp>
          <p:nvSpPr>
            <p:cNvPr id="182" name="pmap(                      ,fun,…)"/>
            <p:cNvSpPr txBox="1"/>
            <p:nvPr/>
          </p:nvSpPr>
          <p:spPr>
            <a:xfrm>
              <a:off x="0" y="175348"/>
              <a:ext cx="1589032" cy="30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pmap</a:t>
              </a:r>
              <a:r>
                <a:rPr>
                  <a:solidFill>
                    <a:srgbClr val="424242"/>
                  </a:solidFill>
                </a:rPr>
                <a:t>(                      ,fun,…)</a:t>
              </a:r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434307" y="59952"/>
              <a:ext cx="605540" cy="539033"/>
              <a:chOff x="0" y="0"/>
              <a:chExt cx="605539" cy="539032"/>
            </a:xfrm>
          </p:grpSpPr>
          <p:sp>
            <p:nvSpPr>
              <p:cNvPr id="183" name="Group"/>
              <p:cNvSpPr/>
              <p:nvPr/>
            </p:nvSpPr>
            <p:spPr>
              <a:xfrm>
                <a:off x="39848" y="39129"/>
                <a:ext cx="152941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0" y="0"/>
                <a:ext cx="605540" cy="539033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" name="Group"/>
              <p:cNvSpPr/>
              <p:nvPr/>
            </p:nvSpPr>
            <p:spPr>
              <a:xfrm>
                <a:off x="227173" y="39129"/>
                <a:ext cx="152942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" name="Group"/>
              <p:cNvSpPr/>
              <p:nvPr/>
            </p:nvSpPr>
            <p:spPr>
              <a:xfrm>
                <a:off x="414498" y="39129"/>
                <a:ext cx="152942" cy="461804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8" name="Group"/>
            <p:cNvSpPr/>
            <p:nvPr/>
          </p:nvSpPr>
          <p:spPr>
            <a:xfrm>
              <a:off x="2582356" y="99081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2429191" y="340448"/>
              <a:ext cx="1269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454466" y="342166"/>
              <a:ext cx="1523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map2(.x, .y, .f, …) Apply a function to pairs of elements from two lists or vectors, return a list.  y &lt;- list(1, 2, 3); z &lt;- list(4, 5, 6); l2 &lt;- list(x = &quot;a&quot;, y = &quot;z&quot;) map2(x, y, ~ .x * .y)"/>
          <p:cNvSpPr txBox="1"/>
          <p:nvPr/>
        </p:nvSpPr>
        <p:spPr>
          <a:xfrm>
            <a:off x="3702251" y="1844508"/>
            <a:ext cx="3121423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Apply a function to pairs of elements from two lists or vectors, return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y &lt;- list(1, 2, 3); z &lt;- list(4, 5, 6); l2 &lt;- list(x = "a", y = "z")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map2(x, y, ~ .x * .y)</a:t>
            </a:r>
          </a:p>
        </p:txBody>
      </p:sp>
      <p:sp>
        <p:nvSpPr>
          <p:cNvPr id="193" name="pmap(.l, .f, …) Apply a function to groups of elements from a list of lists or vectors, return a list.  pmap(list(x, y, z), ~ ..1 * (..2 + ..3))"/>
          <p:cNvSpPr txBox="1"/>
          <p:nvPr/>
        </p:nvSpPr>
        <p:spPr>
          <a:xfrm>
            <a:off x="7119500" y="1844508"/>
            <a:ext cx="3183143" cy="789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(.l, .f, …) Apply a function to groups of elements from a list of lists or vectors, return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pmap(list(x, y, z), ~ ..1 * (..2 + ..3))</a:t>
            </a:r>
          </a:p>
        </p:txBody>
      </p:sp>
      <p:sp>
        <p:nvSpPr>
          <p:cNvPr id="194" name="ONE LIST"/>
          <p:cNvSpPr txBox="1"/>
          <p:nvPr/>
        </p:nvSpPr>
        <p:spPr>
          <a:xfrm>
            <a:off x="318910" y="1604076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ONE LIST</a:t>
            </a:r>
          </a:p>
        </p:txBody>
      </p:sp>
      <p:sp>
        <p:nvSpPr>
          <p:cNvPr id="195" name="TWO LISTS"/>
          <p:cNvSpPr txBox="1"/>
          <p:nvPr/>
        </p:nvSpPr>
        <p:spPr>
          <a:xfrm>
            <a:off x="3702251" y="1604076"/>
            <a:ext cx="103970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TWO LISTS</a:t>
            </a:r>
          </a:p>
        </p:txBody>
      </p:sp>
      <p:sp>
        <p:nvSpPr>
          <p:cNvPr id="196" name="MANY LISTS"/>
          <p:cNvSpPr txBox="1"/>
          <p:nvPr/>
        </p:nvSpPr>
        <p:spPr>
          <a:xfrm>
            <a:off x="7119500" y="1604076"/>
            <a:ext cx="114919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MANY LISTS</a:t>
            </a:r>
          </a:p>
        </p:txBody>
      </p:sp>
      <p:sp>
        <p:nvSpPr>
          <p:cNvPr id="197" name="Line"/>
          <p:cNvSpPr/>
          <p:nvPr/>
        </p:nvSpPr>
        <p:spPr>
          <a:xfrm>
            <a:off x="318909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>
            <a:off x="3702251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Line"/>
          <p:cNvSpPr/>
          <p:nvPr/>
        </p:nvSpPr>
        <p:spPr>
          <a:xfrm>
            <a:off x="7119500" y="1580242"/>
            <a:ext cx="3113898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Line"/>
          <p:cNvSpPr/>
          <p:nvPr/>
        </p:nvSpPr>
        <p:spPr>
          <a:xfrm>
            <a:off x="10513513" y="1580242"/>
            <a:ext cx="173656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1" name="LISTS AND INDEXES"/>
          <p:cNvSpPr txBox="1"/>
          <p:nvPr/>
        </p:nvSpPr>
        <p:spPr>
          <a:xfrm>
            <a:off x="10513513" y="1595353"/>
            <a:ext cx="196083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LISTS AND INDEXES</a:t>
            </a:r>
          </a:p>
        </p:txBody>
      </p:sp>
      <p:sp>
        <p:nvSpPr>
          <p:cNvPr id="202" name="imap(.x, .f, ...) Apply .f to each element and its index, return a list. imap(y, ~ paste0(.y, &quot;: &quot;, .x))"/>
          <p:cNvSpPr txBox="1"/>
          <p:nvPr/>
        </p:nvSpPr>
        <p:spPr>
          <a:xfrm>
            <a:off x="10513513" y="1844508"/>
            <a:ext cx="3115204" cy="83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Apply .f to each element and its index, return a list.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imap(y, ~ paste0(.y, ": ", .x))</a:t>
            </a:r>
          </a:p>
        </p:txBody>
      </p:sp>
      <p:sp>
        <p:nvSpPr>
          <p:cNvPr id="203" name="map_dbl(.x, .f, …)  Return a double vector.  map_dbl(x, mean)…"/>
          <p:cNvSpPr txBox="1"/>
          <p:nvPr/>
        </p:nvSpPr>
        <p:spPr>
          <a:xfrm>
            <a:off x="1458668" y="3449808"/>
            <a:ext cx="1951934" cy="486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map_dbl(x, mean)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map_int(x, length)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map_chr(l1, paste, collapse = "")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map_lgl(x, is.integer)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column-binding.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map_dfc(l1, rep, 3)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row-binding.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map_dfr(x, summary)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walk(x, print)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391254" y="3478750"/>
            <a:ext cx="603519" cy="470752"/>
            <a:chOff x="0" y="25399"/>
            <a:chExt cx="603517" cy="470750"/>
          </a:xfrm>
        </p:grpSpPr>
        <p:graphicFrame>
          <p:nvGraphicFramePr>
            <p:cNvPr id="204" name="Table"/>
            <p:cNvGraphicFramePr/>
            <p:nvPr/>
          </p:nvGraphicFramePr>
          <p:xfrm>
            <a:off x="451118" y="25400"/>
            <a:ext cx="152399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5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391254" y="4128732"/>
            <a:ext cx="603519" cy="470749"/>
            <a:chOff x="0" y="25400"/>
            <a:chExt cx="603517" cy="470748"/>
          </a:xfrm>
        </p:grpSpPr>
        <p:graphicFrame>
          <p:nvGraphicFramePr>
            <p:cNvPr id="208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09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391254" y="4778712"/>
            <a:ext cx="603519" cy="470751"/>
            <a:chOff x="0" y="25399"/>
            <a:chExt cx="603517" cy="470750"/>
          </a:xfrm>
        </p:grpSpPr>
        <p:graphicFrame>
          <p:nvGraphicFramePr>
            <p:cNvPr id="212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3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391254" y="5428693"/>
            <a:ext cx="603519" cy="470751"/>
            <a:chOff x="0" y="25399"/>
            <a:chExt cx="603517" cy="470750"/>
          </a:xfrm>
        </p:grpSpPr>
        <p:graphicFrame>
          <p:nvGraphicFramePr>
            <p:cNvPr id="216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17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391255" y="6874281"/>
            <a:ext cx="832119" cy="470750"/>
            <a:chOff x="0" y="0"/>
            <a:chExt cx="832118" cy="470749"/>
          </a:xfrm>
        </p:grpSpPr>
        <p:graphicFrame>
          <p:nvGraphicFramePr>
            <p:cNvPr id="220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1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91255" y="6084601"/>
            <a:ext cx="832119" cy="470749"/>
            <a:chOff x="0" y="0"/>
            <a:chExt cx="832118" cy="470748"/>
          </a:xfrm>
        </p:grpSpPr>
        <p:graphicFrame>
          <p:nvGraphicFramePr>
            <p:cNvPr id="224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25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8" name="map2_dbl(.x, .y, .f, …) Return a double vector.  map2_dbl(y, z, ~ .x / .y)…"/>
          <p:cNvSpPr txBox="1"/>
          <p:nvPr/>
        </p:nvSpPr>
        <p:spPr>
          <a:xfrm>
            <a:off x="5022793" y="3449808"/>
            <a:ext cx="1818023" cy="560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map2_dbl(y, z,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map2_int(y, z,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map2_chr(l1, l2, paste, collapse = ",", sep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…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map2_lgl(l2, l1,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t>) 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column-binding.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map2_dfc(l1,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row-binding.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map2_dfr(l1, 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walk2(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walk2(objs, paths, save)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3785594" y="3478750"/>
            <a:ext cx="812259" cy="470752"/>
            <a:chOff x="0" y="25399"/>
            <a:chExt cx="812258" cy="470750"/>
          </a:xfrm>
        </p:grpSpPr>
        <p:graphicFrame>
          <p:nvGraphicFramePr>
            <p:cNvPr id="229" name="Table"/>
            <p:cNvGraphicFramePr/>
            <p:nvPr/>
          </p:nvGraphicFramePr>
          <p:xfrm>
            <a:off x="659858" y="25400"/>
            <a:ext cx="152400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0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3785594" y="4128732"/>
            <a:ext cx="812259" cy="470749"/>
            <a:chOff x="0" y="25400"/>
            <a:chExt cx="812258" cy="470748"/>
          </a:xfrm>
        </p:grpSpPr>
        <p:graphicFrame>
          <p:nvGraphicFramePr>
            <p:cNvPr id="234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Group"/>
            <p:cNvSpPr/>
            <p:nvPr/>
          </p:nvSpPr>
          <p:spPr>
            <a:xfrm>
              <a:off x="208738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7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3785594" y="4778712"/>
            <a:ext cx="812259" cy="470751"/>
            <a:chOff x="0" y="25399"/>
            <a:chExt cx="812258" cy="470750"/>
          </a:xfrm>
        </p:grpSpPr>
        <p:graphicFrame>
          <p:nvGraphicFramePr>
            <p:cNvPr id="239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0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85594" y="5593793"/>
            <a:ext cx="812259" cy="470751"/>
            <a:chOff x="0" y="25399"/>
            <a:chExt cx="812258" cy="470750"/>
          </a:xfrm>
        </p:grpSpPr>
        <p:graphicFrame>
          <p:nvGraphicFramePr>
            <p:cNvPr id="244" name="Table"/>
            <p:cNvGraphicFramePr/>
            <p:nvPr/>
          </p:nvGraphicFramePr>
          <p:xfrm>
            <a:off x="659858" y="25400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5" name="Line"/>
            <p:cNvSpPr/>
            <p:nvPr/>
          </p:nvSpPr>
          <p:spPr>
            <a:xfrm>
              <a:off x="449273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Group"/>
            <p:cNvSpPr/>
            <p:nvPr/>
          </p:nvSpPr>
          <p:spPr>
            <a:xfrm>
              <a:off x="208738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85594" y="6237001"/>
            <a:ext cx="1042739" cy="470751"/>
            <a:chOff x="0" y="0"/>
            <a:chExt cx="1042738" cy="470750"/>
          </a:xfrm>
        </p:grpSpPr>
        <p:grpSp>
          <p:nvGrpSpPr>
            <p:cNvPr id="252" name="Group"/>
            <p:cNvGrpSpPr/>
            <p:nvPr/>
          </p:nvGrpSpPr>
          <p:grpSpPr>
            <a:xfrm>
              <a:off x="210619" y="0"/>
              <a:ext cx="832119" cy="470750"/>
              <a:chOff x="0" y="0"/>
              <a:chExt cx="832118" cy="470749"/>
            </a:xfrm>
          </p:grpSpPr>
          <p:graphicFrame>
            <p:nvGraphicFramePr>
              <p:cNvPr id="249" name="Table"/>
              <p:cNvGraphicFramePr/>
              <p:nvPr/>
            </p:nvGraphicFramePr>
            <p:xfrm>
              <a:off x="451119" y="38100"/>
              <a:ext cx="380999" cy="38099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B2D5F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83A9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E79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0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Group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3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85594" y="7179081"/>
            <a:ext cx="1038188" cy="470752"/>
            <a:chOff x="0" y="0"/>
            <a:chExt cx="1038187" cy="470750"/>
          </a:xfrm>
        </p:grpSpPr>
        <p:grpSp>
          <p:nvGrpSpPr>
            <p:cNvPr id="258" name="Group"/>
            <p:cNvGrpSpPr/>
            <p:nvPr/>
          </p:nvGrpSpPr>
          <p:grpSpPr>
            <a:xfrm>
              <a:off x="206068" y="0"/>
              <a:ext cx="832119" cy="470750"/>
              <a:chOff x="0" y="0"/>
              <a:chExt cx="832118" cy="470749"/>
            </a:xfrm>
          </p:grpSpPr>
          <p:graphicFrame>
            <p:nvGraphicFramePr>
              <p:cNvPr id="255" name="Table"/>
              <p:cNvGraphicFramePr/>
              <p:nvPr/>
            </p:nvGraphicFramePr>
            <p:xfrm>
              <a:off x="451119" y="38100"/>
              <a:ext cx="380999" cy="38099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A9D7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70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olidFill>
                                <a:srgbClr val="FFFFFF"/>
                              </a:solidFill>
                              <a:latin typeface="Source Sans Pro Bold"/>
                              <a:ea typeface="Source Sans Pro Bold"/>
                              <a:cs typeface="Source Sans Pro Bold"/>
                              <a:sym typeface="Source Sans Pro Bold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407AA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6" name="Line"/>
              <p:cNvSpPr/>
              <p:nvPr/>
            </p:nvSpPr>
            <p:spPr>
              <a:xfrm>
                <a:off x="240534" y="183680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Group"/>
              <p:cNvSpPr/>
              <p:nvPr/>
            </p:nvSpPr>
            <p:spPr>
              <a:xfrm>
                <a:off x="0" y="0"/>
                <a:ext cx="184135" cy="4707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9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61" name="pmap_dbl(.l, .f, …)  Return a double vector.  pmap_dbl(list(y, z), ~ .x / .y)…"/>
          <p:cNvSpPr txBox="1"/>
          <p:nvPr/>
        </p:nvSpPr>
        <p:spPr>
          <a:xfrm>
            <a:off x="8482652" y="3449808"/>
            <a:ext cx="1778102" cy="579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pmap_dbl(list(y, z), ~ .x /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pmap_int(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pmap_int(list(y, z), `+`)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pmap_chr(list(l1, l2), paste, collapse = ",", sep = ":")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pmap_lgl(list(l2, l1), `%in%`)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 data frame created by column-binding.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pmap_dfc(list(l1,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by row-binding.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pmap_dfr(list(l1, l2),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pwalk(list(objs, paths), save)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7184851" y="3453350"/>
            <a:ext cx="944077" cy="485343"/>
            <a:chOff x="0" y="0"/>
            <a:chExt cx="944076" cy="485342"/>
          </a:xfrm>
        </p:grpSpPr>
        <p:graphicFrame>
          <p:nvGraphicFramePr>
            <p:cNvPr id="262" name="Table"/>
            <p:cNvGraphicFramePr/>
            <p:nvPr/>
          </p:nvGraphicFramePr>
          <p:xfrm>
            <a:off x="791676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63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68" name="Group"/>
            <p:cNvGrpSpPr/>
            <p:nvPr/>
          </p:nvGrpSpPr>
          <p:grpSpPr>
            <a:xfrm>
              <a:off x="0" y="0"/>
              <a:ext cx="545887" cy="485342"/>
              <a:chOff x="0" y="0"/>
              <a:chExt cx="545886" cy="485341"/>
            </a:xfrm>
          </p:grpSpPr>
          <p:sp>
            <p:nvSpPr>
              <p:cNvPr id="264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7" name="Group"/>
          <p:cNvGrpSpPr/>
          <p:nvPr/>
        </p:nvGrpSpPr>
        <p:grpSpPr>
          <a:xfrm>
            <a:off x="7184851" y="4103332"/>
            <a:ext cx="944079" cy="485342"/>
            <a:chOff x="0" y="0"/>
            <a:chExt cx="944078" cy="485341"/>
          </a:xfrm>
        </p:grpSpPr>
        <p:graphicFrame>
          <p:nvGraphicFramePr>
            <p:cNvPr id="270" name="Table"/>
            <p:cNvGraphicFramePr/>
            <p:nvPr/>
          </p:nvGraphicFramePr>
          <p:xfrm>
            <a:off x="791678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71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76" name="Group"/>
            <p:cNvGrpSpPr/>
            <p:nvPr/>
          </p:nvGrpSpPr>
          <p:grpSpPr>
            <a:xfrm>
              <a:off x="0" y="0"/>
              <a:ext cx="545888" cy="485341"/>
              <a:chOff x="0" y="0"/>
              <a:chExt cx="545887" cy="485340"/>
            </a:xfrm>
          </p:grpSpPr>
          <p:sp>
            <p:nvSpPr>
              <p:cNvPr id="272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85" name="Group"/>
          <p:cNvGrpSpPr/>
          <p:nvPr/>
        </p:nvGrpSpPr>
        <p:grpSpPr>
          <a:xfrm>
            <a:off x="7184851" y="4753312"/>
            <a:ext cx="944077" cy="485343"/>
            <a:chOff x="0" y="0"/>
            <a:chExt cx="944076" cy="485342"/>
          </a:xfrm>
        </p:grpSpPr>
        <p:graphicFrame>
          <p:nvGraphicFramePr>
            <p:cNvPr id="278" name="Table"/>
            <p:cNvGraphicFramePr/>
            <p:nvPr/>
          </p:nvGraphicFramePr>
          <p:xfrm>
            <a:off x="791676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79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84" name="Group"/>
            <p:cNvGrpSpPr/>
            <p:nvPr/>
          </p:nvGrpSpPr>
          <p:grpSpPr>
            <a:xfrm>
              <a:off x="0" y="0"/>
              <a:ext cx="545887" cy="485342"/>
              <a:chOff x="0" y="0"/>
              <a:chExt cx="545886" cy="485341"/>
            </a:xfrm>
          </p:grpSpPr>
          <p:sp>
            <p:nvSpPr>
              <p:cNvPr id="280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Rounded Rectangle"/>
              <p:cNvSpPr/>
              <p:nvPr/>
            </p:nvSpPr>
            <p:spPr>
              <a:xfrm>
                <a:off x="0" y="0"/>
                <a:ext cx="545887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3" name="Group"/>
          <p:cNvGrpSpPr/>
          <p:nvPr/>
        </p:nvGrpSpPr>
        <p:grpSpPr>
          <a:xfrm>
            <a:off x="7184851" y="5553145"/>
            <a:ext cx="944079" cy="485343"/>
            <a:chOff x="0" y="0"/>
            <a:chExt cx="944078" cy="485342"/>
          </a:xfrm>
        </p:grpSpPr>
        <p:graphicFrame>
          <p:nvGraphicFramePr>
            <p:cNvPr id="286" name="Table"/>
            <p:cNvGraphicFramePr/>
            <p:nvPr/>
          </p:nvGraphicFramePr>
          <p:xfrm>
            <a:off x="791678" y="27947"/>
            <a:ext cx="152400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87" name="Line"/>
            <p:cNvSpPr/>
            <p:nvPr/>
          </p:nvSpPr>
          <p:spPr>
            <a:xfrm>
              <a:off x="581093" y="211628"/>
              <a:ext cx="162465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2" name="Group"/>
            <p:cNvGrpSpPr/>
            <p:nvPr/>
          </p:nvGrpSpPr>
          <p:grpSpPr>
            <a:xfrm>
              <a:off x="0" y="0"/>
              <a:ext cx="545888" cy="485342"/>
              <a:chOff x="0" y="0"/>
              <a:chExt cx="545887" cy="485341"/>
            </a:xfrm>
          </p:grpSpPr>
          <p:sp>
            <p:nvSpPr>
              <p:cNvPr id="288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1" name="Group"/>
          <p:cNvGrpSpPr/>
          <p:nvPr/>
        </p:nvGrpSpPr>
        <p:grpSpPr>
          <a:xfrm>
            <a:off x="7184851" y="6209708"/>
            <a:ext cx="1177229" cy="485342"/>
            <a:chOff x="0" y="0"/>
            <a:chExt cx="1177228" cy="485341"/>
          </a:xfrm>
        </p:grpSpPr>
        <p:graphicFrame>
          <p:nvGraphicFramePr>
            <p:cNvPr id="294" name="Table"/>
            <p:cNvGraphicFramePr/>
            <p:nvPr/>
          </p:nvGraphicFramePr>
          <p:xfrm>
            <a:off x="796228" y="52169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95" name="Line"/>
            <p:cNvSpPr/>
            <p:nvPr/>
          </p:nvSpPr>
          <p:spPr>
            <a:xfrm>
              <a:off x="585643" y="197749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00" name="Group"/>
            <p:cNvGrpSpPr/>
            <p:nvPr/>
          </p:nvGrpSpPr>
          <p:grpSpPr>
            <a:xfrm>
              <a:off x="0" y="0"/>
              <a:ext cx="545888" cy="485341"/>
              <a:chOff x="0" y="0"/>
              <a:chExt cx="545887" cy="485340"/>
            </a:xfrm>
          </p:grpSpPr>
          <p:sp>
            <p:nvSpPr>
              <p:cNvPr id="296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Rounded Rectangle"/>
              <p:cNvSpPr/>
              <p:nvPr/>
            </p:nvSpPr>
            <p:spPr>
              <a:xfrm>
                <a:off x="0" y="0"/>
                <a:ext cx="545888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09" name="Group"/>
          <p:cNvGrpSpPr/>
          <p:nvPr/>
        </p:nvGrpSpPr>
        <p:grpSpPr>
          <a:xfrm>
            <a:off x="7184851" y="7164489"/>
            <a:ext cx="1172677" cy="485342"/>
            <a:chOff x="0" y="0"/>
            <a:chExt cx="1172676" cy="485341"/>
          </a:xfrm>
        </p:grpSpPr>
        <p:graphicFrame>
          <p:nvGraphicFramePr>
            <p:cNvPr id="302" name="Table"/>
            <p:cNvGraphicFramePr/>
            <p:nvPr/>
          </p:nvGraphicFramePr>
          <p:xfrm>
            <a:off x="791676" y="65003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03" name="Line"/>
            <p:cNvSpPr/>
            <p:nvPr/>
          </p:nvSpPr>
          <p:spPr>
            <a:xfrm>
              <a:off x="581092" y="210583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08" name="Group"/>
            <p:cNvGrpSpPr/>
            <p:nvPr/>
          </p:nvGrpSpPr>
          <p:grpSpPr>
            <a:xfrm>
              <a:off x="0" y="0"/>
              <a:ext cx="545887" cy="485341"/>
              <a:chOff x="0" y="0"/>
              <a:chExt cx="545886" cy="485340"/>
            </a:xfrm>
          </p:grpSpPr>
          <p:sp>
            <p:nvSpPr>
              <p:cNvPr id="304" name="Group"/>
              <p:cNvSpPr/>
              <p:nvPr/>
            </p:nvSpPr>
            <p:spPr>
              <a:xfrm>
                <a:off x="365957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Rounded Rectangle"/>
              <p:cNvSpPr/>
              <p:nvPr/>
            </p:nvSpPr>
            <p:spPr>
              <a:xfrm>
                <a:off x="0" y="0"/>
                <a:ext cx="545887" cy="485341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Group"/>
              <p:cNvSpPr/>
              <p:nvPr/>
            </p:nvSpPr>
            <p:spPr>
              <a:xfrm>
                <a:off x="202304" y="26346"/>
                <a:ext cx="146036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0" name="Function Shortcuts"/>
          <p:cNvSpPr txBox="1"/>
          <p:nvPr/>
        </p:nvSpPr>
        <p:spPr>
          <a:xfrm>
            <a:off x="318909" y="8435016"/>
            <a:ext cx="25292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Function Shortcuts</a:t>
            </a:r>
          </a:p>
        </p:txBody>
      </p:sp>
      <p:sp>
        <p:nvSpPr>
          <p:cNvPr id="311" name="Line"/>
          <p:cNvSpPr/>
          <p:nvPr/>
        </p:nvSpPr>
        <p:spPr>
          <a:xfrm>
            <a:off x="327889" y="8859479"/>
            <a:ext cx="13320981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2" name="Use ~ . with functions like map() that have single arguments."/>
          <p:cNvSpPr txBox="1"/>
          <p:nvPr/>
        </p:nvSpPr>
        <p:spPr>
          <a:xfrm>
            <a:off x="318909" y="8887890"/>
            <a:ext cx="3113235" cy="43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map()</a:t>
            </a:r>
            <a:r>
              <a:t> that have single arguments.</a:t>
            </a:r>
          </a:p>
        </p:txBody>
      </p:sp>
      <p:sp>
        <p:nvSpPr>
          <p:cNvPr id="313" name="Use ~ .x .y with functions like map2() that have two arguments."/>
          <p:cNvSpPr txBox="1"/>
          <p:nvPr/>
        </p:nvSpPr>
        <p:spPr>
          <a:xfrm>
            <a:off x="3702251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map2()</a:t>
            </a:r>
            <a:r>
              <a:t> that have two arguments.</a:t>
            </a:r>
          </a:p>
        </p:txBody>
      </p:sp>
      <p:sp>
        <p:nvSpPr>
          <p:cNvPr id="314" name="Use ~ ..1 ..2 ..3 etc with functions like pmap() that have many arguments."/>
          <p:cNvSpPr txBox="1"/>
          <p:nvPr/>
        </p:nvSpPr>
        <p:spPr>
          <a:xfrm>
            <a:off x="7119500" y="8887890"/>
            <a:ext cx="3113234" cy="41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..1 ..2 ..3 </a:t>
            </a:r>
            <a:r>
              <a:t>etc 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pmap()</a:t>
            </a:r>
            <a:r>
              <a:t> that have many arguments.</a:t>
            </a:r>
          </a:p>
        </p:txBody>
      </p:sp>
      <p:sp>
        <p:nvSpPr>
          <p:cNvPr id="315" name="map(l, ~ . + 2) becomes  map(l, function(x) x + 2 ))"/>
          <p:cNvSpPr txBox="1"/>
          <p:nvPr/>
        </p:nvSpPr>
        <p:spPr>
          <a:xfrm>
            <a:off x="322793" y="9339119"/>
            <a:ext cx="30751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map(l, ~ . + 2)</a:t>
            </a:r>
            <a:br/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map(l, function(x) x + 2 ))</a:t>
            </a:r>
          </a:p>
        </p:txBody>
      </p:sp>
      <p:sp>
        <p:nvSpPr>
          <p:cNvPr id="316" name="map2(l, p, ~ .x +.y)  becomes  map2(l, p, function(l, p) l + p)"/>
          <p:cNvSpPr txBox="1"/>
          <p:nvPr/>
        </p:nvSpPr>
        <p:spPr>
          <a:xfrm>
            <a:off x="3703290" y="9339119"/>
            <a:ext cx="3113235" cy="79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1A55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map2(l, p, ~ .x +.y)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map2(l, p, function(l, p) l + p)</a:t>
            </a:r>
          </a:p>
        </p:txBody>
      </p:sp>
      <p:sp>
        <p:nvSpPr>
          <p:cNvPr id="317" name="pmap(list(a, b, c), ~ ..3 + ..1 - ..2)  becomes  pmap(list(a, b, c), function(a, b, c) c + a -b)"/>
          <p:cNvSpPr txBox="1"/>
          <p:nvPr/>
        </p:nvSpPr>
        <p:spPr>
          <a:xfrm>
            <a:off x="7116353" y="9339119"/>
            <a:ext cx="3125935" cy="72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pmap(list(a, b, c), ~ ..3 + ..1 - ..2)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becomes </a:t>
            </a:r>
            <a:b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solidFill>
                  <a:srgbClr val="83A9D1"/>
                </a:solidFill>
              </a:rPr>
              <a:t>pmap(list(a, b, c), function(a, b, c) c + a -b)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10743844" y="2607946"/>
            <a:ext cx="2646399" cy="659965"/>
            <a:chOff x="0" y="0"/>
            <a:chExt cx="2646398" cy="659963"/>
          </a:xfrm>
        </p:grpSpPr>
        <p:sp>
          <p:nvSpPr>
            <p:cNvPr id="318" name="fun(     , 1, …)…"/>
            <p:cNvSpPr txBox="1"/>
            <p:nvPr/>
          </p:nvSpPr>
          <p:spPr>
            <a:xfrm>
              <a:off x="1355122" y="0"/>
              <a:ext cx="988254" cy="659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1,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2, …)</a:t>
              </a:r>
            </a:p>
            <a:p>
              <a:pPr marL="114300" indent="-114300">
                <a:lnSpc>
                  <a:spcPct val="7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fun(     , 3, …)</a:t>
              </a:r>
            </a:p>
          </p:txBody>
        </p:sp>
        <p:sp>
          <p:nvSpPr>
            <p:cNvPr id="319" name="imap(       , fun, …)"/>
            <p:cNvSpPr txBox="1"/>
            <p:nvPr/>
          </p:nvSpPr>
          <p:spPr>
            <a:xfrm>
              <a:off x="0" y="177917"/>
              <a:ext cx="1176815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normAutofit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sz="1100">
                  <a:solidFill>
                    <a:srgbClr val="424242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i</a:t>
              </a: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 , fun, …)</a:t>
              </a:r>
            </a:p>
          </p:txBody>
        </p:sp>
        <p:sp>
          <p:nvSpPr>
            <p:cNvPr id="320" name="Group"/>
            <p:cNvSpPr/>
            <p:nvPr/>
          </p:nvSpPr>
          <p:spPr>
            <a:xfrm>
              <a:off x="2493457" y="101649"/>
              <a:ext cx="152942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" name="Group"/>
            <p:cNvSpPr/>
            <p:nvPr/>
          </p:nvSpPr>
          <p:spPr>
            <a:xfrm>
              <a:off x="397956" y="101649"/>
              <a:ext cx="152941" cy="461803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1069228" y="342681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2162492" y="344024"/>
              <a:ext cx="2920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5" name="Use ~ .x .y with functions like imap(). .x will get the list value and .y will get the index."/>
          <p:cNvSpPr txBox="1"/>
          <p:nvPr/>
        </p:nvSpPr>
        <p:spPr>
          <a:xfrm>
            <a:off x="10513513" y="8887890"/>
            <a:ext cx="311323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~ .x .y </a:t>
            </a:r>
            <a:r>
              <a:t>with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imap()</a:t>
            </a:r>
            <a:r>
              <a:t>. .x will get the list value and .y will get the index.</a:t>
            </a:r>
          </a:p>
        </p:txBody>
      </p:sp>
      <p:sp>
        <p:nvSpPr>
          <p:cNvPr id="326" name="imap(list(a, b, c), ~ paste0(.y, &quot;: &quot;, .x)  outputs &quot;index: value&quot; for each item"/>
          <p:cNvSpPr txBox="1"/>
          <p:nvPr/>
        </p:nvSpPr>
        <p:spPr>
          <a:xfrm>
            <a:off x="10526166" y="9415319"/>
            <a:ext cx="3113234" cy="4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1000"/>
              </a:spcBef>
              <a:defRPr>
                <a:solidFill>
                  <a:srgbClr val="82A55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imap(list(a, b, c), ~ paste0(.y, ": ", .x)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outputs </a:t>
            </a:r>
            <a:r>
              <a:rPr>
                <a:solidFill>
                  <a:srgbClr val="83A9D2"/>
                </a:solidFill>
              </a:rPr>
              <a:t>"index: value"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Regular"/>
              </a:rPr>
              <a:t>for each item</a:t>
            </a:r>
          </a:p>
        </p:txBody>
      </p:sp>
      <p:sp>
        <p:nvSpPr>
          <p:cNvPr id="327" name="imap_dbl(.x, .f, …)  Return a double vector.  imap_dbl(y, ~ .y)…"/>
          <p:cNvSpPr txBox="1"/>
          <p:nvPr/>
        </p:nvSpPr>
        <p:spPr>
          <a:xfrm>
            <a:off x="11656493" y="3449808"/>
            <a:ext cx="1951933" cy="523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imap_dbl(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double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imap_dbl(y,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imap_int(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an integer vector.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imap_int(y, ~ .y)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imap_chr(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character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imap_chr(y, ~ paste0(.y, ": ", .x))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imap_lgl(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…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logical vector.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imap_lgl(l1, ~ is.character(.y))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imap_dfc(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column-binding.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imap_dfc(l2,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imap_dfr(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.id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a data frame created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by row-binding.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imap_dfr(l2,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~ as.data.frame(c(.x, .y)))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iwalk(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Trigger side effects, return invisibly.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iwalk(z, ~ print(paste0(.y, ": ", .x)))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10589079" y="3478750"/>
            <a:ext cx="603519" cy="470752"/>
            <a:chOff x="0" y="25399"/>
            <a:chExt cx="603517" cy="470750"/>
          </a:xfrm>
        </p:grpSpPr>
        <p:graphicFrame>
          <p:nvGraphicFramePr>
            <p:cNvPr id="328" name="Table"/>
            <p:cNvGraphicFramePr/>
            <p:nvPr/>
          </p:nvGraphicFramePr>
          <p:xfrm>
            <a:off x="451118" y="25400"/>
            <a:ext cx="152399" cy="45719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1.0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2.5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3.0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29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10589079" y="4128732"/>
            <a:ext cx="603519" cy="470749"/>
            <a:chOff x="0" y="25400"/>
            <a:chExt cx="603517" cy="470748"/>
          </a:xfrm>
        </p:grpSpPr>
        <p:graphicFrame>
          <p:nvGraphicFramePr>
            <p:cNvPr id="332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3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Group"/>
            <p:cNvSpPr/>
            <p:nvPr/>
          </p:nvSpPr>
          <p:spPr>
            <a:xfrm>
              <a:off x="0" y="2540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10589079" y="4778712"/>
            <a:ext cx="603519" cy="470751"/>
            <a:chOff x="0" y="25399"/>
            <a:chExt cx="603517" cy="470750"/>
          </a:xfrm>
        </p:grpSpPr>
        <p:graphicFrame>
          <p:nvGraphicFramePr>
            <p:cNvPr id="336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240534" y="2090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10589079" y="5428693"/>
            <a:ext cx="603519" cy="470751"/>
            <a:chOff x="0" y="25399"/>
            <a:chExt cx="603517" cy="470750"/>
          </a:xfrm>
        </p:grpSpPr>
        <p:graphicFrame>
          <p:nvGraphicFramePr>
            <p:cNvPr id="340" name="Table"/>
            <p:cNvGraphicFramePr/>
            <p:nvPr/>
          </p:nvGraphicFramePr>
          <p:xfrm>
            <a:off x="451118" y="25400"/>
            <a:ext cx="152399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52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>
              <a:off x="240534" y="209081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Group"/>
            <p:cNvSpPr/>
            <p:nvPr/>
          </p:nvSpPr>
          <p:spPr>
            <a:xfrm>
              <a:off x="0" y="25399"/>
              <a:ext cx="184135" cy="470750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10589080" y="7026681"/>
            <a:ext cx="832119" cy="470750"/>
            <a:chOff x="0" y="0"/>
            <a:chExt cx="832118" cy="470749"/>
          </a:xfrm>
        </p:grpSpPr>
        <p:graphicFrame>
          <p:nvGraphicFramePr>
            <p:cNvPr id="344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9D7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07AA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5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10589080" y="6084601"/>
            <a:ext cx="832119" cy="470749"/>
            <a:chOff x="0" y="0"/>
            <a:chExt cx="832118" cy="470748"/>
          </a:xfrm>
        </p:grpSpPr>
        <p:graphicFrame>
          <p:nvGraphicFramePr>
            <p:cNvPr id="348" name="Table"/>
            <p:cNvGraphicFramePr/>
            <p:nvPr/>
          </p:nvGraphicFramePr>
          <p:xfrm>
            <a:off x="451118" y="38100"/>
            <a:ext cx="381000" cy="3809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70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83A9D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olidFill>
                              <a:srgbClr val="FFFFFF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49" name="Line"/>
            <p:cNvSpPr/>
            <p:nvPr/>
          </p:nvSpPr>
          <p:spPr>
            <a:xfrm>
              <a:off x="2405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Group"/>
            <p:cNvSpPr/>
            <p:nvPr/>
          </p:nvSpPr>
          <p:spPr>
            <a:xfrm>
              <a:off x="0" y="0"/>
              <a:ext cx="184135" cy="470748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2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399" y="10055542"/>
            <a:ext cx="96792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Use a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rPr dirty="0"/>
              <a:t> or an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integer</a:t>
            </a:r>
            <a:r>
              <a:rPr dirty="0"/>
              <a:t> with any map function to index list elements by name or position. </a:t>
            </a:r>
            <a:r>
              <a:rPr dirty="0">
                <a:solidFill>
                  <a:srgbClr val="78A742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"name")</a:t>
            </a:r>
            <a:r>
              <a:rPr dirty="0"/>
              <a:t> becomes </a:t>
            </a:r>
            <a:r>
              <a:rPr dirty="0">
                <a:solidFill>
                  <a:srgbClr val="82A9D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map(l, function(x) x[["name"]])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391255" y="7684110"/>
            <a:ext cx="622249" cy="470749"/>
            <a:chOff x="0" y="0"/>
            <a:chExt cx="622248" cy="470748"/>
          </a:xfrm>
        </p:grpSpPr>
        <p:sp>
          <p:nvSpPr>
            <p:cNvPr id="353" name="Line"/>
            <p:cNvSpPr/>
            <p:nvPr/>
          </p:nvSpPr>
          <p:spPr>
            <a:xfrm>
              <a:off x="227834" y="183680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4" name="Group"/>
            <p:cNvSpPr/>
            <p:nvPr/>
          </p:nvSpPr>
          <p:spPr>
            <a:xfrm>
              <a:off x="0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5" name="Group"/>
            <p:cNvSpPr/>
            <p:nvPr/>
          </p:nvSpPr>
          <p:spPr>
            <a:xfrm>
              <a:off x="438114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62" name="Group"/>
          <p:cNvGrpSpPr/>
          <p:nvPr/>
        </p:nvGrpSpPr>
        <p:grpSpPr>
          <a:xfrm>
            <a:off x="3785594" y="8128610"/>
            <a:ext cx="829664" cy="470750"/>
            <a:chOff x="0" y="0"/>
            <a:chExt cx="829663" cy="470749"/>
          </a:xfrm>
        </p:grpSpPr>
        <p:grpSp>
          <p:nvGrpSpPr>
            <p:cNvPr id="360" name="Group"/>
            <p:cNvGrpSpPr/>
            <p:nvPr/>
          </p:nvGrpSpPr>
          <p:grpSpPr>
            <a:xfrm>
              <a:off x="-1" y="0"/>
              <a:ext cx="614860" cy="470750"/>
              <a:chOff x="0" y="0"/>
              <a:chExt cx="614858" cy="470749"/>
            </a:xfrm>
          </p:grpSpPr>
          <p:sp>
            <p:nvSpPr>
              <p:cNvPr id="357" name="Line"/>
              <p:cNvSpPr/>
              <p:nvPr/>
            </p:nvSpPr>
            <p:spPr>
              <a:xfrm>
                <a:off x="452393" y="183304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8" name="Group"/>
              <p:cNvSpPr/>
              <p:nvPr/>
            </p:nvSpPr>
            <p:spPr>
              <a:xfrm>
                <a:off x="208738" y="0"/>
                <a:ext cx="184137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Group"/>
              <p:cNvSpPr/>
              <p:nvPr/>
            </p:nvSpPr>
            <p:spPr>
              <a:xfrm>
                <a:off x="0" y="0"/>
                <a:ext cx="184136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1" name="Group"/>
            <p:cNvSpPr/>
            <p:nvPr/>
          </p:nvSpPr>
          <p:spPr>
            <a:xfrm>
              <a:off x="645528" y="0"/>
              <a:ext cx="184136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7184851" y="8114017"/>
            <a:ext cx="966698" cy="485342"/>
            <a:chOff x="0" y="0"/>
            <a:chExt cx="966697" cy="485341"/>
          </a:xfrm>
        </p:grpSpPr>
        <p:sp>
          <p:nvSpPr>
            <p:cNvPr id="363" name="Line"/>
            <p:cNvSpPr/>
            <p:nvPr/>
          </p:nvSpPr>
          <p:spPr>
            <a:xfrm>
              <a:off x="581092" y="211628"/>
              <a:ext cx="16246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68" name="Group"/>
            <p:cNvGrpSpPr/>
            <p:nvPr/>
          </p:nvGrpSpPr>
          <p:grpSpPr>
            <a:xfrm>
              <a:off x="0" y="0"/>
              <a:ext cx="545888" cy="485342"/>
              <a:chOff x="0" y="0"/>
              <a:chExt cx="545887" cy="485341"/>
            </a:xfrm>
          </p:grpSpPr>
          <p:sp>
            <p:nvSpPr>
              <p:cNvPr id="364" name="Group"/>
              <p:cNvSpPr/>
              <p:nvPr/>
            </p:nvSpPr>
            <p:spPr>
              <a:xfrm>
                <a:off x="365957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ounded Rectangle"/>
              <p:cNvSpPr/>
              <p:nvPr/>
            </p:nvSpPr>
            <p:spPr>
              <a:xfrm>
                <a:off x="0" y="0"/>
                <a:ext cx="545888" cy="485342"/>
              </a:xfrm>
              <a:prstGeom prst="roundRect">
                <a:avLst>
                  <a:gd name="adj" fmla="val 262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Group"/>
              <p:cNvSpPr/>
              <p:nvPr/>
            </p:nvSpPr>
            <p:spPr>
              <a:xfrm>
                <a:off x="202304" y="26346"/>
                <a:ext cx="146036" cy="4326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7" name="Group"/>
              <p:cNvSpPr/>
              <p:nvPr/>
            </p:nvSpPr>
            <p:spPr>
              <a:xfrm>
                <a:off x="34677" y="26346"/>
                <a:ext cx="146035" cy="432649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9" name="Group"/>
            <p:cNvSpPr/>
            <p:nvPr/>
          </p:nvSpPr>
          <p:spPr>
            <a:xfrm>
              <a:off x="782563" y="0"/>
              <a:ext cx="184135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0589079" y="7976210"/>
            <a:ext cx="626310" cy="470750"/>
            <a:chOff x="0" y="0"/>
            <a:chExt cx="626308" cy="470749"/>
          </a:xfrm>
        </p:grpSpPr>
        <p:grpSp>
          <p:nvGrpSpPr>
            <p:cNvPr id="373" name="Group"/>
            <p:cNvGrpSpPr/>
            <p:nvPr/>
          </p:nvGrpSpPr>
          <p:grpSpPr>
            <a:xfrm>
              <a:off x="-1" y="0"/>
              <a:ext cx="395694" cy="470750"/>
              <a:chOff x="0" y="0"/>
              <a:chExt cx="395692" cy="470749"/>
            </a:xfrm>
          </p:grpSpPr>
          <p:sp>
            <p:nvSpPr>
              <p:cNvPr id="371" name="Line"/>
              <p:cNvSpPr/>
              <p:nvPr/>
            </p:nvSpPr>
            <p:spPr>
              <a:xfrm>
                <a:off x="233227" y="181138"/>
                <a:ext cx="162466" cy="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Group"/>
              <p:cNvSpPr/>
              <p:nvPr/>
            </p:nvSpPr>
            <p:spPr>
              <a:xfrm>
                <a:off x="0" y="0"/>
                <a:ext cx="184136" cy="470750"/>
              </a:xfrm>
              <a:prstGeom prst="roundRect">
                <a:avLst>
                  <a:gd name="adj" fmla="val 5000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Group"/>
            <p:cNvSpPr/>
            <p:nvPr/>
          </p:nvSpPr>
          <p:spPr>
            <a:xfrm>
              <a:off x="442173" y="0"/>
              <a:ext cx="184136" cy="470749"/>
            </a:xfrm>
            <a:prstGeom prst="roundRect">
              <a:avLst>
                <a:gd name="adj" fmla="val 50000"/>
              </a:avLst>
            </a:prstGeom>
            <a:noFill/>
            <a:ln w="9525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376" name="Table"/>
          <p:cNvGraphicFramePr/>
          <p:nvPr/>
        </p:nvGraphicFramePr>
        <p:xfrm>
          <a:off x="927799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2278353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8" name="Table"/>
          <p:cNvGraphicFramePr/>
          <p:nvPr>
            <p:extLst>
              <p:ext uri="{D42A27DB-BD31-4B8C-83A1-F6EECF244321}">
                <p14:modId xmlns:p14="http://schemas.microsoft.com/office/powerpoint/2010/main" val="2026492844"/>
              </p:ext>
            </p:extLst>
          </p:nvPr>
        </p:nvGraphicFramePr>
        <p:xfrm>
          <a:off x="429907" y="352320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"/>
          <p:cNvGraphicFramePr/>
          <p:nvPr>
            <p:extLst>
              <p:ext uri="{D42A27DB-BD31-4B8C-83A1-F6EECF244321}">
                <p14:modId xmlns:p14="http://schemas.microsoft.com/office/powerpoint/2010/main" val="98269805"/>
              </p:ext>
            </p:extLst>
          </p:nvPr>
        </p:nvGraphicFramePr>
        <p:xfrm>
          <a:off x="423557" y="41772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0" name="Table"/>
          <p:cNvGraphicFramePr/>
          <p:nvPr>
            <p:extLst>
              <p:ext uri="{D42A27DB-BD31-4B8C-83A1-F6EECF244321}">
                <p14:modId xmlns:p14="http://schemas.microsoft.com/office/powerpoint/2010/main" val="3476725710"/>
              </p:ext>
            </p:extLst>
          </p:nvPr>
        </p:nvGraphicFramePr>
        <p:xfrm>
          <a:off x="429907" y="482282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1" name="Table"/>
          <p:cNvGraphicFramePr/>
          <p:nvPr/>
        </p:nvGraphicFramePr>
        <p:xfrm>
          <a:off x="423557" y="547687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420382" y="613350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Table"/>
          <p:cNvGraphicFramePr/>
          <p:nvPr/>
        </p:nvGraphicFramePr>
        <p:xfrm>
          <a:off x="426732" y="692725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Table"/>
          <p:cNvGraphicFramePr/>
          <p:nvPr/>
        </p:nvGraphicFramePr>
        <p:xfrm>
          <a:off x="433082" y="772448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5" name="Table"/>
          <p:cNvGraphicFramePr/>
          <p:nvPr/>
        </p:nvGraphicFramePr>
        <p:xfrm>
          <a:off x="871262" y="772898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6" name="Table"/>
          <p:cNvGraphicFramePr/>
          <p:nvPr/>
        </p:nvGraphicFramePr>
        <p:xfrm>
          <a:off x="4467422" y="817306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7" name="Table"/>
          <p:cNvGraphicFramePr/>
          <p:nvPr/>
        </p:nvGraphicFramePr>
        <p:xfrm>
          <a:off x="8006710" y="816908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4032662" y="353800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9" name="Table"/>
          <p:cNvGraphicFramePr/>
          <p:nvPr/>
        </p:nvGraphicFramePr>
        <p:xfrm>
          <a:off x="3819148" y="352756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4644400" y="27544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1" name="Table"/>
          <p:cNvGraphicFramePr/>
          <p:nvPr/>
        </p:nvGraphicFramePr>
        <p:xfrm>
          <a:off x="4441707" y="274975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2" name="Table"/>
          <p:cNvGraphicFramePr/>
          <p:nvPr/>
        </p:nvGraphicFramePr>
        <p:xfrm>
          <a:off x="8172180" y="27499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7797745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7990993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Table"/>
          <p:cNvGraphicFramePr/>
          <p:nvPr/>
        </p:nvGraphicFramePr>
        <p:xfrm>
          <a:off x="11157330" y="27499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12385032" y="275593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9421478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8" name="Table"/>
          <p:cNvGraphicFramePr/>
          <p:nvPr/>
        </p:nvGraphicFramePr>
        <p:xfrm>
          <a:off x="9144877" y="275091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9" name="Table"/>
          <p:cNvGraphicFramePr/>
          <p:nvPr/>
        </p:nvGraphicFramePr>
        <p:xfrm>
          <a:off x="9286669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0" name="Table"/>
          <p:cNvGraphicFramePr/>
          <p:nvPr/>
        </p:nvGraphicFramePr>
        <p:xfrm>
          <a:off x="5893415" y="275665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5719217" y="275945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2987546" y="27601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6427005" y="2748809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9911689" y="2747428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5" name="Table"/>
          <p:cNvGraphicFramePr/>
          <p:nvPr/>
        </p:nvGraphicFramePr>
        <p:xfrm>
          <a:off x="13258308" y="275593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6" name="Table"/>
          <p:cNvGraphicFramePr/>
          <p:nvPr/>
        </p:nvGraphicFramePr>
        <p:xfrm>
          <a:off x="4031979" y="419128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3818465" y="418084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4031979" y="483259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3818465" y="482215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0" name="Table"/>
          <p:cNvGraphicFramePr/>
          <p:nvPr/>
        </p:nvGraphicFramePr>
        <p:xfrm>
          <a:off x="4038329" y="564504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3824815" y="563460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2" name="Table"/>
          <p:cNvGraphicFramePr/>
          <p:nvPr/>
        </p:nvGraphicFramePr>
        <p:xfrm>
          <a:off x="4031979" y="628417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3818465" y="6273731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4032316" y="7226193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3818802" y="7215752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6" name="Table"/>
          <p:cNvGraphicFramePr/>
          <p:nvPr/>
        </p:nvGraphicFramePr>
        <p:xfrm>
          <a:off x="4032316" y="818092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" name="Table"/>
          <p:cNvGraphicFramePr/>
          <p:nvPr/>
        </p:nvGraphicFramePr>
        <p:xfrm>
          <a:off x="3818802" y="817048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8" name="Table"/>
          <p:cNvGraphicFramePr/>
          <p:nvPr/>
        </p:nvGraphicFramePr>
        <p:xfrm>
          <a:off x="10631583" y="802611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11069763" y="8030607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3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3A9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F7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10629705" y="7084255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Table"/>
          <p:cNvGraphicFramePr/>
          <p:nvPr/>
        </p:nvGraphicFramePr>
        <p:xfrm>
          <a:off x="10637257" y="353186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2" name="Table"/>
          <p:cNvGraphicFramePr/>
          <p:nvPr/>
        </p:nvGraphicFramePr>
        <p:xfrm>
          <a:off x="10630907" y="4185916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3" name="Table"/>
          <p:cNvGraphicFramePr/>
          <p:nvPr/>
        </p:nvGraphicFramePr>
        <p:xfrm>
          <a:off x="10637257" y="483149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4" name="Table"/>
          <p:cNvGraphicFramePr/>
          <p:nvPr/>
        </p:nvGraphicFramePr>
        <p:xfrm>
          <a:off x="10630907" y="5485540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5" name="Table"/>
          <p:cNvGraphicFramePr/>
          <p:nvPr/>
        </p:nvGraphicFramePr>
        <p:xfrm>
          <a:off x="10627732" y="6142174"/>
          <a:ext cx="114300" cy="342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B0D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2A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olidFill>
                            <a:srgbClr val="FFFFF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D7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"/>
          <p:cNvGrpSpPr/>
          <p:nvPr/>
        </p:nvGrpSpPr>
        <p:grpSpPr>
          <a:xfrm>
            <a:off x="8383486" y="-1013162"/>
            <a:ext cx="6157897" cy="3553964"/>
            <a:chOff x="0" y="51032"/>
            <a:chExt cx="6157895" cy="3553962"/>
          </a:xfrm>
        </p:grpSpPr>
        <p:grpSp>
          <p:nvGrpSpPr>
            <p:cNvPr id="442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27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0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1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4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6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8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43" name="Rectangle"/>
            <p:cNvSpPr/>
            <p:nvPr/>
          </p:nvSpPr>
          <p:spPr>
            <a:xfrm>
              <a:off x="0" y="10380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445" name="purrr.png" descr="pur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682" y="213637"/>
            <a:ext cx="1358902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RStudio® is a trademark of RStudio, PBC  •  CC BY SA  RStudio  •  info@rstudio.com  •  844-448-1212  •  rstudio.com  •  Learn more at purrr.tidyverse.org  •  purrr  0.3.4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purrr.tidyverse.org</a:t>
            </a:r>
            <a:r>
              <a:t>  •  purrr  0.3.4  •  Updated:  2021-07</a:t>
            </a:r>
          </a:p>
        </p:txBody>
      </p:sp>
      <p:sp>
        <p:nvSpPr>
          <p:cNvPr id="447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9" name="Group"/>
          <p:cNvGrpSpPr/>
          <p:nvPr/>
        </p:nvGrpSpPr>
        <p:grpSpPr>
          <a:xfrm>
            <a:off x="443199" y="3163089"/>
            <a:ext cx="762542" cy="576103"/>
            <a:chOff x="0" y="0"/>
            <a:chExt cx="762540" cy="576102"/>
          </a:xfrm>
        </p:grpSpPr>
        <p:sp>
          <p:nvSpPr>
            <p:cNvPr id="449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Rounded Rectangle"/>
            <p:cNvSpPr/>
            <p:nvPr/>
          </p:nvSpPr>
          <p:spPr>
            <a:xfrm>
              <a:off x="482600" y="0"/>
              <a:ext cx="279941" cy="2967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1" name="Group"/>
            <p:cNvSpPr/>
            <p:nvPr/>
          </p:nvSpPr>
          <p:spPr>
            <a:xfrm>
              <a:off x="482869" y="9044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452" name="Group"/>
            <p:cNvSpPr/>
            <p:nvPr/>
          </p:nvSpPr>
          <p:spPr>
            <a:xfrm>
              <a:off x="482869" y="218200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grpSp>
          <p:nvGrpSpPr>
            <p:cNvPr id="458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a"/>
              <p:cNvSpPr txBox="1"/>
              <p:nvPr/>
            </p:nvSpPr>
            <p:spPr>
              <a:xfrm>
                <a:off x="269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55" name="b"/>
              <p:cNvSpPr txBox="1"/>
              <p:nvPr/>
            </p:nvSpPr>
            <p:spPr>
              <a:xfrm>
                <a:off x="269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56" name="c"/>
              <p:cNvSpPr txBox="1"/>
              <p:nvPr/>
            </p:nvSpPr>
            <p:spPr>
              <a:xfrm>
                <a:off x="269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457" name="d"/>
              <p:cNvSpPr txBox="1"/>
              <p:nvPr/>
            </p:nvSpPr>
            <p:spPr>
              <a:xfrm>
                <a:off x="269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460" name="keep(.x, .p, …)  Select elements that pass a logical test.  Conversely, discard().  keep(x, is.na)…"/>
          <p:cNvSpPr txBox="1"/>
          <p:nvPr/>
        </p:nvSpPr>
        <p:spPr>
          <a:xfrm>
            <a:off x="1367183" y="1472223"/>
            <a:ext cx="2042330" cy="841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keep(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Select elements that pass a logical test.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Conversely, </a:t>
            </a:r>
            <a:r>
              <a:rPr dirty="0"/>
              <a:t>discard()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keep(x,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compact(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 = identity</a:t>
            </a:r>
            <a:r>
              <a:rPr dirty="0"/>
              <a:t>)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Drop empty elements.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compact(x)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head_while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 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Return head elements until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one does not pass.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rPr dirty="0" err="1"/>
              <a:t>tail_while</a:t>
            </a:r>
            <a:r>
              <a:rPr dirty="0"/>
              <a:t>()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head_while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detect(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dir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= c("forward", "backward"),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.right = NULL, .default = NULL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Find first element to pass. 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detect(x,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detect_index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.f, ..., </a:t>
            </a:r>
            <a:r>
              <a:rPr dirty="0" err="1">
                <a:latin typeface="+mj-lt"/>
                <a:ea typeface="+mj-ea"/>
                <a:cs typeface="+mj-cs"/>
                <a:sym typeface="Source Sans Pro Regular"/>
              </a:rPr>
              <a:t>dir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= c("forward", "backward"),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.right = NULL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Find index of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first element to pass.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detect_index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every(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Do all elements pass a test?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every(x,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some(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Do some elements pass a test?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some(x,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none(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.p, …</a:t>
            </a:r>
            <a:r>
              <a:rPr dirty="0"/>
              <a:t>)</a:t>
            </a:r>
            <a:br>
              <a:rPr dirty="0"/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Do no elements pass a test?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none(x,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is.character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has_element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.x, .y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Does a list contain an element?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has_element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(x, "foo")</a:t>
            </a:r>
            <a:endParaRPr i="1" dirty="0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vec_depth</a:t>
            </a:r>
            <a:r>
              <a:rPr dirty="0"/>
              <a:t>(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x</a:t>
            </a:r>
            <a:r>
              <a:rPr dirty="0"/>
              <a:t>)</a:t>
            </a: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>
                <a:latin typeface="+mj-lt"/>
                <a:ea typeface="+mj-ea"/>
                <a:cs typeface="+mj-cs"/>
                <a:sym typeface="Source Sans Pro Regular"/>
              </a:rPr>
              <a:t>Return depth (number of levels of indexes). </a:t>
            </a:r>
            <a:br>
              <a:rPr dirty="0">
                <a:latin typeface="+mj-lt"/>
                <a:ea typeface="+mj-ea"/>
                <a:cs typeface="+mj-cs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vec_depth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(x)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443199" y="2459626"/>
            <a:ext cx="762543" cy="436403"/>
            <a:chOff x="0" y="0"/>
            <a:chExt cx="762541" cy="436402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0"/>
              <a:ext cx="279941" cy="436403"/>
              <a:chOff x="0" y="0"/>
              <a:chExt cx="279940" cy="436402"/>
            </a:xfrm>
          </p:grpSpPr>
          <p:sp>
            <p:nvSpPr>
              <p:cNvPr id="461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64" name="Group"/>
              <p:cNvGrpSpPr/>
              <p:nvPr/>
            </p:nvGrpSpPr>
            <p:grpSpPr>
              <a:xfrm>
                <a:off x="268" y="96793"/>
                <a:ext cx="241303" cy="1"/>
                <a:chOff x="0" y="69850"/>
                <a:chExt cx="241301" cy="0"/>
              </a:xfrm>
            </p:grpSpPr>
            <p:sp>
              <p:nvSpPr>
                <p:cNvPr id="462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463" name="a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5" name="Group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grpSp>
            <p:nvGrpSpPr>
              <p:cNvPr id="468" name="Group"/>
              <p:cNvGrpSpPr/>
              <p:nvPr/>
            </p:nvGrpSpPr>
            <p:grpSpPr>
              <a:xfrm>
                <a:off x="268" y="352306"/>
                <a:ext cx="241303" cy="1"/>
                <a:chOff x="0" y="69850"/>
                <a:chExt cx="241301" cy="0"/>
              </a:xfrm>
            </p:grpSpPr>
            <p:sp>
              <p:nvSpPr>
                <p:cNvPr id="466" name="NULL"/>
                <p:cNvSpPr/>
                <p:nvPr/>
              </p:nvSpPr>
              <p:spPr>
                <a:xfrm>
                  <a:off x="11430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>
                      <a:latin typeface="Source Sans Pro Bold"/>
                      <a:ea typeface="Source Sans Pro Bold"/>
                      <a:cs typeface="Source Sans Pro Bold"/>
                      <a:sym typeface="Source Sans Pro Bold"/>
                    </a:defRPr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467" name="c"/>
                <p:cNvSpPr/>
                <p:nvPr/>
              </p:nvSpPr>
              <p:spPr>
                <a:xfrm>
                  <a:off x="0" y="69850"/>
                  <a:ext cx="127002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47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482601" y="0"/>
              <a:ext cx="279941" cy="182403"/>
              <a:chOff x="0" y="0"/>
              <a:chExt cx="279940" cy="182402"/>
            </a:xfrm>
          </p:grpSpPr>
          <p:sp>
            <p:nvSpPr>
              <p:cNvPr id="47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</p:grpSp>
      </p:grpSp>
      <p:grpSp>
        <p:nvGrpSpPr>
          <p:cNvPr id="484" name="Group"/>
          <p:cNvGrpSpPr/>
          <p:nvPr/>
        </p:nvGrpSpPr>
        <p:grpSpPr>
          <a:xfrm>
            <a:off x="443199" y="1470070"/>
            <a:ext cx="762543" cy="436403"/>
            <a:chOff x="0" y="11703"/>
            <a:chExt cx="762541" cy="436401"/>
          </a:xfrm>
        </p:grpSpPr>
        <p:grpSp>
          <p:nvGrpSpPr>
            <p:cNvPr id="479" name="Group"/>
            <p:cNvGrpSpPr/>
            <p:nvPr/>
          </p:nvGrpSpPr>
          <p:grpSpPr>
            <a:xfrm>
              <a:off x="0" y="11703"/>
              <a:ext cx="279941" cy="436403"/>
              <a:chOff x="0" y="0"/>
              <a:chExt cx="279940" cy="436401"/>
            </a:xfrm>
          </p:grpSpPr>
          <p:sp>
            <p:nvSpPr>
              <p:cNvPr id="475" name="Rounded Rectangle"/>
              <p:cNvSpPr/>
              <p:nvPr/>
            </p:nvSpPr>
            <p:spPr>
              <a:xfrm>
                <a:off x="0" y="0"/>
                <a:ext cx="279941" cy="436402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6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77" name="Group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78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480" name="Line"/>
            <p:cNvSpPr/>
            <p:nvPr/>
          </p:nvSpPr>
          <p:spPr>
            <a:xfrm>
              <a:off x="324167" y="102904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3" name="Group"/>
            <p:cNvGrpSpPr/>
            <p:nvPr/>
          </p:nvGrpSpPr>
          <p:grpSpPr>
            <a:xfrm>
              <a:off x="482601" y="17506"/>
              <a:ext cx="279941" cy="182404"/>
              <a:chOff x="0" y="0"/>
              <a:chExt cx="279940" cy="182402"/>
            </a:xfrm>
          </p:grpSpPr>
          <p:sp>
            <p:nvSpPr>
              <p:cNvPr id="48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443199" y="4158994"/>
            <a:ext cx="762543" cy="436403"/>
            <a:chOff x="0" y="0"/>
            <a:chExt cx="762541" cy="436402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0"/>
              <a:ext cx="279941" cy="436403"/>
              <a:chOff x="0" y="0"/>
              <a:chExt cx="279940" cy="436402"/>
            </a:xfrm>
          </p:grpSpPr>
          <p:sp>
            <p:nvSpPr>
              <p:cNvPr id="485" name="Rounded Rectangle"/>
              <p:cNvSpPr/>
              <p:nvPr/>
            </p:nvSpPr>
            <p:spPr>
              <a:xfrm>
                <a:off x="0" y="0"/>
                <a:ext cx="279941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487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488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93" name="Group"/>
            <p:cNvGrpSpPr/>
            <p:nvPr/>
          </p:nvGrpSpPr>
          <p:grpSpPr>
            <a:xfrm>
              <a:off x="482601" y="0"/>
              <a:ext cx="279941" cy="182403"/>
              <a:chOff x="0" y="0"/>
              <a:chExt cx="279940" cy="182402"/>
            </a:xfrm>
          </p:grpSpPr>
          <p:sp>
            <p:nvSpPr>
              <p:cNvPr id="491" name="Rounded Rectangle"/>
              <p:cNvSpPr/>
              <p:nvPr/>
            </p:nvSpPr>
            <p:spPr>
              <a:xfrm>
                <a:off x="0" y="0"/>
                <a:ext cx="279941" cy="182403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Group"/>
              <p:cNvSpPr/>
              <p:nvPr/>
            </p:nvSpPr>
            <p:spPr>
              <a:xfrm>
                <a:off x="268" y="91079"/>
                <a:ext cx="127002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</p:grpSp>
      <p:sp>
        <p:nvSpPr>
          <p:cNvPr id="495" name="Filter"/>
          <p:cNvSpPr txBox="1"/>
          <p:nvPr/>
        </p:nvSpPr>
        <p:spPr>
          <a:xfrm>
            <a:off x="315977" y="1036379"/>
            <a:ext cx="6991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Filter</a:t>
            </a:r>
          </a:p>
        </p:txBody>
      </p:sp>
      <p:sp>
        <p:nvSpPr>
          <p:cNvPr id="496" name="Line"/>
          <p:cNvSpPr/>
          <p:nvPr/>
        </p:nvSpPr>
        <p:spPr>
          <a:xfrm>
            <a:off x="324957" y="1020416"/>
            <a:ext cx="3113898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flatten(.x) Remove a level of indexes from a list.  Also flatten_chr() etc.  flatten(x)…"/>
          <p:cNvSpPr txBox="1"/>
          <p:nvPr/>
        </p:nvSpPr>
        <p:spPr>
          <a:xfrm>
            <a:off x="4924726" y="5512287"/>
            <a:ext cx="1905002" cy="472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flatten(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Remove a level of indexes from a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flatten_chr()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etc.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flatten(x)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array_tree(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array, margin = NULL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Turn array into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array_branch()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cross2(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.y, .filter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All combinations of .x and .y.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Also </a:t>
            </a:r>
            <a:r>
              <a:t>cross()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t>cross3()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and </a:t>
            </a:r>
            <a:r>
              <a:t>cross_df()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cross2(1:3, 4:6)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transpose(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.l, .names = NULL</a:t>
            </a:r>
            <a:r>
              <a:t>) </a:t>
            </a:r>
            <a:br/>
            <a:r>
              <a:rPr>
                <a:latin typeface="+mj-lt"/>
                <a:ea typeface="+mj-ea"/>
                <a:cs typeface="+mj-cs"/>
                <a:sym typeface="Source Sans Pro Regular"/>
              </a:rPr>
              <a:t>Transposes the index order in a multi-level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transpose(x)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set_names(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nm = x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Set the names of a vector/list directly or with a function.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c("p", "q", "r"))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set_names(x, tolower)</a:t>
            </a:r>
          </a:p>
        </p:txBody>
      </p:sp>
      <p:grpSp>
        <p:nvGrpSpPr>
          <p:cNvPr id="528" name="Group"/>
          <p:cNvGrpSpPr/>
          <p:nvPr/>
        </p:nvGrpSpPr>
        <p:grpSpPr>
          <a:xfrm>
            <a:off x="3835555" y="8176210"/>
            <a:ext cx="852520" cy="545229"/>
            <a:chOff x="0" y="0"/>
            <a:chExt cx="852518" cy="545228"/>
          </a:xfrm>
        </p:grpSpPr>
        <p:sp>
          <p:nvSpPr>
            <p:cNvPr id="498" name="Rounded Rectangle"/>
            <p:cNvSpPr/>
            <p:nvPr/>
          </p:nvSpPr>
          <p:spPr>
            <a:xfrm>
              <a:off x="-1" y="4316"/>
              <a:ext cx="356141" cy="540912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a"/>
            <p:cNvSpPr txBox="1"/>
            <p:nvPr/>
          </p:nvSpPr>
          <p:spPr>
            <a:xfrm>
              <a:off x="12969" y="129418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500" name="b"/>
            <p:cNvSpPr txBox="1"/>
            <p:nvPr/>
          </p:nvSpPr>
          <p:spPr>
            <a:xfrm>
              <a:off x="12969" y="257175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501" name="c"/>
            <p:cNvSpPr txBox="1"/>
            <p:nvPr/>
          </p:nvSpPr>
          <p:spPr>
            <a:xfrm>
              <a:off x="12969" y="37223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grpSp>
          <p:nvGrpSpPr>
            <p:cNvPr id="504" name="Group"/>
            <p:cNvGrpSpPr/>
            <p:nvPr/>
          </p:nvGrpSpPr>
          <p:grpSpPr>
            <a:xfrm>
              <a:off x="127269" y="288546"/>
              <a:ext cx="168302" cy="76960"/>
              <a:chOff x="0" y="0"/>
              <a:chExt cx="168300" cy="76959"/>
            </a:xfrm>
          </p:grpSpPr>
          <p:sp>
            <p:nvSpPr>
              <p:cNvPr id="502" name="Square"/>
              <p:cNvSpPr/>
              <p:nvPr/>
            </p:nvSpPr>
            <p:spPr>
              <a:xfrm>
                <a:off x="0" y="756"/>
                <a:ext cx="76200" cy="76204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Square"/>
              <p:cNvSpPr/>
              <p:nvPr/>
            </p:nvSpPr>
            <p:spPr>
              <a:xfrm>
                <a:off x="92099" y="0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05" name="Square"/>
            <p:cNvSpPr/>
            <p:nvPr/>
          </p:nvSpPr>
          <p:spPr>
            <a:xfrm>
              <a:off x="127269" y="417059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127269" y="161925"/>
              <a:ext cx="76202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219368" y="16116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x"/>
            <p:cNvSpPr txBox="1"/>
            <p:nvPr/>
          </p:nvSpPr>
          <p:spPr>
            <a:xfrm>
              <a:off x="93919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x</a:t>
              </a:r>
            </a:p>
          </p:txBody>
        </p:sp>
        <p:sp>
          <p:nvSpPr>
            <p:cNvPr id="509" name="y"/>
            <p:cNvSpPr txBox="1"/>
            <p:nvPr/>
          </p:nvSpPr>
          <p:spPr>
            <a:xfrm>
              <a:off x="186018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y</a:t>
              </a:r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20649" y="145293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Rounded Rectangle"/>
            <p:cNvSpPr/>
            <p:nvPr/>
          </p:nvSpPr>
          <p:spPr>
            <a:xfrm>
              <a:off x="17450" y="273050"/>
              <a:ext cx="318040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Rounded Rectangle"/>
            <p:cNvSpPr/>
            <p:nvPr/>
          </p:nvSpPr>
          <p:spPr>
            <a:xfrm>
              <a:off x="17450" y="400806"/>
              <a:ext cx="318040" cy="107952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379717" y="199268"/>
              <a:ext cx="888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oup"/>
            <p:cNvGrpSpPr/>
            <p:nvPr/>
          </p:nvGrpSpPr>
          <p:grpSpPr>
            <a:xfrm>
              <a:off x="483677" y="4316"/>
              <a:ext cx="368842" cy="540913"/>
              <a:chOff x="0" y="0"/>
              <a:chExt cx="368841" cy="540911"/>
            </a:xfrm>
          </p:grpSpPr>
          <p:sp>
            <p:nvSpPr>
              <p:cNvPr id="514" name="Square"/>
              <p:cNvSpPr/>
              <p:nvPr/>
            </p:nvSpPr>
            <p:spPr>
              <a:xfrm rot="16200000" flipH="1">
                <a:off x="125435" y="408046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5" name="Rounded Rectangle"/>
              <p:cNvSpPr/>
              <p:nvPr/>
            </p:nvSpPr>
            <p:spPr>
              <a:xfrm>
                <a:off x="-1" y="0"/>
                <a:ext cx="368843" cy="540913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6" name="a"/>
              <p:cNvSpPr txBox="1"/>
              <p:nvPr/>
            </p:nvSpPr>
            <p:spPr>
              <a:xfrm>
                <a:off x="268" y="12510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17" name="b"/>
              <p:cNvSpPr txBox="1"/>
              <p:nvPr/>
            </p:nvSpPr>
            <p:spPr>
              <a:xfrm>
                <a:off x="268" y="252859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18" name="c"/>
              <p:cNvSpPr txBox="1"/>
              <p:nvPr/>
            </p:nvSpPr>
            <p:spPr>
              <a:xfrm>
                <a:off x="268" y="36791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519" name="x"/>
              <p:cNvSpPr txBox="1"/>
              <p:nvPr/>
            </p:nvSpPr>
            <p:spPr>
              <a:xfrm>
                <a:off x="939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520" name="y"/>
              <p:cNvSpPr txBox="1"/>
              <p:nvPr/>
            </p:nvSpPr>
            <p:spPr>
              <a:xfrm>
                <a:off x="224119" y="838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521" name="Square"/>
              <p:cNvSpPr/>
              <p:nvPr/>
            </p:nvSpPr>
            <p:spPr>
              <a:xfrm rot="16200000" flipH="1">
                <a:off x="253571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2" name="Square"/>
              <p:cNvSpPr/>
              <p:nvPr/>
            </p:nvSpPr>
            <p:spPr>
              <a:xfrm rot="16200000" flipH="1">
                <a:off x="25281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3" name="Square"/>
              <p:cNvSpPr/>
              <p:nvPr/>
            </p:nvSpPr>
            <p:spPr>
              <a:xfrm rot="16200000" flipH="1">
                <a:off x="126192" y="16034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4" name="Square"/>
              <p:cNvSpPr/>
              <p:nvPr/>
            </p:nvSpPr>
            <p:spPr>
              <a:xfrm rot="16200000" flipH="1">
                <a:off x="125435" y="27784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5" name="Rounded Rectangle"/>
              <p:cNvSpPr/>
              <p:nvPr/>
            </p:nvSpPr>
            <p:spPr>
              <a:xfrm rot="16200000" flipH="1">
                <a:off x="-78035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6" name="Rounded Rectangle"/>
              <p:cNvSpPr/>
              <p:nvPr/>
            </p:nvSpPr>
            <p:spPr>
              <a:xfrm rot="16200000" flipH="1">
                <a:off x="49723" y="215921"/>
                <a:ext cx="483144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0" name="Group"/>
          <p:cNvGrpSpPr/>
          <p:nvPr/>
        </p:nvGrpSpPr>
        <p:grpSpPr>
          <a:xfrm>
            <a:off x="3835555" y="5520468"/>
            <a:ext cx="749085" cy="639250"/>
            <a:chOff x="0" y="0"/>
            <a:chExt cx="749084" cy="639249"/>
          </a:xfrm>
        </p:grpSpPr>
        <p:sp>
          <p:nvSpPr>
            <p:cNvPr id="529" name="Rounded Rectangle"/>
            <p:cNvSpPr/>
            <p:nvPr/>
          </p:nvSpPr>
          <p:spPr>
            <a:xfrm>
              <a:off x="0" y="-1"/>
              <a:ext cx="406941" cy="436404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a"/>
            <p:cNvSpPr txBox="1"/>
            <p:nvPr/>
          </p:nvSpPr>
          <p:spPr>
            <a:xfrm>
              <a:off x="26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531" name="b"/>
            <p:cNvSpPr txBox="1"/>
            <p:nvPr/>
          </p:nvSpPr>
          <p:spPr>
            <a:xfrm>
              <a:off x="269" y="14835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532" name="c"/>
            <p:cNvSpPr txBox="1"/>
            <p:nvPr/>
          </p:nvSpPr>
          <p:spPr>
            <a:xfrm>
              <a:off x="26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533" name="Line"/>
            <p:cNvSpPr/>
            <p:nvPr/>
          </p:nvSpPr>
          <p:spPr>
            <a:xfrm>
              <a:off x="438468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114569" y="179722"/>
              <a:ext cx="168302" cy="76959"/>
              <a:chOff x="0" y="0"/>
              <a:chExt cx="168300" cy="76958"/>
            </a:xfrm>
          </p:grpSpPr>
          <p:sp>
            <p:nvSpPr>
              <p:cNvPr id="534" name="Square"/>
              <p:cNvSpPr/>
              <p:nvPr/>
            </p:nvSpPr>
            <p:spPr>
              <a:xfrm>
                <a:off x="0" y="75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5" name="Square"/>
              <p:cNvSpPr/>
              <p:nvPr/>
            </p:nvSpPr>
            <p:spPr>
              <a:xfrm>
                <a:off x="92099" y="-1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7" name="Square"/>
            <p:cNvSpPr/>
            <p:nvPr/>
          </p:nvSpPr>
          <p:spPr>
            <a:xfrm>
              <a:off x="114569" y="308235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114569" y="52343"/>
              <a:ext cx="260401" cy="76960"/>
              <a:chOff x="0" y="0"/>
              <a:chExt cx="260400" cy="76959"/>
            </a:xfrm>
          </p:grpSpPr>
          <p:sp>
            <p:nvSpPr>
              <p:cNvPr id="538" name="Square"/>
              <p:cNvSpPr/>
              <p:nvPr/>
            </p:nvSpPr>
            <p:spPr>
              <a:xfrm>
                <a:off x="-1" y="756"/>
                <a:ext cx="76201" cy="7620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Square"/>
              <p:cNvSpPr/>
              <p:nvPr/>
            </p:nvSpPr>
            <p:spPr>
              <a:xfrm>
                <a:off x="920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Square"/>
              <p:cNvSpPr/>
              <p:nvPr/>
            </p:nvSpPr>
            <p:spPr>
              <a:xfrm>
                <a:off x="184199" y="0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42" name="Rounded Rectangle"/>
            <p:cNvSpPr/>
            <p:nvPr/>
          </p:nvSpPr>
          <p:spPr>
            <a:xfrm>
              <a:off x="596901" y="-1"/>
              <a:ext cx="152184" cy="639251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49" name="Group"/>
            <p:cNvGrpSpPr/>
            <p:nvPr/>
          </p:nvGrpSpPr>
          <p:grpSpPr>
            <a:xfrm>
              <a:off x="634892" y="52343"/>
              <a:ext cx="76203" cy="534563"/>
              <a:chOff x="0" y="0"/>
              <a:chExt cx="76201" cy="534561"/>
            </a:xfrm>
          </p:grpSpPr>
          <p:sp>
            <p:nvSpPr>
              <p:cNvPr id="543" name="Square"/>
              <p:cNvSpPr/>
              <p:nvPr/>
            </p:nvSpPr>
            <p:spPr>
              <a:xfrm rot="16200000">
                <a:off x="0" y="366750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Square"/>
              <p:cNvSpPr/>
              <p:nvPr/>
            </p:nvSpPr>
            <p:spPr>
              <a:xfrm rot="16200000">
                <a:off x="0" y="275016"/>
                <a:ext cx="76201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5" name="Square"/>
              <p:cNvSpPr/>
              <p:nvPr/>
            </p:nvSpPr>
            <p:spPr>
              <a:xfrm>
                <a:off x="0" y="458361"/>
                <a:ext cx="76201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Square"/>
              <p:cNvSpPr/>
              <p:nvPr/>
            </p:nvSpPr>
            <p:spPr>
              <a:xfrm rot="16200000">
                <a:off x="0" y="183344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Square"/>
              <p:cNvSpPr/>
              <p:nvPr/>
            </p:nvSpPr>
            <p:spPr>
              <a:xfrm rot="16200000">
                <a:off x="0" y="91671"/>
                <a:ext cx="76201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Square"/>
              <p:cNvSpPr/>
              <p:nvPr/>
            </p:nvSpPr>
            <p:spPr>
              <a:xfrm rot="16200000">
                <a:off x="0" y="0"/>
                <a:ext cx="76201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51" name="Rounded Rectangle"/>
          <p:cNvSpPr/>
          <p:nvPr/>
        </p:nvSpPr>
        <p:spPr>
          <a:xfrm>
            <a:off x="4395746" y="6360912"/>
            <a:ext cx="292643" cy="411003"/>
          </a:xfrm>
          <a:prstGeom prst="roundRect">
            <a:avLst>
              <a:gd name="adj" fmla="val 19662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Square"/>
          <p:cNvSpPr/>
          <p:nvPr/>
        </p:nvSpPr>
        <p:spPr>
          <a:xfrm>
            <a:off x="4459516" y="6528690"/>
            <a:ext cx="76202" cy="762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Square"/>
          <p:cNvSpPr/>
          <p:nvPr/>
        </p:nvSpPr>
        <p:spPr>
          <a:xfrm>
            <a:off x="4551615" y="6527933"/>
            <a:ext cx="76202" cy="762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Square"/>
          <p:cNvSpPr/>
          <p:nvPr/>
        </p:nvSpPr>
        <p:spPr>
          <a:xfrm>
            <a:off x="4459516" y="6656448"/>
            <a:ext cx="76202" cy="762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Square"/>
          <p:cNvSpPr/>
          <p:nvPr/>
        </p:nvSpPr>
        <p:spPr>
          <a:xfrm>
            <a:off x="4459516" y="6401312"/>
            <a:ext cx="76202" cy="76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Square"/>
          <p:cNvSpPr/>
          <p:nvPr/>
        </p:nvSpPr>
        <p:spPr>
          <a:xfrm>
            <a:off x="4551615" y="6400556"/>
            <a:ext cx="76202" cy="76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Square"/>
          <p:cNvSpPr/>
          <p:nvPr/>
        </p:nvSpPr>
        <p:spPr>
          <a:xfrm>
            <a:off x="4551615" y="6656448"/>
            <a:ext cx="76202" cy="762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Rounded Rectangle"/>
          <p:cNvSpPr/>
          <p:nvPr/>
        </p:nvSpPr>
        <p:spPr>
          <a:xfrm>
            <a:off x="4416530" y="6383132"/>
            <a:ext cx="254543" cy="107952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Rounded Rectangle"/>
          <p:cNvSpPr/>
          <p:nvPr/>
        </p:nvSpPr>
        <p:spPr>
          <a:xfrm>
            <a:off x="4416530" y="6510132"/>
            <a:ext cx="254543" cy="107953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0" name="Rounded Rectangle"/>
          <p:cNvSpPr/>
          <p:nvPr/>
        </p:nvSpPr>
        <p:spPr>
          <a:xfrm>
            <a:off x="4416530" y="6637133"/>
            <a:ext cx="254543" cy="107952"/>
          </a:xfrm>
          <a:prstGeom prst="roundRect">
            <a:avLst>
              <a:gd name="adj" fmla="val 38235"/>
            </a:avLst>
          </a:prstGeom>
          <a:ln>
            <a:solidFill>
              <a:srgbClr val="53585F"/>
            </a:solidFill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Square"/>
          <p:cNvSpPr/>
          <p:nvPr/>
        </p:nvSpPr>
        <p:spPr>
          <a:xfrm>
            <a:off x="3879328" y="6452490"/>
            <a:ext cx="101602" cy="1016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Square"/>
          <p:cNvSpPr/>
          <p:nvPr/>
        </p:nvSpPr>
        <p:spPr>
          <a:xfrm>
            <a:off x="3996828" y="6451734"/>
            <a:ext cx="101602" cy="1016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3" name="Square"/>
          <p:cNvSpPr/>
          <p:nvPr/>
        </p:nvSpPr>
        <p:spPr>
          <a:xfrm>
            <a:off x="3925378" y="6510898"/>
            <a:ext cx="101602" cy="1016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4" name="Square"/>
          <p:cNvSpPr/>
          <p:nvPr/>
        </p:nvSpPr>
        <p:spPr>
          <a:xfrm>
            <a:off x="4042878" y="6510141"/>
            <a:ext cx="101602" cy="101602"/>
          </a:xfrm>
          <a:prstGeom prst="rect">
            <a:avLst/>
          </a:prstGeom>
          <a:solidFill>
            <a:srgbClr val="78A7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Square"/>
          <p:cNvSpPr/>
          <p:nvPr/>
        </p:nvSpPr>
        <p:spPr>
          <a:xfrm>
            <a:off x="3971428" y="6566412"/>
            <a:ext cx="101602" cy="1016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6" name="Square"/>
          <p:cNvSpPr/>
          <p:nvPr/>
        </p:nvSpPr>
        <p:spPr>
          <a:xfrm>
            <a:off x="4088928" y="6566412"/>
            <a:ext cx="101602" cy="101602"/>
          </a:xfrm>
          <a:prstGeom prst="rect">
            <a:avLst/>
          </a:prstGeom>
          <a:solidFill>
            <a:srgbClr val="40784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>
            <a:off x="4225462" y="655363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79" name="Group"/>
          <p:cNvGrpSpPr/>
          <p:nvPr/>
        </p:nvGrpSpPr>
        <p:grpSpPr>
          <a:xfrm>
            <a:off x="3835555" y="9028138"/>
            <a:ext cx="762541" cy="439816"/>
            <a:chOff x="0" y="0"/>
            <a:chExt cx="762540" cy="439814"/>
          </a:xfrm>
        </p:grpSpPr>
        <p:grpSp>
          <p:nvGrpSpPr>
            <p:cNvPr id="572" name="Group"/>
            <p:cNvGrpSpPr/>
            <p:nvPr/>
          </p:nvGrpSpPr>
          <p:grpSpPr>
            <a:xfrm>
              <a:off x="482600" y="0"/>
              <a:ext cx="279941" cy="436403"/>
              <a:chOff x="0" y="0"/>
              <a:chExt cx="279939" cy="436402"/>
            </a:xfrm>
          </p:grpSpPr>
          <p:sp>
            <p:nvSpPr>
              <p:cNvPr id="568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Group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p</a:t>
                </a:r>
              </a:p>
            </p:txBody>
          </p:sp>
          <p:sp>
            <p:nvSpPr>
              <p:cNvPr id="570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q</a:t>
                </a:r>
              </a:p>
            </p:txBody>
          </p:sp>
          <p:sp>
            <p:nvSpPr>
              <p:cNvPr id="571" name="Group"/>
              <p:cNvSpPr/>
              <p:nvPr/>
            </p:nvSpPr>
            <p:spPr>
              <a:xfrm>
                <a:off x="269" y="345957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r</a:t>
                </a:r>
              </a:p>
            </p:txBody>
          </p:sp>
        </p:grpSp>
        <p:grpSp>
          <p:nvGrpSpPr>
            <p:cNvPr id="577" name="Group"/>
            <p:cNvGrpSpPr/>
            <p:nvPr/>
          </p:nvGrpSpPr>
          <p:grpSpPr>
            <a:xfrm>
              <a:off x="0" y="3412"/>
              <a:ext cx="279940" cy="436403"/>
              <a:chOff x="0" y="0"/>
              <a:chExt cx="279939" cy="436402"/>
            </a:xfrm>
          </p:grpSpPr>
          <p:sp>
            <p:nvSpPr>
              <p:cNvPr id="573" name="Rounded Rectangle"/>
              <p:cNvSpPr/>
              <p:nvPr/>
            </p:nvSpPr>
            <p:spPr>
              <a:xfrm>
                <a:off x="0" y="0"/>
                <a:ext cx="279940" cy="4364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Group"/>
              <p:cNvSpPr/>
              <p:nvPr/>
            </p:nvSpPr>
            <p:spPr>
              <a:xfrm>
                <a:off x="269" y="90444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75" name="Group"/>
              <p:cNvSpPr/>
              <p:nvPr/>
            </p:nvSpPr>
            <p:spPr>
              <a:xfrm>
                <a:off x="269" y="21820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76" name="Group"/>
              <p:cNvSpPr/>
              <p:nvPr/>
            </p:nvSpPr>
            <p:spPr>
              <a:xfrm>
                <a:off x="269" y="345958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8" name="Line"/>
            <p:cNvSpPr/>
            <p:nvPr/>
          </p:nvSpPr>
          <p:spPr>
            <a:xfrm>
              <a:off x="311466" y="9461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3870283" y="7210367"/>
            <a:ext cx="1433975" cy="1355914"/>
            <a:chOff x="0" y="9337"/>
            <a:chExt cx="1433974" cy="1355913"/>
          </a:xfrm>
        </p:grpSpPr>
        <p:sp>
          <p:nvSpPr>
            <p:cNvPr id="580" name="Line"/>
            <p:cNvSpPr/>
            <p:nvPr/>
          </p:nvSpPr>
          <p:spPr>
            <a:xfrm>
              <a:off x="366108" y="99302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98" name="Group"/>
            <p:cNvGrpSpPr/>
            <p:nvPr/>
          </p:nvGrpSpPr>
          <p:grpSpPr>
            <a:xfrm>
              <a:off x="0" y="9337"/>
              <a:ext cx="818106" cy="550703"/>
              <a:chOff x="0" y="0"/>
              <a:chExt cx="818105" cy="550702"/>
            </a:xfrm>
          </p:grpSpPr>
          <p:sp>
            <p:nvSpPr>
              <p:cNvPr id="581" name="Rounded Rectangle"/>
              <p:cNvSpPr/>
              <p:nvPr/>
            </p:nvSpPr>
            <p:spPr>
              <a:xfrm>
                <a:off x="525463" y="0"/>
                <a:ext cx="292643" cy="550703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2" name="Square"/>
              <p:cNvSpPr/>
              <p:nvPr/>
            </p:nvSpPr>
            <p:spPr>
              <a:xfrm>
                <a:off x="589233" y="180478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3" name="Square"/>
              <p:cNvSpPr/>
              <p:nvPr/>
            </p:nvSpPr>
            <p:spPr>
              <a:xfrm>
                <a:off x="681333" y="179721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4" name="Square"/>
              <p:cNvSpPr/>
              <p:nvPr/>
            </p:nvSpPr>
            <p:spPr>
              <a:xfrm>
                <a:off x="589233" y="308236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5" name="Square"/>
              <p:cNvSpPr/>
              <p:nvPr/>
            </p:nvSpPr>
            <p:spPr>
              <a:xfrm>
                <a:off x="589233" y="53100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6" name="Square"/>
              <p:cNvSpPr/>
              <p:nvPr/>
            </p:nvSpPr>
            <p:spPr>
              <a:xfrm>
                <a:off x="681333" y="52344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7" name="Square"/>
              <p:cNvSpPr/>
              <p:nvPr/>
            </p:nvSpPr>
            <p:spPr>
              <a:xfrm>
                <a:off x="681333" y="308236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8" name="Rounded Rectangle"/>
              <p:cNvSpPr/>
              <p:nvPr/>
            </p:nvSpPr>
            <p:spPr>
              <a:xfrm>
                <a:off x="546248" y="34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9" name="Rounded Rectangle"/>
              <p:cNvSpPr/>
              <p:nvPr/>
            </p:nvSpPr>
            <p:spPr>
              <a:xfrm>
                <a:off x="546248" y="161920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0" name="Rounded Rectangle"/>
              <p:cNvSpPr/>
              <p:nvPr/>
            </p:nvSpPr>
            <p:spPr>
              <a:xfrm>
                <a:off x="546248" y="288920"/>
                <a:ext cx="254543" cy="107953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1" name="Rounded Rectangle"/>
              <p:cNvSpPr/>
              <p:nvPr/>
            </p:nvSpPr>
            <p:spPr>
              <a:xfrm>
                <a:off x="546248" y="415921"/>
                <a:ext cx="254543" cy="107952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2" name="Square"/>
              <p:cNvSpPr/>
              <p:nvPr/>
            </p:nvSpPr>
            <p:spPr>
              <a:xfrm>
                <a:off x="587633" y="42663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3" name="Square"/>
              <p:cNvSpPr/>
              <p:nvPr/>
            </p:nvSpPr>
            <p:spPr>
              <a:xfrm>
                <a:off x="679733" y="426639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4" name="Square"/>
              <p:cNvSpPr/>
              <p:nvPr/>
            </p:nvSpPr>
            <p:spPr>
              <a:xfrm>
                <a:off x="0" y="1921"/>
                <a:ext cx="101601" cy="1016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Square"/>
              <p:cNvSpPr/>
              <p:nvPr/>
            </p:nvSpPr>
            <p:spPr>
              <a:xfrm>
                <a:off x="0" y="116978"/>
                <a:ext cx="101601" cy="1016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223050" y="1921"/>
                <a:ext cx="101602" cy="1016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Square"/>
              <p:cNvSpPr/>
              <p:nvPr/>
            </p:nvSpPr>
            <p:spPr>
              <a:xfrm>
                <a:off x="223050" y="116978"/>
                <a:ext cx="101602" cy="1016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99" name="+"/>
            <p:cNvSpPr/>
            <p:nvPr/>
          </p:nvSpPr>
          <p:spPr>
            <a:xfrm>
              <a:off x="163974" y="95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</p:grpSp>
      <p:sp>
        <p:nvSpPr>
          <p:cNvPr id="601" name="Reshape"/>
          <p:cNvSpPr txBox="1"/>
          <p:nvPr/>
        </p:nvSpPr>
        <p:spPr>
          <a:xfrm>
            <a:off x="3703304" y="5031499"/>
            <a:ext cx="11471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Reshape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7246388" y="1505467"/>
            <a:ext cx="770631" cy="576104"/>
            <a:chOff x="0" y="0"/>
            <a:chExt cx="770629" cy="576102"/>
          </a:xfrm>
        </p:grpSpPr>
        <p:grpSp>
          <p:nvGrpSpPr>
            <p:cNvPr id="607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02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03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04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05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08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4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09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0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1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2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29" name="Group"/>
          <p:cNvGrpSpPr/>
          <p:nvPr/>
        </p:nvGrpSpPr>
        <p:grpSpPr>
          <a:xfrm>
            <a:off x="7246388" y="3174058"/>
            <a:ext cx="770631" cy="576104"/>
            <a:chOff x="0" y="0"/>
            <a:chExt cx="770629" cy="576102"/>
          </a:xfrm>
        </p:grpSpPr>
        <p:grpSp>
          <p:nvGrpSpPr>
            <p:cNvPr id="621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16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7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8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22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28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23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24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25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26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d"/>
              <p:cNvSpPr txBox="1"/>
              <p:nvPr/>
            </p:nvSpPr>
            <p:spPr>
              <a:xfrm>
                <a:off x="268" y="406282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43" name="Group"/>
          <p:cNvGrpSpPr/>
          <p:nvPr/>
        </p:nvGrpSpPr>
        <p:grpSpPr>
          <a:xfrm>
            <a:off x="7246388" y="2316047"/>
            <a:ext cx="770631" cy="576104"/>
            <a:chOff x="0" y="0"/>
            <a:chExt cx="770629" cy="576102"/>
          </a:xfrm>
        </p:grpSpPr>
        <p:grpSp>
          <p:nvGrpSpPr>
            <p:cNvPr id="635" name="Group"/>
            <p:cNvGrpSpPr/>
            <p:nvPr/>
          </p:nvGrpSpPr>
          <p:grpSpPr>
            <a:xfrm>
              <a:off x="490689" y="0"/>
              <a:ext cx="279941" cy="576103"/>
              <a:chOff x="0" y="0"/>
              <a:chExt cx="279939" cy="576102"/>
            </a:xfrm>
          </p:grpSpPr>
          <p:sp>
            <p:nvSpPr>
              <p:cNvPr id="630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1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32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33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d"/>
              <p:cNvSpPr txBox="1"/>
              <p:nvPr/>
            </p:nvSpPr>
            <p:spPr>
              <a:xfrm>
                <a:off x="268" y="40628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636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42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637" name="a"/>
              <p:cNvSpPr txBox="1"/>
              <p:nvPr/>
            </p:nvSpPr>
            <p:spPr>
              <a:xfrm>
                <a:off x="268" y="20593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8" name="b"/>
              <p:cNvSpPr txBox="1"/>
              <p:nvPr/>
            </p:nvSpPr>
            <p:spPr>
              <a:xfrm>
                <a:off x="268" y="148350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39" name="c"/>
              <p:cNvSpPr txBox="1"/>
              <p:nvPr/>
            </p:nvSpPr>
            <p:spPr>
              <a:xfrm>
                <a:off x="268" y="276106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40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d"/>
              <p:cNvSpPr txBox="1"/>
              <p:nvPr/>
            </p:nvSpPr>
            <p:spPr>
              <a:xfrm>
                <a:off x="268" y="406281"/>
                <a:ext cx="127003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644" name="modify(.x, .f, ...) Apply a function to each element. Also modify2(), and imodify().  modify(x, ~.+ 2)…"/>
          <p:cNvSpPr txBox="1"/>
          <p:nvPr/>
        </p:nvSpPr>
        <p:spPr>
          <a:xfrm>
            <a:off x="8217534" y="1464458"/>
            <a:ext cx="2029629" cy="407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each element. Also </a:t>
            </a:r>
            <a:r>
              <a:t>modify2()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and </a:t>
            </a:r>
            <a:r>
              <a:t>imodify()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modify(x, ~.+ 2)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modify_at(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.at,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selected elements. Also </a:t>
            </a:r>
            <a:r>
              <a:t>map_at()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modify_if(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.p,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elements that pass a test. Also </a:t>
            </a:r>
            <a:r>
              <a:t>map_if()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modify_if(x, is.numeric,~.+2)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modify_depth(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.depth, .f, ...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function to each element at a given level of a list. Also </a:t>
            </a:r>
            <a:r>
              <a:t>map_depth()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modify_depth(x, 2, ~.+ 2)</a:t>
            </a:r>
          </a:p>
        </p:txBody>
      </p:sp>
      <p:sp>
        <p:nvSpPr>
          <p:cNvPr id="645" name="Line"/>
          <p:cNvSpPr/>
          <p:nvPr/>
        </p:nvSpPr>
        <p:spPr>
          <a:xfrm>
            <a:off x="7112011" y="1020416"/>
            <a:ext cx="3125015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6" name="Modify"/>
          <p:cNvSpPr txBox="1"/>
          <p:nvPr/>
        </p:nvSpPr>
        <p:spPr>
          <a:xfrm>
            <a:off x="7103032" y="1036379"/>
            <a:ext cx="91090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Modify</a:t>
            </a:r>
          </a:p>
        </p:txBody>
      </p:sp>
      <p:sp>
        <p:nvSpPr>
          <p:cNvPr id="647" name="Line"/>
          <p:cNvSpPr/>
          <p:nvPr/>
        </p:nvSpPr>
        <p:spPr>
          <a:xfrm>
            <a:off x="3712284" y="5021879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8" name="reduce(.x, .f, ..., .init, .dir = c(&quot;forward&quot;, &quot;backward&quot;)) Apply function recursively to each element of a list or vector. Also reduce2().  reduce(x, sum)"/>
          <p:cNvSpPr txBox="1"/>
          <p:nvPr/>
        </p:nvSpPr>
        <p:spPr>
          <a:xfrm>
            <a:off x="7109167" y="8373818"/>
            <a:ext cx="3131858" cy="125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reduce(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.init, .dir = c("forward", "backward")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function recursively to each element of a list or vector. Also </a:t>
            </a:r>
            <a:r>
              <a:t>reduce2()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reduce(x, sum)</a:t>
            </a:r>
          </a:p>
        </p:txBody>
      </p:sp>
      <p:sp>
        <p:nvSpPr>
          <p:cNvPr id="649" name="accumulate(.x, .f, ..., .init) Reduce a list, but also  return intermediate results. Also accumulate2().  accumulate(x, sum)"/>
          <p:cNvSpPr txBox="1"/>
          <p:nvPr/>
        </p:nvSpPr>
        <p:spPr>
          <a:xfrm>
            <a:off x="10542396" y="8373818"/>
            <a:ext cx="3125097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accumulate(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.f, ..., .init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Reduce a list, but also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+mj-lt"/>
                <a:ea typeface="+mj-ea"/>
                <a:cs typeface="+mj-cs"/>
                <a:sym typeface="Source Sans Pro Regular"/>
              </a:rPr>
              <a:t>return intermediate results. Also </a:t>
            </a:r>
            <a:r>
              <a:t>accumulate2()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accumulate(x, sum)</a:t>
            </a:r>
          </a:p>
        </p:txBody>
      </p:sp>
      <p:grpSp>
        <p:nvGrpSpPr>
          <p:cNvPr id="684" name="Group"/>
          <p:cNvGrpSpPr/>
          <p:nvPr/>
        </p:nvGrpSpPr>
        <p:grpSpPr>
          <a:xfrm>
            <a:off x="7388173" y="9193927"/>
            <a:ext cx="2541688" cy="927233"/>
            <a:chOff x="0" y="0"/>
            <a:chExt cx="2541687" cy="927231"/>
          </a:xfrm>
        </p:grpSpPr>
        <p:sp>
          <p:nvSpPr>
            <p:cNvPr id="650" name="func(    ,    )"/>
            <p:cNvSpPr txBox="1"/>
            <p:nvPr/>
          </p:nvSpPr>
          <p:spPr>
            <a:xfrm>
              <a:off x="1293592" y="16036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51" name="a"/>
            <p:cNvSpPr txBox="1"/>
            <p:nvPr/>
          </p:nvSpPr>
          <p:spPr>
            <a:xfrm>
              <a:off x="16245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652" name="b"/>
            <p:cNvSpPr txBox="1"/>
            <p:nvPr/>
          </p:nvSpPr>
          <p:spPr>
            <a:xfrm>
              <a:off x="1789665" y="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653" name="Square"/>
            <p:cNvSpPr/>
            <p:nvPr/>
          </p:nvSpPr>
          <p:spPr>
            <a:xfrm>
              <a:off x="16551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4" name="Square"/>
            <p:cNvSpPr/>
            <p:nvPr/>
          </p:nvSpPr>
          <p:spPr>
            <a:xfrm>
              <a:off x="1820221" y="134106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5" name="func(    ,    )"/>
            <p:cNvSpPr txBox="1"/>
            <p:nvPr/>
          </p:nvSpPr>
          <p:spPr>
            <a:xfrm>
              <a:off x="1460291" y="2538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56" name="Square"/>
            <p:cNvSpPr/>
            <p:nvPr/>
          </p:nvSpPr>
          <p:spPr>
            <a:xfrm>
              <a:off x="1821821" y="373081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7" name="c"/>
            <p:cNvSpPr txBox="1"/>
            <p:nvPr/>
          </p:nvSpPr>
          <p:spPr>
            <a:xfrm>
              <a:off x="1956365" y="2378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658" name="Square"/>
            <p:cNvSpPr/>
            <p:nvPr/>
          </p:nvSpPr>
          <p:spPr>
            <a:xfrm>
              <a:off x="1986921" y="3719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9" name="func(    ,    )"/>
            <p:cNvSpPr txBox="1"/>
            <p:nvPr/>
          </p:nvSpPr>
          <p:spPr>
            <a:xfrm>
              <a:off x="1626991" y="491660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60" name="Square"/>
            <p:cNvSpPr/>
            <p:nvPr/>
          </p:nvSpPr>
          <p:spPr>
            <a:xfrm>
              <a:off x="1988520" y="612056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1" name="d"/>
            <p:cNvSpPr txBox="1"/>
            <p:nvPr/>
          </p:nvSpPr>
          <p:spPr>
            <a:xfrm>
              <a:off x="2123064" y="47562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  <p:sp>
          <p:nvSpPr>
            <p:cNvPr id="662" name="Square"/>
            <p:cNvSpPr/>
            <p:nvPr/>
          </p:nvSpPr>
          <p:spPr>
            <a:xfrm>
              <a:off x="2153620" y="609730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Square"/>
            <p:cNvSpPr/>
            <p:nvPr/>
          </p:nvSpPr>
          <p:spPr>
            <a:xfrm>
              <a:off x="2166320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73" name="Group"/>
            <p:cNvGrpSpPr/>
            <p:nvPr/>
          </p:nvGrpSpPr>
          <p:grpSpPr>
            <a:xfrm>
              <a:off x="447554" y="52982"/>
              <a:ext cx="715925" cy="243647"/>
              <a:chOff x="0" y="0"/>
              <a:chExt cx="715924" cy="243646"/>
            </a:xfrm>
          </p:grpSpPr>
          <p:sp>
            <p:nvSpPr>
              <p:cNvPr id="664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5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6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7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8" name="a"/>
              <p:cNvSpPr txBox="1"/>
              <p:nvPr/>
            </p:nvSpPr>
            <p:spPr>
              <a:xfrm>
                <a:off x="309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69" name="b"/>
              <p:cNvSpPr txBox="1"/>
              <p:nvPr/>
            </p:nvSpPr>
            <p:spPr>
              <a:xfrm>
                <a:off x="1960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70" name="c"/>
              <p:cNvSpPr txBox="1"/>
              <p:nvPr/>
            </p:nvSpPr>
            <p:spPr>
              <a:xfrm>
                <a:off x="362712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71" name="d"/>
              <p:cNvSpPr txBox="1"/>
              <p:nvPr/>
            </p:nvSpPr>
            <p:spPr>
              <a:xfrm>
                <a:off x="529411" y="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672" name="Rounded Rectangle"/>
              <p:cNvSpPr/>
              <p:nvPr/>
            </p:nvSpPr>
            <p:spPr>
              <a:xfrm>
                <a:off x="-1" y="4328"/>
                <a:ext cx="715926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74" name="func +"/>
            <p:cNvSpPr txBox="1"/>
            <p:nvPr/>
          </p:nvSpPr>
          <p:spPr>
            <a:xfrm>
              <a:off x="-1" y="28736"/>
              <a:ext cx="47612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 +</a:t>
              </a:r>
            </a:p>
          </p:txBody>
        </p:sp>
        <p:sp>
          <p:nvSpPr>
            <p:cNvPr id="675" name="Line"/>
            <p:cNvSpPr/>
            <p:nvPr/>
          </p:nvSpPr>
          <p:spPr>
            <a:xfrm>
              <a:off x="1192208" y="16436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2284408" y="889130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7" name="Square"/>
            <p:cNvSpPr/>
            <p:nvPr/>
          </p:nvSpPr>
          <p:spPr>
            <a:xfrm>
              <a:off x="2465486" y="851030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1351446" y="270254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1516546" y="5115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1694346" y="752855"/>
              <a:ext cx="5679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1776203" y="268444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1941303" y="5097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2106403" y="751045"/>
              <a:ext cx="55281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10824110" y="9063717"/>
            <a:ext cx="2598579" cy="864389"/>
            <a:chOff x="0" y="0"/>
            <a:chExt cx="2598577" cy="864388"/>
          </a:xfrm>
        </p:grpSpPr>
        <p:sp>
          <p:nvSpPr>
            <p:cNvPr id="685" name="Line"/>
            <p:cNvSpPr/>
            <p:nvPr/>
          </p:nvSpPr>
          <p:spPr>
            <a:xfrm>
              <a:off x="1192208" y="275555"/>
              <a:ext cx="1396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unc(    ,    )"/>
            <p:cNvSpPr txBox="1"/>
            <p:nvPr/>
          </p:nvSpPr>
          <p:spPr>
            <a:xfrm>
              <a:off x="1293593" y="152625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87" name="Square"/>
            <p:cNvSpPr/>
            <p:nvPr/>
          </p:nvSpPr>
          <p:spPr>
            <a:xfrm>
              <a:off x="16551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Square"/>
            <p:cNvSpPr/>
            <p:nvPr/>
          </p:nvSpPr>
          <p:spPr>
            <a:xfrm>
              <a:off x="1820222" y="270695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func(    ,    )"/>
            <p:cNvSpPr txBox="1"/>
            <p:nvPr/>
          </p:nvSpPr>
          <p:spPr>
            <a:xfrm>
              <a:off x="1460292" y="365037"/>
              <a:ext cx="72171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90" name="Square"/>
            <p:cNvSpPr/>
            <p:nvPr/>
          </p:nvSpPr>
          <p:spPr>
            <a:xfrm>
              <a:off x="1821822" y="4842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c"/>
            <p:cNvSpPr txBox="1"/>
            <p:nvPr/>
          </p:nvSpPr>
          <p:spPr>
            <a:xfrm>
              <a:off x="1956366" y="34900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692" name="Square"/>
            <p:cNvSpPr/>
            <p:nvPr/>
          </p:nvSpPr>
          <p:spPr>
            <a:xfrm>
              <a:off x="1986922" y="483107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func(    ,    )"/>
            <p:cNvSpPr txBox="1"/>
            <p:nvPr/>
          </p:nvSpPr>
          <p:spPr>
            <a:xfrm>
              <a:off x="1626992" y="577448"/>
              <a:ext cx="721713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func(    ,    )</a:t>
              </a:r>
            </a:p>
          </p:txBody>
        </p:sp>
        <p:sp>
          <p:nvSpPr>
            <p:cNvPr id="694" name="Square"/>
            <p:cNvSpPr/>
            <p:nvPr/>
          </p:nvSpPr>
          <p:spPr>
            <a:xfrm>
              <a:off x="1988521" y="69784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d"/>
            <p:cNvSpPr txBox="1"/>
            <p:nvPr/>
          </p:nvSpPr>
          <p:spPr>
            <a:xfrm>
              <a:off x="2123065" y="561412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  <p:sp>
          <p:nvSpPr>
            <p:cNvPr id="696" name="Square"/>
            <p:cNvSpPr/>
            <p:nvPr/>
          </p:nvSpPr>
          <p:spPr>
            <a:xfrm>
              <a:off x="2153621" y="695518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06" name="Group"/>
            <p:cNvGrpSpPr/>
            <p:nvPr/>
          </p:nvGrpSpPr>
          <p:grpSpPr>
            <a:xfrm>
              <a:off x="447554" y="189572"/>
              <a:ext cx="715925" cy="243647"/>
              <a:chOff x="0" y="0"/>
              <a:chExt cx="715924" cy="243646"/>
            </a:xfrm>
          </p:grpSpPr>
          <p:sp>
            <p:nvSpPr>
              <p:cNvPr id="697" name="Square"/>
              <p:cNvSpPr/>
              <p:nvPr/>
            </p:nvSpPr>
            <p:spPr>
              <a:xfrm>
                <a:off x="614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8" name="Square"/>
              <p:cNvSpPr/>
              <p:nvPr/>
            </p:nvSpPr>
            <p:spPr>
              <a:xfrm>
                <a:off x="2265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9" name="Square"/>
              <p:cNvSpPr/>
              <p:nvPr/>
            </p:nvSpPr>
            <p:spPr>
              <a:xfrm>
                <a:off x="393268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0" name="Square"/>
              <p:cNvSpPr/>
              <p:nvPr/>
            </p:nvSpPr>
            <p:spPr>
              <a:xfrm>
                <a:off x="559967" y="12813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a"/>
              <p:cNvSpPr txBox="1"/>
              <p:nvPr/>
            </p:nvSpPr>
            <p:spPr>
              <a:xfrm>
                <a:off x="309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02" name="b"/>
              <p:cNvSpPr txBox="1"/>
              <p:nvPr/>
            </p:nvSpPr>
            <p:spPr>
              <a:xfrm>
                <a:off x="1960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03" name="c"/>
              <p:cNvSpPr txBox="1"/>
              <p:nvPr/>
            </p:nvSpPr>
            <p:spPr>
              <a:xfrm>
                <a:off x="362712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04" name="d"/>
              <p:cNvSpPr txBox="1"/>
              <p:nvPr/>
            </p:nvSpPr>
            <p:spPr>
              <a:xfrm>
                <a:off x="529411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705" name="Rounded Rectangle"/>
              <p:cNvSpPr/>
              <p:nvPr/>
            </p:nvSpPr>
            <p:spPr>
              <a:xfrm>
                <a:off x="0" y="4328"/>
                <a:ext cx="715925" cy="239319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07" name="func +"/>
            <p:cNvSpPr txBox="1"/>
            <p:nvPr/>
          </p:nvSpPr>
          <p:spPr>
            <a:xfrm>
              <a:off x="0" y="165325"/>
              <a:ext cx="476120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1100"/>
              </a:lvl1pPr>
            </a:lstStyle>
            <a:p>
              <a:r>
                <a:t>func +</a:t>
              </a:r>
            </a:p>
          </p:txBody>
        </p:sp>
        <p:sp>
          <p:nvSpPr>
            <p:cNvPr id="708" name="Square"/>
            <p:cNvSpPr/>
            <p:nvPr/>
          </p:nvSpPr>
          <p:spPr>
            <a:xfrm>
              <a:off x="2465487" y="695518"/>
              <a:ext cx="76202" cy="76202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1351447" y="3814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1516547" y="597343"/>
              <a:ext cx="5425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1776204" y="3796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1941304" y="595533"/>
              <a:ext cx="55281" cy="8068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2297110" y="736575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Square"/>
            <p:cNvSpPr/>
            <p:nvPr/>
          </p:nvSpPr>
          <p:spPr>
            <a:xfrm>
              <a:off x="2465487" y="482575"/>
              <a:ext cx="76202" cy="76202"/>
            </a:xfrm>
            <a:prstGeom prst="rect">
              <a:avLst/>
            </a:prstGeom>
            <a:solidFill>
              <a:srgbClr val="4078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2144709" y="522370"/>
              <a:ext cx="2412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6" name="Square"/>
            <p:cNvSpPr/>
            <p:nvPr/>
          </p:nvSpPr>
          <p:spPr>
            <a:xfrm>
              <a:off x="2465487" y="26837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1979609" y="296095"/>
              <a:ext cx="4063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8" name="Square"/>
            <p:cNvSpPr/>
            <p:nvPr/>
          </p:nvSpPr>
          <p:spPr>
            <a:xfrm>
              <a:off x="2465487" y="58379"/>
              <a:ext cx="76202" cy="762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ounded Rectangle"/>
            <p:cNvSpPr/>
            <p:nvPr/>
          </p:nvSpPr>
          <p:spPr>
            <a:xfrm>
              <a:off x="2408598" y="0"/>
              <a:ext cx="189980" cy="853619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a"/>
            <p:cNvSpPr txBox="1"/>
            <p:nvPr/>
          </p:nvSpPr>
          <p:spPr>
            <a:xfrm>
              <a:off x="16245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21" name="b"/>
            <p:cNvSpPr txBox="1"/>
            <p:nvPr/>
          </p:nvSpPr>
          <p:spPr>
            <a:xfrm>
              <a:off x="1789666" y="13939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22" name="a"/>
            <p:cNvSpPr txBox="1"/>
            <p:nvPr/>
          </p:nvSpPr>
          <p:spPr>
            <a:xfrm>
              <a:off x="2186087" y="2851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23" name="Line"/>
            <p:cNvSpPr/>
            <p:nvPr/>
          </p:nvSpPr>
          <p:spPr>
            <a:xfrm>
              <a:off x="2297110" y="108177"/>
              <a:ext cx="88806" cy="2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5" name="Reduce"/>
          <p:cNvSpPr txBox="1"/>
          <p:nvPr/>
        </p:nvSpPr>
        <p:spPr>
          <a:xfrm>
            <a:off x="7103032" y="7948762"/>
            <a:ext cx="9921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Reduce</a:t>
            </a:r>
          </a:p>
        </p:txBody>
      </p:sp>
      <p:sp>
        <p:nvSpPr>
          <p:cNvPr id="726" name="Line"/>
          <p:cNvSpPr/>
          <p:nvPr/>
        </p:nvSpPr>
        <p:spPr>
          <a:xfrm>
            <a:off x="7112011" y="7933825"/>
            <a:ext cx="6535253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7" name="List- Columns"/>
          <p:cNvSpPr txBox="1"/>
          <p:nvPr/>
        </p:nvSpPr>
        <p:spPr>
          <a:xfrm>
            <a:off x="10542396" y="1036379"/>
            <a:ext cx="1189673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List-</a:t>
            </a:r>
            <a:br/>
            <a:r>
              <a:t>Columns</a:t>
            </a:r>
          </a:p>
        </p:txBody>
      </p:sp>
      <p:sp>
        <p:nvSpPr>
          <p:cNvPr id="728" name="WORK WITH LIST-COLUMNS"/>
          <p:cNvSpPr txBox="1"/>
          <p:nvPr/>
        </p:nvSpPr>
        <p:spPr>
          <a:xfrm>
            <a:off x="10542396" y="2995823"/>
            <a:ext cx="18676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WORK WITH LIST-COLUMNS</a:t>
            </a:r>
          </a:p>
        </p:txBody>
      </p:sp>
      <p:sp>
        <p:nvSpPr>
          <p:cNvPr id="729" name="List-columns are columns of a data frame where each element is a list or vector instead of an atomic value. Columns can also be lists of data frames. See tidyr for more about nested data and list columns."/>
          <p:cNvSpPr txBox="1"/>
          <p:nvPr/>
        </p:nvSpPr>
        <p:spPr>
          <a:xfrm>
            <a:off x="11478693" y="1902237"/>
            <a:ext cx="2172207" cy="105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3"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List-columns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are columns of a data frame where each element is a list or vector instead of an atomic value. Columns can also be lists of data frames. See </a:t>
            </a:r>
            <a:r>
              <a:t>tidyr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for more about nested data and list columns.</a:t>
            </a:r>
          </a:p>
        </p:txBody>
      </p:sp>
      <p:graphicFrame>
        <p:nvGraphicFramePr>
          <p:cNvPr id="730" name="Table"/>
          <p:cNvGraphicFramePr/>
          <p:nvPr/>
        </p:nvGraphicFramePr>
        <p:xfrm>
          <a:off x="10542396" y="2101947"/>
          <a:ext cx="817856" cy="558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Source Sans Pro Regular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4E7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[4]&gt;</a:t>
                      </a:r>
                    </a:p>
                  </a:txBody>
                  <a:tcPr marL="0" marR="0" marT="0" marB="0" anchor="ctr" horzOverflow="overflow"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 Regular"/>
                        </a:rPr>
                        <a:t>&lt;int [5]&gt;</a:t>
                      </a:r>
                    </a:p>
                  </a:txBody>
                  <a:tcPr marL="0" marR="0" marT="0" marB="0" anchor="ctr" horzOverflow="overflow">
                    <a:solidFill>
                      <a:srgbClr val="B2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1" name="Manipulate list-columns like any other kind of column, using dplyr functions like mutate() and transmute(). Because each element is a list, use map functions within a column function to manipulate each element."/>
          <p:cNvSpPr txBox="1"/>
          <p:nvPr/>
        </p:nvSpPr>
        <p:spPr>
          <a:xfrm>
            <a:off x="10542395" y="3212578"/>
            <a:ext cx="3131859" cy="92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Manipulate list-columns like any other kind of column, using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dplyr</a:t>
            </a:r>
            <a:r>
              <a:t>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mutate()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transmute()</a:t>
            </a:r>
            <a:r>
              <a:t>. Because each element is a list,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 functions</a:t>
            </a:r>
            <a:r>
              <a:t> within a column function to manipulate each element.</a:t>
            </a:r>
          </a:p>
        </p:txBody>
      </p:sp>
      <p:sp>
        <p:nvSpPr>
          <p:cNvPr id="732" name="Work with Lists"/>
          <p:cNvSpPr txBox="1"/>
          <p:nvPr/>
        </p:nvSpPr>
        <p:spPr>
          <a:xfrm>
            <a:off x="315976" y="599123"/>
            <a:ext cx="20110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Work with Lists</a:t>
            </a:r>
          </a:p>
        </p:txBody>
      </p:sp>
      <p:grpSp>
        <p:nvGrpSpPr>
          <p:cNvPr id="754" name="Group"/>
          <p:cNvGrpSpPr/>
          <p:nvPr/>
        </p:nvGrpSpPr>
        <p:grpSpPr>
          <a:xfrm>
            <a:off x="443199" y="8916937"/>
            <a:ext cx="729698" cy="532530"/>
            <a:chOff x="0" y="-1"/>
            <a:chExt cx="729696" cy="532529"/>
          </a:xfrm>
        </p:grpSpPr>
        <p:grpSp>
          <p:nvGrpSpPr>
            <p:cNvPr id="751" name="Group"/>
            <p:cNvGrpSpPr/>
            <p:nvPr/>
          </p:nvGrpSpPr>
          <p:grpSpPr>
            <a:xfrm>
              <a:off x="-1" y="-2"/>
              <a:ext cx="445042" cy="532531"/>
              <a:chOff x="0" y="0"/>
              <a:chExt cx="445040" cy="532529"/>
            </a:xfrm>
          </p:grpSpPr>
          <p:sp>
            <p:nvSpPr>
              <p:cNvPr id="733" name="Rounded Rectangle"/>
              <p:cNvSpPr/>
              <p:nvPr/>
            </p:nvSpPr>
            <p:spPr>
              <a:xfrm>
                <a:off x="-1" y="17016"/>
                <a:ext cx="445042" cy="515514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35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36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grpSp>
            <p:nvGrpSpPr>
              <p:cNvPr id="739" name="Group"/>
              <p:cNvGrpSpPr/>
              <p:nvPr/>
            </p:nvGrpSpPr>
            <p:grpSpPr>
              <a:xfrm>
                <a:off x="127269" y="288547"/>
                <a:ext cx="168302" cy="76960"/>
                <a:chOff x="0" y="0"/>
                <a:chExt cx="168300" cy="76959"/>
              </a:xfrm>
            </p:grpSpPr>
            <p:sp>
              <p:nvSpPr>
                <p:cNvPr id="737" name="Square"/>
                <p:cNvSpPr/>
                <p:nvPr/>
              </p:nvSpPr>
              <p:spPr>
                <a:xfrm>
                  <a:off x="0" y="756"/>
                  <a:ext cx="76200" cy="76204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8" name="Square"/>
                <p:cNvSpPr/>
                <p:nvPr/>
              </p:nvSpPr>
              <p:spPr>
                <a:xfrm>
                  <a:off x="92099" y="-1"/>
                  <a:ext cx="76202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40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44" name="Group"/>
              <p:cNvGrpSpPr/>
              <p:nvPr/>
            </p:nvGrpSpPr>
            <p:grpSpPr>
              <a:xfrm>
                <a:off x="127269" y="161168"/>
                <a:ext cx="260401" cy="76959"/>
                <a:chOff x="0" y="0"/>
                <a:chExt cx="260400" cy="76958"/>
              </a:xfrm>
            </p:grpSpPr>
            <p:sp>
              <p:nvSpPr>
                <p:cNvPr id="741" name="Square"/>
                <p:cNvSpPr/>
                <p:nvPr/>
              </p:nvSpPr>
              <p:spPr>
                <a:xfrm>
                  <a:off x="-1" y="756"/>
                  <a:ext cx="76201" cy="76203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Square"/>
                <p:cNvSpPr/>
                <p:nvPr/>
              </p:nvSpPr>
              <p:spPr>
                <a:xfrm>
                  <a:off x="920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3" name="Square"/>
                <p:cNvSpPr/>
                <p:nvPr/>
              </p:nvSpPr>
              <p:spPr>
                <a:xfrm>
                  <a:off x="184199" y="0"/>
                  <a:ext cx="76202" cy="762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45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746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747" name="z"/>
              <p:cNvSpPr txBox="1"/>
              <p:nvPr/>
            </p:nvSpPr>
            <p:spPr>
              <a:xfrm>
                <a:off x="284444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z</a:t>
                </a:r>
              </a:p>
            </p:txBody>
          </p:sp>
          <p:sp>
            <p:nvSpPr>
              <p:cNvPr id="748" name="Rounded Rectangle"/>
              <p:cNvSpPr/>
              <p:nvPr/>
            </p:nvSpPr>
            <p:spPr>
              <a:xfrm>
                <a:off x="20649" y="145293"/>
                <a:ext cx="406941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Rounded Rectangle"/>
              <p:cNvSpPr/>
              <p:nvPr/>
            </p:nvSpPr>
            <p:spPr>
              <a:xfrm>
                <a:off x="17450" y="273051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0" name="Rounded Rectangle"/>
              <p:cNvSpPr/>
              <p:nvPr/>
            </p:nvSpPr>
            <p:spPr>
              <a:xfrm>
                <a:off x="17450" y="400808"/>
                <a:ext cx="4069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2" name="Line"/>
            <p:cNvSpPr/>
            <p:nvPr/>
          </p:nvSpPr>
          <p:spPr>
            <a:xfrm>
              <a:off x="4813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2"/>
            <p:cNvSpPr txBox="1"/>
            <p:nvPr/>
          </p:nvSpPr>
          <p:spPr>
            <a:xfrm>
              <a:off x="602695" y="3664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443199" y="6125748"/>
            <a:ext cx="802443" cy="436404"/>
            <a:chOff x="0" y="0"/>
            <a:chExt cx="802441" cy="436402"/>
          </a:xfrm>
        </p:grpSpPr>
        <p:sp>
          <p:nvSpPr>
            <p:cNvPr id="755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6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57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58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59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0" name="FALS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FALSE</a:t>
              </a:r>
            </a:p>
          </p:txBody>
        </p:sp>
      </p:grpSp>
      <p:grpSp>
        <p:nvGrpSpPr>
          <p:cNvPr id="768" name="Group"/>
          <p:cNvGrpSpPr/>
          <p:nvPr/>
        </p:nvGrpSpPr>
        <p:grpSpPr>
          <a:xfrm>
            <a:off x="443199" y="8229443"/>
            <a:ext cx="802443" cy="436404"/>
            <a:chOff x="0" y="0"/>
            <a:chExt cx="802441" cy="436402"/>
          </a:xfrm>
        </p:grpSpPr>
        <p:sp>
          <p:nvSpPr>
            <p:cNvPr id="762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3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64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65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66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7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rPr dirty="0"/>
                <a:t>TRUE</a:t>
              </a:r>
            </a:p>
          </p:txBody>
        </p:sp>
      </p:grpSp>
      <p:grpSp>
        <p:nvGrpSpPr>
          <p:cNvPr id="775" name="Group"/>
          <p:cNvGrpSpPr/>
          <p:nvPr/>
        </p:nvGrpSpPr>
        <p:grpSpPr>
          <a:xfrm>
            <a:off x="443199" y="6810504"/>
            <a:ext cx="802443" cy="436404"/>
            <a:chOff x="0" y="0"/>
            <a:chExt cx="802441" cy="436402"/>
          </a:xfrm>
        </p:grpSpPr>
        <p:sp>
          <p:nvSpPr>
            <p:cNvPr id="769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71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72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73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TRUE</a:t>
              </a:r>
            </a:p>
          </p:txBody>
        </p:sp>
      </p:grpSp>
      <p:grpSp>
        <p:nvGrpSpPr>
          <p:cNvPr id="782" name="Group"/>
          <p:cNvGrpSpPr/>
          <p:nvPr/>
        </p:nvGrpSpPr>
        <p:grpSpPr>
          <a:xfrm>
            <a:off x="443199" y="5160907"/>
            <a:ext cx="622573" cy="436403"/>
            <a:chOff x="0" y="0"/>
            <a:chExt cx="622571" cy="436401"/>
          </a:xfrm>
        </p:grpSpPr>
        <p:sp>
          <p:nvSpPr>
            <p:cNvPr id="776" name="Rounded Rectangle"/>
            <p:cNvSpPr/>
            <p:nvPr/>
          </p:nvSpPr>
          <p:spPr>
            <a:xfrm>
              <a:off x="0" y="0"/>
              <a:ext cx="279940" cy="436402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7" name="Group"/>
            <p:cNvSpPr/>
            <p:nvPr/>
          </p:nvSpPr>
          <p:spPr>
            <a:xfrm>
              <a:off x="268" y="9044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78" name="Group"/>
            <p:cNvSpPr/>
            <p:nvPr/>
          </p:nvSpPr>
          <p:spPr>
            <a:xfrm>
              <a:off x="268" y="218200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79" name="Group"/>
            <p:cNvSpPr/>
            <p:nvPr/>
          </p:nvSpPr>
          <p:spPr>
            <a:xfrm>
              <a:off x="268" y="345957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80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3"/>
            <p:cNvSpPr txBox="1"/>
            <p:nvPr/>
          </p:nvSpPr>
          <p:spPr>
            <a:xfrm>
              <a:off x="495570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789" name="Group"/>
          <p:cNvGrpSpPr/>
          <p:nvPr/>
        </p:nvGrpSpPr>
        <p:grpSpPr>
          <a:xfrm>
            <a:off x="443199" y="7532330"/>
            <a:ext cx="802443" cy="436404"/>
            <a:chOff x="0" y="0"/>
            <a:chExt cx="802441" cy="436402"/>
          </a:xfrm>
        </p:grpSpPr>
        <p:sp>
          <p:nvSpPr>
            <p:cNvPr id="783" name="Rounded Rectangle"/>
            <p:cNvSpPr/>
            <p:nvPr/>
          </p:nvSpPr>
          <p:spPr>
            <a:xfrm>
              <a:off x="0" y="0"/>
              <a:ext cx="279940" cy="4364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4" name="Group"/>
            <p:cNvSpPr/>
            <p:nvPr/>
          </p:nvSpPr>
          <p:spPr>
            <a:xfrm>
              <a:off x="269" y="91078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785" name="Group"/>
            <p:cNvSpPr/>
            <p:nvPr/>
          </p:nvSpPr>
          <p:spPr>
            <a:xfrm>
              <a:off x="269" y="21883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786" name="Group"/>
            <p:cNvSpPr/>
            <p:nvPr/>
          </p:nvSpPr>
          <p:spPr>
            <a:xfrm>
              <a:off x="269" y="346593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787" name="Line"/>
            <p:cNvSpPr/>
            <p:nvPr/>
          </p:nvSpPr>
          <p:spPr>
            <a:xfrm>
              <a:off x="324167" y="912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TRUE"/>
            <p:cNvSpPr/>
            <p:nvPr/>
          </p:nvSpPr>
          <p:spPr>
            <a:xfrm>
              <a:off x="495569" y="77742"/>
              <a:ext cx="3068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700"/>
              </a:lvl1pPr>
            </a:lstStyle>
            <a:p>
              <a:r>
                <a:t>TRUE</a:t>
              </a:r>
            </a:p>
          </p:txBody>
        </p:sp>
      </p:grpSp>
      <p:sp>
        <p:nvSpPr>
          <p:cNvPr id="790" name="Line"/>
          <p:cNvSpPr/>
          <p:nvPr/>
        </p:nvSpPr>
        <p:spPr>
          <a:xfrm>
            <a:off x="10551376" y="1020416"/>
            <a:ext cx="1154569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1" name="append(x, values, after = length(x)) Add values to end of list.  append(x, list(d = 1))…"/>
          <p:cNvSpPr txBox="1"/>
          <p:nvPr/>
        </p:nvSpPr>
        <p:spPr>
          <a:xfrm>
            <a:off x="8217534" y="5512287"/>
            <a:ext cx="2029629" cy="241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append(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values, after = length(x)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Add values to end of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append(x, list(d = 1))</a:t>
            </a:r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prepend(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values, before = 1</a:t>
            </a:r>
            <a:r>
              <a:t>) 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Add values to start of list.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splice(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…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Combine objects into a list, storing S3 objects as sub-lists.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splice(x, y, "foo")</a:t>
            </a:r>
          </a:p>
        </p:txBody>
      </p:sp>
      <p:grpSp>
        <p:nvGrpSpPr>
          <p:cNvPr id="808" name="Group"/>
          <p:cNvGrpSpPr/>
          <p:nvPr/>
        </p:nvGrpSpPr>
        <p:grpSpPr>
          <a:xfrm>
            <a:off x="7246388" y="5555131"/>
            <a:ext cx="777250" cy="448751"/>
            <a:chOff x="0" y="0"/>
            <a:chExt cx="777249" cy="448750"/>
          </a:xfrm>
        </p:grpSpPr>
        <p:grpSp>
          <p:nvGrpSpPr>
            <p:cNvPr id="795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792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3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4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99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796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7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8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05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800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1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2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4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06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07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5" name="Group"/>
          <p:cNvGrpSpPr/>
          <p:nvPr/>
        </p:nvGrpSpPr>
        <p:grpSpPr>
          <a:xfrm>
            <a:off x="7246388" y="6388772"/>
            <a:ext cx="777250" cy="448751"/>
            <a:chOff x="0" y="0"/>
            <a:chExt cx="777249" cy="448750"/>
          </a:xfrm>
        </p:grpSpPr>
        <p:grpSp>
          <p:nvGrpSpPr>
            <p:cNvPr id="812" name="Group"/>
            <p:cNvGrpSpPr/>
            <p:nvPr/>
          </p:nvGrpSpPr>
          <p:grpSpPr>
            <a:xfrm>
              <a:off x="-1" y="0"/>
              <a:ext cx="152186" cy="245550"/>
              <a:chOff x="0" y="0"/>
              <a:chExt cx="152184" cy="245549"/>
            </a:xfrm>
          </p:grpSpPr>
          <p:sp>
            <p:nvSpPr>
              <p:cNvPr id="809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Square"/>
              <p:cNvSpPr/>
              <p:nvPr/>
            </p:nvSpPr>
            <p:spPr>
              <a:xfrm rot="16200000">
                <a:off x="37991" y="131316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1" name="Square"/>
              <p:cNvSpPr/>
              <p:nvPr/>
            </p:nvSpPr>
            <p:spPr>
              <a:xfrm rot="16200000">
                <a:off x="37991" y="39643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16" name="Group"/>
            <p:cNvGrpSpPr/>
            <p:nvPr/>
          </p:nvGrpSpPr>
          <p:grpSpPr>
            <a:xfrm>
              <a:off x="278964" y="0"/>
              <a:ext cx="152186" cy="245550"/>
              <a:chOff x="0" y="0"/>
              <a:chExt cx="152185" cy="245549"/>
            </a:xfrm>
          </p:grpSpPr>
          <p:sp>
            <p:nvSpPr>
              <p:cNvPr id="813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4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5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625063" y="-1"/>
              <a:ext cx="152187" cy="448752"/>
              <a:chOff x="0" y="0"/>
              <a:chExt cx="152185" cy="448750"/>
            </a:xfrm>
          </p:grpSpPr>
          <p:sp>
            <p:nvSpPr>
              <p:cNvPr id="817" name="Rounded Rectangle"/>
              <p:cNvSpPr/>
              <p:nvPr/>
            </p:nvSpPr>
            <p:spPr>
              <a:xfrm>
                <a:off x="-1" y="-1"/>
                <a:ext cx="152187" cy="448752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8" name="Square"/>
              <p:cNvSpPr/>
              <p:nvPr/>
            </p:nvSpPr>
            <p:spPr>
              <a:xfrm rot="16200000">
                <a:off x="37992" y="314661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9" name="Square"/>
              <p:cNvSpPr/>
              <p:nvPr/>
            </p:nvSpPr>
            <p:spPr>
              <a:xfrm rot="16200000">
                <a:off x="37992" y="222988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0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1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23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24" name="Line"/>
            <p:cNvSpPr/>
            <p:nvPr/>
          </p:nvSpPr>
          <p:spPr>
            <a:xfrm>
              <a:off x="463488" y="122773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7246388" y="7061413"/>
            <a:ext cx="777250" cy="524950"/>
            <a:chOff x="0" y="0"/>
            <a:chExt cx="777249" cy="524949"/>
          </a:xfrm>
        </p:grpSpPr>
        <p:grpSp>
          <p:nvGrpSpPr>
            <p:cNvPr id="829" name="Group"/>
            <p:cNvGrpSpPr/>
            <p:nvPr/>
          </p:nvGrpSpPr>
          <p:grpSpPr>
            <a:xfrm>
              <a:off x="-1" y="106"/>
              <a:ext cx="152186" cy="245550"/>
              <a:chOff x="0" y="0"/>
              <a:chExt cx="152184" cy="245549"/>
            </a:xfrm>
          </p:grpSpPr>
          <p:sp>
            <p:nvSpPr>
              <p:cNvPr id="826" name="Rounded Rectangle"/>
              <p:cNvSpPr/>
              <p:nvPr/>
            </p:nvSpPr>
            <p:spPr>
              <a:xfrm>
                <a:off x="0" y="0"/>
                <a:ext cx="152185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7" name="Square"/>
              <p:cNvSpPr/>
              <p:nvPr/>
            </p:nvSpPr>
            <p:spPr>
              <a:xfrm rot="16200000">
                <a:off x="37991" y="131317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8" name="Square"/>
              <p:cNvSpPr/>
              <p:nvPr/>
            </p:nvSpPr>
            <p:spPr>
              <a:xfrm rot="16200000">
                <a:off x="37991" y="39644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33" name="Group"/>
            <p:cNvGrpSpPr/>
            <p:nvPr/>
          </p:nvGrpSpPr>
          <p:grpSpPr>
            <a:xfrm>
              <a:off x="278964" y="106"/>
              <a:ext cx="152186" cy="245550"/>
              <a:chOff x="0" y="0"/>
              <a:chExt cx="152185" cy="245549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-1" y="0"/>
                <a:ext cx="152187" cy="245550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1" name="Square"/>
              <p:cNvSpPr/>
              <p:nvPr/>
            </p:nvSpPr>
            <p:spPr>
              <a:xfrm rot="16200000">
                <a:off x="37992" y="131316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2" name="Square"/>
              <p:cNvSpPr/>
              <p:nvPr/>
            </p:nvSpPr>
            <p:spPr>
              <a:xfrm rot="16200000">
                <a:off x="37992" y="39643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34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grpSp>
          <p:nvGrpSpPr>
            <p:cNvPr id="841" name="Group"/>
            <p:cNvGrpSpPr/>
            <p:nvPr/>
          </p:nvGrpSpPr>
          <p:grpSpPr>
            <a:xfrm>
              <a:off x="625063" y="-1"/>
              <a:ext cx="152187" cy="524950"/>
              <a:chOff x="0" y="0"/>
              <a:chExt cx="152185" cy="524949"/>
            </a:xfrm>
          </p:grpSpPr>
          <p:sp>
            <p:nvSpPr>
              <p:cNvPr id="835" name="Rounded Rectangle"/>
              <p:cNvSpPr/>
              <p:nvPr/>
            </p:nvSpPr>
            <p:spPr>
              <a:xfrm>
                <a:off x="-1" y="-1"/>
                <a:ext cx="152187" cy="524951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6" name="Square"/>
              <p:cNvSpPr/>
              <p:nvPr/>
            </p:nvSpPr>
            <p:spPr>
              <a:xfrm rot="16200000">
                <a:off x="37992" y="406393"/>
                <a:ext cx="76202" cy="76203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7" name="Square"/>
              <p:cNvSpPr/>
              <p:nvPr/>
            </p:nvSpPr>
            <p:spPr>
              <a:xfrm rot="16200000">
                <a:off x="37992" y="314659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8" name="Square"/>
              <p:cNvSpPr/>
              <p:nvPr/>
            </p:nvSpPr>
            <p:spPr>
              <a:xfrm rot="16200000">
                <a:off x="37992" y="222987"/>
                <a:ext cx="76202" cy="76203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9" name="Square"/>
              <p:cNvSpPr/>
              <p:nvPr/>
            </p:nvSpPr>
            <p:spPr>
              <a:xfrm rot="16200000">
                <a:off x="37992" y="131315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0" name="Square"/>
              <p:cNvSpPr/>
              <p:nvPr/>
            </p:nvSpPr>
            <p:spPr>
              <a:xfrm rot="16200000">
                <a:off x="37992" y="39642"/>
                <a:ext cx="76202" cy="76203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42" name="Group"/>
            <p:cNvSpPr/>
            <p:nvPr/>
          </p:nvSpPr>
          <p:spPr>
            <a:xfrm rot="16200000">
              <a:off x="319044" y="304700"/>
              <a:ext cx="76202" cy="76202"/>
            </a:xfrm>
            <a:prstGeom prst="rect">
              <a:avLst/>
            </a:prstGeom>
            <a:solidFill>
              <a:srgbClr val="78A742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3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Source Sans Pro Bold"/>
                  <a:ea typeface="Source Sans Pro Bold"/>
                  <a:cs typeface="Source Sans Pro Bold"/>
                  <a:sym typeface="Source Sans Pro Bold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844" name="Line"/>
            <p:cNvSpPr/>
            <p:nvPr/>
          </p:nvSpPr>
          <p:spPr>
            <a:xfrm>
              <a:off x="468672" y="292000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6" name="Combine"/>
          <p:cNvSpPr txBox="1"/>
          <p:nvPr/>
        </p:nvSpPr>
        <p:spPr>
          <a:xfrm>
            <a:off x="7103032" y="5031499"/>
            <a:ext cx="12141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Combine</a:t>
            </a:r>
          </a:p>
        </p:txBody>
      </p:sp>
      <p:sp>
        <p:nvSpPr>
          <p:cNvPr id="847" name="Line"/>
          <p:cNvSpPr/>
          <p:nvPr/>
        </p:nvSpPr>
        <p:spPr>
          <a:xfrm>
            <a:off x="7112011" y="5021879"/>
            <a:ext cx="3126170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8" name="Index"/>
          <p:cNvSpPr txBox="1"/>
          <p:nvPr/>
        </p:nvSpPr>
        <p:spPr>
          <a:xfrm>
            <a:off x="3703304" y="1036379"/>
            <a:ext cx="7429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97979"/>
                </a:solidFill>
              </a:defRPr>
            </a:pPr>
            <a:r>
              <a:t>Index</a:t>
            </a:r>
          </a:p>
        </p:txBody>
      </p:sp>
      <p:sp>
        <p:nvSpPr>
          <p:cNvPr id="849" name="pluck(.x, ..., .default=NULL) Select an element by name or index. Also attr_getter() and chuck().  pluck(x, &quot;b&quot;) x %&gt;% pluck(&quot;b&quot;)…"/>
          <p:cNvSpPr txBox="1"/>
          <p:nvPr/>
        </p:nvSpPr>
        <p:spPr>
          <a:xfrm>
            <a:off x="4924726" y="1464460"/>
            <a:ext cx="1905002" cy="344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pluck(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..., .default=NULL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Select an element by name or index. Also </a:t>
            </a:r>
            <a:r>
              <a:t>attr_getter()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and </a:t>
            </a:r>
            <a:r>
              <a:t>chuck()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pluck(x, "b")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pluck("b")</a:t>
            </a:r>
            <a:endParaRPr i="1"/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assign_in(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x, where, value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Assign a value to a location using pluck selection. 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assign_in(x, "b", 5)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assign_in("b", 5)</a:t>
            </a:r>
          </a:p>
          <a:p>
            <a:pPr>
              <a:lnSpc>
                <a:spcPct val="80000"/>
              </a:lnSpc>
              <a:spcBef>
                <a:spcPts val="3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modify_in(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.x, .where, .f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Apply a function to a value at a selected location.</a:t>
            </a:r>
            <a:br>
              <a:rPr>
                <a:latin typeface="+mj-lt"/>
                <a:ea typeface="+mj-ea"/>
                <a:cs typeface="+mj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modify_in(x, "b", abs)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 %&gt;% modify_in("b", abs)</a:t>
            </a:r>
          </a:p>
        </p:txBody>
      </p:sp>
      <p:grpSp>
        <p:nvGrpSpPr>
          <p:cNvPr id="858" name="Group"/>
          <p:cNvGrpSpPr/>
          <p:nvPr/>
        </p:nvGrpSpPr>
        <p:grpSpPr>
          <a:xfrm>
            <a:off x="3835555" y="1508895"/>
            <a:ext cx="612402" cy="576103"/>
            <a:chOff x="0" y="0"/>
            <a:chExt cx="612401" cy="576102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0"/>
              <a:ext cx="279941" cy="576103"/>
              <a:chOff x="0" y="0"/>
              <a:chExt cx="279940" cy="576102"/>
            </a:xfrm>
          </p:grpSpPr>
          <p:sp>
            <p:nvSpPr>
              <p:cNvPr id="850" name="Rounded Rectangle"/>
              <p:cNvSpPr/>
              <p:nvPr/>
            </p:nvSpPr>
            <p:spPr>
              <a:xfrm>
                <a:off x="0" y="0"/>
                <a:ext cx="279941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1" name="a"/>
              <p:cNvSpPr/>
              <p:nvPr/>
            </p:nvSpPr>
            <p:spPr>
              <a:xfrm>
                <a:off x="268" y="90443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52" name="b"/>
              <p:cNvSpPr/>
              <p:nvPr/>
            </p:nvSpPr>
            <p:spPr>
              <a:xfrm>
                <a:off x="268" y="218200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53" name="c"/>
              <p:cNvSpPr/>
              <p:nvPr/>
            </p:nvSpPr>
            <p:spPr>
              <a:xfrm>
                <a:off x="268" y="345957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54" name="d"/>
              <p:cNvSpPr/>
              <p:nvPr/>
            </p:nvSpPr>
            <p:spPr>
              <a:xfrm>
                <a:off x="268" y="476132"/>
                <a:ext cx="12700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56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Group"/>
            <p:cNvSpPr/>
            <p:nvPr/>
          </p:nvSpPr>
          <p:spPr>
            <a:xfrm>
              <a:off x="485401" y="92034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3835555" y="2742526"/>
            <a:ext cx="760132" cy="576104"/>
            <a:chOff x="0" y="0"/>
            <a:chExt cx="760131" cy="576102"/>
          </a:xfrm>
        </p:grpSpPr>
        <p:grpSp>
          <p:nvGrpSpPr>
            <p:cNvPr id="864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859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60" name="a"/>
              <p:cNvSpPr txBox="1"/>
              <p:nvPr/>
            </p:nvSpPr>
            <p:spPr>
              <a:xfrm>
                <a:off x="269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61" name="b"/>
              <p:cNvSpPr txBox="1"/>
              <p:nvPr/>
            </p:nvSpPr>
            <p:spPr>
              <a:xfrm>
                <a:off x="269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62" name="c"/>
              <p:cNvSpPr txBox="1"/>
              <p:nvPr/>
            </p:nvSpPr>
            <p:spPr>
              <a:xfrm>
                <a:off x="269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63" name="d"/>
              <p:cNvSpPr txBox="1"/>
              <p:nvPr/>
            </p:nvSpPr>
            <p:spPr>
              <a:xfrm>
                <a:off x="269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65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6" name="Rounded Rectangle"/>
            <p:cNvSpPr/>
            <p:nvPr/>
          </p:nvSpPr>
          <p:spPr>
            <a:xfrm>
              <a:off x="480190" y="0"/>
              <a:ext cx="279942" cy="576103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a"/>
            <p:cNvSpPr txBox="1"/>
            <p:nvPr/>
          </p:nvSpPr>
          <p:spPr>
            <a:xfrm>
              <a:off x="48045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868" name="b"/>
            <p:cNvSpPr txBox="1"/>
            <p:nvPr/>
          </p:nvSpPr>
          <p:spPr>
            <a:xfrm>
              <a:off x="480459" y="148350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b</a:t>
              </a:r>
            </a:p>
          </p:txBody>
        </p:sp>
        <p:sp>
          <p:nvSpPr>
            <p:cNvPr id="869" name="c"/>
            <p:cNvSpPr txBox="1"/>
            <p:nvPr/>
          </p:nvSpPr>
          <p:spPr>
            <a:xfrm>
              <a:off x="48045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870" name="d"/>
            <p:cNvSpPr txBox="1"/>
            <p:nvPr/>
          </p:nvSpPr>
          <p:spPr>
            <a:xfrm>
              <a:off x="480459" y="40628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3835555" y="3938363"/>
            <a:ext cx="977742" cy="576104"/>
            <a:chOff x="0" y="0"/>
            <a:chExt cx="977741" cy="576102"/>
          </a:xfrm>
        </p:grpSpPr>
        <p:grpSp>
          <p:nvGrpSpPr>
            <p:cNvPr id="877" name="Group"/>
            <p:cNvGrpSpPr/>
            <p:nvPr/>
          </p:nvGrpSpPr>
          <p:grpSpPr>
            <a:xfrm>
              <a:off x="0" y="0"/>
              <a:ext cx="279940" cy="576103"/>
              <a:chOff x="0" y="0"/>
              <a:chExt cx="279939" cy="576102"/>
            </a:xfrm>
          </p:grpSpPr>
          <p:sp>
            <p:nvSpPr>
              <p:cNvPr id="872" name="Rounded Rectangle"/>
              <p:cNvSpPr/>
              <p:nvPr/>
            </p:nvSpPr>
            <p:spPr>
              <a:xfrm>
                <a:off x="0" y="0"/>
                <a:ext cx="279940" cy="576103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3" name="a"/>
              <p:cNvSpPr txBox="1"/>
              <p:nvPr/>
            </p:nvSpPr>
            <p:spPr>
              <a:xfrm>
                <a:off x="268" y="2059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74" name="b"/>
              <p:cNvSpPr txBox="1"/>
              <p:nvPr/>
            </p:nvSpPr>
            <p:spPr>
              <a:xfrm>
                <a:off x="268" y="148350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75" name="c"/>
              <p:cNvSpPr txBox="1"/>
              <p:nvPr/>
            </p:nvSpPr>
            <p:spPr>
              <a:xfrm>
                <a:off x="268" y="27610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76" name="d"/>
              <p:cNvSpPr txBox="1"/>
              <p:nvPr/>
            </p:nvSpPr>
            <p:spPr>
              <a:xfrm>
                <a:off x="268" y="406282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78" name="Line"/>
            <p:cNvSpPr/>
            <p:nvPr/>
          </p:nvSpPr>
          <p:spPr>
            <a:xfrm>
              <a:off x="326698" y="92156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79" name="Rounded Rectangle"/>
            <p:cNvSpPr/>
            <p:nvPr/>
          </p:nvSpPr>
          <p:spPr>
            <a:xfrm>
              <a:off x="480190" y="0"/>
              <a:ext cx="447216" cy="576103"/>
            </a:xfrm>
            <a:prstGeom prst="roundRect">
              <a:avLst>
                <a:gd name="adj" fmla="val 15706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0" name="a"/>
            <p:cNvSpPr txBox="1"/>
            <p:nvPr/>
          </p:nvSpPr>
          <p:spPr>
            <a:xfrm>
              <a:off x="607459" y="20593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a</a:t>
              </a:r>
            </a:p>
          </p:txBody>
        </p:sp>
        <p:sp>
          <p:nvSpPr>
            <p:cNvPr id="881" name="fun(      )"/>
            <p:cNvSpPr txBox="1"/>
            <p:nvPr/>
          </p:nvSpPr>
          <p:spPr>
            <a:xfrm>
              <a:off x="521002" y="135650"/>
              <a:ext cx="456740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sz="900"/>
              </a:lvl1pPr>
            </a:lstStyle>
            <a:p>
              <a:r>
                <a:t>fun(      )</a:t>
              </a:r>
            </a:p>
          </p:txBody>
        </p:sp>
        <p:sp>
          <p:nvSpPr>
            <p:cNvPr id="882" name="c"/>
            <p:cNvSpPr txBox="1"/>
            <p:nvPr/>
          </p:nvSpPr>
          <p:spPr>
            <a:xfrm>
              <a:off x="607459" y="276106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c</a:t>
              </a:r>
            </a:p>
          </p:txBody>
        </p:sp>
        <p:sp>
          <p:nvSpPr>
            <p:cNvPr id="883" name="d"/>
            <p:cNvSpPr txBox="1"/>
            <p:nvPr/>
          </p:nvSpPr>
          <p:spPr>
            <a:xfrm>
              <a:off x="607459" y="406281"/>
              <a:ext cx="127002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/>
              </a:lvl1pPr>
            </a:lstStyle>
            <a:p>
              <a:r>
                <a:t>d</a:t>
              </a:r>
            </a:p>
          </p:txBody>
        </p:sp>
      </p:grpSp>
      <p:sp>
        <p:nvSpPr>
          <p:cNvPr id="885" name="Line"/>
          <p:cNvSpPr/>
          <p:nvPr/>
        </p:nvSpPr>
        <p:spPr>
          <a:xfrm>
            <a:off x="3712284" y="1020416"/>
            <a:ext cx="3112316" cy="2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6" name="Suffixed map functions like map_int() return an atomic data type and will simplify list-columns into regular columns."/>
          <p:cNvSpPr txBox="1"/>
          <p:nvPr/>
        </p:nvSpPr>
        <p:spPr>
          <a:xfrm>
            <a:off x="10542395" y="6105166"/>
            <a:ext cx="3131859" cy="96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Suffixed map functions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map_int() </a:t>
            </a:r>
            <a:r>
              <a:t>return an atomic data type and will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simplify list-columns into regular columns</a:t>
            </a:r>
            <a:r>
              <a:t>.</a:t>
            </a:r>
          </a:p>
        </p:txBody>
      </p:sp>
      <p:sp>
        <p:nvSpPr>
          <p:cNvPr id="887" name="map(), map2(), or pmap() return lists and will create new list-columns."/>
          <p:cNvSpPr txBox="1"/>
          <p:nvPr/>
        </p:nvSpPr>
        <p:spPr>
          <a:xfrm>
            <a:off x="10542395" y="4302816"/>
            <a:ext cx="3131859" cy="532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map()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</a:t>
            </a:r>
            <a:r>
              <a:t>map2()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, or </a:t>
            </a:r>
            <a:r>
              <a:t>pmap()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 return lists and will </a:t>
            </a:r>
            <a:r>
              <a:t>create new list-columns</a:t>
            </a:r>
            <a:r>
              <a:rPr>
                <a:latin typeface="+mj-lt"/>
                <a:ea typeface="+mj-ea"/>
                <a:cs typeface="+mj-cs"/>
                <a:sym typeface="Source Sans Pro Regular"/>
              </a:rPr>
              <a:t>.</a:t>
            </a:r>
          </a:p>
        </p:txBody>
      </p:sp>
      <p:grpSp>
        <p:nvGrpSpPr>
          <p:cNvPr id="901" name="Group"/>
          <p:cNvGrpSpPr/>
          <p:nvPr/>
        </p:nvGrpSpPr>
        <p:grpSpPr>
          <a:xfrm>
            <a:off x="10542395" y="6681372"/>
            <a:ext cx="3131859" cy="865414"/>
            <a:chOff x="0" y="0"/>
            <a:chExt cx="3131858" cy="865413"/>
          </a:xfrm>
        </p:grpSpPr>
        <p:sp>
          <p:nvSpPr>
            <p:cNvPr id="888" name="starwars %&gt;%                  mutate(n_films = map_int(films, length))"/>
            <p:cNvSpPr txBox="1"/>
            <p:nvPr/>
          </p:nvSpPr>
          <p:spPr>
            <a:xfrm>
              <a:off x="-1" y="244127"/>
              <a:ext cx="3131859" cy="532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mutate(n_films = map_int(films, length))</a:t>
              </a:r>
            </a:p>
          </p:txBody>
        </p:sp>
        <p:sp>
          <p:nvSpPr>
            <p:cNvPr id="889" name="Triangle"/>
            <p:cNvSpPr/>
            <p:nvPr/>
          </p:nvSpPr>
          <p:spPr>
            <a:xfrm rot="10800000" flipH="1">
              <a:off x="1844154" y="192591"/>
              <a:ext cx="112194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92" name="list function, return int"/>
            <p:cNvGrpSpPr/>
            <p:nvPr/>
          </p:nvGrpSpPr>
          <p:grpSpPr>
            <a:xfrm>
              <a:off x="1777658" y="0"/>
              <a:ext cx="802443" cy="298146"/>
              <a:chOff x="0" y="0"/>
              <a:chExt cx="802442" cy="298145"/>
            </a:xfrm>
          </p:grpSpPr>
          <p:sp>
            <p:nvSpPr>
              <p:cNvPr id="890" name="Shape"/>
              <p:cNvSpPr/>
              <p:nvPr/>
            </p:nvSpPr>
            <p:spPr>
              <a:xfrm>
                <a:off x="-1" y="-1"/>
                <a:ext cx="802444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1" name="list function, return int"/>
              <p:cNvSpPr txBox="1"/>
              <p:nvPr/>
            </p:nvSpPr>
            <p:spPr>
              <a:xfrm>
                <a:off x="-1" y="30327"/>
                <a:ext cx="802444" cy="2374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list function, return int</a:t>
                </a:r>
              </a:p>
            </p:txBody>
          </p:sp>
        </p:grpSp>
        <p:sp>
          <p:nvSpPr>
            <p:cNvPr id="893" name="Triangle"/>
            <p:cNvSpPr/>
            <p:nvPr/>
          </p:nvSpPr>
          <p:spPr>
            <a:xfrm flipH="1">
              <a:off x="733533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96" name="column function"/>
            <p:cNvGrpSpPr/>
            <p:nvPr/>
          </p:nvGrpSpPr>
          <p:grpSpPr>
            <a:xfrm>
              <a:off x="667038" y="687612"/>
              <a:ext cx="936309" cy="177802"/>
              <a:chOff x="0" y="0"/>
              <a:chExt cx="936308" cy="177801"/>
            </a:xfrm>
          </p:grpSpPr>
          <p:sp>
            <p:nvSpPr>
              <p:cNvPr id="894" name="Shape"/>
              <p:cNvSpPr/>
              <p:nvPr/>
            </p:nvSpPr>
            <p:spPr>
              <a:xfrm>
                <a:off x="0" y="-1"/>
                <a:ext cx="93630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5" name="column function"/>
              <p:cNvSpPr txBox="1"/>
              <p:nvPr/>
            </p:nvSpPr>
            <p:spPr>
              <a:xfrm>
                <a:off x="-1" y="19050"/>
                <a:ext cx="93631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column function</a:t>
                </a:r>
              </a:p>
            </p:txBody>
          </p:sp>
        </p:grpSp>
        <p:sp>
          <p:nvSpPr>
            <p:cNvPr id="897" name="Triangle"/>
            <p:cNvSpPr/>
            <p:nvPr/>
          </p:nvSpPr>
          <p:spPr>
            <a:xfrm flipH="1">
              <a:off x="2266000" y="543959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00" name="list-column"/>
            <p:cNvGrpSpPr/>
            <p:nvPr/>
          </p:nvGrpSpPr>
          <p:grpSpPr>
            <a:xfrm>
              <a:off x="2199505" y="687612"/>
              <a:ext cx="830560" cy="177802"/>
              <a:chOff x="0" y="0"/>
              <a:chExt cx="830558" cy="177801"/>
            </a:xfrm>
          </p:grpSpPr>
          <p:sp>
            <p:nvSpPr>
              <p:cNvPr id="898" name="Shape"/>
              <p:cNvSpPr/>
              <p:nvPr/>
            </p:nvSpPr>
            <p:spPr>
              <a:xfrm>
                <a:off x="0" y="-1"/>
                <a:ext cx="830559" cy="17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899" name="list-column"/>
              <p:cNvSpPr txBox="1"/>
              <p:nvPr/>
            </p:nvSpPr>
            <p:spPr>
              <a:xfrm>
                <a:off x="-1" y="19050"/>
                <a:ext cx="83056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list-column</a:t>
                </a:r>
              </a:p>
            </p:txBody>
          </p:sp>
        </p:grpSp>
      </p:grpSp>
      <p:grpSp>
        <p:nvGrpSpPr>
          <p:cNvPr id="915" name="Group"/>
          <p:cNvGrpSpPr/>
          <p:nvPr/>
        </p:nvGrpSpPr>
        <p:grpSpPr>
          <a:xfrm>
            <a:off x="10542395" y="4732697"/>
            <a:ext cx="3131859" cy="926674"/>
            <a:chOff x="0" y="0"/>
            <a:chExt cx="3131858" cy="926673"/>
          </a:xfrm>
        </p:grpSpPr>
        <p:sp>
          <p:nvSpPr>
            <p:cNvPr id="902" name="starwars %&gt;%                   transmute(ships = map2(vehicles,                                                                            starships,                                                                     append)"/>
            <p:cNvSpPr txBox="1"/>
            <p:nvPr/>
          </p:nvSpPr>
          <p:spPr>
            <a:xfrm>
              <a:off x="-1" y="267848"/>
              <a:ext cx="3131859" cy="658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>
                  <a:solidFill>
                    <a:srgbClr val="000000"/>
                  </a:solidFill>
                  <a:latin typeface="Source Sans Pro ExtraLight"/>
                  <a:ea typeface="Source Sans Pro ExtraLight"/>
                  <a:cs typeface="Source Sans Pro ExtraLight"/>
                  <a:sym typeface="Source Sans Pro ExtraLight"/>
                </a:defRPr>
              </a:pPr>
              <a:r>
                <a:t>starwars %&gt;%</a:t>
              </a:r>
              <a:br/>
              <a:r>
                <a:t>                  transmute(ships = map2(vehicles,        </a:t>
              </a:r>
              <a:br/>
              <a:r>
                <a:t>                                                                   starships, </a:t>
              </a:r>
              <a:br/>
              <a:r>
                <a:t>                                                                   append)</a:t>
              </a:r>
            </a:p>
          </p:txBody>
        </p:sp>
        <p:sp>
          <p:nvSpPr>
            <p:cNvPr id="903" name="Triangle"/>
            <p:cNvSpPr/>
            <p:nvPr/>
          </p:nvSpPr>
          <p:spPr>
            <a:xfrm flipH="1">
              <a:off x="809722" y="582746"/>
              <a:ext cx="112195" cy="26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06" name="column function"/>
            <p:cNvGrpSpPr/>
            <p:nvPr/>
          </p:nvGrpSpPr>
          <p:grpSpPr>
            <a:xfrm>
              <a:off x="743227" y="726399"/>
              <a:ext cx="936309" cy="177802"/>
              <a:chOff x="0" y="0"/>
              <a:chExt cx="936308" cy="177801"/>
            </a:xfrm>
          </p:grpSpPr>
          <p:sp>
            <p:nvSpPr>
              <p:cNvPr id="904" name="Shape"/>
              <p:cNvSpPr/>
              <p:nvPr/>
            </p:nvSpPr>
            <p:spPr>
              <a:xfrm>
                <a:off x="0" y="0"/>
                <a:ext cx="93630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05" name="column function"/>
              <p:cNvSpPr txBox="1"/>
              <p:nvPr/>
            </p:nvSpPr>
            <p:spPr>
              <a:xfrm>
                <a:off x="-1" y="19050"/>
                <a:ext cx="93631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column function</a:t>
                </a:r>
              </a:p>
            </p:txBody>
          </p:sp>
        </p:grpSp>
        <p:sp>
          <p:nvSpPr>
            <p:cNvPr id="907" name="Triangle"/>
            <p:cNvSpPr/>
            <p:nvPr/>
          </p:nvSpPr>
          <p:spPr>
            <a:xfrm rot="10800000" flipH="1">
              <a:off x="1767943" y="192591"/>
              <a:ext cx="112194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10" name="list function, return list"/>
            <p:cNvGrpSpPr/>
            <p:nvPr/>
          </p:nvGrpSpPr>
          <p:grpSpPr>
            <a:xfrm>
              <a:off x="1180748" y="0"/>
              <a:ext cx="802442" cy="298146"/>
              <a:chOff x="0" y="0"/>
              <a:chExt cx="802441" cy="298145"/>
            </a:xfrm>
          </p:grpSpPr>
          <p:sp>
            <p:nvSpPr>
              <p:cNvPr id="908" name="Shape"/>
              <p:cNvSpPr/>
              <p:nvPr/>
            </p:nvSpPr>
            <p:spPr>
              <a:xfrm>
                <a:off x="-1" y="-1"/>
                <a:ext cx="802443" cy="298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09" name="list function, return list"/>
              <p:cNvSpPr txBox="1"/>
              <p:nvPr/>
            </p:nvSpPr>
            <p:spPr>
              <a:xfrm>
                <a:off x="0" y="30327"/>
                <a:ext cx="802441" cy="2374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list function, return list</a:t>
                </a:r>
              </a:p>
            </p:txBody>
          </p:sp>
        </p:grpSp>
        <p:sp>
          <p:nvSpPr>
            <p:cNvPr id="911" name="Triangle"/>
            <p:cNvSpPr/>
            <p:nvPr/>
          </p:nvSpPr>
          <p:spPr>
            <a:xfrm rot="10800000">
              <a:off x="2291389" y="192591"/>
              <a:ext cx="112195" cy="26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E79A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14" name="list-columns"/>
            <p:cNvGrpSpPr/>
            <p:nvPr/>
          </p:nvGrpSpPr>
          <p:grpSpPr>
            <a:xfrm>
              <a:off x="2224894" y="120344"/>
              <a:ext cx="830560" cy="177802"/>
              <a:chOff x="0" y="0"/>
              <a:chExt cx="830558" cy="177801"/>
            </a:xfrm>
          </p:grpSpPr>
          <p:sp>
            <p:nvSpPr>
              <p:cNvPr id="912" name="Shape"/>
              <p:cNvSpPr/>
              <p:nvPr/>
            </p:nvSpPr>
            <p:spPr>
              <a:xfrm>
                <a:off x="0" y="0"/>
                <a:ext cx="830559" cy="177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pPr>
                <a:endParaRPr/>
              </a:p>
            </p:txBody>
          </p:sp>
          <p:sp>
            <p:nvSpPr>
              <p:cNvPr id="913" name="list-columns"/>
              <p:cNvSpPr txBox="1"/>
              <p:nvPr/>
            </p:nvSpPr>
            <p:spPr>
              <a:xfrm>
                <a:off x="-1" y="19050"/>
                <a:ext cx="83056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list-columns</a:t>
                </a:r>
              </a:p>
            </p:txBody>
          </p:sp>
        </p:grpSp>
      </p:grpSp>
      <p:grpSp>
        <p:nvGrpSpPr>
          <p:cNvPr id="947" name="Group"/>
          <p:cNvGrpSpPr/>
          <p:nvPr/>
        </p:nvGrpSpPr>
        <p:grpSpPr>
          <a:xfrm>
            <a:off x="7246388" y="3990777"/>
            <a:ext cx="894897" cy="538658"/>
            <a:chOff x="0" y="-1"/>
            <a:chExt cx="894895" cy="538657"/>
          </a:xfrm>
        </p:grpSpPr>
        <p:grpSp>
          <p:nvGrpSpPr>
            <p:cNvPr id="930" name="Group"/>
            <p:cNvGrpSpPr/>
            <p:nvPr/>
          </p:nvGrpSpPr>
          <p:grpSpPr>
            <a:xfrm>
              <a:off x="0" y="-2"/>
              <a:ext cx="356141" cy="532531"/>
              <a:chOff x="0" y="0"/>
              <a:chExt cx="356140" cy="532530"/>
            </a:xfrm>
          </p:grpSpPr>
          <p:sp>
            <p:nvSpPr>
              <p:cNvPr id="916" name="Rounded Rectangle"/>
              <p:cNvSpPr/>
              <p:nvPr/>
            </p:nvSpPr>
            <p:spPr>
              <a:xfrm>
                <a:off x="0" y="17016"/>
                <a:ext cx="356141" cy="515514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17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18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19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20" name="Square"/>
              <p:cNvSpPr/>
              <p:nvPr/>
            </p:nvSpPr>
            <p:spPr>
              <a:xfrm>
                <a:off x="127269" y="289305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Square"/>
              <p:cNvSpPr/>
              <p:nvPr/>
            </p:nvSpPr>
            <p:spPr>
              <a:xfrm>
                <a:off x="219369" y="288548"/>
                <a:ext cx="76202" cy="76202"/>
              </a:xfrm>
              <a:prstGeom prst="rect">
                <a:avLst/>
              </a:prstGeom>
              <a:solidFill>
                <a:srgbClr val="78A7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Square"/>
              <p:cNvSpPr/>
              <p:nvPr/>
            </p:nvSpPr>
            <p:spPr>
              <a:xfrm>
                <a:off x="127269" y="417062"/>
                <a:ext cx="76202" cy="7620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Square"/>
              <p:cNvSpPr/>
              <p:nvPr/>
            </p:nvSpPr>
            <p:spPr>
              <a:xfrm>
                <a:off x="1272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4" name="Square"/>
              <p:cNvSpPr/>
              <p:nvPr/>
            </p:nvSpPr>
            <p:spPr>
              <a:xfrm>
                <a:off x="219369" y="161169"/>
                <a:ext cx="76202" cy="76202"/>
              </a:xfrm>
              <a:prstGeom prst="rect">
                <a:avLst/>
              </a:prstGeom>
              <a:solidFill>
                <a:srgbClr val="407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5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26" name="y"/>
              <p:cNvSpPr txBox="1"/>
              <p:nvPr/>
            </p:nvSpPr>
            <p:spPr>
              <a:xfrm>
                <a:off x="186018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27" name="Rounded Rectangle"/>
              <p:cNvSpPr/>
              <p:nvPr/>
            </p:nvSpPr>
            <p:spPr>
              <a:xfrm>
                <a:off x="20649" y="145294"/>
                <a:ext cx="310996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8" name="Rounded Rectangle"/>
              <p:cNvSpPr/>
              <p:nvPr/>
            </p:nvSpPr>
            <p:spPr>
              <a:xfrm>
                <a:off x="17450" y="273052"/>
                <a:ext cx="305341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9" name="Rounded Rectangle"/>
              <p:cNvSpPr/>
              <p:nvPr/>
            </p:nvSpPr>
            <p:spPr>
              <a:xfrm>
                <a:off x="17450" y="400809"/>
                <a:ext cx="305341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31" name="Line"/>
            <p:cNvSpPr/>
            <p:nvPr/>
          </p:nvSpPr>
          <p:spPr>
            <a:xfrm>
              <a:off x="379717" y="11036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946" name="Group"/>
            <p:cNvGrpSpPr/>
            <p:nvPr/>
          </p:nvGrpSpPr>
          <p:grpSpPr>
            <a:xfrm>
              <a:off x="538754" y="6127"/>
              <a:ext cx="356143" cy="532529"/>
              <a:chOff x="0" y="0"/>
              <a:chExt cx="356141" cy="532528"/>
            </a:xfrm>
          </p:grpSpPr>
          <p:sp>
            <p:nvSpPr>
              <p:cNvPr id="932" name="Rounded Rectangle"/>
              <p:cNvSpPr/>
              <p:nvPr/>
            </p:nvSpPr>
            <p:spPr>
              <a:xfrm>
                <a:off x="0" y="17016"/>
                <a:ext cx="356142" cy="515513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3" name="a"/>
              <p:cNvSpPr txBox="1"/>
              <p:nvPr/>
            </p:nvSpPr>
            <p:spPr>
              <a:xfrm>
                <a:off x="12969" y="129418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34" name="b"/>
              <p:cNvSpPr txBox="1"/>
              <p:nvPr/>
            </p:nvSpPr>
            <p:spPr>
              <a:xfrm>
                <a:off x="12969" y="257176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35" name="c"/>
              <p:cNvSpPr txBox="1"/>
              <p:nvPr/>
            </p:nvSpPr>
            <p:spPr>
              <a:xfrm>
                <a:off x="12969" y="372233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36" name="Square"/>
              <p:cNvSpPr/>
              <p:nvPr/>
            </p:nvSpPr>
            <p:spPr>
              <a:xfrm>
                <a:off x="127269" y="289304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7" name="Square"/>
              <p:cNvSpPr/>
              <p:nvPr/>
            </p:nvSpPr>
            <p:spPr>
              <a:xfrm>
                <a:off x="219369" y="288547"/>
                <a:ext cx="76202" cy="76202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8" name="Square"/>
              <p:cNvSpPr/>
              <p:nvPr/>
            </p:nvSpPr>
            <p:spPr>
              <a:xfrm>
                <a:off x="127269" y="417061"/>
                <a:ext cx="76202" cy="76202"/>
              </a:xfrm>
              <a:prstGeom prst="rect">
                <a:avLst/>
              </a:prstGeom>
              <a:solidFill>
                <a:srgbClr val="A9D7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9" name="Square"/>
              <p:cNvSpPr/>
              <p:nvPr/>
            </p:nvSpPr>
            <p:spPr>
              <a:xfrm>
                <a:off x="1272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0" name="Square"/>
              <p:cNvSpPr/>
              <p:nvPr/>
            </p:nvSpPr>
            <p:spPr>
              <a:xfrm>
                <a:off x="219369" y="161168"/>
                <a:ext cx="76202" cy="76202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1" name="x"/>
              <p:cNvSpPr txBox="1"/>
              <p:nvPr/>
            </p:nvSpPr>
            <p:spPr>
              <a:xfrm>
                <a:off x="939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42" name="y"/>
              <p:cNvSpPr txBox="1"/>
              <p:nvPr/>
            </p:nvSpPr>
            <p:spPr>
              <a:xfrm>
                <a:off x="186019" y="-1"/>
                <a:ext cx="127002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43" name="Rounded Rectangle"/>
              <p:cNvSpPr/>
              <p:nvPr/>
            </p:nvSpPr>
            <p:spPr>
              <a:xfrm>
                <a:off x="20648" y="145293"/>
                <a:ext cx="310998" cy="107953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4" name="Rounded Rectangle"/>
              <p:cNvSpPr/>
              <p:nvPr/>
            </p:nvSpPr>
            <p:spPr>
              <a:xfrm>
                <a:off x="17450" y="273051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5" name="Rounded Rectangle"/>
              <p:cNvSpPr/>
              <p:nvPr/>
            </p:nvSpPr>
            <p:spPr>
              <a:xfrm>
                <a:off x="17450" y="400808"/>
                <a:ext cx="305342" cy="107952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48" name="Square"/>
          <p:cNvSpPr/>
          <p:nvPr/>
        </p:nvSpPr>
        <p:spPr>
          <a:xfrm>
            <a:off x="560938" y="830428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9" name="Square"/>
          <p:cNvSpPr/>
          <p:nvPr/>
        </p:nvSpPr>
        <p:spPr>
          <a:xfrm>
            <a:off x="560938" y="842190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0" name="Square"/>
          <p:cNvSpPr/>
          <p:nvPr/>
        </p:nvSpPr>
        <p:spPr>
          <a:xfrm>
            <a:off x="560938" y="8549048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1" name="Square"/>
          <p:cNvSpPr/>
          <p:nvPr/>
        </p:nvSpPr>
        <p:spPr>
          <a:xfrm>
            <a:off x="560938" y="759399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2" name="Square"/>
          <p:cNvSpPr/>
          <p:nvPr/>
        </p:nvSpPr>
        <p:spPr>
          <a:xfrm>
            <a:off x="560938" y="7711613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3" name="Square"/>
          <p:cNvSpPr/>
          <p:nvPr/>
        </p:nvSpPr>
        <p:spPr>
          <a:xfrm>
            <a:off x="560938" y="783876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4" name="Square"/>
          <p:cNvSpPr/>
          <p:nvPr/>
        </p:nvSpPr>
        <p:spPr>
          <a:xfrm>
            <a:off x="560938" y="687457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5" name="Square"/>
          <p:cNvSpPr/>
          <p:nvPr/>
        </p:nvSpPr>
        <p:spPr>
          <a:xfrm>
            <a:off x="560938" y="699219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6" name="Square"/>
          <p:cNvSpPr/>
          <p:nvPr/>
        </p:nvSpPr>
        <p:spPr>
          <a:xfrm>
            <a:off x="560938" y="7119338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7" name="Square"/>
          <p:cNvSpPr/>
          <p:nvPr/>
        </p:nvSpPr>
        <p:spPr>
          <a:xfrm>
            <a:off x="560938" y="618985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8" name="Square"/>
          <p:cNvSpPr/>
          <p:nvPr/>
        </p:nvSpPr>
        <p:spPr>
          <a:xfrm>
            <a:off x="560938" y="630747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9" name="Square"/>
          <p:cNvSpPr/>
          <p:nvPr/>
        </p:nvSpPr>
        <p:spPr>
          <a:xfrm>
            <a:off x="560938" y="6434620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0" name="Square"/>
          <p:cNvSpPr/>
          <p:nvPr/>
        </p:nvSpPr>
        <p:spPr>
          <a:xfrm>
            <a:off x="560938" y="522457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1" name="Square"/>
          <p:cNvSpPr/>
          <p:nvPr/>
        </p:nvSpPr>
        <p:spPr>
          <a:xfrm>
            <a:off x="560938" y="5342194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2" name="Square"/>
          <p:cNvSpPr/>
          <p:nvPr/>
        </p:nvSpPr>
        <p:spPr>
          <a:xfrm>
            <a:off x="560938" y="546934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3" name="Square"/>
          <p:cNvSpPr/>
          <p:nvPr/>
        </p:nvSpPr>
        <p:spPr>
          <a:xfrm>
            <a:off x="560938" y="4221625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4" name="Square"/>
          <p:cNvSpPr/>
          <p:nvPr/>
        </p:nvSpPr>
        <p:spPr>
          <a:xfrm>
            <a:off x="560938" y="4339247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5" name="Square"/>
          <p:cNvSpPr/>
          <p:nvPr/>
        </p:nvSpPr>
        <p:spPr>
          <a:xfrm>
            <a:off x="560938" y="446639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6" name="Square"/>
          <p:cNvSpPr/>
          <p:nvPr/>
        </p:nvSpPr>
        <p:spPr>
          <a:xfrm>
            <a:off x="560938" y="323133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7" name="Square"/>
          <p:cNvSpPr/>
          <p:nvPr/>
        </p:nvSpPr>
        <p:spPr>
          <a:xfrm>
            <a:off x="560938" y="3348956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8" name="Square"/>
          <p:cNvSpPr/>
          <p:nvPr/>
        </p:nvSpPr>
        <p:spPr>
          <a:xfrm>
            <a:off x="560938" y="3476103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Square"/>
          <p:cNvSpPr/>
          <p:nvPr/>
        </p:nvSpPr>
        <p:spPr>
          <a:xfrm>
            <a:off x="560938" y="1532098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Square"/>
          <p:cNvSpPr/>
          <p:nvPr/>
        </p:nvSpPr>
        <p:spPr>
          <a:xfrm>
            <a:off x="560938" y="1649719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1" name="Square"/>
          <p:cNvSpPr/>
          <p:nvPr/>
        </p:nvSpPr>
        <p:spPr>
          <a:xfrm>
            <a:off x="560938" y="1776866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2" name="Square"/>
          <p:cNvSpPr/>
          <p:nvPr/>
        </p:nvSpPr>
        <p:spPr>
          <a:xfrm>
            <a:off x="1056173" y="1527714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Square"/>
          <p:cNvSpPr/>
          <p:nvPr/>
        </p:nvSpPr>
        <p:spPr>
          <a:xfrm>
            <a:off x="1056173" y="2512315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Square"/>
          <p:cNvSpPr/>
          <p:nvPr/>
        </p:nvSpPr>
        <p:spPr>
          <a:xfrm>
            <a:off x="560938" y="264532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Square"/>
          <p:cNvSpPr/>
          <p:nvPr/>
        </p:nvSpPr>
        <p:spPr>
          <a:xfrm>
            <a:off x="560938" y="3598487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Square"/>
          <p:cNvSpPr/>
          <p:nvPr/>
        </p:nvSpPr>
        <p:spPr>
          <a:xfrm>
            <a:off x="1056173" y="321149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7" name="Square"/>
          <p:cNvSpPr/>
          <p:nvPr/>
        </p:nvSpPr>
        <p:spPr>
          <a:xfrm>
            <a:off x="1056173" y="3333884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8" name="Square"/>
          <p:cNvSpPr/>
          <p:nvPr/>
        </p:nvSpPr>
        <p:spPr>
          <a:xfrm>
            <a:off x="1056173" y="421119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9" name="Square"/>
          <p:cNvSpPr/>
          <p:nvPr/>
        </p:nvSpPr>
        <p:spPr>
          <a:xfrm>
            <a:off x="3954840" y="157265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0" name="Square"/>
          <p:cNvSpPr/>
          <p:nvPr/>
        </p:nvSpPr>
        <p:spPr>
          <a:xfrm>
            <a:off x="3954840" y="1690277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1" name="Square"/>
          <p:cNvSpPr/>
          <p:nvPr/>
        </p:nvSpPr>
        <p:spPr>
          <a:xfrm>
            <a:off x="3954840" y="1817424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2" name="Square"/>
          <p:cNvSpPr/>
          <p:nvPr/>
        </p:nvSpPr>
        <p:spPr>
          <a:xfrm>
            <a:off x="3954840" y="193980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3" name="Square"/>
          <p:cNvSpPr/>
          <p:nvPr/>
        </p:nvSpPr>
        <p:spPr>
          <a:xfrm>
            <a:off x="3954840" y="280255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Square"/>
          <p:cNvSpPr/>
          <p:nvPr/>
        </p:nvSpPr>
        <p:spPr>
          <a:xfrm>
            <a:off x="3954840" y="292017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5" name="Square"/>
          <p:cNvSpPr/>
          <p:nvPr/>
        </p:nvSpPr>
        <p:spPr>
          <a:xfrm>
            <a:off x="3954840" y="304731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6" name="Square"/>
          <p:cNvSpPr/>
          <p:nvPr/>
        </p:nvSpPr>
        <p:spPr>
          <a:xfrm>
            <a:off x="3954840" y="316970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7" name="Square"/>
          <p:cNvSpPr/>
          <p:nvPr/>
        </p:nvSpPr>
        <p:spPr>
          <a:xfrm>
            <a:off x="4439783" y="280255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8" name="Square"/>
          <p:cNvSpPr/>
          <p:nvPr/>
        </p:nvSpPr>
        <p:spPr>
          <a:xfrm>
            <a:off x="4439783" y="2920172"/>
            <a:ext cx="88901" cy="88903"/>
          </a:xfrm>
          <a:prstGeom prst="rect">
            <a:avLst/>
          </a:prstGeom>
          <a:solidFill>
            <a:srgbClr val="4F79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9" name="Square"/>
          <p:cNvSpPr/>
          <p:nvPr/>
        </p:nvSpPr>
        <p:spPr>
          <a:xfrm>
            <a:off x="4439783" y="304731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0" name="Square"/>
          <p:cNvSpPr/>
          <p:nvPr/>
        </p:nvSpPr>
        <p:spPr>
          <a:xfrm>
            <a:off x="4439783" y="316970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1" name="Square"/>
          <p:cNvSpPr/>
          <p:nvPr/>
        </p:nvSpPr>
        <p:spPr>
          <a:xfrm>
            <a:off x="3954840" y="3986030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Square"/>
          <p:cNvSpPr/>
          <p:nvPr/>
        </p:nvSpPr>
        <p:spPr>
          <a:xfrm>
            <a:off x="3954840" y="410365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3" name="Square"/>
          <p:cNvSpPr/>
          <p:nvPr/>
        </p:nvSpPr>
        <p:spPr>
          <a:xfrm>
            <a:off x="3954840" y="42307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4" name="Square"/>
          <p:cNvSpPr/>
          <p:nvPr/>
        </p:nvSpPr>
        <p:spPr>
          <a:xfrm>
            <a:off x="3954840" y="435318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5" name="Square"/>
          <p:cNvSpPr/>
          <p:nvPr/>
        </p:nvSpPr>
        <p:spPr>
          <a:xfrm>
            <a:off x="4577439" y="398325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Square"/>
          <p:cNvSpPr/>
          <p:nvPr/>
        </p:nvSpPr>
        <p:spPr>
          <a:xfrm>
            <a:off x="4577439" y="4100874"/>
            <a:ext cx="88901" cy="88903"/>
          </a:xfrm>
          <a:prstGeom prst="rect">
            <a:avLst/>
          </a:prstGeom>
          <a:solidFill>
            <a:srgbClr val="4F79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Square"/>
          <p:cNvSpPr/>
          <p:nvPr/>
        </p:nvSpPr>
        <p:spPr>
          <a:xfrm>
            <a:off x="4577439" y="4228021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Square"/>
          <p:cNvSpPr/>
          <p:nvPr/>
        </p:nvSpPr>
        <p:spPr>
          <a:xfrm>
            <a:off x="4577439" y="435040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Square"/>
          <p:cNvSpPr/>
          <p:nvPr/>
        </p:nvSpPr>
        <p:spPr>
          <a:xfrm>
            <a:off x="4439783" y="156916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0" name="Square"/>
          <p:cNvSpPr/>
          <p:nvPr/>
        </p:nvSpPr>
        <p:spPr>
          <a:xfrm>
            <a:off x="7374252" y="1567940"/>
            <a:ext cx="88901" cy="88903"/>
          </a:xfrm>
          <a:prstGeom prst="rect">
            <a:avLst/>
          </a:prstGeom>
          <a:solidFill>
            <a:srgbClr val="183F0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1" name="Square"/>
          <p:cNvSpPr/>
          <p:nvPr/>
        </p:nvSpPr>
        <p:spPr>
          <a:xfrm>
            <a:off x="7374252" y="168556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2" name="Square"/>
          <p:cNvSpPr/>
          <p:nvPr/>
        </p:nvSpPr>
        <p:spPr>
          <a:xfrm>
            <a:off x="7374252" y="1812709"/>
            <a:ext cx="88901" cy="88903"/>
          </a:xfrm>
          <a:prstGeom prst="rect">
            <a:avLst/>
          </a:prstGeom>
          <a:solidFill>
            <a:srgbClr val="82A550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3" name="Square"/>
          <p:cNvSpPr/>
          <p:nvPr/>
        </p:nvSpPr>
        <p:spPr>
          <a:xfrm>
            <a:off x="7374252" y="193509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4" name="Square"/>
          <p:cNvSpPr/>
          <p:nvPr/>
        </p:nvSpPr>
        <p:spPr>
          <a:xfrm>
            <a:off x="7866169" y="1572656"/>
            <a:ext cx="88901" cy="88903"/>
          </a:xfrm>
          <a:prstGeom prst="rect">
            <a:avLst/>
          </a:prstGeom>
          <a:solidFill>
            <a:srgbClr val="1A4375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5" name="Square"/>
          <p:cNvSpPr/>
          <p:nvPr/>
        </p:nvSpPr>
        <p:spPr>
          <a:xfrm>
            <a:off x="7866169" y="1690277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6" name="Square"/>
          <p:cNvSpPr/>
          <p:nvPr/>
        </p:nvSpPr>
        <p:spPr>
          <a:xfrm>
            <a:off x="7866169" y="1817424"/>
            <a:ext cx="88901" cy="88903"/>
          </a:xfrm>
          <a:prstGeom prst="rect">
            <a:avLst/>
          </a:prstGeom>
          <a:solidFill>
            <a:srgbClr val="83A8D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Square"/>
          <p:cNvSpPr/>
          <p:nvPr/>
        </p:nvSpPr>
        <p:spPr>
          <a:xfrm>
            <a:off x="7866169" y="1939809"/>
            <a:ext cx="88901" cy="88903"/>
          </a:xfrm>
          <a:prstGeom prst="rect">
            <a:avLst/>
          </a:prstGeom>
          <a:solidFill>
            <a:srgbClr val="B2D4FB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8" name="Square"/>
          <p:cNvSpPr/>
          <p:nvPr/>
        </p:nvSpPr>
        <p:spPr>
          <a:xfrm>
            <a:off x="7374252" y="2373531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9" name="Square"/>
          <p:cNvSpPr/>
          <p:nvPr/>
        </p:nvSpPr>
        <p:spPr>
          <a:xfrm>
            <a:off x="7374252" y="2491152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0" name="Square"/>
          <p:cNvSpPr/>
          <p:nvPr/>
        </p:nvSpPr>
        <p:spPr>
          <a:xfrm>
            <a:off x="7374252" y="26182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1" name="Square"/>
          <p:cNvSpPr/>
          <p:nvPr/>
        </p:nvSpPr>
        <p:spPr>
          <a:xfrm>
            <a:off x="7374252" y="2740684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2" name="Square"/>
          <p:cNvSpPr/>
          <p:nvPr/>
        </p:nvSpPr>
        <p:spPr>
          <a:xfrm>
            <a:off x="7866169" y="2378246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3" name="Square"/>
          <p:cNvSpPr/>
          <p:nvPr/>
        </p:nvSpPr>
        <p:spPr>
          <a:xfrm>
            <a:off x="7866169" y="2495868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4" name="Square"/>
          <p:cNvSpPr/>
          <p:nvPr/>
        </p:nvSpPr>
        <p:spPr>
          <a:xfrm>
            <a:off x="7866169" y="2623015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5" name="Square"/>
          <p:cNvSpPr/>
          <p:nvPr/>
        </p:nvSpPr>
        <p:spPr>
          <a:xfrm>
            <a:off x="7866169" y="274539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6" name="Square"/>
          <p:cNvSpPr/>
          <p:nvPr/>
        </p:nvSpPr>
        <p:spPr>
          <a:xfrm>
            <a:off x="7374252" y="3230979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7" name="Square"/>
          <p:cNvSpPr/>
          <p:nvPr/>
        </p:nvSpPr>
        <p:spPr>
          <a:xfrm>
            <a:off x="7374252" y="3348601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8" name="Square"/>
          <p:cNvSpPr/>
          <p:nvPr/>
        </p:nvSpPr>
        <p:spPr>
          <a:xfrm>
            <a:off x="7374252" y="3475748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Square"/>
          <p:cNvSpPr/>
          <p:nvPr/>
        </p:nvSpPr>
        <p:spPr>
          <a:xfrm>
            <a:off x="7374252" y="3598132"/>
            <a:ext cx="88901" cy="88903"/>
          </a:xfrm>
          <a:prstGeom prst="rect">
            <a:avLst/>
          </a:prstGeom>
          <a:solidFill>
            <a:srgbClr val="4D7647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0" name="Square"/>
          <p:cNvSpPr/>
          <p:nvPr/>
        </p:nvSpPr>
        <p:spPr>
          <a:xfrm>
            <a:off x="7866169" y="3235695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1" name="Square"/>
          <p:cNvSpPr/>
          <p:nvPr/>
        </p:nvSpPr>
        <p:spPr>
          <a:xfrm>
            <a:off x="7866169" y="3353316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2" name="Square"/>
          <p:cNvSpPr/>
          <p:nvPr/>
        </p:nvSpPr>
        <p:spPr>
          <a:xfrm>
            <a:off x="7866169" y="3480463"/>
            <a:ext cx="88901" cy="88903"/>
          </a:xfrm>
          <a:prstGeom prst="rect">
            <a:avLst/>
          </a:prstGeom>
          <a:solidFill>
            <a:srgbClr val="B1D283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Square"/>
          <p:cNvSpPr/>
          <p:nvPr/>
        </p:nvSpPr>
        <p:spPr>
          <a:xfrm>
            <a:off x="7866169" y="3602848"/>
            <a:ext cx="88901" cy="88903"/>
          </a:xfrm>
          <a:prstGeom prst="rect">
            <a:avLst/>
          </a:prstGeom>
          <a:solidFill>
            <a:srgbClr val="4E78A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Square"/>
          <p:cNvSpPr/>
          <p:nvPr/>
        </p:nvSpPr>
        <p:spPr>
          <a:xfrm>
            <a:off x="3967540" y="909391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Square"/>
          <p:cNvSpPr/>
          <p:nvPr/>
        </p:nvSpPr>
        <p:spPr>
          <a:xfrm>
            <a:off x="3967540" y="9211532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Square"/>
          <p:cNvSpPr/>
          <p:nvPr/>
        </p:nvSpPr>
        <p:spPr>
          <a:xfrm>
            <a:off x="3967540" y="933867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7" name="Square"/>
          <p:cNvSpPr/>
          <p:nvPr/>
        </p:nvSpPr>
        <p:spPr>
          <a:xfrm>
            <a:off x="4447054" y="9094080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Square"/>
          <p:cNvSpPr/>
          <p:nvPr/>
        </p:nvSpPr>
        <p:spPr>
          <a:xfrm>
            <a:off x="4447054" y="9211701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9" name="Square"/>
          <p:cNvSpPr/>
          <p:nvPr/>
        </p:nvSpPr>
        <p:spPr>
          <a:xfrm>
            <a:off x="4447054" y="9338849"/>
            <a:ext cx="88901" cy="889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j-lt"/>
            <a:ea typeface="+mj-ea"/>
            <a:cs typeface="+mj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2916</Words>
  <Application>Microsoft Macintosh PowerPoint</Application>
  <PresentationFormat>Custom</PresentationFormat>
  <Paragraphs>321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Sans Pro Bold</vt:lpstr>
      <vt:lpstr>Source Sans Pro ExtraLight</vt:lpstr>
      <vt:lpstr>Source Sans Pro Light</vt:lpstr>
      <vt:lpstr>Source Sans Pro Regular</vt:lpstr>
      <vt:lpstr>White</vt:lpstr>
      <vt:lpstr>Apply functions with purrr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 </dc:title>
  <cp:lastModifiedBy>Averi Perny</cp:lastModifiedBy>
  <cp:revision>1</cp:revision>
  <dcterms:modified xsi:type="dcterms:W3CDTF">2021-08-09T21:03:53Z</dcterms:modified>
</cp:coreProperties>
</file>