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1pPr>
    <a:lvl2pPr marL="0" marR="0" indent="228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2pPr>
    <a:lvl3pPr marL="0" marR="0" indent="457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3pPr>
    <a:lvl4pPr marL="0" marR="0" indent="685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4pPr>
    <a:lvl5pPr marL="0" marR="0" indent="9144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5pPr>
    <a:lvl6pPr marL="0" marR="0" indent="11430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6pPr>
    <a:lvl7pPr marL="0" marR="0" indent="1371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7pPr>
    <a:lvl8pPr marL="0" marR="0" indent="1600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8pPr>
    <a:lvl9pPr marL="0" marR="0" indent="1828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Regular"/>
          <a:ea typeface="Source Sans Pro Regular"/>
          <a:cs typeface="Source Sans Pro Regular"/>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Regular"/>
          <a:ea typeface="Source Sans Pro Regular"/>
          <a:cs typeface="Source Sans Pro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22"/>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73125" y="158750"/>
            <a:ext cx="1570806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idx="1"/>
          </p:nvPr>
        </p:nvSpPr>
        <p:spPr>
          <a:prstGeom prst="rect">
            <a:avLst/>
          </a:prstGeom>
        </p:spPr>
        <p:txBody>
          <a:bodyPr/>
          <a:lstStyle>
            <a:lvl1pPr marL="148166" indent="-148166">
              <a:defRPr sz="1200"/>
            </a:lvl1pPr>
            <a:lvl2pPr marL="592666" indent="-148166">
              <a:defRPr sz="1200"/>
            </a:lvl2pPr>
            <a:lvl3pPr marL="1037166" indent="-148166">
              <a:defRPr sz="1200"/>
            </a:lvl3pPr>
            <a:lvl4pPr marL="1481666" indent="-148166">
              <a:defRPr sz="1200"/>
            </a:lvl4pPr>
            <a:lvl5pPr marL="1926166" indent="-148166">
              <a:defRPr sz="1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725786" y="840878"/>
            <a:ext cx="10504786" cy="7006839"/>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919511" y="840878"/>
            <a:ext cx="13274230" cy="8849488"/>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b="1" sz="3300">
                <a:latin typeface="SourceSansPro-SemiBold"/>
                <a:ea typeface="SourceSansPro-SemiBold"/>
                <a:cs typeface="SourceSansPro-SemiBold"/>
                <a:sym typeface="SourceSansPro-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870400" y="2955478"/>
            <a:ext cx="10129615"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sz="1200">
                <a:latin typeface="Source Sans Pro Bold"/>
                <a:ea typeface="Source Sans Pro Bold"/>
                <a:cs typeface="Source Sans Pro Bold"/>
                <a:sym typeface="Source Sans Pro Bold"/>
              </a:defRPr>
            </a:lvl1pPr>
            <a:lvl2pPr marL="489857" indent="-146957">
              <a:defRPr sz="1200">
                <a:latin typeface="Source Sans Pro Bold"/>
                <a:ea typeface="Source Sans Pro Bold"/>
                <a:cs typeface="Source Sans Pro Bold"/>
                <a:sym typeface="Source Sans Pro Bold"/>
              </a:defRPr>
            </a:lvl2pPr>
            <a:lvl3pPr marL="832757" indent="-146957">
              <a:defRPr sz="1200">
                <a:latin typeface="Source Sans Pro Bold"/>
                <a:ea typeface="Source Sans Pro Bold"/>
                <a:cs typeface="Source Sans Pro Bold"/>
                <a:sym typeface="Source Sans Pro Bold"/>
              </a:defRPr>
            </a:lvl3pPr>
            <a:lvl4pPr marL="1175657" indent="-146957">
              <a:defRPr sz="1200">
                <a:latin typeface="Source Sans Pro Bold"/>
                <a:ea typeface="Source Sans Pro Bold"/>
                <a:cs typeface="Source Sans Pro Bold"/>
                <a:sym typeface="Source Sans Pro Bold"/>
              </a:defRPr>
            </a:lvl4pPr>
            <a:lvl5pPr marL="1518557" indent="-146957">
              <a:defRPr sz="1200">
                <a:latin typeface="Source Sans Pro Bold"/>
                <a:ea typeface="Source Sans Pro Bold"/>
                <a:cs typeface="Source Sans Pro Bold"/>
                <a:sym typeface="Source Sans Pro Bold"/>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551163" y="1113730"/>
            <a:ext cx="12864953" cy="8576636"/>
          </a:xfrm>
          <a:prstGeom prst="rect">
            <a:avLst/>
          </a:prstGeom>
        </p:spPr>
        <p:txBody>
          <a:bodyPr lIns="91439" tIns="45719" rIns="91439" bIns="45719" anchor="t">
            <a:noAutofit/>
          </a:bodyPr>
          <a:lstStyle/>
          <a:p>
            <a:pPr/>
          </a:p>
        </p:txBody>
      </p:sp>
      <p:sp>
        <p:nvSpPr>
          <p:cNvPr id="84" name="Image"/>
          <p:cNvSpPr/>
          <p:nvPr>
            <p:ph type="pic" sz="quarter" idx="22"/>
          </p:nvPr>
        </p:nvSpPr>
        <p:spPr>
          <a:xfrm>
            <a:off x="7175996" y="5558791"/>
            <a:ext cx="6507511" cy="4340601"/>
          </a:xfrm>
          <a:prstGeom prst="rect">
            <a:avLst/>
          </a:prstGeom>
        </p:spPr>
        <p:txBody>
          <a:bodyPr lIns="91439" tIns="45719" rIns="91439" bIns="45719" anchor="t">
            <a:noAutofit/>
          </a:bodyPr>
          <a:lstStyle/>
          <a:p>
            <a:pPr/>
          </a:p>
        </p:txBody>
      </p:sp>
      <p:sp>
        <p:nvSpPr>
          <p:cNvPr id="85" name="Image"/>
          <p:cNvSpPr/>
          <p:nvPr>
            <p:ph type="pic" sz="quarter" idx="23"/>
          </p:nvPr>
        </p:nvSpPr>
        <p:spPr>
          <a:xfrm>
            <a:off x="6985000" y="1111310"/>
            <a:ext cx="6302872" cy="4201915"/>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9pPr>
    </p:titleStyle>
    <p:bodyStyle>
      <a:lvl1pPr marL="123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1pPr>
      <a:lvl2pPr marL="567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2pPr>
      <a:lvl3pPr marL="1012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3pPr>
      <a:lvl4pPr marL="1456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4pPr>
      <a:lvl5pPr marL="1901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5pPr>
      <a:lvl6pPr marL="2345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6pPr>
      <a:lvl7pPr marL="2790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7pPr>
      <a:lvl8pPr marL="3234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8pPr>
      <a:lvl9pPr marL="3679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hyperlink" Target="https://creativecommons.org/licenses/by-sa/4.0/" TargetMode="External"/><Relationship Id="rId7" Type="http://schemas.openxmlformats.org/officeDocument/2006/relationships/hyperlink" Target="mailto:info@rstudio.com" TargetMode="External"/><Relationship Id="rId8" Type="http://schemas.openxmlformats.org/officeDocument/2006/relationships/hyperlink" Target="http://rstudio.com" TargetMode="External"/><Relationship Id="rId9" Type="http://schemas.openxmlformats.org/officeDocument/2006/relationships/hyperlink" Target="https://rstudio.github.io/reticulate/" TargetMode="External"/><Relationship Id="rId10"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 Id="rId3" Type="http://schemas.openxmlformats.org/officeDocument/2006/relationships/image" Target="../media/image4.png"/><Relationship Id="rId4" Type="http://schemas.openxmlformats.org/officeDocument/2006/relationships/hyperlink" Target="https://creativecommons.org/licenses/by-sa/4.0/" TargetMode="External"/><Relationship Id="rId5" Type="http://schemas.openxmlformats.org/officeDocument/2006/relationships/hyperlink" Target="mailto:info@rstudio.com" TargetMode="External"/><Relationship Id="rId6" Type="http://schemas.openxmlformats.org/officeDocument/2006/relationships/hyperlink" Target="http://rstudio.com" TargetMode="External"/><Relationship Id="rId7" Type="http://schemas.openxmlformats.org/officeDocument/2006/relationships/hyperlink" Target="https://rstudio.github.io/reticulate/" TargetMode="External"/><Relationship Id="rId8" Type="http://schemas.openxmlformats.org/officeDocument/2006/relationships/image" Target="../media/image6.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7.png"/><Relationship Id="rId12" Type="http://schemas.openxmlformats.org/officeDocument/2006/relationships/image" Target="../media/image2.tif"/><Relationship Id="rId13" Type="http://schemas.openxmlformats.org/officeDocument/2006/relationships/image" Target="../media/image3.tif"/><Relationship Id="rId1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Screen Shot 2019-04-26 at 2.51.49 PM.png" descr="Screen Shot 2019-04-26 at 2.51.49 PM.png"/>
          <p:cNvPicPr>
            <a:picLocks noChangeAspect="1"/>
          </p:cNvPicPr>
          <p:nvPr/>
        </p:nvPicPr>
        <p:blipFill>
          <a:blip r:embed="rId2">
            <a:extLst/>
          </a:blip>
          <a:stretch>
            <a:fillRect/>
          </a:stretch>
        </p:blipFill>
        <p:spPr>
          <a:xfrm>
            <a:off x="3319319" y="1533525"/>
            <a:ext cx="3548647" cy="4572000"/>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pic>
        <p:nvPicPr>
          <p:cNvPr id="129" name="Screen Shot 2019-04-18 at 10.00.31 AM.png" descr="Screen Shot 2019-04-18 at 10.00.31 AM.png"/>
          <p:cNvPicPr>
            <a:picLocks noChangeAspect="1"/>
          </p:cNvPicPr>
          <p:nvPr/>
        </p:nvPicPr>
        <p:blipFill>
          <a:blip r:embed="rId3">
            <a:extLst/>
          </a:blip>
          <a:stretch>
            <a:fillRect/>
          </a:stretch>
        </p:blipFill>
        <p:spPr>
          <a:xfrm>
            <a:off x="8230826" y="-12245"/>
            <a:ext cx="5855262" cy="1845911"/>
          </a:xfrm>
          <a:prstGeom prst="rect">
            <a:avLst/>
          </a:prstGeom>
          <a:ln w="12700">
            <a:miter lim="400000"/>
          </a:ln>
        </p:spPr>
      </p:pic>
      <p:pic>
        <p:nvPicPr>
          <p:cNvPr id="130" name="Screen Shot 2019-04-25 at 2.53.13 PM.png" descr="Screen Shot 2019-04-25 at 2.53.13 PM.png"/>
          <p:cNvPicPr>
            <a:picLocks noChangeAspect="1"/>
          </p:cNvPicPr>
          <p:nvPr/>
        </p:nvPicPr>
        <p:blipFill>
          <a:blip r:embed="rId4">
            <a:extLst/>
          </a:blip>
          <a:stretch>
            <a:fillRect/>
          </a:stretch>
        </p:blipFill>
        <p:spPr>
          <a:xfrm>
            <a:off x="7072642" y="1533525"/>
            <a:ext cx="3570759" cy="4572000"/>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131" name="Group"/>
          <p:cNvSpPr/>
          <p:nvPr/>
        </p:nvSpPr>
        <p:spPr>
          <a:xfrm>
            <a:off x="322014" y="6295987"/>
            <a:ext cx="6545660" cy="4035177"/>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32" name="Group"/>
          <p:cNvSpPr/>
          <p:nvPr/>
        </p:nvSpPr>
        <p:spPr>
          <a:xfrm>
            <a:off x="7069455" y="6302166"/>
            <a:ext cx="3577108" cy="4035177"/>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33" name="Use Python with R with reticulate : : CHEAT SHEET"/>
          <p:cNvSpPr txBox="1"/>
          <p:nvPr>
            <p:ph type="title"/>
          </p:nvPr>
        </p:nvSpPr>
        <p:spPr>
          <a:xfrm>
            <a:off x="275721" y="361177"/>
            <a:ext cx="11901557" cy="803346"/>
          </a:xfrm>
          <a:prstGeom prst="rect">
            <a:avLst/>
          </a:prstGeom>
        </p:spPr>
        <p:txBody>
          <a:bodyPr lIns="0" tIns="0" rIns="0" bIns="0" anchor="t"/>
          <a:lstStyle/>
          <a:p>
            <a:pPr/>
            <a:r>
              <a:t>Use Python with R with reticulate : : </a:t>
            </a:r>
            <a:r>
              <a:rPr b="1" sz="3300">
                <a:latin typeface="SourceSansPro-SemiBold"/>
                <a:ea typeface="SourceSansPro-SemiBold"/>
                <a:cs typeface="SourceSansPro-SemiBold"/>
                <a:sym typeface="SourceSansPro-SemiBold"/>
              </a:rPr>
              <a:t>CHEAT SHEET</a:t>
            </a:r>
            <a:r>
              <a:t> </a:t>
            </a:r>
          </a:p>
        </p:txBody>
      </p:sp>
      <p:sp>
        <p:nvSpPr>
          <p:cNvPr id="134" name="Line"/>
          <p:cNvSpPr/>
          <p:nvPr/>
        </p:nvSpPr>
        <p:spPr>
          <a:xfrm>
            <a:off x="3721100" y="1534708"/>
            <a:ext cx="311150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35"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136" name="Image" descr="Image"/>
          <p:cNvPicPr>
            <a:picLocks noChangeAspect="1"/>
          </p:cNvPicPr>
          <p:nvPr/>
        </p:nvPicPr>
        <p:blipFill>
          <a:blip r:embed="rId5">
            <a:extLst/>
          </a:blip>
          <a:stretch>
            <a:fillRect/>
          </a:stretch>
        </p:blipFill>
        <p:spPr>
          <a:xfrm>
            <a:off x="238823" y="9978474"/>
            <a:ext cx="1754521" cy="616478"/>
          </a:xfrm>
          <a:prstGeom prst="rect">
            <a:avLst/>
          </a:prstGeom>
          <a:ln w="12700">
            <a:miter lim="400000"/>
          </a:ln>
        </p:spPr>
      </p:pic>
      <p:sp>
        <p:nvSpPr>
          <p:cNvPr id="137" name="Python in R Markdown"/>
          <p:cNvSpPr txBox="1"/>
          <p:nvPr/>
        </p:nvSpPr>
        <p:spPr>
          <a:xfrm>
            <a:off x="282565" y="1523999"/>
            <a:ext cx="297783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Pytho</a:t>
            </a:r>
            <a:r>
              <a:rPr spc="-50"/>
              <a:t>n in R</a:t>
            </a:r>
            <a:r>
              <a:t> Markdown</a:t>
            </a:r>
          </a:p>
        </p:txBody>
      </p:sp>
      <p:sp>
        <p:nvSpPr>
          <p:cNvPr id="138" name="RStudio® is a trademark of RStudio, PBC  •  CC BY SA  RStudio  •  info@rstudio.com  •  844-448-1212  •  rstudio.com  •  Learn more at rstudio.github.io/reticulate/  •  reticulate  1.20.0  •  Updated: 2021-08"/>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Source Sans Pro Regular"/>
                <a:ea typeface="Source Sans Pro Regular"/>
                <a:cs typeface="Source Sans Pro Regular"/>
                <a:sym typeface="Source Sans Pro Regular"/>
              </a:defRPr>
            </a:pPr>
            <a:r>
              <a:t>RStudio® is a trademark of RStudio, PBC  •  </a:t>
            </a:r>
            <a:r>
              <a:rPr>
                <a:hlinkClick r:id="rId6" invalidUrl="" action="" tgtFrame="" tooltip="" history="1" highlightClick="0" endSnd="0"/>
              </a:rPr>
              <a:t>CC BY SA</a:t>
            </a:r>
            <a:r>
              <a:t>  RStudio  •  </a:t>
            </a:r>
            <a:r>
              <a:rPr>
                <a:hlinkClick r:id="rId7" invalidUrl="" action="" tgtFrame="" tooltip="" history="1" highlightClick="0" endSnd="0"/>
              </a:rPr>
              <a:t>info@rstudio.com</a:t>
            </a:r>
            <a:r>
              <a:t>  •  844-448-1212  •  </a:t>
            </a:r>
            <a:r>
              <a:rPr>
                <a:hlinkClick r:id="rId8" invalidUrl="" action="" tgtFrame="" tooltip="" history="1" highlightClick="0" endSnd="0"/>
              </a:rPr>
              <a:t>rstudio.com</a:t>
            </a:r>
            <a:r>
              <a:t>  •  Learn more at </a:t>
            </a:r>
            <a:r>
              <a:rPr u="sng">
                <a:solidFill>
                  <a:srgbClr val="7A4300"/>
                </a:solidFill>
                <a:latin typeface="Source Sans Pro Bold"/>
                <a:ea typeface="Source Sans Pro Bold"/>
                <a:cs typeface="Source Sans Pro Bold"/>
                <a:sym typeface="Source Sans Pro Bold"/>
                <a:hlinkClick r:id="rId9" invalidUrl="" action="" tgtFrame="" tooltip="" history="1" highlightClick="0" endSnd="0"/>
              </a:rPr>
              <a:t>rstudio.github.io/reticulate/</a:t>
            </a:r>
            <a:r>
              <a:rPr>
                <a:solidFill>
                  <a:srgbClr val="7A4300"/>
                </a:solidFill>
              </a:rPr>
              <a:t>  </a:t>
            </a:r>
            <a:r>
              <a:t>•  reticulate  1.20.0  •  Updated: 2021-08</a:t>
            </a:r>
          </a:p>
        </p:txBody>
      </p:sp>
      <p:sp>
        <p:nvSpPr>
          <p:cNvPr id="139" name="Line"/>
          <p:cNvSpPr/>
          <p:nvPr/>
        </p:nvSpPr>
        <p:spPr>
          <a:xfrm>
            <a:off x="10869474" y="1534270"/>
            <a:ext cx="1260523" cy="1"/>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40" name="Python in R"/>
          <p:cNvSpPr txBox="1"/>
          <p:nvPr/>
        </p:nvSpPr>
        <p:spPr>
          <a:xfrm>
            <a:off x="10824698" y="1523999"/>
            <a:ext cx="155130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Python in R</a:t>
            </a:r>
          </a:p>
        </p:txBody>
      </p:sp>
      <p:sp>
        <p:nvSpPr>
          <p:cNvPr id="141" name="Call Python from R code in three ways:"/>
          <p:cNvSpPr txBox="1"/>
          <p:nvPr/>
        </p:nvSpPr>
        <p:spPr>
          <a:xfrm>
            <a:off x="10860886" y="1941095"/>
            <a:ext cx="2526775"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7A4300"/>
                </a:solidFill>
                <a:latin typeface="Source Sans Pro Regular"/>
                <a:ea typeface="Source Sans Pro Regular"/>
                <a:cs typeface="Source Sans Pro Regular"/>
                <a:sym typeface="Source Sans Pro Regular"/>
              </a:defRPr>
            </a:lvl1pPr>
          </a:lstStyle>
          <a:p>
            <a:pPr/>
            <a:r>
              <a:t>Call Python from R code in three ways:</a:t>
            </a:r>
          </a:p>
        </p:txBody>
      </p:sp>
      <p:sp>
        <p:nvSpPr>
          <p:cNvPr id="142" name="Use import() to import any Python module. Access the attributes of a module with $.…"/>
          <p:cNvSpPr txBox="1"/>
          <p:nvPr/>
        </p:nvSpPr>
        <p:spPr>
          <a:xfrm>
            <a:off x="10857227" y="2476155"/>
            <a:ext cx="2745182" cy="319698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sz="1100">
                <a:solidFill>
                  <a:srgbClr val="7A4300"/>
                </a:solidFill>
                <a:latin typeface="Source Sans Pro Regular"/>
                <a:ea typeface="Source Sans Pro Regular"/>
                <a:cs typeface="Source Sans Pro Regular"/>
                <a:sym typeface="Source Sans Pro Regular"/>
              </a:defRPr>
            </a:pPr>
            <a:r>
              <a:t>Use </a:t>
            </a:r>
            <a:r>
              <a:rPr>
                <a:latin typeface="Source Sans Pro Bold"/>
                <a:ea typeface="Source Sans Pro Bold"/>
                <a:cs typeface="Source Sans Pro Bold"/>
                <a:sym typeface="Source Sans Pro Bold"/>
              </a:rPr>
              <a:t>import()</a:t>
            </a:r>
            <a:r>
              <a:t> to import any Python module. Access the attributes of a module with </a:t>
            </a:r>
            <a:r>
              <a:rPr>
                <a:latin typeface="Source Sans Pro Bold"/>
                <a:ea typeface="Source Sans Pro Bold"/>
                <a:cs typeface="Source Sans Pro Bold"/>
                <a:sym typeface="Source Sans Pro Bold"/>
              </a:rPr>
              <a:t>$</a:t>
            </a:r>
            <a:r>
              <a:t>.</a:t>
            </a: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import(</a:t>
            </a:r>
            <a:r>
              <a:t>module, as = NULL, convert = TRUE, delay_load = FALSE</a:t>
            </a:r>
            <a:r>
              <a:rPr>
                <a:latin typeface="Source Sans Pro Bold"/>
                <a:ea typeface="Source Sans Pro Bold"/>
                <a:cs typeface="Source Sans Pro Bold"/>
                <a:sym typeface="Source Sans Pro Bold"/>
              </a:rPr>
              <a:t>)</a:t>
            </a:r>
            <a:r>
              <a:t> Import a Python module. If convert = TRUE, Python objects are converted to </a:t>
            </a:r>
          </a:p>
          <a:p>
            <a:pPr indent="254000">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their equivalent R types. Also </a:t>
            </a:r>
            <a:r>
              <a:rPr>
                <a:latin typeface="Source Sans Pro Bold"/>
                <a:ea typeface="Source Sans Pro Bold"/>
                <a:cs typeface="Source Sans Pro Bold"/>
                <a:sym typeface="Source Sans Pro Bold"/>
              </a:rPr>
              <a:t>import_from_path()</a:t>
            </a:r>
            <a:r>
              <a:t>. </a:t>
            </a:r>
            <a:r>
              <a:rPr>
                <a:latin typeface="Source Sans Pro ExtraLight"/>
                <a:ea typeface="Source Sans Pro ExtraLight"/>
                <a:cs typeface="Source Sans Pro ExtraLight"/>
                <a:sym typeface="Source Sans Pro ExtraLight"/>
              </a:rPr>
              <a:t>import("pandas")</a:t>
            </a:r>
            <a:endParaRPr>
              <a:latin typeface="Source Sans Pro ExtraLight"/>
              <a:ea typeface="Source Sans Pro ExtraLight"/>
              <a:cs typeface="Source Sans Pro ExtraLight"/>
              <a:sym typeface="Source Sans Pro ExtraLight"/>
            </a:endParaRP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import_main(</a:t>
            </a:r>
            <a:r>
              <a:t>convert = TRUE</a:t>
            </a:r>
            <a:r>
              <a:rPr>
                <a:latin typeface="Source Sans Pro Bold"/>
                <a:ea typeface="Source Sans Pro Bold"/>
                <a:cs typeface="Source Sans Pro Bold"/>
                <a:sym typeface="Source Sans Pro Bold"/>
              </a:rPr>
              <a:t>)</a:t>
            </a:r>
            <a:r>
              <a:t> </a:t>
            </a:r>
          </a:p>
          <a:p>
            <a:pPr indent="254000">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Import the main module, where Python executes code by default. </a:t>
            </a:r>
            <a:r>
              <a:rPr>
                <a:latin typeface="Source Sans Pro ExtraLight"/>
                <a:ea typeface="Source Sans Pro ExtraLight"/>
                <a:cs typeface="Source Sans Pro ExtraLight"/>
                <a:sym typeface="Source Sans Pro ExtraLight"/>
              </a:rPr>
              <a:t>import_main()</a:t>
            </a:r>
            <a:endParaRPr>
              <a:latin typeface="Source Sans Pro ExtraLight"/>
              <a:ea typeface="Source Sans Pro ExtraLight"/>
              <a:cs typeface="Source Sans Pro ExtraLight"/>
              <a:sym typeface="Source Sans Pro ExtraLight"/>
            </a:endParaRPr>
          </a:p>
          <a:p>
            <a:pPr marL="381000" indent="-127000">
              <a:lnSpc>
                <a:spcPct val="80000"/>
              </a:lnSpc>
              <a:spcBef>
                <a:spcPts val="12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import_builtins(</a:t>
            </a:r>
            <a:r>
              <a:t>convert = TRUE</a:t>
            </a:r>
            <a:r>
              <a:rPr>
                <a:latin typeface="Source Sans Pro Bold"/>
                <a:ea typeface="Source Sans Pro Bold"/>
                <a:cs typeface="Source Sans Pro Bold"/>
                <a:sym typeface="Source Sans Pro Bold"/>
              </a:rPr>
              <a:t>)</a:t>
            </a:r>
            <a:r>
              <a:t> Import Python's built-in functions. </a:t>
            </a:r>
            <a:r>
              <a:rPr>
                <a:latin typeface="Source Sans Pro ExtraLight"/>
                <a:ea typeface="Source Sans Pro ExtraLight"/>
                <a:cs typeface="Source Sans Pro ExtraLight"/>
                <a:sym typeface="Source Sans Pro ExtraLight"/>
              </a:rPr>
              <a:t>import_builtins()</a:t>
            </a:r>
          </a:p>
        </p:txBody>
      </p:sp>
      <p:sp>
        <p:nvSpPr>
          <p:cNvPr id="143" name="IMPORT PYTHON MODULES"/>
          <p:cNvSpPr txBox="1"/>
          <p:nvPr/>
        </p:nvSpPr>
        <p:spPr>
          <a:xfrm>
            <a:off x="10836637" y="2221166"/>
            <a:ext cx="185684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IMPORT PYTHON MODULES</a:t>
            </a:r>
          </a:p>
        </p:txBody>
      </p:sp>
      <p:sp>
        <p:nvSpPr>
          <p:cNvPr id="144" name="SOURCE PYTHON FILES"/>
          <p:cNvSpPr txBox="1"/>
          <p:nvPr/>
        </p:nvSpPr>
        <p:spPr>
          <a:xfrm>
            <a:off x="10848186" y="5150270"/>
            <a:ext cx="158755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SOURCE PYTHON FILES</a:t>
            </a:r>
          </a:p>
        </p:txBody>
      </p:sp>
      <p:sp>
        <p:nvSpPr>
          <p:cNvPr id="145" name="Use source_python() to source a Python script and make the Python functions and objects it creates available in the calling R environment.…"/>
          <p:cNvSpPr txBox="1"/>
          <p:nvPr/>
        </p:nvSpPr>
        <p:spPr>
          <a:xfrm>
            <a:off x="10859468" y="5402487"/>
            <a:ext cx="2936923" cy="14958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sz="1100">
                <a:solidFill>
                  <a:srgbClr val="7A4300"/>
                </a:solidFill>
                <a:latin typeface="Source Sans Pro Regular"/>
                <a:ea typeface="Source Sans Pro Regular"/>
                <a:cs typeface="Source Sans Pro Regular"/>
                <a:sym typeface="Source Sans Pro Regular"/>
              </a:defRPr>
            </a:pPr>
            <a:r>
              <a:t>Use </a:t>
            </a:r>
            <a:r>
              <a:rPr>
                <a:latin typeface="Source Sans Pro Bold"/>
                <a:ea typeface="Source Sans Pro Bold"/>
                <a:cs typeface="Source Sans Pro Bold"/>
                <a:sym typeface="Source Sans Pro Bold"/>
              </a:rPr>
              <a:t>source_python()</a:t>
            </a:r>
            <a:r>
              <a:t> to source a Python script and make the Python functions and objects it creates available in the calling R environment.</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source_python(</a:t>
            </a:r>
            <a:r>
              <a:t>file, envir = parent.frame(), convert = TRUE</a:t>
            </a:r>
            <a:r>
              <a:rPr>
                <a:latin typeface="Source Sans Pro Bold"/>
                <a:ea typeface="Source Sans Pro Bold"/>
                <a:cs typeface="Source Sans Pro Bold"/>
                <a:sym typeface="Source Sans Pro Bold"/>
              </a:rPr>
              <a:t>)</a:t>
            </a:r>
            <a:r>
              <a:t> Run a Python script, assigning objects to a specified R environment. </a:t>
            </a:r>
            <a:r>
              <a:rPr>
                <a:latin typeface="Source Sans Pro ExtraLight"/>
                <a:ea typeface="Source Sans Pro ExtraLight"/>
                <a:cs typeface="Source Sans Pro ExtraLight"/>
                <a:sym typeface="Source Sans Pro ExtraLight"/>
              </a:rPr>
              <a:t>source_python("file.py")</a:t>
            </a:r>
          </a:p>
        </p:txBody>
      </p:sp>
      <p:sp>
        <p:nvSpPr>
          <p:cNvPr id="146" name="RUN PYTHON CODE"/>
          <p:cNvSpPr txBox="1"/>
          <p:nvPr/>
        </p:nvSpPr>
        <p:spPr>
          <a:xfrm>
            <a:off x="10857927" y="6832371"/>
            <a:ext cx="132237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RUN PYTHON CODE</a:t>
            </a:r>
          </a:p>
        </p:txBody>
      </p:sp>
      <p:sp>
        <p:nvSpPr>
          <p:cNvPr id="147" name="Execute Python code into the main Python module with py_run_file() or py_run_string().…"/>
          <p:cNvSpPr txBox="1"/>
          <p:nvPr/>
        </p:nvSpPr>
        <p:spPr>
          <a:xfrm>
            <a:off x="10861339" y="7088533"/>
            <a:ext cx="2795981" cy="31740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sz="1100">
                <a:solidFill>
                  <a:srgbClr val="7A4300"/>
                </a:solidFill>
                <a:latin typeface="Source Sans Pro Regular"/>
                <a:ea typeface="Source Sans Pro Regular"/>
                <a:cs typeface="Source Sans Pro Regular"/>
                <a:sym typeface="Source Sans Pro Regular"/>
              </a:defRPr>
            </a:pPr>
            <a:r>
              <a:t>Execute Python code into the </a:t>
            </a:r>
            <a:r>
              <a:rPr>
                <a:latin typeface="Source Sans Pro Bold"/>
                <a:ea typeface="Source Sans Pro Bold"/>
                <a:cs typeface="Source Sans Pro Bold"/>
                <a:sym typeface="Source Sans Pro Bold"/>
              </a:rPr>
              <a:t>main</a:t>
            </a:r>
            <a:r>
              <a:t> Python module with </a:t>
            </a:r>
            <a:r>
              <a:rPr>
                <a:latin typeface="Source Sans Pro Bold"/>
                <a:ea typeface="Source Sans Pro Bold"/>
                <a:cs typeface="Source Sans Pro Bold"/>
                <a:sym typeface="Source Sans Pro Bold"/>
              </a:rPr>
              <a:t>py_run_file()</a:t>
            </a:r>
            <a:r>
              <a:t> or </a:t>
            </a:r>
            <a:r>
              <a:rPr>
                <a:latin typeface="Source Sans Pro Bold"/>
                <a:ea typeface="Source Sans Pro Bold"/>
                <a:cs typeface="Source Sans Pro Bold"/>
                <a:sym typeface="Source Sans Pro Bold"/>
              </a:rPr>
              <a:t>py_run_string()</a:t>
            </a:r>
            <a:r>
              <a:t>.</a:t>
            </a: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py_run_string(</a:t>
            </a:r>
            <a:r>
              <a:t>code, local = FALSE, convert = TRUE</a:t>
            </a:r>
            <a:r>
              <a:rPr>
                <a:latin typeface="Source Sans Pro Bold"/>
                <a:ea typeface="Source Sans Pro Bold"/>
                <a:cs typeface="Source Sans Pro Bold"/>
                <a:sym typeface="Source Sans Pro Bold"/>
              </a:rPr>
              <a:t>)</a:t>
            </a:r>
            <a:r>
              <a:t> Run Python code (passed as a string) in the main </a:t>
            </a:r>
          </a:p>
          <a:p>
            <a:pPr indent="254000">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module. </a:t>
            </a:r>
            <a:r>
              <a:rPr>
                <a:latin typeface="Source Sans Pro ExtraLight"/>
                <a:ea typeface="Source Sans Pro ExtraLight"/>
                <a:cs typeface="Source Sans Pro ExtraLight"/>
                <a:sym typeface="Source Sans Pro ExtraLight"/>
              </a:rPr>
              <a:t>py_run_string("x = 10"); py$x</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py_run_file(</a:t>
            </a:r>
            <a:r>
              <a:t>file, local = FALSE, convert = TRUE</a:t>
            </a:r>
            <a:r>
              <a:rPr>
                <a:latin typeface="Source Sans Pro Bold"/>
                <a:ea typeface="Source Sans Pro Bold"/>
                <a:cs typeface="Source Sans Pro Bold"/>
                <a:sym typeface="Source Sans Pro Bold"/>
              </a:rPr>
              <a:t>)</a:t>
            </a:r>
            <a:r>
              <a:t> Run Python file in the main module. </a:t>
            </a:r>
            <a:r>
              <a:rPr>
                <a:latin typeface="Source Sans Pro ExtraLight"/>
                <a:ea typeface="Source Sans Pro ExtraLight"/>
                <a:cs typeface="Source Sans Pro ExtraLight"/>
                <a:sym typeface="Source Sans Pro ExtraLight"/>
              </a:rPr>
              <a:t>py_run_file("script.py")</a:t>
            </a:r>
            <a:endParaRPr>
              <a:latin typeface="Source Sans Pro ExtraLight"/>
              <a:ea typeface="Source Sans Pro ExtraLight"/>
              <a:cs typeface="Source Sans Pro ExtraLight"/>
              <a:sym typeface="Source Sans Pro ExtraLight"/>
            </a:endParaRP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py_eval(</a:t>
            </a:r>
            <a:r>
              <a:t>code, convert = TRUE</a:t>
            </a:r>
            <a:r>
              <a:rPr>
                <a:latin typeface="Source Sans Pro Bold"/>
                <a:ea typeface="Source Sans Pro Bold"/>
                <a:cs typeface="Source Sans Pro Bold"/>
                <a:sym typeface="Source Sans Pro Bold"/>
              </a:rPr>
              <a:t>)</a:t>
            </a:r>
            <a:r>
              <a:t> Run </a:t>
            </a:r>
          </a:p>
          <a:p>
            <a:pPr indent="254000">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a Python expression, return the result.</a:t>
            </a:r>
          </a:p>
          <a:p>
            <a:pPr indent="254000">
              <a:lnSpc>
                <a:spcPct val="80000"/>
              </a:lnSpc>
              <a:spcBef>
                <a:spcPts val="1200"/>
              </a:spcBef>
              <a:defRPr sz="1100">
                <a:solidFill>
                  <a:srgbClr val="000000"/>
                </a:solidFill>
                <a:latin typeface="Source Sans Pro Regular"/>
                <a:ea typeface="Source Sans Pro Regular"/>
                <a:cs typeface="Source Sans Pro Regular"/>
                <a:sym typeface="Source Sans Pro Regular"/>
              </a:defRPr>
            </a:pPr>
            <a:r>
              <a:t>Also </a:t>
            </a:r>
            <a:r>
              <a:rPr>
                <a:latin typeface="Source Sans Pro Bold"/>
                <a:ea typeface="Source Sans Pro Bold"/>
                <a:cs typeface="Source Sans Pro Bold"/>
                <a:sym typeface="Source Sans Pro Bold"/>
              </a:rPr>
              <a:t>py_call()</a:t>
            </a:r>
            <a:r>
              <a:t>. </a:t>
            </a:r>
            <a:r>
              <a:rPr>
                <a:latin typeface="Source Sans Pro ExtraLight"/>
                <a:ea typeface="Source Sans Pro ExtraLight"/>
                <a:cs typeface="Source Sans Pro ExtraLight"/>
                <a:sym typeface="Source Sans Pro ExtraLight"/>
              </a:rPr>
              <a:t>py_eval("1 + 1")</a:t>
            </a:r>
            <a:endParaRPr>
              <a:latin typeface="Source Sans Pro ExtraLight"/>
              <a:ea typeface="Source Sans Pro ExtraLight"/>
              <a:cs typeface="Source Sans Pro ExtraLight"/>
              <a:sym typeface="Source Sans Pro ExtraLight"/>
            </a:endParaRPr>
          </a:p>
          <a:p>
            <a:pPr>
              <a:lnSpc>
                <a:spcPct val="80000"/>
              </a:lnSpc>
              <a:spcBef>
                <a:spcPts val="1200"/>
              </a:spcBef>
              <a:defRPr sz="1100">
                <a:solidFill>
                  <a:srgbClr val="7A4300"/>
                </a:solidFill>
                <a:latin typeface="Source Sans Pro Regular"/>
                <a:ea typeface="Source Sans Pro Regular"/>
                <a:cs typeface="Source Sans Pro Regular"/>
                <a:sym typeface="Source Sans Pro Regular"/>
              </a:defRPr>
            </a:pPr>
            <a:r>
              <a:t>Access the results, and anything else in Python's </a:t>
            </a:r>
            <a:r>
              <a:rPr>
                <a:latin typeface="Source Sans Pro Bold"/>
                <a:ea typeface="Source Sans Pro Bold"/>
                <a:cs typeface="Source Sans Pro Bold"/>
                <a:sym typeface="Source Sans Pro Bold"/>
              </a:rPr>
              <a:t>main</a:t>
            </a:r>
            <a:r>
              <a:t> module, with </a:t>
            </a:r>
            <a:r>
              <a:rPr>
                <a:latin typeface="Source Sans Pro Bold"/>
                <a:ea typeface="Source Sans Pro Bold"/>
                <a:cs typeface="Source Sans Pro Bold"/>
                <a:sym typeface="Source Sans Pro Bold"/>
              </a:rPr>
              <a:t>py</a:t>
            </a:r>
            <a:r>
              <a:t>.</a:t>
            </a: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 </a:t>
            </a:r>
            <a:r>
              <a:t>An R object that contains </a:t>
            </a:r>
          </a:p>
          <a:p>
            <a:pPr indent="254000">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the Python main module and </a:t>
            </a:r>
          </a:p>
          <a:p>
            <a:pPr indent="254000">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the results stored there. </a:t>
            </a:r>
            <a:r>
              <a:rPr>
                <a:latin typeface="Source Sans Pro ExtraLight"/>
                <a:ea typeface="Source Sans Pro ExtraLight"/>
                <a:cs typeface="Source Sans Pro ExtraLight"/>
                <a:sym typeface="Source Sans Pro ExtraLight"/>
              </a:rPr>
              <a:t>py$x</a:t>
            </a:r>
          </a:p>
        </p:txBody>
      </p:sp>
      <p:sp>
        <p:nvSpPr>
          <p:cNvPr id="148" name="The reticulate package lets you use Python and R together seamlessly in R code, in R Markdown documents, and in the RStudio IDE."/>
          <p:cNvSpPr txBox="1"/>
          <p:nvPr/>
        </p:nvSpPr>
        <p:spPr>
          <a:xfrm>
            <a:off x="326071" y="1240811"/>
            <a:ext cx="9021811" cy="3115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250">
                <a:solidFill>
                  <a:srgbClr val="000000"/>
                </a:solidFill>
                <a:latin typeface="Source Sans Pro Regular"/>
                <a:ea typeface="Source Sans Pro Regular"/>
                <a:cs typeface="Source Sans Pro Regular"/>
                <a:sym typeface="Source Sans Pro Regular"/>
              </a:defRPr>
            </a:pPr>
            <a:r>
              <a:t>The </a:t>
            </a:r>
            <a:r>
              <a:rPr b="1">
                <a:latin typeface="SourceSansPro-SemiBold"/>
                <a:ea typeface="SourceSansPro-SemiBold"/>
                <a:cs typeface="SourceSansPro-SemiBold"/>
                <a:sym typeface="SourceSansPro-SemiBold"/>
              </a:rPr>
              <a:t>reticulate</a:t>
            </a:r>
            <a:r>
              <a:t> package lets you use Python and R together seamlessly in R code, in R Markdown documents, and in the RStudio IDE.</a:t>
            </a:r>
          </a:p>
        </p:txBody>
      </p:sp>
      <p:sp>
        <p:nvSpPr>
          <p:cNvPr id="149" name="py_capture_output(expr, type = c(&quot;stdout&quot;, &quot;stderr&quot;)) Capture and return Python output. Also py_suppress_warnings(). py_capture_output(&quot;x&quot;)…"/>
          <p:cNvSpPr txBox="1"/>
          <p:nvPr/>
        </p:nvSpPr>
        <p:spPr>
          <a:xfrm>
            <a:off x="7111260" y="6837791"/>
            <a:ext cx="3314122" cy="356248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py_capture_output(</a:t>
            </a:r>
            <a:r>
              <a:t>expr, type = c("stdout", "stderr")</a:t>
            </a:r>
            <a:r>
              <a:rPr>
                <a:latin typeface="Source Sans Pro Bold"/>
                <a:ea typeface="Source Sans Pro Bold"/>
                <a:cs typeface="Source Sans Pro Bold"/>
                <a:sym typeface="Source Sans Pro Bold"/>
              </a:rPr>
              <a:t>)</a:t>
            </a:r>
            <a:r>
              <a:t> Capture and return Python output. Also </a:t>
            </a:r>
            <a:r>
              <a:rPr>
                <a:latin typeface="Source Sans Pro Bold"/>
                <a:ea typeface="Source Sans Pro Bold"/>
                <a:cs typeface="Source Sans Pro Bold"/>
                <a:sym typeface="Source Sans Pro Bold"/>
              </a:rPr>
              <a:t>py_suppress_warnings()</a:t>
            </a:r>
            <a:r>
              <a:t>. </a:t>
            </a:r>
            <a:r>
              <a:rPr>
                <a:latin typeface="Source Sans Pro ExtraLight"/>
                <a:ea typeface="Source Sans Pro ExtraLight"/>
                <a:cs typeface="Source Sans Pro ExtraLight"/>
                <a:sym typeface="Source Sans Pro ExtraLight"/>
              </a:rPr>
              <a:t>py_capture_output("x")</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py_get_attr(</a:t>
            </a:r>
            <a:r>
              <a:t>x, name, silent = FALSE</a:t>
            </a:r>
            <a:r>
              <a:rPr>
                <a:latin typeface="Source Sans Pro Bold"/>
                <a:ea typeface="Source Sans Pro Bold"/>
                <a:cs typeface="Source Sans Pro Bold"/>
                <a:sym typeface="Source Sans Pro Bold"/>
              </a:rPr>
              <a:t>)</a:t>
            </a:r>
            <a:r>
              <a:t> Get an attribute of a Python object. Also </a:t>
            </a:r>
            <a:r>
              <a:rPr>
                <a:latin typeface="Source Sans Pro Bold"/>
                <a:ea typeface="Source Sans Pro Bold"/>
                <a:cs typeface="Source Sans Pro Bold"/>
                <a:sym typeface="Source Sans Pro Bold"/>
              </a:rPr>
              <a:t>py_set_attr()</a:t>
            </a:r>
            <a:r>
              <a:t>, </a:t>
            </a:r>
            <a:r>
              <a:rPr>
                <a:latin typeface="Source Sans Pro Bold"/>
                <a:ea typeface="Source Sans Pro Bold"/>
                <a:cs typeface="Source Sans Pro Bold"/>
                <a:sym typeface="Source Sans Pro Bold"/>
              </a:rPr>
              <a:t>py_has_attr()</a:t>
            </a:r>
            <a:r>
              <a:t>, and </a:t>
            </a:r>
            <a:r>
              <a:rPr>
                <a:latin typeface="Source Sans Pro Bold"/>
                <a:ea typeface="Source Sans Pro Bold"/>
                <a:cs typeface="Source Sans Pro Bold"/>
                <a:sym typeface="Source Sans Pro Bold"/>
              </a:rPr>
              <a:t>py_list_attributes()</a:t>
            </a:r>
            <a:r>
              <a:t>. </a:t>
            </a:r>
            <a:r>
              <a:rPr>
                <a:latin typeface="Source Sans Pro ExtraLight"/>
                <a:ea typeface="Source Sans Pro ExtraLight"/>
                <a:cs typeface="Source Sans Pro ExtraLight"/>
                <a:sym typeface="Source Sans Pro ExtraLight"/>
              </a:rPr>
              <a:t>py_get_attr(x)</a:t>
            </a:r>
            <a:endParaRPr i="1"/>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py_help(</a:t>
            </a:r>
            <a:r>
              <a:t>object</a:t>
            </a:r>
            <a:r>
              <a:rPr>
                <a:latin typeface="Source Sans Pro Bold"/>
                <a:ea typeface="Source Sans Pro Bold"/>
                <a:cs typeface="Source Sans Pro Bold"/>
                <a:sym typeface="Source Sans Pro Bold"/>
              </a:rPr>
              <a:t>)</a:t>
            </a:r>
            <a:r>
              <a:t> Open the documentation page for a</a:t>
            </a:r>
            <a:br/>
            <a:r>
              <a:t>Python object. </a:t>
            </a:r>
            <a:r>
              <a:rPr>
                <a:latin typeface="Source Sans Pro ExtraLight"/>
                <a:ea typeface="Source Sans Pro ExtraLight"/>
                <a:cs typeface="Source Sans Pro ExtraLight"/>
                <a:sym typeface="Source Sans Pro ExtraLight"/>
              </a:rPr>
              <a:t>py_help(sns)</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py_last_error()</a:t>
            </a:r>
            <a:r>
              <a:t> Get the last Python error encountered. Also </a:t>
            </a:r>
            <a:r>
              <a:rPr>
                <a:latin typeface="Source Sans Pro Bold"/>
                <a:ea typeface="Source Sans Pro Bold"/>
                <a:cs typeface="Source Sans Pro Bold"/>
                <a:sym typeface="Source Sans Pro Bold"/>
              </a:rPr>
              <a:t>py_clear_last_error() </a:t>
            </a:r>
            <a:r>
              <a:t>to clear the last error. </a:t>
            </a:r>
            <a:r>
              <a:rPr>
                <a:latin typeface="Source Sans Pro ExtraLight"/>
                <a:ea typeface="Source Sans Pro ExtraLight"/>
                <a:cs typeface="Source Sans Pro ExtraLight"/>
                <a:sym typeface="Source Sans Pro ExtraLight"/>
              </a:rPr>
              <a:t>py_last_error()</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py_save_object(</a:t>
            </a:r>
            <a:r>
              <a:t>object, filename, pickle = "pickle", ...</a:t>
            </a:r>
            <a:r>
              <a:rPr>
                <a:latin typeface="Source Sans Pro Bold"/>
                <a:ea typeface="Source Sans Pro Bold"/>
                <a:cs typeface="Source Sans Pro Bold"/>
                <a:sym typeface="Source Sans Pro Bold"/>
              </a:rPr>
              <a:t>)</a:t>
            </a:r>
            <a:r>
              <a:t> Save and load Python objects with pickle. Also </a:t>
            </a:r>
            <a:r>
              <a:rPr>
                <a:latin typeface="Source Sans Pro Bold"/>
                <a:ea typeface="Source Sans Pro Bold"/>
                <a:cs typeface="Source Sans Pro Bold"/>
                <a:sym typeface="Source Sans Pro Bold"/>
              </a:rPr>
              <a:t>py_load_object()</a:t>
            </a:r>
            <a:r>
              <a:t>.</a:t>
            </a:r>
            <a:r>
              <a:rPr>
                <a:latin typeface="Source Sans Pro ExtraLight"/>
                <a:ea typeface="Source Sans Pro ExtraLight"/>
                <a:cs typeface="Source Sans Pro ExtraLight"/>
                <a:sym typeface="Source Sans Pro ExtraLight"/>
              </a:rPr>
              <a:t> py_save_object(x, "x.pickle")</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with(</a:t>
            </a:r>
            <a:r>
              <a:t>data, expr, as = NULL, ...</a:t>
            </a:r>
            <a:r>
              <a:rPr>
                <a:latin typeface="Source Sans Pro Bold"/>
                <a:ea typeface="Source Sans Pro Bold"/>
                <a:cs typeface="Source Sans Pro Bold"/>
                <a:sym typeface="Source Sans Pro Bold"/>
              </a:rPr>
              <a:t>)</a:t>
            </a:r>
            <a:r>
              <a:t> Evaluate an expression within a Python context manager. </a:t>
            </a:r>
            <a:br/>
            <a:r>
              <a:rPr>
                <a:latin typeface="Source Sans Pro ExtraLight"/>
                <a:ea typeface="Source Sans Pro ExtraLight"/>
                <a:cs typeface="Source Sans Pro ExtraLight"/>
                <a:sym typeface="Source Sans Pro ExtraLight"/>
              </a:rPr>
              <a:t>py </a:t>
            </a:r>
            <a:r>
              <a:rPr sz="1000">
                <a:latin typeface="Source Code Pro ExtraLight"/>
                <a:ea typeface="Source Code Pro ExtraLight"/>
                <a:cs typeface="Source Code Pro ExtraLight"/>
                <a:sym typeface="Source Code Pro ExtraLight"/>
              </a:rPr>
              <a:t>&lt;-</a:t>
            </a:r>
            <a:r>
              <a:rPr>
                <a:latin typeface="Source Sans Pro ExtraLight"/>
                <a:ea typeface="Source Sans Pro ExtraLight"/>
                <a:cs typeface="Source Sans Pro ExtraLight"/>
                <a:sym typeface="Source Sans Pro ExtraLight"/>
              </a:rPr>
              <a:t> import_builtins();</a:t>
            </a:r>
            <a:br>
              <a:rPr>
                <a:latin typeface="Source Sans Pro ExtraLight"/>
                <a:ea typeface="Source Sans Pro ExtraLight"/>
                <a:cs typeface="Source Sans Pro ExtraLight"/>
                <a:sym typeface="Source Sans Pro ExtraLight"/>
              </a:rPr>
            </a:br>
            <a:r>
              <a:rPr>
                <a:latin typeface="Source Sans Pro ExtraLight"/>
                <a:ea typeface="Source Sans Pro ExtraLight"/>
                <a:cs typeface="Source Sans Pro ExtraLight"/>
                <a:sym typeface="Source Sans Pro ExtraLight"/>
              </a:rPr>
              <a:t>with(py$open("output.txt", "w") %as% file, </a:t>
            </a:r>
            <a:br>
              <a:rPr>
                <a:latin typeface="Source Sans Pro ExtraLight"/>
                <a:ea typeface="Source Sans Pro ExtraLight"/>
                <a:cs typeface="Source Sans Pro ExtraLight"/>
                <a:sym typeface="Source Sans Pro ExtraLight"/>
              </a:rPr>
            </a:br>
            <a:r>
              <a:rPr>
                <a:latin typeface="Source Sans Pro ExtraLight"/>
                <a:ea typeface="Source Sans Pro ExtraLight"/>
                <a:cs typeface="Source Sans Pro ExtraLight"/>
                <a:sym typeface="Source Sans Pro ExtraLight"/>
              </a:rPr>
              <a:t>    { file$write("Hello, there!")})</a:t>
            </a:r>
          </a:p>
        </p:txBody>
      </p:sp>
      <p:graphicFrame>
        <p:nvGraphicFramePr>
          <p:cNvPr id="150" name="Table"/>
          <p:cNvGraphicFramePr/>
          <p:nvPr/>
        </p:nvGraphicFramePr>
        <p:xfrm>
          <a:off x="612820" y="7262712"/>
          <a:ext cx="3117851" cy="1573298"/>
        </p:xfrm>
        <a:graphic xmlns:a="http://schemas.openxmlformats.org/drawingml/2006/main">
          <a:graphicData uri="http://schemas.openxmlformats.org/drawingml/2006/table">
            <a:tbl>
              <a:tblPr firstCol="0" firstRow="1" lastCol="0" lastRow="0" bandCol="0" bandRow="0" rtl="0">
                <a:tableStyleId>{C7B018BB-80A7-4F77-B60F-C8B233D01FF8}</a:tableStyleId>
              </a:tblPr>
              <a:tblGrid>
                <a:gridCol w="1350930"/>
                <a:gridCol w="1127760"/>
              </a:tblGrid>
              <a:tr h="174105">
                <a:tc>
                  <a:txBody>
                    <a:bodyPr/>
                    <a:lstStyle/>
                    <a:p>
                      <a:pPr indent="444500" algn="l" defTabSz="914400">
                        <a:defRPr b="0">
                          <a:solidFill>
                            <a:srgbClr val="000000"/>
                          </a:solidFill>
                        </a:defRPr>
                      </a:pPr>
                      <a:r>
                        <a:rPr sz="1100">
                          <a:solidFill>
                            <a:srgbClr val="7A4300"/>
                          </a:solidFill>
                          <a:latin typeface="Source Sans Pro Bold"/>
                          <a:ea typeface="Source Sans Pro Bold"/>
                          <a:cs typeface="Source Sans Pro Bold"/>
                          <a:sym typeface="Source Sans Pro Bold"/>
                        </a:rPr>
                        <a:t>R</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444500" algn="l" defTabSz="914400">
                        <a:defRPr b="0">
                          <a:solidFill>
                            <a:srgbClr val="000000"/>
                          </a:solidFill>
                        </a:defRPr>
                      </a:pPr>
                      <a:r>
                        <a:rPr sz="1100">
                          <a:solidFill>
                            <a:srgbClr val="7A4300"/>
                          </a:solidFill>
                          <a:latin typeface="Source Sans Pro Bold"/>
                          <a:ea typeface="Source Sans Pro Bold"/>
                          <a:cs typeface="Source Sans Pro Bold"/>
                          <a:sym typeface="Source Sans Pro Bold"/>
                        </a:rPr>
                        <a:t>Python</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b="1" sz="900">
                          <a:latin typeface="SourceSansPro-SemiBold"/>
                          <a:ea typeface="SourceSansPro-SemiBold"/>
                          <a:cs typeface="SourceSansPro-SemiBold"/>
                          <a:sym typeface="SourceSansPro-SemiBold"/>
                        </a:rPr>
                        <a:t>Single-element vector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r>
                        <a:rPr b="1" sz="900">
                          <a:latin typeface="SourceSansPro-SemiBold"/>
                          <a:ea typeface="SourceSansPro-SemiBold"/>
                          <a:cs typeface="SourceSansPro-SemiBold"/>
                          <a:sym typeface="SourceSansPro-SemiBold"/>
                        </a:rPr>
                        <a:t>Scalar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r>
              <a:tr h="174105">
                <a:tc>
                  <a:txBody>
                    <a:bodyPr/>
                    <a:lstStyle/>
                    <a:p>
                      <a:pPr indent="50800" algn="l" defTabSz="914400"/>
                      <a:r>
                        <a:rPr b="1" sz="900">
                          <a:latin typeface="SourceSansPro-SemiBold"/>
                          <a:ea typeface="SourceSansPro-SemiBold"/>
                          <a:cs typeface="SourceSansPro-SemiBold"/>
                          <a:sym typeface="SourceSansPro-SemiBold"/>
                        </a:rPr>
                        <a:t>Multi-element vector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b="1" sz="900">
                          <a:latin typeface="SourceSansPro-SemiBold"/>
                          <a:ea typeface="SourceSansPro-SemiBold"/>
                          <a:cs typeface="SourceSansPro-SemiBold"/>
                          <a:sym typeface="SourceSansPro-SemiBold"/>
                        </a:rPr>
                        <a:t>List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b="1" sz="900">
                          <a:latin typeface="SourceSansPro-SemiBold"/>
                          <a:ea typeface="SourceSansPro-SemiBold"/>
                          <a:cs typeface="SourceSansPro-SemiBold"/>
                          <a:sym typeface="SourceSansPro-SemiBold"/>
                        </a:rPr>
                        <a:t>List of multiple types</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b="1" sz="900">
                          <a:latin typeface="SourceSansPro-SemiBold"/>
                          <a:ea typeface="SourceSansPro-SemiBold"/>
                          <a:cs typeface="SourceSansPro-SemiBold"/>
                          <a:sym typeface="SourceSansPro-SemiBold"/>
                        </a:rPr>
                        <a:t>Tuple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b="1" sz="900">
                          <a:latin typeface="SourceSansPro-SemiBold"/>
                          <a:ea typeface="SourceSansPro-SemiBold"/>
                          <a:cs typeface="SourceSansPro-SemiBold"/>
                          <a:sym typeface="SourceSansPro-SemiBold"/>
                        </a:rPr>
                        <a:t>Named list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b="1" sz="900">
                          <a:latin typeface="SourceSansPro-SemiBold"/>
                          <a:ea typeface="SourceSansPro-SemiBold"/>
                          <a:cs typeface="SourceSansPro-SemiBold"/>
                          <a:sym typeface="SourceSansPro-SemiBold"/>
                        </a:rPr>
                        <a:t>Dict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b="1" sz="900">
                          <a:latin typeface="SourceSansPro-SemiBold"/>
                          <a:ea typeface="SourceSansPro-SemiBold"/>
                          <a:cs typeface="SourceSansPro-SemiBold"/>
                          <a:sym typeface="SourceSansPro-SemiBold"/>
                        </a:rPr>
                        <a:t>Matrix/Array</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b="1" sz="900">
                          <a:latin typeface="SourceSansPro-SemiBold"/>
                          <a:ea typeface="SourceSansPro-SemiBold"/>
                          <a:cs typeface="SourceSansPro-SemiBold"/>
                          <a:sym typeface="SourceSansPro-SemiBold"/>
                        </a:rPr>
                        <a:t>NumPy ndarray</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b="1" sz="900">
                          <a:latin typeface="SourceSansPro-SemiBold"/>
                          <a:ea typeface="SourceSansPro-SemiBold"/>
                          <a:cs typeface="SourceSansPro-SemiBold"/>
                          <a:sym typeface="SourceSansPro-SemiBold"/>
                        </a:rPr>
                        <a:t>Data Frame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b="1" sz="900">
                          <a:latin typeface="SourceSansPro-SemiBold"/>
                          <a:ea typeface="SourceSansPro-SemiBold"/>
                          <a:cs typeface="SourceSansPro-SemiBold"/>
                          <a:sym typeface="SourceSansPro-SemiBold"/>
                        </a:rPr>
                        <a:t>Pandas DataFrame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b="1" sz="900">
                          <a:latin typeface="SourceSansPro-SemiBold"/>
                          <a:ea typeface="SourceSansPro-SemiBold"/>
                          <a:cs typeface="SourceSansPro-SemiBold"/>
                          <a:sym typeface="SourceSansPro-SemiBold"/>
                        </a:rPr>
                        <a:t>Function</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b="1" sz="900">
                          <a:latin typeface="SourceSansPro-SemiBold"/>
                          <a:ea typeface="SourceSansPro-SemiBold"/>
                          <a:cs typeface="SourceSansPro-SemiBold"/>
                          <a:sym typeface="SourceSansPro-SemiBold"/>
                        </a:rPr>
                        <a:t>Python function</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b="1" spc="-18" sz="900">
                          <a:latin typeface="SourceSansPro-SemiBold"/>
                          <a:ea typeface="SourceSansPro-SemiBold"/>
                          <a:cs typeface="SourceSansPro-SemiBold"/>
                          <a:sym typeface="SourceSansPro-SemiBold"/>
                        </a:rPr>
                        <a:t>NULL, TRUE, FALSE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b="1" sz="900">
                          <a:latin typeface="SourceSansPro-SemiBold"/>
                          <a:ea typeface="SourceSansPro-SemiBold"/>
                          <a:cs typeface="SourceSansPro-SemiBold"/>
                          <a:sym typeface="SourceSansPro-SemiBold"/>
                        </a:rPr>
                        <a:t>None, True, False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bl>
          </a:graphicData>
        </a:graphic>
      </p:graphicFrame>
      <p:sp>
        <p:nvSpPr>
          <p:cNvPr id="151" name="Line"/>
          <p:cNvSpPr/>
          <p:nvPr/>
        </p:nvSpPr>
        <p:spPr>
          <a:xfrm>
            <a:off x="282565" y="1534708"/>
            <a:ext cx="2898823" cy="1"/>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52" name="py_to_r(x) Convert a Python object to an R object. Also r_to_py().  py_to_r(x)…"/>
          <p:cNvSpPr txBox="1"/>
          <p:nvPr/>
        </p:nvSpPr>
        <p:spPr>
          <a:xfrm>
            <a:off x="666925" y="9089127"/>
            <a:ext cx="2370482" cy="80334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py_to_r(</a:t>
            </a:r>
            <a:r>
              <a:t>x</a:t>
            </a:r>
            <a:r>
              <a:rPr>
                <a:latin typeface="Source Sans Pro Bold"/>
                <a:ea typeface="Source Sans Pro Bold"/>
                <a:cs typeface="Source Sans Pro Bold"/>
                <a:sym typeface="Source Sans Pro Bold"/>
              </a:rPr>
              <a:t>)</a:t>
            </a:r>
            <a:r>
              <a:t> Convert a Python object to an R object. Also </a:t>
            </a:r>
            <a:r>
              <a:rPr>
                <a:latin typeface="Source Sans Pro Bold"/>
                <a:ea typeface="Source Sans Pro Bold"/>
                <a:cs typeface="Source Sans Pro Bold"/>
                <a:sym typeface="Source Sans Pro Bold"/>
              </a:rPr>
              <a:t>r_to_py()</a:t>
            </a:r>
            <a:r>
              <a:t>.  </a:t>
            </a:r>
            <a:r>
              <a:rPr>
                <a:latin typeface="Source Sans Pro ExtraLight"/>
                <a:ea typeface="Source Sans Pro ExtraLight"/>
                <a:cs typeface="Source Sans Pro ExtraLight"/>
                <a:sym typeface="Source Sans Pro ExtraLight"/>
              </a:rPr>
              <a:t>py_to_r(x)</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tuple(</a:t>
            </a:r>
            <a:r>
              <a:t>..., convert = FALSE</a:t>
            </a:r>
            <a:r>
              <a:rPr>
                <a:latin typeface="Source Sans Pro Bold"/>
                <a:ea typeface="Source Sans Pro Bold"/>
                <a:cs typeface="Source Sans Pro Bold"/>
                <a:sym typeface="Source Sans Pro Bold"/>
              </a:rPr>
              <a:t>)</a:t>
            </a:r>
            <a:r>
              <a:t> Create a Python tuple. </a:t>
            </a:r>
            <a:r>
              <a:rPr>
                <a:latin typeface="Source Sans Pro ExtraLight"/>
                <a:ea typeface="Source Sans Pro ExtraLight"/>
                <a:cs typeface="Source Sans Pro ExtraLight"/>
                <a:sym typeface="Source Sans Pro ExtraLight"/>
              </a:rPr>
              <a:t>tuple("a", "b", "c")</a:t>
            </a:r>
          </a:p>
        </p:txBody>
      </p:sp>
      <p:sp>
        <p:nvSpPr>
          <p:cNvPr id="153" name="Helpers"/>
          <p:cNvSpPr txBox="1"/>
          <p:nvPr/>
        </p:nvSpPr>
        <p:spPr>
          <a:xfrm>
            <a:off x="7193650" y="6303095"/>
            <a:ext cx="105918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Helpers</a:t>
            </a:r>
          </a:p>
        </p:txBody>
      </p:sp>
      <p:sp>
        <p:nvSpPr>
          <p:cNvPr id="154" name="Object Conversion"/>
          <p:cNvSpPr txBox="1"/>
          <p:nvPr/>
        </p:nvSpPr>
        <p:spPr>
          <a:xfrm>
            <a:off x="397095" y="6311993"/>
            <a:ext cx="247015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Object Conversion</a:t>
            </a:r>
          </a:p>
        </p:txBody>
      </p:sp>
      <p:sp>
        <p:nvSpPr>
          <p:cNvPr id="155" name="dict(..., convert = FALSE) Create a Python dictionary object. Also py_dict() to make a dictionary that uses Python objects as keys. dict(foo = &quot;bar&quot;, index = 42L)…"/>
          <p:cNvSpPr txBox="1"/>
          <p:nvPr/>
        </p:nvSpPr>
        <p:spPr>
          <a:xfrm>
            <a:off x="3474793" y="6858988"/>
            <a:ext cx="3214556" cy="355691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dict(</a:t>
            </a:r>
            <a:r>
              <a:t>..., convert = FALSE</a:t>
            </a:r>
            <a:r>
              <a:rPr>
                <a:latin typeface="Source Sans Pro Bold"/>
                <a:ea typeface="Source Sans Pro Bold"/>
                <a:cs typeface="Source Sans Pro Bold"/>
                <a:sym typeface="Source Sans Pro Bold"/>
              </a:rPr>
              <a:t>)</a:t>
            </a:r>
            <a:r>
              <a:t> Create a Python dictionary object. Also </a:t>
            </a:r>
            <a:r>
              <a:rPr>
                <a:latin typeface="Source Sans Pro Bold"/>
                <a:ea typeface="Source Sans Pro Bold"/>
                <a:cs typeface="Source Sans Pro Bold"/>
                <a:sym typeface="Source Sans Pro Bold"/>
              </a:rPr>
              <a:t>py_dict() </a:t>
            </a:r>
            <a:r>
              <a:t>to make a dictionary that uses Python objects as keys. </a:t>
            </a:r>
            <a:r>
              <a:rPr>
                <a:latin typeface="Source Sans Pro ExtraLight"/>
                <a:ea typeface="Source Sans Pro ExtraLight"/>
                <a:cs typeface="Source Sans Pro ExtraLight"/>
                <a:sym typeface="Source Sans Pro ExtraLight"/>
              </a:rPr>
              <a:t>dict(foo = "bar", index = 42L)</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np_array(</a:t>
            </a:r>
            <a:r>
              <a:t>data, dtype = NULL, order = "C"</a:t>
            </a:r>
            <a:r>
              <a:rPr>
                <a:latin typeface="Source Sans Pro Bold"/>
                <a:ea typeface="Source Sans Pro Bold"/>
                <a:cs typeface="Source Sans Pro Bold"/>
                <a:sym typeface="Source Sans Pro Bold"/>
              </a:rPr>
              <a:t>)</a:t>
            </a:r>
            <a:r>
              <a:t> Create NumPy arrays. </a:t>
            </a:r>
            <a:r>
              <a:rPr>
                <a:latin typeface="Source Sans Pro ExtraLight"/>
                <a:ea typeface="Source Sans Pro ExtraLight"/>
                <a:cs typeface="Source Sans Pro ExtraLight"/>
                <a:sym typeface="Source Sans Pro ExtraLight"/>
              </a:rPr>
              <a:t>np_array(c(1:8), dtype = "float16")</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array_reshape(</a:t>
            </a:r>
            <a:r>
              <a:t>x, dim, order = c("C", "F")</a:t>
            </a:r>
            <a:r>
              <a:rPr>
                <a:latin typeface="Source Sans Pro Bold"/>
                <a:ea typeface="Source Sans Pro Bold"/>
                <a:cs typeface="Source Sans Pro Bold"/>
                <a:sym typeface="Source Sans Pro Bold"/>
              </a:rPr>
              <a:t>)</a:t>
            </a:r>
            <a:r>
              <a:t> Reshape a Python array. </a:t>
            </a:r>
            <a:r>
              <a:rPr>
                <a:latin typeface="Source Sans Pro ExtraLight"/>
                <a:ea typeface="Source Sans Pro ExtraLight"/>
                <a:cs typeface="Source Sans Pro ExtraLight"/>
                <a:sym typeface="Source Sans Pro ExtraLight"/>
              </a:rPr>
              <a:t>x </a:t>
            </a:r>
            <a:r>
              <a:rPr sz="1000">
                <a:latin typeface="Source Code Pro ExtraLight"/>
                <a:ea typeface="Source Code Pro ExtraLight"/>
                <a:cs typeface="Source Code Pro ExtraLight"/>
                <a:sym typeface="Source Code Pro ExtraLight"/>
              </a:rPr>
              <a:t>&lt;-</a:t>
            </a:r>
            <a:r>
              <a:rPr>
                <a:latin typeface="Source Sans Pro ExtraLight"/>
                <a:ea typeface="Source Sans Pro ExtraLight"/>
                <a:cs typeface="Source Sans Pro ExtraLight"/>
                <a:sym typeface="Source Sans Pro ExtraLight"/>
              </a:rPr>
              <a:t> 1:4; array_reshape(x, c(2, 2))</a:t>
            </a:r>
            <a:endParaRPr i="1"/>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py_func(</a:t>
            </a:r>
            <a:r>
              <a:t>f</a:t>
            </a:r>
            <a:r>
              <a:rPr>
                <a:latin typeface="Source Sans Pro Bold"/>
                <a:ea typeface="Source Sans Pro Bold"/>
                <a:cs typeface="Source Sans Pro Bold"/>
                <a:sym typeface="Source Sans Pro Bold"/>
              </a:rPr>
              <a:t>)</a:t>
            </a:r>
            <a:r>
              <a:t> Wrap an R function in a Python function </a:t>
            </a:r>
            <a:br/>
            <a:r>
              <a:t>with the same signature. </a:t>
            </a:r>
            <a:r>
              <a:rPr>
                <a:latin typeface="Source Sans Pro ExtraLight"/>
                <a:ea typeface="Source Sans Pro ExtraLight"/>
                <a:cs typeface="Source Sans Pro ExtraLight"/>
                <a:sym typeface="Source Sans Pro ExtraLight"/>
              </a:rPr>
              <a:t>py_func(xor)</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py_main_thread_func(</a:t>
            </a:r>
            <a:r>
              <a:t>f</a:t>
            </a:r>
            <a:r>
              <a:rPr>
                <a:latin typeface="Source Sans Pro Bold"/>
                <a:ea typeface="Source Sans Pro Bold"/>
                <a:cs typeface="Source Sans Pro Bold"/>
                <a:sym typeface="Source Sans Pro Bold"/>
              </a:rPr>
              <a:t>)</a:t>
            </a:r>
            <a:r>
              <a:t> Create a function that will always be called on the main thread.</a:t>
            </a:r>
            <a:r>
              <a:rPr i="1"/>
              <a:t> </a:t>
            </a:r>
            <a:endParaRPr i="1"/>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iterate(</a:t>
            </a:r>
            <a:r>
              <a:t>it, f = base::identity, simplify = TRUE</a:t>
            </a:r>
            <a:r>
              <a:rPr>
                <a:latin typeface="Source Sans Pro Bold"/>
                <a:ea typeface="Source Sans Pro Bold"/>
                <a:cs typeface="Source Sans Pro Bold"/>
                <a:sym typeface="Source Sans Pro Bold"/>
              </a:rPr>
              <a:t>)</a:t>
            </a:r>
            <a:r>
              <a:t> Apply an </a:t>
            </a:r>
            <a:br/>
            <a:r>
              <a:t>R function to each value of a Python iterator or return the values as an R vector, draining the iterator as you </a:t>
            </a:r>
            <a:br/>
            <a:r>
              <a:t>go. Also </a:t>
            </a:r>
            <a:r>
              <a:rPr>
                <a:latin typeface="Source Sans Pro Bold"/>
                <a:ea typeface="Source Sans Pro Bold"/>
                <a:cs typeface="Source Sans Pro Bold"/>
                <a:sym typeface="Source Sans Pro Bold"/>
              </a:rPr>
              <a:t>iter_next() </a:t>
            </a:r>
            <a:r>
              <a:t>and </a:t>
            </a:r>
            <a:r>
              <a:rPr>
                <a:latin typeface="Source Sans Pro Bold"/>
                <a:ea typeface="Source Sans Pro Bold"/>
                <a:cs typeface="Source Sans Pro Bold"/>
                <a:sym typeface="Source Sans Pro Bold"/>
              </a:rPr>
              <a:t>as_iterator()</a:t>
            </a:r>
            <a:r>
              <a:t>. </a:t>
            </a:r>
            <a:r>
              <a:rPr>
                <a:latin typeface="Source Sans Pro ExtraLight"/>
                <a:ea typeface="Source Sans Pro ExtraLight"/>
                <a:cs typeface="Source Sans Pro ExtraLight"/>
                <a:sym typeface="Source Sans Pro ExtraLight"/>
              </a:rPr>
              <a:t>iterate(iter, print)</a:t>
            </a:r>
            <a:endParaRPr i="1"/>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py_iterator(</a:t>
            </a:r>
            <a:r>
              <a:t>fn, completed = NULL</a:t>
            </a:r>
            <a:r>
              <a:rPr>
                <a:latin typeface="Source Sans Pro Bold"/>
                <a:ea typeface="Source Sans Pro Bold"/>
                <a:cs typeface="Source Sans Pro Bold"/>
                <a:sym typeface="Source Sans Pro Bold"/>
              </a:rPr>
              <a:t>)</a:t>
            </a:r>
            <a:r>
              <a:t> Create a Python iterator from an R function. </a:t>
            </a:r>
            <a:r>
              <a:rPr>
                <a:latin typeface="Source Sans Pro ExtraLight"/>
                <a:ea typeface="Source Sans Pro ExtraLight"/>
                <a:cs typeface="Source Sans Pro ExtraLight"/>
                <a:sym typeface="Source Sans Pro ExtraLight"/>
              </a:rPr>
              <a:t>seq_gen </a:t>
            </a:r>
            <a:r>
              <a:rPr sz="1000">
                <a:latin typeface="Source Code Pro ExtraLight"/>
                <a:ea typeface="Source Code Pro ExtraLight"/>
                <a:cs typeface="Source Code Pro ExtraLight"/>
                <a:sym typeface="Source Code Pro ExtraLight"/>
              </a:rPr>
              <a:t>&lt;-</a:t>
            </a:r>
            <a:r>
              <a:rPr>
                <a:latin typeface="Source Sans Pro ExtraLight"/>
                <a:ea typeface="Source Sans Pro ExtraLight"/>
                <a:cs typeface="Source Sans Pro ExtraLight"/>
                <a:sym typeface="Source Sans Pro ExtraLight"/>
              </a:rPr>
              <a:t> function(x){</a:t>
            </a:r>
            <a:br>
              <a:rPr>
                <a:latin typeface="Source Sans Pro ExtraLight"/>
                <a:ea typeface="Source Sans Pro ExtraLight"/>
                <a:cs typeface="Source Sans Pro ExtraLight"/>
                <a:sym typeface="Source Sans Pro ExtraLight"/>
              </a:rPr>
            </a:br>
            <a:r>
              <a:rPr>
                <a:latin typeface="Source Sans Pro ExtraLight"/>
                <a:ea typeface="Source Sans Pro ExtraLight"/>
                <a:cs typeface="Source Sans Pro ExtraLight"/>
                <a:sym typeface="Source Sans Pro ExtraLight"/>
              </a:rPr>
              <a:t>n </a:t>
            </a:r>
            <a:r>
              <a:rPr sz="1000">
                <a:latin typeface="Source Code Pro ExtraLight"/>
                <a:ea typeface="Source Code Pro ExtraLight"/>
                <a:cs typeface="Source Code Pro ExtraLight"/>
                <a:sym typeface="Source Code Pro ExtraLight"/>
              </a:rPr>
              <a:t>&lt;-</a:t>
            </a:r>
            <a:r>
              <a:rPr>
                <a:latin typeface="Source Sans Pro ExtraLight"/>
                <a:ea typeface="Source Sans Pro ExtraLight"/>
                <a:cs typeface="Source Sans Pro ExtraLight"/>
                <a:sym typeface="Source Sans Pro ExtraLight"/>
              </a:rPr>
              <a:t> x; function() {n </a:t>
            </a:r>
            <a:r>
              <a:rPr sz="1000">
                <a:latin typeface="Source Code Pro ExtraLight"/>
                <a:ea typeface="Source Code Pro ExtraLight"/>
                <a:cs typeface="Source Code Pro ExtraLight"/>
                <a:sym typeface="Source Code Pro ExtraLight"/>
              </a:rPr>
              <a:t>&lt;&lt;-</a:t>
            </a:r>
            <a:r>
              <a:rPr>
                <a:latin typeface="Source Sans Pro ExtraLight"/>
                <a:ea typeface="Source Sans Pro ExtraLight"/>
                <a:cs typeface="Source Sans Pro ExtraLight"/>
                <a:sym typeface="Source Sans Pro ExtraLight"/>
              </a:rPr>
              <a:t> n + 1; n}}; py_iterator(seq_gen(9))</a:t>
            </a:r>
          </a:p>
        </p:txBody>
      </p:sp>
      <p:sp>
        <p:nvSpPr>
          <p:cNvPr id="156" name="Reticulate provides automatic built-in conversion between Python and R for many Python types."/>
          <p:cNvSpPr txBox="1"/>
          <p:nvPr/>
        </p:nvSpPr>
        <p:spPr>
          <a:xfrm>
            <a:off x="434229" y="6858175"/>
            <a:ext cx="2936923" cy="3680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7A4300"/>
                </a:solidFill>
                <a:latin typeface="Source Sans Pro Regular"/>
                <a:ea typeface="Source Sans Pro Regular"/>
                <a:cs typeface="Source Sans Pro Regular"/>
                <a:sym typeface="Source Sans Pro Regular"/>
              </a:defRPr>
            </a:pPr>
            <a:r>
              <a:t>Reticulate provides </a:t>
            </a:r>
            <a:r>
              <a:rPr b="1">
                <a:latin typeface="SourceSansPro-SemiBold"/>
                <a:ea typeface="SourceSansPro-SemiBold"/>
                <a:cs typeface="SourceSansPro-SemiBold"/>
                <a:sym typeface="SourceSansPro-SemiBold"/>
              </a:rPr>
              <a:t>automatic</a:t>
            </a:r>
            <a:r>
              <a:t> built-in conversion between Python and R for many Python types.</a:t>
            </a:r>
          </a:p>
        </p:txBody>
      </p:sp>
      <p:sp>
        <p:nvSpPr>
          <p:cNvPr id="157" name="Double Arrow"/>
          <p:cNvSpPr/>
          <p:nvPr/>
        </p:nvSpPr>
        <p:spPr>
          <a:xfrm>
            <a:off x="1655967" y="7270476"/>
            <a:ext cx="392399" cy="168527"/>
          </a:xfrm>
          <a:prstGeom prst="leftRightArrow">
            <a:avLst>
              <a:gd name="adj1" fmla="val 41302"/>
              <a:gd name="adj2" fmla="val 74247"/>
            </a:avLst>
          </a:prstGeom>
          <a:solidFill>
            <a:srgbClr val="7A4300"/>
          </a:solidFill>
          <a:ln w="12700">
            <a:miter lim="400000"/>
          </a:ln>
        </p:spPr>
        <p:txBody>
          <a:bodyPr lIns="54570" tIns="54570" rIns="54570" bIns="54570" anchor="ctr"/>
          <a:lstStyle/>
          <a:p>
            <a:pPr>
              <a:lnSpc>
                <a:spcPct val="80000"/>
              </a:lnSpc>
              <a:spcBef>
                <a:spcPts val="0"/>
              </a:spcBef>
              <a:defRPr sz="1000">
                <a:solidFill>
                  <a:srgbClr val="000000"/>
                </a:solidFill>
                <a:latin typeface="Source Sans Pro Regular"/>
                <a:ea typeface="Source Sans Pro Regular"/>
                <a:cs typeface="Source Sans Pro Regular"/>
                <a:sym typeface="Source Sans Pro Regular"/>
              </a:defRPr>
            </a:pPr>
          </a:p>
        </p:txBody>
      </p:sp>
      <p:sp>
        <p:nvSpPr>
          <p:cNvPr id="158" name="Tip: To index Python objects begin at 0, use integers, e.g. 0L"/>
          <p:cNvSpPr txBox="1"/>
          <p:nvPr/>
        </p:nvSpPr>
        <p:spPr>
          <a:xfrm>
            <a:off x="3083411" y="6504644"/>
            <a:ext cx="3630179"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b="1" sz="1100">
                <a:solidFill>
                  <a:srgbClr val="7A4300"/>
                </a:solidFill>
                <a:latin typeface="SourceSansPro-SemiBold"/>
                <a:ea typeface="SourceSansPro-SemiBold"/>
                <a:cs typeface="SourceSansPro-SemiBold"/>
                <a:sym typeface="SourceSansPro-SemiBold"/>
              </a:defRPr>
            </a:lvl1pPr>
          </a:lstStyle>
          <a:p>
            <a:pPr/>
            <a:r>
              <a:t>Tip: To index Python objects begin at 0, use integers, e.g. 0L</a:t>
            </a:r>
          </a:p>
        </p:txBody>
      </p:sp>
      <p:sp>
        <p:nvSpPr>
          <p:cNvPr id="159" name="Or, if you like, you can convert manually with"/>
          <p:cNvSpPr txBox="1"/>
          <p:nvPr/>
        </p:nvSpPr>
        <p:spPr>
          <a:xfrm>
            <a:off x="426623" y="8886554"/>
            <a:ext cx="27451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7A4300"/>
                </a:solidFill>
                <a:latin typeface="Source Sans Pro Regular"/>
                <a:ea typeface="Source Sans Pro Regular"/>
                <a:cs typeface="Source Sans Pro Regular"/>
                <a:sym typeface="Source Sans Pro Regular"/>
              </a:defRPr>
            </a:lvl1pPr>
          </a:lstStyle>
          <a:p>
            <a:pPr/>
            <a:r>
              <a:t>Or, if you like, you can convert manually with</a:t>
            </a:r>
          </a:p>
        </p:txBody>
      </p:sp>
      <p:sp>
        <p:nvSpPr>
          <p:cNvPr id="160" name="(Optional) Build Python env to use.…"/>
          <p:cNvSpPr txBox="1"/>
          <p:nvPr/>
        </p:nvSpPr>
        <p:spPr>
          <a:xfrm>
            <a:off x="322691" y="2035555"/>
            <a:ext cx="2516581" cy="43529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(Optional) Build Python env to use.</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Add </a:t>
            </a:r>
            <a:r>
              <a:rPr b="1">
                <a:latin typeface="SourceSansPro-SemiBold"/>
                <a:ea typeface="SourceSansPro-SemiBold"/>
                <a:cs typeface="SourceSansPro-SemiBold"/>
                <a:sym typeface="SourceSansPro-SemiBold"/>
              </a:rPr>
              <a:t>knitr::knit_engines$set(python = reticulate::eng_python) </a:t>
            </a:r>
            <a:r>
              <a:t>to the setup chunk to set up the reticulate Python engine (not required for knitr &gt;= 1.18).</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Suggest the Python environment </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to use, in your setup chunk.</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Begin Python chunks with </a:t>
            </a:r>
            <a:r>
              <a:rPr>
                <a:latin typeface="Source Sans Pro Bold"/>
                <a:ea typeface="Source Sans Pro Bold"/>
                <a:cs typeface="Source Sans Pro Bold"/>
                <a:sym typeface="Source Sans Pro Bold"/>
              </a:rPr>
              <a:t>```{python}</a:t>
            </a:r>
            <a:r>
              <a:t>. Chunk options like </a:t>
            </a:r>
            <a:r>
              <a:rPr>
                <a:latin typeface="Source Sans Pro Bold"/>
                <a:ea typeface="Source Sans Pro Bold"/>
                <a:cs typeface="Source Sans Pro Bold"/>
                <a:sym typeface="Source Sans Pro Bold"/>
              </a:rPr>
              <a:t>echo</a:t>
            </a:r>
            <a:r>
              <a:t>, </a:t>
            </a:r>
            <a:r>
              <a:rPr>
                <a:latin typeface="Source Sans Pro Bold"/>
                <a:ea typeface="Source Sans Pro Bold"/>
                <a:cs typeface="Source Sans Pro Bold"/>
                <a:sym typeface="Source Sans Pro Bold"/>
              </a:rPr>
              <a:t>include</a:t>
            </a:r>
            <a:r>
              <a:t>, etc. all work as expected. </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Use the </a:t>
            </a:r>
            <a:r>
              <a:rPr>
                <a:latin typeface="Source Sans Pro Bold"/>
                <a:ea typeface="Source Sans Pro Bold"/>
                <a:cs typeface="Source Sans Pro Bold"/>
                <a:sym typeface="Source Sans Pro Bold"/>
              </a:rPr>
              <a:t>py</a:t>
            </a:r>
            <a:r>
              <a:t> object to access objects created in Python chunks from R chunks.</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Python chunks all execute within a </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single</a:t>
            </a:r>
            <a:r>
              <a:t> Python session so you have access </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to all objects created in previous chunks.</a:t>
            </a: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Use the </a:t>
            </a:r>
            <a:r>
              <a:rPr>
                <a:latin typeface="Source Sans Pro Bold"/>
                <a:ea typeface="Source Sans Pro Bold"/>
                <a:cs typeface="Source Sans Pro Bold"/>
                <a:sym typeface="Source Sans Pro Bold"/>
              </a:rPr>
              <a:t>r</a:t>
            </a:r>
            <a:r>
              <a:t> object to access objects created in R chunks from Python chunks.</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Output displays below chunk, </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including matplotlib plots.</a:t>
            </a:r>
          </a:p>
        </p:txBody>
      </p:sp>
      <p:sp>
        <p:nvSpPr>
          <p:cNvPr id="161" name="Line"/>
          <p:cNvSpPr/>
          <p:nvPr/>
        </p:nvSpPr>
        <p:spPr>
          <a:xfrm flipH="1">
            <a:off x="2278987" y="2647556"/>
            <a:ext cx="1410505" cy="57760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2" name="Line"/>
          <p:cNvSpPr/>
          <p:nvPr/>
        </p:nvSpPr>
        <p:spPr>
          <a:xfrm flipH="1" flipV="1">
            <a:off x="2376283" y="2133508"/>
            <a:ext cx="1342912" cy="23125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3" name="Line"/>
          <p:cNvSpPr/>
          <p:nvPr/>
        </p:nvSpPr>
        <p:spPr>
          <a:xfrm flipH="1">
            <a:off x="2693503" y="3164092"/>
            <a:ext cx="1286645" cy="534589"/>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4" name="Oval"/>
          <p:cNvSpPr/>
          <p:nvPr/>
        </p:nvSpPr>
        <p:spPr>
          <a:xfrm>
            <a:off x="3919969" y="2941884"/>
            <a:ext cx="544081" cy="286112"/>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65" name="Line"/>
          <p:cNvSpPr/>
          <p:nvPr/>
        </p:nvSpPr>
        <p:spPr>
          <a:xfrm flipH="1">
            <a:off x="2854183" y="4108435"/>
            <a:ext cx="1702952" cy="209972"/>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6" name="Oval"/>
          <p:cNvSpPr/>
          <p:nvPr/>
        </p:nvSpPr>
        <p:spPr>
          <a:xfrm>
            <a:off x="4542269" y="3908846"/>
            <a:ext cx="589416" cy="286111"/>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67" name="Line"/>
          <p:cNvSpPr/>
          <p:nvPr/>
        </p:nvSpPr>
        <p:spPr>
          <a:xfrm flipH="1">
            <a:off x="2738606" y="4925831"/>
            <a:ext cx="3523188" cy="486729"/>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8" name="Oval"/>
          <p:cNvSpPr/>
          <p:nvPr/>
        </p:nvSpPr>
        <p:spPr>
          <a:xfrm>
            <a:off x="6228036" y="4703583"/>
            <a:ext cx="460862" cy="286112"/>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69" name="Line"/>
          <p:cNvSpPr/>
          <p:nvPr/>
        </p:nvSpPr>
        <p:spPr>
          <a:xfrm flipH="1">
            <a:off x="2090906" y="5697278"/>
            <a:ext cx="2739713" cy="11695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0" name="Line"/>
          <p:cNvSpPr/>
          <p:nvPr/>
        </p:nvSpPr>
        <p:spPr>
          <a:xfrm flipH="1">
            <a:off x="9487505" y="2568354"/>
            <a:ext cx="1335953" cy="15505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1" name="Oval"/>
          <p:cNvSpPr/>
          <p:nvPr/>
        </p:nvSpPr>
        <p:spPr>
          <a:xfrm>
            <a:off x="8066020" y="2997019"/>
            <a:ext cx="460862" cy="239317"/>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72" name="Line"/>
          <p:cNvSpPr/>
          <p:nvPr/>
        </p:nvSpPr>
        <p:spPr>
          <a:xfrm flipH="1">
            <a:off x="8462592" y="2711705"/>
            <a:ext cx="2359526" cy="307566"/>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3" name="Line"/>
          <p:cNvSpPr/>
          <p:nvPr/>
        </p:nvSpPr>
        <p:spPr>
          <a:xfrm flipH="1" flipV="1">
            <a:off x="8860427" y="3996558"/>
            <a:ext cx="1969477" cy="1495046"/>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4" name="Line"/>
          <p:cNvSpPr/>
          <p:nvPr/>
        </p:nvSpPr>
        <p:spPr>
          <a:xfrm flipH="1" flipV="1">
            <a:off x="8558969" y="4742540"/>
            <a:ext cx="2270934" cy="2431814"/>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5" name="Oval"/>
          <p:cNvSpPr/>
          <p:nvPr/>
        </p:nvSpPr>
        <p:spPr>
          <a:xfrm>
            <a:off x="7719186" y="4714101"/>
            <a:ext cx="460862" cy="286111"/>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76" name="Line"/>
          <p:cNvSpPr/>
          <p:nvPr/>
        </p:nvSpPr>
        <p:spPr>
          <a:xfrm flipH="1" flipV="1">
            <a:off x="8095093" y="4989331"/>
            <a:ext cx="2729204" cy="4464678"/>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7" name="Line"/>
          <p:cNvSpPr/>
          <p:nvPr/>
        </p:nvSpPr>
        <p:spPr>
          <a:xfrm flipH="1" flipV="1">
            <a:off x="3715615" y="2250513"/>
            <a:ext cx="1" cy="27150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8" name="Oval"/>
          <p:cNvSpPr/>
          <p:nvPr/>
        </p:nvSpPr>
        <p:spPr>
          <a:xfrm>
            <a:off x="3704004" y="4748719"/>
            <a:ext cx="287959" cy="216875"/>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79" name="Line"/>
          <p:cNvSpPr/>
          <p:nvPr/>
        </p:nvSpPr>
        <p:spPr>
          <a:xfrm flipH="1">
            <a:off x="2765283" y="4862020"/>
            <a:ext cx="939841" cy="76201"/>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pic>
        <p:nvPicPr>
          <p:cNvPr id="180" name="reticulate.png" descr="reticulate.png"/>
          <p:cNvPicPr>
            <a:picLocks noChangeAspect="1"/>
          </p:cNvPicPr>
          <p:nvPr/>
        </p:nvPicPr>
        <p:blipFill>
          <a:blip r:embed="rId10">
            <a:extLst/>
          </a:blip>
          <a:stretch>
            <a:fillRect/>
          </a:stretch>
        </p:blipFill>
        <p:spPr>
          <a:xfrm>
            <a:off x="12287758" y="217925"/>
            <a:ext cx="1358901" cy="157521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Image" descr="Image"/>
          <p:cNvPicPr>
            <a:picLocks noChangeAspect="1"/>
          </p:cNvPicPr>
          <p:nvPr/>
        </p:nvPicPr>
        <p:blipFill>
          <a:blip r:embed="rId2">
            <a:extLst/>
          </a:blip>
          <a:stretch>
            <a:fillRect/>
          </a:stretch>
        </p:blipFill>
        <p:spPr>
          <a:xfrm>
            <a:off x="311894" y="1950448"/>
            <a:ext cx="6502401" cy="4369966"/>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pic>
        <p:nvPicPr>
          <p:cNvPr id="183" name="Screen Shot 2019-04-18 at 10.00.31 AM.png" descr="Screen Shot 2019-04-18 at 10.00.31 AM.png"/>
          <p:cNvPicPr>
            <a:picLocks noChangeAspect="1"/>
          </p:cNvPicPr>
          <p:nvPr/>
        </p:nvPicPr>
        <p:blipFill>
          <a:blip r:embed="rId3">
            <a:extLst/>
          </a:blip>
          <a:stretch>
            <a:fillRect/>
          </a:stretch>
        </p:blipFill>
        <p:spPr>
          <a:xfrm>
            <a:off x="8230826" y="-12245"/>
            <a:ext cx="5855262" cy="1845911"/>
          </a:xfrm>
          <a:prstGeom prst="rect">
            <a:avLst/>
          </a:prstGeom>
          <a:ln w="12700">
            <a:miter lim="400000"/>
          </a:ln>
        </p:spPr>
      </p:pic>
      <p:sp>
        <p:nvSpPr>
          <p:cNvPr id="184" name="Rectangle"/>
          <p:cNvSpPr/>
          <p:nvPr/>
        </p:nvSpPr>
        <p:spPr>
          <a:xfrm>
            <a:off x="7117388" y="1735287"/>
            <a:ext cx="3198417" cy="3512824"/>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85" name="Group"/>
          <p:cNvSpPr/>
          <p:nvPr/>
        </p:nvSpPr>
        <p:spPr>
          <a:xfrm>
            <a:off x="10457573" y="1735287"/>
            <a:ext cx="3193759" cy="8600871"/>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86" name="Group"/>
          <p:cNvSpPr/>
          <p:nvPr/>
        </p:nvSpPr>
        <p:spPr>
          <a:xfrm>
            <a:off x="7107555" y="7167419"/>
            <a:ext cx="3206459" cy="3174139"/>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87" name="Group"/>
          <p:cNvSpPr/>
          <p:nvPr/>
        </p:nvSpPr>
        <p:spPr>
          <a:xfrm>
            <a:off x="7114066" y="5381115"/>
            <a:ext cx="3206459" cy="1655754"/>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88" name="Line"/>
          <p:cNvSpPr/>
          <p:nvPr/>
        </p:nvSpPr>
        <p:spPr>
          <a:xfrm>
            <a:off x="319232" y="723900"/>
            <a:ext cx="6505623" cy="0"/>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89" name="Reticulate binds to a local instance of Python when you first call import() directly or implicitly from an R session. To control the process, find or build your desired Python instance. Then suggest your instance to reticulate. Restart R to unbind."/>
          <p:cNvSpPr txBox="1"/>
          <p:nvPr/>
        </p:nvSpPr>
        <p:spPr>
          <a:xfrm>
            <a:off x="7131122" y="1174939"/>
            <a:ext cx="4742765" cy="6925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B07E2C"/>
                </a:solidFill>
                <a:latin typeface="Source Sans Pro Regular"/>
                <a:ea typeface="Source Sans Pro Regular"/>
                <a:cs typeface="Source Sans Pro Regular"/>
                <a:sym typeface="Source Sans Pro Regular"/>
              </a:defRPr>
            </a:pPr>
            <a:r>
              <a:t>Reticulate binds to a local instance of Python when you first call </a:t>
            </a:r>
            <a:r>
              <a:rPr>
                <a:latin typeface="Source Sans Pro Bold"/>
                <a:ea typeface="Source Sans Pro Bold"/>
                <a:cs typeface="Source Sans Pro Bold"/>
                <a:sym typeface="Source Sans Pro Bold"/>
              </a:rPr>
              <a:t>import</a:t>
            </a:r>
            <a:r>
              <a:rPr>
                <a:latin typeface="Source Sans Pro Bold"/>
                <a:ea typeface="Source Sans Pro Bold"/>
                <a:cs typeface="Source Sans Pro Bold"/>
                <a:sym typeface="Source Sans Pro Bold"/>
              </a:rPr>
              <a:t>()</a:t>
            </a:r>
            <a:r>
              <a:t> directly or implicitly from an R session. To control the process, find or build your desired Python instance. Then suggest your instance to reticulate. </a:t>
            </a:r>
            <a:r>
              <a:rPr>
                <a:latin typeface="Source Sans Pro Bold"/>
                <a:ea typeface="Source Sans Pro Bold"/>
                <a:cs typeface="Source Sans Pro Bold"/>
                <a:sym typeface="Source Sans Pro Bold"/>
              </a:rPr>
              <a:t>Restart R to unbind.</a:t>
            </a:r>
          </a:p>
        </p:txBody>
      </p:sp>
      <p:sp>
        <p:nvSpPr>
          <p:cNvPr id="190" name="RStudio® is a trademark of RStudio, PBC  •  CC BY SA  RStudio  •  info@rstudio.com  •  844-448-1212  •  rstudio.com  •  Learn more at rstudio.github.io/reticulate/  •  reticulate  1.20.0  •  Updated: 2021-08"/>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Source Sans Pro Regular"/>
                <a:ea typeface="Source Sans Pro Regular"/>
                <a:cs typeface="Source Sans Pro Regular"/>
                <a:sym typeface="Source Sans Pro Regular"/>
              </a:defRPr>
            </a:pPr>
            <a:r>
              <a:t>RStudio® is a trademark of RStudio, PBC  •  </a:t>
            </a:r>
            <a:r>
              <a:rPr>
                <a:hlinkClick r:id="rId4" invalidUrl="" action="" tgtFrame="" tooltip="" history="1" highlightClick="0" endSnd="0"/>
              </a:rPr>
              <a:t>CC BY SA</a:t>
            </a:r>
            <a:r>
              <a:t>  RStudio  •  </a:t>
            </a:r>
            <a:r>
              <a:rPr>
                <a:hlinkClick r:id="rId5" invalidUrl="" action="" tgtFrame="" tooltip="" history="1" highlightClick="0" endSnd="0"/>
              </a:rPr>
              <a:t>info@rstudio.com</a:t>
            </a:r>
            <a:r>
              <a:t>  •  844-448-1212  •  </a:t>
            </a:r>
            <a:r>
              <a:rPr>
                <a:hlinkClick r:id="rId6" invalidUrl="" action="" tgtFrame="" tooltip="" history="1" highlightClick="0" endSnd="0"/>
              </a:rPr>
              <a:t>rstudio.com</a:t>
            </a:r>
            <a:r>
              <a:t>  •  Learn more at </a:t>
            </a:r>
            <a:r>
              <a:rPr u="sng">
                <a:solidFill>
                  <a:srgbClr val="7A4300"/>
                </a:solidFill>
                <a:latin typeface="Source Sans Pro Bold"/>
                <a:ea typeface="Source Sans Pro Bold"/>
                <a:cs typeface="Source Sans Pro Bold"/>
                <a:sym typeface="Source Sans Pro Bold"/>
                <a:hlinkClick r:id="rId7" invalidUrl="" action="" tgtFrame="" tooltip="" history="1" highlightClick="0" endSnd="0"/>
              </a:rPr>
              <a:t>rstudio.github.io/reticulate/</a:t>
            </a:r>
            <a:r>
              <a:rPr>
                <a:solidFill>
                  <a:srgbClr val="7A4300"/>
                </a:solidFill>
              </a:rPr>
              <a:t>  </a:t>
            </a:r>
            <a:r>
              <a:t>•  reticulate  1.20.0  •  Updated: 2021-08</a:t>
            </a:r>
          </a:p>
        </p:txBody>
      </p:sp>
      <p:sp>
        <p:nvSpPr>
          <p:cNvPr id="191" name="Suggest an env to use"/>
          <p:cNvSpPr txBox="1"/>
          <p:nvPr/>
        </p:nvSpPr>
        <p:spPr>
          <a:xfrm>
            <a:off x="10551042" y="1746873"/>
            <a:ext cx="289274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Suggest an env to use</a:t>
            </a:r>
          </a:p>
        </p:txBody>
      </p:sp>
      <p:sp>
        <p:nvSpPr>
          <p:cNvPr id="192" name="Find Python"/>
          <p:cNvSpPr txBox="1"/>
          <p:nvPr/>
        </p:nvSpPr>
        <p:spPr>
          <a:xfrm>
            <a:off x="7210070" y="1746873"/>
            <a:ext cx="164020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Find Python</a:t>
            </a:r>
          </a:p>
        </p:txBody>
      </p:sp>
      <p:sp>
        <p:nvSpPr>
          <p:cNvPr id="193" name="Configure Python"/>
          <p:cNvSpPr txBox="1"/>
          <p:nvPr/>
        </p:nvSpPr>
        <p:spPr>
          <a:xfrm>
            <a:off x="7120933" y="743319"/>
            <a:ext cx="2414695" cy="4318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Configure Python</a:t>
            </a:r>
          </a:p>
        </p:txBody>
      </p:sp>
      <p:sp>
        <p:nvSpPr>
          <p:cNvPr id="194" name="Otherwise, to choose an instance of Python to bind to, reticulate scans the instances on your computer in the following order, stopping at the first instance that contains the module called by import()."/>
          <p:cNvSpPr txBox="1"/>
          <p:nvPr/>
        </p:nvSpPr>
        <p:spPr>
          <a:xfrm>
            <a:off x="10568066" y="4245566"/>
            <a:ext cx="2968669" cy="86042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Otherwise, to choose an instance of Python to bind to, reticulate scans the instances on your computer in the following order, </a:t>
            </a:r>
            <a:r>
              <a:rPr>
                <a:latin typeface="Source Sans Pro Bold"/>
                <a:ea typeface="Source Sans Pro Bold"/>
                <a:cs typeface="Source Sans Pro Bold"/>
                <a:sym typeface="Source Sans Pro Bold"/>
              </a:rPr>
              <a:t>stopping at the first instance that contains the module called by import()</a:t>
            </a:r>
            <a:r>
              <a:t>.</a:t>
            </a:r>
          </a:p>
        </p:txBody>
      </p:sp>
      <p:sp>
        <p:nvSpPr>
          <p:cNvPr id="195" name="virtualenv_create(envname = NULL, ...) Create a new virtual environment.  virtualenv_create(&quot;r-pandas&quot;)…"/>
          <p:cNvSpPr txBox="1"/>
          <p:nvPr/>
        </p:nvSpPr>
        <p:spPr>
          <a:xfrm>
            <a:off x="7178505" y="5833161"/>
            <a:ext cx="3006514" cy="10935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virtualenv_create(</a:t>
            </a:r>
            <a:r>
              <a:t>envname = NULL, ...</a:t>
            </a:r>
            <a:r>
              <a:rPr>
                <a:latin typeface="Source Sans Pro Bold"/>
                <a:ea typeface="Source Sans Pro Bold"/>
                <a:cs typeface="Source Sans Pro Bold"/>
                <a:sym typeface="Source Sans Pro Bold"/>
              </a:rPr>
              <a:t>)</a:t>
            </a:r>
            <a:r>
              <a:t> Create a new virtual environment. </a:t>
            </a:r>
            <a:br/>
            <a:r>
              <a:rPr>
                <a:latin typeface="Source Sans Pro ExtraLight"/>
                <a:ea typeface="Source Sans Pro ExtraLight"/>
                <a:cs typeface="Source Sans Pro ExtraLight"/>
                <a:sym typeface="Source Sans Pro ExtraLight"/>
              </a:rPr>
              <a:t>virtualenv_create("r-pandas")</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conda_create(</a:t>
            </a:r>
            <a:r>
              <a:t>envname = NULL, ...</a:t>
            </a:r>
            <a:r>
              <a:rPr>
                <a:latin typeface="Source Sans Pro Bold"/>
                <a:ea typeface="Source Sans Pro Bold"/>
                <a:cs typeface="Source Sans Pro Bold"/>
                <a:sym typeface="Source Sans Pro Bold"/>
              </a:rPr>
              <a:t>)</a:t>
            </a:r>
            <a:r>
              <a:t> </a:t>
            </a:r>
            <a:br/>
            <a:r>
              <a:t>Create a new conda environment. </a:t>
            </a:r>
            <a:br/>
            <a:r>
              <a:rPr>
                <a:latin typeface="Source Sans Pro ExtraLight"/>
                <a:ea typeface="Source Sans Pro ExtraLight"/>
                <a:cs typeface="Source Sans Pro ExtraLight"/>
                <a:sym typeface="Source Sans Pro ExtraLight"/>
              </a:rPr>
              <a:t>conda_create("r-pandas", packages = "pandas")</a:t>
            </a:r>
          </a:p>
        </p:txBody>
      </p:sp>
      <p:sp>
        <p:nvSpPr>
          <p:cNvPr id="196" name="py_install(packages, envname, ...) Installs Python packages into a Python env. py_install(&quot;pandas&quot;)…"/>
          <p:cNvSpPr txBox="1"/>
          <p:nvPr/>
        </p:nvSpPr>
        <p:spPr>
          <a:xfrm>
            <a:off x="7178505" y="8214015"/>
            <a:ext cx="3014882" cy="192605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py_install(</a:t>
            </a:r>
            <a:r>
              <a:t>packages, envname, ...</a:t>
            </a:r>
            <a:r>
              <a:rPr>
                <a:latin typeface="Source Sans Pro Bold"/>
                <a:ea typeface="Source Sans Pro Bold"/>
                <a:cs typeface="Source Sans Pro Bold"/>
                <a:sym typeface="Source Sans Pro Bold"/>
              </a:rPr>
              <a:t>)</a:t>
            </a:r>
            <a:r>
              <a:t> Installs Python packages into a Python env. </a:t>
            </a:r>
            <a:r>
              <a:rPr>
                <a:latin typeface="Source Sans Pro ExtraLight"/>
                <a:ea typeface="Source Sans Pro ExtraLight"/>
                <a:cs typeface="Source Sans Pro ExtraLight"/>
                <a:sym typeface="Source Sans Pro ExtraLight"/>
              </a:rPr>
              <a:t>py_install("pandas")</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virtualenv_install(</a:t>
            </a:r>
            <a:r>
              <a:t>envname, packages, ...</a:t>
            </a:r>
            <a:r>
              <a:rPr>
                <a:latin typeface="Source Sans Pro Bold"/>
                <a:ea typeface="Source Sans Pro Bold"/>
                <a:cs typeface="Source Sans Pro Bold"/>
                <a:sym typeface="Source Sans Pro Bold"/>
              </a:rPr>
              <a:t>)</a:t>
            </a:r>
            <a:r>
              <a:t> Install a package within a virtualenv. Also </a:t>
            </a:r>
            <a:r>
              <a:rPr>
                <a:latin typeface="Source Sans Pro Bold"/>
                <a:ea typeface="Source Sans Pro Bold"/>
                <a:cs typeface="Source Sans Pro Bold"/>
                <a:sym typeface="Source Sans Pro Bold"/>
              </a:rPr>
              <a:t>virtualenv_remove()</a:t>
            </a:r>
            <a:r>
              <a:t>. </a:t>
            </a:r>
            <a:r>
              <a:rPr>
                <a:latin typeface="Source Sans Pro ExtraLight"/>
                <a:ea typeface="Source Sans Pro ExtraLight"/>
                <a:cs typeface="Source Sans Pro ExtraLight"/>
                <a:sym typeface="Source Sans Pro ExtraLight"/>
              </a:rPr>
              <a:t>virtualenv_install("r-pandas", packages = "pandas")</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conda_install(</a:t>
            </a:r>
            <a:r>
              <a:t>envname, packages, ...</a:t>
            </a:r>
            <a:r>
              <a:rPr>
                <a:latin typeface="Source Sans Pro Bold"/>
                <a:ea typeface="Source Sans Pro Bold"/>
                <a:cs typeface="Source Sans Pro Bold"/>
                <a:sym typeface="Source Sans Pro Bold"/>
              </a:rPr>
              <a:t>)</a:t>
            </a:r>
            <a:r>
              <a:t> Install a package within a conda env. Also </a:t>
            </a:r>
            <a:r>
              <a:rPr>
                <a:latin typeface="Source Sans Pro Bold"/>
                <a:ea typeface="Source Sans Pro Bold"/>
                <a:cs typeface="Source Sans Pro Bold"/>
                <a:sym typeface="Source Sans Pro Bold"/>
              </a:rPr>
              <a:t>conda_remove()</a:t>
            </a:r>
            <a:r>
              <a:t>. </a:t>
            </a:r>
            <a:r>
              <a:rPr>
                <a:latin typeface="Source Sans Pro ExtraLight"/>
                <a:ea typeface="Source Sans Pro ExtraLight"/>
                <a:cs typeface="Source Sans Pro ExtraLight"/>
                <a:sym typeface="Source Sans Pro ExtraLight"/>
              </a:rPr>
              <a:t>conda_install("r-pandas", packages = "plotly")</a:t>
            </a:r>
          </a:p>
        </p:txBody>
      </p:sp>
      <p:sp>
        <p:nvSpPr>
          <p:cNvPr id="197" name="Create a Python env"/>
          <p:cNvSpPr txBox="1"/>
          <p:nvPr/>
        </p:nvSpPr>
        <p:spPr>
          <a:xfrm>
            <a:off x="7203881" y="5391773"/>
            <a:ext cx="26790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Create a Python env</a:t>
            </a:r>
          </a:p>
        </p:txBody>
      </p:sp>
      <p:sp>
        <p:nvSpPr>
          <p:cNvPr id="198" name="Install Python packages with R (below) or the shell:…"/>
          <p:cNvSpPr txBox="1"/>
          <p:nvPr/>
        </p:nvSpPr>
        <p:spPr>
          <a:xfrm>
            <a:off x="7235631" y="7651487"/>
            <a:ext cx="2950306" cy="5730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400"/>
              </a:spcBef>
              <a:defRPr sz="1100">
                <a:solidFill>
                  <a:srgbClr val="7A4300"/>
                </a:solidFill>
                <a:latin typeface="Source Sans Pro Regular"/>
                <a:ea typeface="Source Sans Pro Regular"/>
                <a:cs typeface="Source Sans Pro Regular"/>
                <a:sym typeface="Source Sans Pro Regular"/>
              </a:defRPr>
            </a:pPr>
            <a:r>
              <a:t>Install Python packages with R (below) or the shell:</a:t>
            </a:r>
          </a:p>
          <a:p>
            <a:pPr>
              <a:lnSpc>
                <a:spcPct val="80000"/>
              </a:lnSpc>
              <a:spcBef>
                <a:spcPts val="0"/>
              </a:spcBef>
              <a:defRPr sz="1100">
                <a:solidFill>
                  <a:srgbClr val="7A4300"/>
                </a:solidFill>
              </a:defRPr>
            </a:pPr>
            <a:r>
              <a:t>pip install SciPy</a:t>
            </a:r>
          </a:p>
          <a:p>
            <a:pPr>
              <a:lnSpc>
                <a:spcPct val="80000"/>
              </a:lnSpc>
              <a:spcBef>
                <a:spcPts val="0"/>
              </a:spcBef>
              <a:defRPr sz="1100">
                <a:solidFill>
                  <a:srgbClr val="7A4300"/>
                </a:solidFill>
              </a:defRPr>
            </a:pPr>
            <a:r>
              <a:t>conda install SciPy</a:t>
            </a:r>
          </a:p>
        </p:txBody>
      </p:sp>
      <p:pic>
        <p:nvPicPr>
          <p:cNvPr id="199" name="Image" descr="Image"/>
          <p:cNvPicPr>
            <a:picLocks noChangeAspect="1"/>
          </p:cNvPicPr>
          <p:nvPr/>
        </p:nvPicPr>
        <p:blipFill>
          <a:blip r:embed="rId8">
            <a:extLst/>
          </a:blip>
          <a:stretch>
            <a:fillRect/>
          </a:stretch>
        </p:blipFill>
        <p:spPr>
          <a:xfrm>
            <a:off x="238823" y="9978474"/>
            <a:ext cx="1754521" cy="616478"/>
          </a:xfrm>
          <a:prstGeom prst="rect">
            <a:avLst/>
          </a:prstGeom>
          <a:ln w="12700">
            <a:miter lim="400000"/>
          </a:ln>
        </p:spPr>
      </p:pic>
      <p:sp>
        <p:nvSpPr>
          <p:cNvPr id="200"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01" name="Python in the IDE"/>
          <p:cNvSpPr txBox="1"/>
          <p:nvPr/>
        </p:nvSpPr>
        <p:spPr>
          <a:xfrm>
            <a:off x="316389" y="723899"/>
            <a:ext cx="231775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Python in the IDE</a:t>
            </a:r>
          </a:p>
        </p:txBody>
      </p:sp>
      <p:sp>
        <p:nvSpPr>
          <p:cNvPr id="202" name="Requires reticulate plus RStudio v1.2+. Some features require v1.4+."/>
          <p:cNvSpPr txBox="1"/>
          <p:nvPr/>
        </p:nvSpPr>
        <p:spPr>
          <a:xfrm>
            <a:off x="2706170" y="927715"/>
            <a:ext cx="4066918" cy="2355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Requires reticulate plus RStudio v1.2+. Some features require v1.4+.</a:t>
            </a:r>
          </a:p>
        </p:txBody>
      </p:sp>
      <p:sp>
        <p:nvSpPr>
          <p:cNvPr id="203" name="View Python objects in the Data Viewer."/>
          <p:cNvSpPr txBox="1"/>
          <p:nvPr/>
        </p:nvSpPr>
        <p:spPr>
          <a:xfrm>
            <a:off x="6048999" y="1174839"/>
            <a:ext cx="847877"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View Python objects in the Data Viewer.</a:t>
            </a:r>
          </a:p>
        </p:txBody>
      </p:sp>
      <p:sp>
        <p:nvSpPr>
          <p:cNvPr id="204" name="Execute Python code line by line with Cmd +  Enter (Ctrl + Enter)."/>
          <p:cNvSpPr txBox="1"/>
          <p:nvPr/>
        </p:nvSpPr>
        <p:spPr>
          <a:xfrm>
            <a:off x="3772902" y="1163873"/>
            <a:ext cx="110451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Execute Python code line by line with </a:t>
            </a:r>
            <a:r>
              <a:rPr b="1">
                <a:latin typeface="SourceSansPro-SemiBold"/>
                <a:ea typeface="SourceSansPro-SemiBold"/>
                <a:cs typeface="SourceSansPro-SemiBold"/>
                <a:sym typeface="SourceSansPro-SemiBold"/>
              </a:rPr>
              <a:t>Cmd +  Enter</a:t>
            </a:r>
            <a:r>
              <a:t> (</a:t>
            </a:r>
            <a:r>
              <a:rPr b="1">
                <a:latin typeface="SourceSansPro-SemiBold"/>
                <a:ea typeface="SourceSansPro-SemiBold"/>
                <a:cs typeface="SourceSansPro-SemiBold"/>
                <a:sym typeface="SourceSansPro-SemiBold"/>
              </a:rPr>
              <a:t>Ctrl + Enter</a:t>
            </a:r>
            <a:r>
              <a:t>).</a:t>
            </a:r>
          </a:p>
        </p:txBody>
      </p:sp>
      <p:sp>
        <p:nvSpPr>
          <p:cNvPr id="205" name="Source Python scripts."/>
          <p:cNvSpPr txBox="1"/>
          <p:nvPr/>
        </p:nvSpPr>
        <p:spPr>
          <a:xfrm>
            <a:off x="3151066" y="1174839"/>
            <a:ext cx="506588" cy="5730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Source Python scripts.</a:t>
            </a:r>
          </a:p>
        </p:txBody>
      </p:sp>
      <p:sp>
        <p:nvSpPr>
          <p:cNvPr id="206" name="Syntax highlighting for Python scripts and chunks."/>
          <p:cNvSpPr txBox="1"/>
          <p:nvPr/>
        </p:nvSpPr>
        <p:spPr>
          <a:xfrm>
            <a:off x="313325" y="1177399"/>
            <a:ext cx="1016404" cy="61482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Syntax highlighting for Python scripts and chunks.</a:t>
            </a:r>
          </a:p>
        </p:txBody>
      </p:sp>
      <p:sp>
        <p:nvSpPr>
          <p:cNvPr id="207" name="View Python objects in the Environment Pane."/>
          <p:cNvSpPr txBox="1"/>
          <p:nvPr/>
        </p:nvSpPr>
        <p:spPr>
          <a:xfrm>
            <a:off x="4999567" y="1174839"/>
            <a:ext cx="990779" cy="86042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View Python objects in the Environment Pane.</a:t>
            </a:r>
          </a:p>
        </p:txBody>
      </p:sp>
      <p:sp>
        <p:nvSpPr>
          <p:cNvPr id="208" name="Tab completion for Python functions and objects (and Python modules imported in R scripts)."/>
          <p:cNvSpPr txBox="1"/>
          <p:nvPr/>
        </p:nvSpPr>
        <p:spPr>
          <a:xfrm>
            <a:off x="1382076" y="1174839"/>
            <a:ext cx="156402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Tab completion for Python functions and objects (and Python modules imported in R scripts).</a:t>
            </a:r>
          </a:p>
        </p:txBody>
      </p:sp>
      <p:sp>
        <p:nvSpPr>
          <p:cNvPr id="209" name="Line"/>
          <p:cNvSpPr/>
          <p:nvPr/>
        </p:nvSpPr>
        <p:spPr>
          <a:xfrm>
            <a:off x="7115337" y="723900"/>
            <a:ext cx="4239786" cy="0"/>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10" name="Line"/>
          <p:cNvSpPr/>
          <p:nvPr/>
        </p:nvSpPr>
        <p:spPr>
          <a:xfrm>
            <a:off x="320653" y="7078088"/>
            <a:ext cx="649758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11" name="Python REPL"/>
          <p:cNvSpPr txBox="1"/>
          <p:nvPr/>
        </p:nvSpPr>
        <p:spPr>
          <a:xfrm>
            <a:off x="317810" y="7065388"/>
            <a:ext cx="17373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Python REPL</a:t>
            </a:r>
          </a:p>
        </p:txBody>
      </p:sp>
      <p:sp>
        <p:nvSpPr>
          <p:cNvPr id="212" name="Install Packages"/>
          <p:cNvSpPr txBox="1"/>
          <p:nvPr/>
        </p:nvSpPr>
        <p:spPr>
          <a:xfrm>
            <a:off x="7207322" y="7174278"/>
            <a:ext cx="213899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Install Packages</a:t>
            </a:r>
          </a:p>
        </p:txBody>
      </p:sp>
      <p:sp>
        <p:nvSpPr>
          <p:cNvPr id="213" name="install_python(version, list = FALSE, force = FALSE) Download and install Python. install_python(&quot;3.6.13&quot;)…"/>
          <p:cNvSpPr txBox="1"/>
          <p:nvPr/>
        </p:nvSpPr>
        <p:spPr>
          <a:xfrm>
            <a:off x="7178505" y="2191520"/>
            <a:ext cx="3009901" cy="305397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sz="1100">
                <a:solidFill>
                  <a:srgbClr val="000000"/>
                </a:solidFill>
              </a:defRPr>
            </a:pPr>
            <a:r>
              <a:t>install_python(</a:t>
            </a:r>
            <a:r>
              <a:rPr>
                <a:latin typeface="Source Sans Pro Regular"/>
                <a:ea typeface="Source Sans Pro Regular"/>
                <a:cs typeface="Source Sans Pro Regular"/>
                <a:sym typeface="Source Sans Pro Regular"/>
              </a:rPr>
              <a:t>version, list = FALSE, force = FALSE</a:t>
            </a:r>
            <a:r>
              <a:t>) </a:t>
            </a:r>
            <a:r>
              <a:rPr>
                <a:latin typeface="Source Sans Pro Regular"/>
                <a:ea typeface="Source Sans Pro Regular"/>
                <a:cs typeface="Source Sans Pro Regular"/>
                <a:sym typeface="Source Sans Pro Regular"/>
              </a:rPr>
              <a:t>Download and install Python. </a:t>
            </a:r>
            <a:r>
              <a:rPr>
                <a:latin typeface="Source Sans Pro ExtraLight"/>
                <a:ea typeface="Source Sans Pro ExtraLight"/>
                <a:cs typeface="Source Sans Pro ExtraLight"/>
                <a:sym typeface="Source Sans Pro ExtraLight"/>
              </a:rPr>
              <a:t>install_python("3.6.13")</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py_available(</a:t>
            </a:r>
            <a:r>
              <a:t>initialize = FALSE</a:t>
            </a:r>
            <a:r>
              <a:rPr>
                <a:latin typeface="Source Sans Pro Bold"/>
                <a:ea typeface="Source Sans Pro Bold"/>
                <a:cs typeface="Source Sans Pro Bold"/>
                <a:sym typeface="Source Sans Pro Bold"/>
              </a:rPr>
              <a:t>)</a:t>
            </a:r>
            <a:r>
              <a:t> Check if Python is available on your system. Also </a:t>
            </a:r>
            <a:r>
              <a:rPr>
                <a:latin typeface="Source Sans Pro Bold"/>
                <a:ea typeface="Source Sans Pro Bold"/>
                <a:cs typeface="Source Sans Pro Bold"/>
                <a:sym typeface="Source Sans Pro Bold"/>
              </a:rPr>
              <a:t>py_module_available() </a:t>
            </a:r>
            <a:r>
              <a:t>and </a:t>
            </a:r>
            <a:r>
              <a:rPr>
                <a:latin typeface="Source Sans Pro Bold"/>
                <a:ea typeface="Source Sans Pro Bold"/>
                <a:cs typeface="Source Sans Pro Bold"/>
                <a:sym typeface="Source Sans Pro Bold"/>
              </a:rPr>
              <a:t>py_numpy_module().</a:t>
            </a:r>
            <a:r>
              <a:t> </a:t>
            </a:r>
            <a:r>
              <a:rPr>
                <a:latin typeface="Source Sans Pro ExtraLight"/>
                <a:ea typeface="Source Sans Pro ExtraLight"/>
                <a:cs typeface="Source Sans Pro ExtraLight"/>
                <a:sym typeface="Source Sans Pro ExtraLight"/>
              </a:rPr>
              <a:t>py_available()</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py_discover_config()</a:t>
            </a:r>
            <a:r>
              <a:t> Return all detected versions of Python. Use </a:t>
            </a:r>
            <a:r>
              <a:rPr>
                <a:latin typeface="Source Sans Pro Bold"/>
                <a:ea typeface="Source Sans Pro Bold"/>
                <a:cs typeface="Source Sans Pro Bold"/>
                <a:sym typeface="Source Sans Pro Bold"/>
              </a:rPr>
              <a:t>py_config()</a:t>
            </a:r>
            <a:r>
              <a:t> to check which version has been loaded. </a:t>
            </a:r>
            <a:r>
              <a:rPr>
                <a:latin typeface="Source Sans Pro ExtraLight"/>
                <a:ea typeface="Source Sans Pro ExtraLight"/>
                <a:cs typeface="Source Sans Pro ExtraLight"/>
                <a:sym typeface="Source Sans Pro ExtraLight"/>
              </a:rPr>
              <a:t>py_config()</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virtualenv_list()</a:t>
            </a:r>
            <a:r>
              <a:t> List all available virtualenvs. Also </a:t>
            </a:r>
            <a:r>
              <a:rPr>
                <a:latin typeface="Source Sans Pro Bold"/>
                <a:ea typeface="Source Sans Pro Bold"/>
                <a:cs typeface="Source Sans Pro Bold"/>
                <a:sym typeface="Source Sans Pro Bold"/>
              </a:rPr>
              <a:t>virtualenv_root()</a:t>
            </a:r>
            <a:r>
              <a:t>. </a:t>
            </a:r>
            <a:r>
              <a:rPr>
                <a:latin typeface="Source Sans Pro ExtraLight"/>
                <a:ea typeface="Source Sans Pro ExtraLight"/>
                <a:cs typeface="Source Sans Pro ExtraLight"/>
                <a:sym typeface="Source Sans Pro ExtraLight"/>
              </a:rPr>
              <a:t>virtualenv_list()</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conda_list(</a:t>
            </a:r>
            <a:r>
              <a:t>conda = "auto"</a:t>
            </a:r>
            <a:r>
              <a:rPr>
                <a:latin typeface="Source Sans Pro Bold"/>
                <a:ea typeface="Source Sans Pro Bold"/>
                <a:cs typeface="Source Sans Pro Bold"/>
                <a:sym typeface="Source Sans Pro Bold"/>
              </a:rPr>
              <a:t>)</a:t>
            </a:r>
            <a:r>
              <a:t> List all available conda envs. Also </a:t>
            </a:r>
            <a:r>
              <a:rPr>
                <a:latin typeface="Source Sans Pro Bold"/>
                <a:ea typeface="Source Sans Pro Bold"/>
                <a:cs typeface="Source Sans Pro Bold"/>
                <a:sym typeface="Source Sans Pro Bold"/>
              </a:rPr>
              <a:t>conda_binary()</a:t>
            </a:r>
            <a:r>
              <a:t> and </a:t>
            </a:r>
            <a:r>
              <a:rPr>
                <a:latin typeface="Source Sans Pro Bold"/>
                <a:ea typeface="Source Sans Pro Bold"/>
                <a:cs typeface="Source Sans Pro Bold"/>
                <a:sym typeface="Source Sans Pro Bold"/>
              </a:rPr>
              <a:t>conda_version()</a:t>
            </a:r>
            <a:r>
              <a:t>. </a:t>
            </a:r>
            <a:r>
              <a:rPr>
                <a:latin typeface="Source Sans Pro ExtraLight"/>
                <a:ea typeface="Source Sans Pro ExtraLight"/>
                <a:cs typeface="Source Sans Pro ExtraLight"/>
                <a:sym typeface="Source Sans Pro ExtraLight"/>
              </a:rPr>
              <a:t>conda_list()</a:t>
            </a:r>
          </a:p>
        </p:txBody>
      </p:sp>
      <p:pic>
        <p:nvPicPr>
          <p:cNvPr id="214" name="Screen Shot 2019-04-24 at 3.07.57 PM.png" descr="Screen Shot 2019-04-24 at 3.07.57 PM.png"/>
          <p:cNvPicPr>
            <a:picLocks noChangeAspect="1"/>
          </p:cNvPicPr>
          <p:nvPr/>
        </p:nvPicPr>
        <p:blipFill>
          <a:blip r:embed="rId9">
            <a:extLst/>
          </a:blip>
          <a:stretch>
            <a:fillRect/>
          </a:stretch>
        </p:blipFill>
        <p:spPr>
          <a:xfrm>
            <a:off x="2721593" y="3174981"/>
            <a:ext cx="129671" cy="160971"/>
          </a:xfrm>
          <a:prstGeom prst="rect">
            <a:avLst/>
          </a:prstGeom>
          <a:ln w="12700">
            <a:miter lim="400000"/>
          </a:ln>
        </p:spPr>
      </p:pic>
      <p:pic>
        <p:nvPicPr>
          <p:cNvPr id="215" name="Screen Shot 2019-04-24 at 3.06.42 PM.png" descr="Screen Shot 2019-04-24 at 3.06.42 PM.png"/>
          <p:cNvPicPr>
            <a:picLocks noChangeAspect="1"/>
          </p:cNvPicPr>
          <p:nvPr/>
        </p:nvPicPr>
        <p:blipFill>
          <a:blip r:embed="rId10">
            <a:extLst/>
          </a:blip>
          <a:srcRect l="473" t="1694" r="473" b="1694"/>
          <a:stretch>
            <a:fillRect/>
          </a:stretch>
        </p:blipFill>
        <p:spPr>
          <a:xfrm>
            <a:off x="2784441" y="3317651"/>
            <a:ext cx="833557" cy="454668"/>
          </a:xfrm>
          <a:prstGeom prst="rect">
            <a:avLst/>
          </a:prstGeom>
          <a:ln w="12700">
            <a:miter lim="400000"/>
          </a:ln>
        </p:spPr>
      </p:pic>
      <p:sp>
        <p:nvSpPr>
          <p:cNvPr id="216" name="Line"/>
          <p:cNvSpPr/>
          <p:nvPr/>
        </p:nvSpPr>
        <p:spPr>
          <a:xfrm flipH="1" flipV="1">
            <a:off x="752719" y="1815817"/>
            <a:ext cx="287358" cy="82036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17" name="Line"/>
          <p:cNvSpPr/>
          <p:nvPr/>
        </p:nvSpPr>
        <p:spPr>
          <a:xfrm flipH="1" flipV="1">
            <a:off x="2269104" y="1834556"/>
            <a:ext cx="698492" cy="1486003"/>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18" name="Line"/>
          <p:cNvSpPr/>
          <p:nvPr/>
        </p:nvSpPr>
        <p:spPr>
          <a:xfrm flipH="1" flipV="1">
            <a:off x="3261817" y="1688817"/>
            <a:ext cx="190162" cy="808389"/>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19" name="Line"/>
          <p:cNvSpPr/>
          <p:nvPr/>
        </p:nvSpPr>
        <p:spPr>
          <a:xfrm flipV="1">
            <a:off x="4158336" y="1764861"/>
            <a:ext cx="983942" cy="895476"/>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20" name="A REPL (Read, Eval, Print Loop) is a command line where you can run Python code and view the results.…"/>
          <p:cNvSpPr txBox="1"/>
          <p:nvPr/>
        </p:nvSpPr>
        <p:spPr>
          <a:xfrm>
            <a:off x="316189" y="7516130"/>
            <a:ext cx="2679066" cy="24389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sz="1100">
                <a:solidFill>
                  <a:srgbClr val="7A4300"/>
                </a:solidFill>
                <a:latin typeface="Source Sans Pro Regular"/>
                <a:ea typeface="Source Sans Pro Regular"/>
                <a:cs typeface="Source Sans Pro Regular"/>
                <a:sym typeface="Source Sans Pro Regular"/>
              </a:defRPr>
            </a:pPr>
            <a:r>
              <a:t>A REPL (Read, Eval, Print Loop) is a command line where you can run Python code and view the results.</a:t>
            </a:r>
          </a:p>
          <a:p>
            <a:pPr marL="190500" indent="-190500">
              <a:lnSpc>
                <a:spcPct val="80000"/>
              </a:lnSpc>
              <a:spcBef>
                <a:spcPts val="500"/>
              </a:spcBef>
              <a:buSzPct val="100000"/>
              <a:buAutoNum type="arabicPeriod" startAt="1"/>
              <a:defRPr sz="1100">
                <a:solidFill>
                  <a:srgbClr val="7A4300"/>
                </a:solidFill>
                <a:latin typeface="Source Sans Pro Regular"/>
                <a:ea typeface="Source Sans Pro Regular"/>
                <a:cs typeface="Source Sans Pro Regular"/>
                <a:sym typeface="Source Sans Pro Regular"/>
              </a:defRPr>
            </a:pPr>
            <a:r>
              <a:t>Open in the console with </a:t>
            </a:r>
            <a:r>
              <a:rPr>
                <a:latin typeface="Source Sans Pro Bold"/>
                <a:ea typeface="Source Sans Pro Bold"/>
                <a:cs typeface="Source Sans Pro Bold"/>
                <a:sym typeface="Source Sans Pro Bold"/>
              </a:rPr>
              <a:t>repl_python()</a:t>
            </a:r>
            <a:r>
              <a:t>, or by running code in a Python script with </a:t>
            </a:r>
            <a:r>
              <a:rPr>
                <a:latin typeface="Source Sans Pro Bold"/>
                <a:ea typeface="Source Sans Pro Bold"/>
                <a:cs typeface="Source Sans Pro Bold"/>
                <a:sym typeface="Source Sans Pro Bold"/>
              </a:rPr>
              <a:t>Cmd + Enter</a:t>
            </a:r>
            <a:r>
              <a:t> (</a:t>
            </a:r>
            <a:r>
              <a:rPr>
                <a:latin typeface="Source Sans Pro Bold"/>
                <a:ea typeface="Source Sans Pro Bold"/>
                <a:cs typeface="Source Sans Pro Bold"/>
                <a:sym typeface="Source Sans Pro Bold"/>
              </a:rPr>
              <a:t>Ctrl + Enter</a:t>
            </a:r>
            <a:r>
              <a:t>).</a:t>
            </a:r>
          </a:p>
          <a:p>
            <a:pPr marL="381000" indent="-127000">
              <a:lnSpc>
                <a:spcPct val="80000"/>
              </a:lnSpc>
              <a:spcBef>
                <a:spcPts val="5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repl_python(</a:t>
            </a:r>
            <a:r>
              <a:t>module = NULL, quiet = getOption("reticulate.repl.quiet", default = FALSE), input = NULL</a:t>
            </a:r>
            <a:r>
              <a:rPr>
                <a:latin typeface="Source Sans Pro Bold"/>
                <a:ea typeface="Source Sans Pro Bold"/>
                <a:cs typeface="Source Sans Pro Bold"/>
                <a:sym typeface="Source Sans Pro Bold"/>
              </a:rPr>
              <a:t>)</a:t>
            </a:r>
            <a:r>
              <a:t> Launch a Python REPL. Run </a:t>
            </a:r>
            <a:r>
              <a:rPr>
                <a:latin typeface="Source Sans Pro Bold"/>
                <a:ea typeface="Source Sans Pro Bold"/>
                <a:cs typeface="Source Sans Pro Bold"/>
                <a:sym typeface="Source Sans Pro Bold"/>
              </a:rPr>
              <a:t>exit</a:t>
            </a:r>
            <a:r>
              <a:t> to close. </a:t>
            </a:r>
            <a:r>
              <a:rPr>
                <a:latin typeface="Source Sans Pro ExtraLight"/>
                <a:ea typeface="Source Sans Pro ExtraLight"/>
                <a:cs typeface="Source Sans Pro ExtraLight"/>
                <a:sym typeface="Source Sans Pro ExtraLight"/>
              </a:rPr>
              <a:t>repl_python() </a:t>
            </a:r>
          </a:p>
          <a:p>
            <a:pPr marL="228600" indent="-228600">
              <a:lnSpc>
                <a:spcPct val="80000"/>
              </a:lnSpc>
              <a:spcBef>
                <a:spcPts val="500"/>
              </a:spcBef>
              <a:buSzPct val="100000"/>
              <a:buAutoNum type="arabicPeriod" startAt="2"/>
              <a:defRPr sz="1100">
                <a:solidFill>
                  <a:srgbClr val="7A4300"/>
                </a:solidFill>
                <a:latin typeface="Source Sans Pro Regular"/>
                <a:ea typeface="Source Sans Pro Regular"/>
                <a:cs typeface="Source Sans Pro Regular"/>
                <a:sym typeface="Source Sans Pro Regular"/>
              </a:defRPr>
            </a:pPr>
            <a:r>
              <a:t>Type commands at </a:t>
            </a:r>
            <a:r>
              <a:rPr b="1">
                <a:latin typeface="SourceSansPro-SemiBold"/>
                <a:ea typeface="SourceSansPro-SemiBold"/>
                <a:cs typeface="SourceSansPro-SemiBold"/>
                <a:sym typeface="SourceSansPro-SemiBold"/>
              </a:rPr>
              <a:t>&gt;&gt;&gt;</a:t>
            </a:r>
            <a:r>
              <a:t> prompt.</a:t>
            </a:r>
          </a:p>
          <a:p>
            <a:pPr marL="228600" indent="-228600">
              <a:lnSpc>
                <a:spcPct val="80000"/>
              </a:lnSpc>
              <a:spcBef>
                <a:spcPts val="500"/>
              </a:spcBef>
              <a:buSzPct val="100000"/>
              <a:buAutoNum type="arabicPeriod" startAt="2"/>
              <a:defRPr sz="1100">
                <a:solidFill>
                  <a:srgbClr val="7A4300"/>
                </a:solidFill>
                <a:latin typeface="Source Sans Pro Regular"/>
                <a:ea typeface="Source Sans Pro Regular"/>
                <a:cs typeface="Source Sans Pro Regular"/>
                <a:sym typeface="Source Sans Pro Regular"/>
              </a:defRPr>
            </a:pPr>
            <a:r>
              <a:t>Press </a:t>
            </a:r>
            <a:r>
              <a:rPr b="1">
                <a:latin typeface="SourceSansPro-SemiBold"/>
                <a:ea typeface="SourceSansPro-SemiBold"/>
                <a:cs typeface="SourceSansPro-SemiBold"/>
                <a:sym typeface="SourceSansPro-SemiBold"/>
              </a:rPr>
              <a:t>Enter</a:t>
            </a:r>
            <a:r>
              <a:t> to run code.</a:t>
            </a:r>
          </a:p>
          <a:p>
            <a:pPr marL="228600" indent="-228600">
              <a:lnSpc>
                <a:spcPct val="80000"/>
              </a:lnSpc>
              <a:spcBef>
                <a:spcPts val="500"/>
              </a:spcBef>
              <a:buSzPct val="100000"/>
              <a:buAutoNum type="arabicPeriod" startAt="2"/>
              <a:defRPr sz="1100">
                <a:solidFill>
                  <a:srgbClr val="7A4300"/>
                </a:solidFill>
                <a:latin typeface="Source Sans Pro Regular"/>
                <a:ea typeface="Source Sans Pro Regular"/>
                <a:cs typeface="Source Sans Pro Regular"/>
                <a:sym typeface="Source Sans Pro Regular"/>
              </a:defRPr>
            </a:pPr>
            <a:r>
              <a:t>Type </a:t>
            </a:r>
            <a:r>
              <a:rPr b="1">
                <a:latin typeface="SourceSansPro-SemiBold"/>
                <a:ea typeface="SourceSansPro-SemiBold"/>
                <a:cs typeface="SourceSansPro-SemiBold"/>
                <a:sym typeface="SourceSansPro-SemiBold"/>
              </a:rPr>
              <a:t>exit </a:t>
            </a:r>
            <a:r>
              <a:t>to close and return to R console.</a:t>
            </a:r>
          </a:p>
        </p:txBody>
      </p:sp>
      <p:sp>
        <p:nvSpPr>
          <p:cNvPr id="221" name="Line"/>
          <p:cNvSpPr/>
          <p:nvPr/>
        </p:nvSpPr>
        <p:spPr>
          <a:xfrm flipV="1">
            <a:off x="850756" y="5964965"/>
            <a:ext cx="239669" cy="479450"/>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22" name="A Python REPL opens in the console when you run Python code with a keyboard shortcut. Type exit to close."/>
          <p:cNvSpPr txBox="1"/>
          <p:nvPr/>
        </p:nvSpPr>
        <p:spPr>
          <a:xfrm>
            <a:off x="473457" y="6355622"/>
            <a:ext cx="2809670" cy="616477"/>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A Python REPL opens in the console when you run Python code with a keyboard shortcut. Type </a:t>
            </a:r>
            <a:r>
              <a:rPr>
                <a:latin typeface="Source Sans Pro Bold"/>
                <a:ea typeface="Source Sans Pro Bold"/>
                <a:cs typeface="Source Sans Pro Bold"/>
                <a:sym typeface="Source Sans Pro Bold"/>
              </a:rPr>
              <a:t>exit</a:t>
            </a:r>
            <a:r>
              <a:t> to close.</a:t>
            </a:r>
          </a:p>
        </p:txBody>
      </p:sp>
      <p:sp>
        <p:nvSpPr>
          <p:cNvPr id="223" name="The instance referenced by the environment variable RETICULATE_PYTHON (if specified). Tip: set in .Renviron file.…"/>
          <p:cNvSpPr txBox="1"/>
          <p:nvPr/>
        </p:nvSpPr>
        <p:spPr>
          <a:xfrm>
            <a:off x="10570550" y="5032183"/>
            <a:ext cx="2916313" cy="509943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90500" indent="-190500">
              <a:lnSpc>
                <a:spcPct val="80000"/>
              </a:lnSpc>
              <a:spcBef>
                <a:spcPts val="1000"/>
              </a:spcBef>
              <a:buSzPct val="100000"/>
              <a:buAutoNum type="arabicPeriod" startAt="1"/>
              <a:defRPr sz="1100">
                <a:solidFill>
                  <a:srgbClr val="7A4300"/>
                </a:solidFill>
                <a:latin typeface="Source Sans Pro Regular"/>
                <a:ea typeface="Source Sans Pro Regular"/>
                <a:cs typeface="Source Sans Pro Regular"/>
                <a:sym typeface="Source Sans Pro Regular"/>
              </a:defRPr>
            </a:pPr>
            <a:r>
              <a:t>The instance referenced by the environment variable </a:t>
            </a:r>
            <a:r>
              <a:rPr b="1">
                <a:latin typeface="SourceSansPro-SemiBold"/>
                <a:ea typeface="SourceSansPro-SemiBold"/>
                <a:cs typeface="SourceSansPro-SemiBold"/>
                <a:sym typeface="SourceSansPro-SemiBold"/>
              </a:rPr>
              <a:t>RETICULATE_PYTHON </a:t>
            </a:r>
            <a:r>
              <a:t>(if specified). </a:t>
            </a:r>
            <a:r>
              <a:rPr>
                <a:latin typeface="Source Sans Pro Bold"/>
                <a:ea typeface="Source Sans Pro Bold"/>
                <a:cs typeface="Source Sans Pro Bold"/>
                <a:sym typeface="Source Sans Pro Bold"/>
              </a:rPr>
              <a:t>Tip: set in .Renviron file.</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Sys.setenv(</a:t>
            </a:r>
            <a:r>
              <a:t>RETICULATE_PYTHON = PATH</a:t>
            </a:r>
            <a:r>
              <a:rPr>
                <a:latin typeface="Source Sans Pro Bold"/>
                <a:ea typeface="Source Sans Pro Bold"/>
                <a:cs typeface="Source Sans Pro Bold"/>
                <a:sym typeface="Source Sans Pro Bold"/>
              </a:rPr>
              <a:t>)</a:t>
            </a:r>
            <a:r>
              <a:t> Set default Python binary. Persists across sessions! Undo with </a:t>
            </a:r>
            <a:r>
              <a:rPr>
                <a:latin typeface="Source Sans Pro Bold"/>
                <a:ea typeface="Source Sans Pro Bold"/>
                <a:cs typeface="Source Sans Pro Bold"/>
                <a:sym typeface="Source Sans Pro Bold"/>
              </a:rPr>
              <a:t>Sys.unsetenv()</a:t>
            </a:r>
            <a:r>
              <a:t>.</a:t>
            </a:r>
            <a:r>
              <a:rPr>
                <a:latin typeface="Source Sans Pro Bold"/>
                <a:ea typeface="Source Sans Pro Bold"/>
                <a:cs typeface="Source Sans Pro Bold"/>
                <a:sym typeface="Source Sans Pro Bold"/>
              </a:rPr>
              <a:t> </a:t>
            </a:r>
            <a:r>
              <a:rPr>
                <a:latin typeface="Source Sans Pro ExtraLight"/>
                <a:ea typeface="Source Sans Pro ExtraLight"/>
                <a:cs typeface="Source Sans Pro ExtraLight"/>
                <a:sym typeface="Source Sans Pro ExtraLight"/>
              </a:rPr>
              <a:t>Sys.setenv(RETICULATE_PYTHON = "/usr/local/bin/python")</a:t>
            </a:r>
            <a:endParaRPr>
              <a:latin typeface="Source Sans Pro ExtraLight"/>
              <a:ea typeface="Source Sans Pro ExtraLight"/>
              <a:cs typeface="Source Sans Pro ExtraLight"/>
              <a:sym typeface="Source Sans Pro ExtraLight"/>
            </a:endParaRPr>
          </a:p>
          <a:p>
            <a:pPr marL="190500" indent="-190500">
              <a:lnSpc>
                <a:spcPct val="80000"/>
              </a:lnSpc>
              <a:spcBef>
                <a:spcPts val="1000"/>
              </a:spcBef>
              <a:buSzPct val="100000"/>
              <a:buAutoNum type="arabicPeriod" startAt="2"/>
              <a:defRPr sz="1100">
                <a:solidFill>
                  <a:srgbClr val="7A4300"/>
                </a:solidFill>
                <a:latin typeface="Source Sans Pro Regular"/>
                <a:ea typeface="Source Sans Pro Regular"/>
                <a:cs typeface="Source Sans Pro Regular"/>
                <a:sym typeface="Source Sans Pro Regular"/>
              </a:defRPr>
            </a:pPr>
            <a:r>
              <a:t>The instances referenced by </a:t>
            </a:r>
            <a:r>
              <a:rPr b="1">
                <a:latin typeface="SourceSansPro-SemiBold"/>
                <a:ea typeface="SourceSansPro-SemiBold"/>
                <a:cs typeface="SourceSansPro-SemiBold"/>
                <a:sym typeface="SourceSansPro-SemiBold"/>
              </a:rPr>
              <a:t>use_ </a:t>
            </a:r>
            <a:r>
              <a:t>functions</a:t>
            </a:r>
            <a:r>
              <a:rPr b="1">
                <a:latin typeface="SourceSansPro-SemiBold"/>
                <a:ea typeface="SourceSansPro-SemiBold"/>
                <a:cs typeface="SourceSansPro-SemiBold"/>
                <a:sym typeface="SourceSansPro-SemiBold"/>
              </a:rPr>
              <a:t> </a:t>
            </a:r>
            <a:r>
              <a:t>if called before import(). Will fail silently if called after import unless </a:t>
            </a:r>
            <a:r>
              <a:rPr b="1">
                <a:latin typeface="SourceSansPro-SemiBold"/>
                <a:ea typeface="SourceSansPro-SemiBold"/>
                <a:cs typeface="SourceSansPro-SemiBold"/>
                <a:sym typeface="SourceSansPro-SemiBold"/>
              </a:rPr>
              <a:t>required = TRUE</a:t>
            </a:r>
            <a:r>
              <a:t>.</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use_python</a:t>
            </a:r>
            <a:r>
              <a:t>(python, required = FALSE) Suggest a Python binary to use by path. </a:t>
            </a:r>
            <a:r>
              <a:rPr>
                <a:latin typeface="Source Sans Pro ExtraLight"/>
                <a:ea typeface="Source Sans Pro ExtraLight"/>
                <a:cs typeface="Source Sans Pro ExtraLight"/>
                <a:sym typeface="Source Sans Pro ExtraLight"/>
              </a:rPr>
              <a:t>use_python("/usr/local/bin/python")</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use_virtualenv</a:t>
            </a:r>
            <a:r>
              <a:t>(virtualenv = NULL, required = FALSE) Suggest a Python virtualenv. </a:t>
            </a:r>
            <a:r>
              <a:rPr>
                <a:latin typeface="Source Sans Pro ExtraLight"/>
                <a:ea typeface="Source Sans Pro ExtraLight"/>
                <a:cs typeface="Source Sans Pro ExtraLight"/>
                <a:sym typeface="Source Sans Pro ExtraLight"/>
              </a:rPr>
              <a:t>use_virtualenv("~/myenv")</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use_condaenv</a:t>
            </a:r>
            <a:r>
              <a:t>(condaenv = NULL, conda = "auto", required = FALSE) Suggest a conda env to use. </a:t>
            </a:r>
            <a:r>
              <a:rPr>
                <a:latin typeface="Source Sans Pro ExtraLight"/>
                <a:ea typeface="Source Sans Pro ExtraLight"/>
                <a:cs typeface="Source Sans Pro ExtraLight"/>
                <a:sym typeface="Source Sans Pro ExtraLight"/>
              </a:rPr>
              <a:t>use_condaenv(condaenv = "r-nlp", conda = "/opt/anaconda3/bin/conda")</a:t>
            </a:r>
          </a:p>
          <a:p>
            <a:pPr marL="190500" indent="-190500">
              <a:lnSpc>
                <a:spcPct val="80000"/>
              </a:lnSpc>
              <a:spcBef>
                <a:spcPts val="1000"/>
              </a:spcBef>
              <a:buSzPct val="100000"/>
              <a:buAutoNum type="arabicPeriod" startAt="3"/>
              <a:defRPr sz="1100">
                <a:solidFill>
                  <a:srgbClr val="7A4300"/>
                </a:solidFill>
                <a:latin typeface="Source Sans Pro Regular"/>
                <a:ea typeface="Source Sans Pro Regular"/>
                <a:cs typeface="Source Sans Pro Regular"/>
                <a:sym typeface="Source Sans Pro Regular"/>
              </a:defRPr>
            </a:pPr>
            <a:r>
              <a:t>Within virtualenvs and conda envs that carry the same name as the imported module. e.g. </a:t>
            </a:r>
            <a:r>
              <a:rPr>
                <a:latin typeface="Source Sans Pro ExtraLight"/>
                <a:ea typeface="Source Sans Pro ExtraLight"/>
                <a:cs typeface="Source Sans Pro ExtraLight"/>
                <a:sym typeface="Source Sans Pro ExtraLight"/>
              </a:rPr>
              <a:t>~/anaconda/envs/nltk</a:t>
            </a:r>
            <a:r>
              <a:rPr i="1"/>
              <a:t> </a:t>
            </a:r>
            <a:r>
              <a:t>for </a:t>
            </a:r>
            <a:r>
              <a:rPr>
                <a:latin typeface="Source Sans Pro ExtraLight"/>
                <a:ea typeface="Source Sans Pro ExtraLight"/>
                <a:cs typeface="Source Sans Pro ExtraLight"/>
                <a:sym typeface="Source Sans Pro ExtraLight"/>
              </a:rPr>
              <a:t>import("nltk")</a:t>
            </a:r>
          </a:p>
          <a:p>
            <a:pPr marL="190500" indent="-190500">
              <a:lnSpc>
                <a:spcPct val="80000"/>
              </a:lnSpc>
              <a:spcBef>
                <a:spcPts val="1000"/>
              </a:spcBef>
              <a:buSzPct val="100000"/>
              <a:buAutoNum type="arabicPeriod" startAt="3"/>
              <a:defRPr sz="1100">
                <a:solidFill>
                  <a:srgbClr val="7A4300"/>
                </a:solidFill>
                <a:latin typeface="Source Sans Pro Regular"/>
                <a:ea typeface="Source Sans Pro Regular"/>
                <a:cs typeface="Source Sans Pro Regular"/>
                <a:sym typeface="Source Sans Pro Regular"/>
              </a:defRPr>
            </a:pPr>
            <a:r>
              <a:t>At the location of the Python binary discovered on the system PATH (i.e. </a:t>
            </a:r>
            <a:r>
              <a:rPr>
                <a:latin typeface="Source Sans Pro ExtraLight"/>
                <a:ea typeface="Source Sans Pro ExtraLight"/>
                <a:cs typeface="Source Sans Pro ExtraLight"/>
                <a:sym typeface="Source Sans Pro ExtraLight"/>
              </a:rPr>
              <a:t>Sys.which("python")</a:t>
            </a:r>
            <a:r>
              <a:t>)</a:t>
            </a:r>
          </a:p>
          <a:p>
            <a:pPr marL="177800" indent="-177800">
              <a:lnSpc>
                <a:spcPct val="80000"/>
              </a:lnSpc>
              <a:spcBef>
                <a:spcPts val="1000"/>
              </a:spcBef>
              <a:buSzPct val="100000"/>
              <a:buAutoNum type="arabicPeriod" startAt="3"/>
              <a:defRPr sz="1100">
                <a:solidFill>
                  <a:srgbClr val="7A4300"/>
                </a:solidFill>
                <a:latin typeface="Source Sans Pro Regular"/>
                <a:ea typeface="Source Sans Pro Regular"/>
                <a:cs typeface="Source Sans Pro Regular"/>
                <a:sym typeface="Source Sans Pro Regular"/>
              </a:defRPr>
            </a:pPr>
            <a:r>
              <a:t>At customary locations for Python, e.g.</a:t>
            </a:r>
            <a:br/>
            <a:r>
              <a:rPr>
                <a:latin typeface="Source Sans Pro ExtraLight"/>
                <a:ea typeface="Source Sans Pro ExtraLight"/>
                <a:cs typeface="Source Sans Pro ExtraLight"/>
                <a:sym typeface="Source Sans Pro ExtraLight"/>
              </a:rPr>
              <a:t>/usr/local/bin/python, /opt/local/bin/python...</a:t>
            </a:r>
          </a:p>
        </p:txBody>
      </p:sp>
      <p:pic>
        <p:nvPicPr>
          <p:cNvPr id="224" name="reticulate.png" descr="reticulate.png"/>
          <p:cNvPicPr>
            <a:picLocks noChangeAspect="1"/>
          </p:cNvPicPr>
          <p:nvPr/>
        </p:nvPicPr>
        <p:blipFill>
          <a:blip r:embed="rId11">
            <a:extLst/>
          </a:blip>
          <a:stretch>
            <a:fillRect/>
          </a:stretch>
        </p:blipFill>
        <p:spPr>
          <a:xfrm>
            <a:off x="12287758" y="217925"/>
            <a:ext cx="1358901" cy="1575216"/>
          </a:xfrm>
          <a:prstGeom prst="rect">
            <a:avLst/>
          </a:prstGeom>
          <a:ln w="12700">
            <a:miter lim="400000"/>
          </a:ln>
        </p:spPr>
      </p:pic>
      <p:pic>
        <p:nvPicPr>
          <p:cNvPr id="225" name="Image" descr="Image"/>
          <p:cNvPicPr>
            <a:picLocks noChangeAspect="1"/>
          </p:cNvPicPr>
          <p:nvPr/>
        </p:nvPicPr>
        <p:blipFill>
          <a:blip r:embed="rId12">
            <a:extLst/>
          </a:blip>
          <a:stretch>
            <a:fillRect/>
          </a:stretch>
        </p:blipFill>
        <p:spPr>
          <a:xfrm>
            <a:off x="11981008" y="2232954"/>
            <a:ext cx="1564021" cy="1638625"/>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226" name="Set a default Python interpreter in the RStudio IDE Global or Project Options.…"/>
          <p:cNvSpPr txBox="1"/>
          <p:nvPr/>
        </p:nvSpPr>
        <p:spPr>
          <a:xfrm>
            <a:off x="10568066" y="2191520"/>
            <a:ext cx="1271019" cy="19967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Set a default Python interpreter in the RStudio IDE Global or Project Options.</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Go to </a:t>
            </a:r>
            <a:r>
              <a:rPr>
                <a:latin typeface="Source Sans Pro Bold"/>
                <a:ea typeface="Source Sans Pro Bold"/>
                <a:cs typeface="Source Sans Pro Bold"/>
                <a:sym typeface="Source Sans Pro Bold"/>
              </a:rPr>
              <a:t>Tools &gt; Global Options... &gt; Python </a:t>
            </a:r>
            <a:r>
              <a:t>for Global Options.</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Within a project, go to </a:t>
            </a:r>
            <a:r>
              <a:rPr>
                <a:latin typeface="Source Sans Pro Bold"/>
                <a:ea typeface="Source Sans Pro Bold"/>
                <a:cs typeface="Source Sans Pro Bold"/>
                <a:sym typeface="Source Sans Pro Bold"/>
              </a:rPr>
              <a:t>Tools &gt; Project Options... &gt;Python</a:t>
            </a:r>
            <a:r>
              <a:t>.</a:t>
            </a:r>
          </a:p>
        </p:txBody>
      </p:sp>
      <p:sp>
        <p:nvSpPr>
          <p:cNvPr id="227" name="Line"/>
          <p:cNvSpPr/>
          <p:nvPr/>
        </p:nvSpPr>
        <p:spPr>
          <a:xfrm>
            <a:off x="10568066" y="4115463"/>
            <a:ext cx="2921280" cy="1"/>
          </a:xfrm>
          <a:prstGeom prst="line">
            <a:avLst/>
          </a:prstGeom>
          <a:ln w="12700">
            <a:solidFill>
              <a:srgbClr val="654F25"/>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228" name="Image" descr="Image"/>
          <p:cNvPicPr>
            <a:picLocks noChangeAspect="1"/>
          </p:cNvPicPr>
          <p:nvPr/>
        </p:nvPicPr>
        <p:blipFill>
          <a:blip r:embed="rId13">
            <a:extLst/>
          </a:blip>
          <a:stretch>
            <a:fillRect/>
          </a:stretch>
        </p:blipFill>
        <p:spPr>
          <a:xfrm>
            <a:off x="4300208" y="3378498"/>
            <a:ext cx="2605743" cy="946567"/>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229" name="matplotlib plots display in plots pane."/>
          <p:cNvSpPr txBox="1"/>
          <p:nvPr/>
        </p:nvSpPr>
        <p:spPr>
          <a:xfrm>
            <a:off x="3725559" y="6433092"/>
            <a:ext cx="1271019" cy="3945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matplotlib plots display in plots pane.</a:t>
            </a:r>
          </a:p>
        </p:txBody>
      </p:sp>
      <p:sp>
        <p:nvSpPr>
          <p:cNvPr id="230" name="Press F1 over a Python symbol to display the help topic for that symbol."/>
          <p:cNvSpPr txBox="1"/>
          <p:nvPr/>
        </p:nvSpPr>
        <p:spPr>
          <a:xfrm>
            <a:off x="5192896" y="6428342"/>
            <a:ext cx="1583072" cy="5730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Press </a:t>
            </a:r>
            <a:r>
              <a:rPr b="1">
                <a:latin typeface="SourceSansPro-SemiBold"/>
                <a:ea typeface="SourceSansPro-SemiBold"/>
                <a:cs typeface="SourceSansPro-SemiBold"/>
                <a:sym typeface="SourceSansPro-SemiBold"/>
              </a:rPr>
              <a:t>F1</a:t>
            </a:r>
            <a:r>
              <a:t> over a Python symbol to display the help topic for that symbol.</a:t>
            </a:r>
          </a:p>
        </p:txBody>
      </p:sp>
      <p:sp>
        <p:nvSpPr>
          <p:cNvPr id="231" name="Line"/>
          <p:cNvSpPr/>
          <p:nvPr/>
        </p:nvSpPr>
        <p:spPr>
          <a:xfrm flipV="1">
            <a:off x="4695692" y="1654962"/>
            <a:ext cx="1640752" cy="1891515"/>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32" name="Line"/>
          <p:cNvSpPr/>
          <p:nvPr/>
        </p:nvSpPr>
        <p:spPr>
          <a:xfrm flipV="1">
            <a:off x="4061410" y="1650522"/>
            <a:ext cx="2286626" cy="1513059"/>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pic>
        <p:nvPicPr>
          <p:cNvPr id="233" name="Image" descr="Image"/>
          <p:cNvPicPr>
            <a:picLocks noChangeAspect="1"/>
          </p:cNvPicPr>
          <p:nvPr/>
        </p:nvPicPr>
        <p:blipFill>
          <a:blip r:embed="rId14">
            <a:extLst/>
          </a:blip>
          <a:stretch>
            <a:fillRect/>
          </a:stretch>
        </p:blipFill>
        <p:spPr>
          <a:xfrm>
            <a:off x="3145021" y="7214153"/>
            <a:ext cx="3670301" cy="2717771"/>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234" name="Line"/>
          <p:cNvSpPr/>
          <p:nvPr/>
        </p:nvSpPr>
        <p:spPr>
          <a:xfrm flipV="1">
            <a:off x="3816768" y="5742792"/>
            <a:ext cx="107099" cy="693224"/>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35" name="Line"/>
          <p:cNvSpPr/>
          <p:nvPr/>
        </p:nvSpPr>
        <p:spPr>
          <a:xfrm flipH="1" flipV="1">
            <a:off x="5415665" y="4556534"/>
            <a:ext cx="433104" cy="1879482"/>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