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5DD"/>
          </a:solidFill>
        </a:fill>
      </a:tcStyle>
    </a:wholeTbl>
    <a:band2H>
      <a:tcTxStyle b="def" i="def"/>
      <a:tcStyle>
        <a:tcBdr/>
        <a:fill>
          <a:solidFill>
            <a:srgbClr val="E9EB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6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/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sa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Relationship Id="rId16" Type="http://schemas.openxmlformats.org/officeDocument/2006/relationships/image" Target="../media/image11.tif"/><Relationship Id="rId17" Type="http://schemas.openxmlformats.org/officeDocument/2006/relationships/image" Target="../media/image12.tif"/><Relationship Id="rId18" Type="http://schemas.openxmlformats.org/officeDocument/2006/relationships/image" Target="../media/image13.tif"/><Relationship Id="rId19" Type="http://schemas.openxmlformats.org/officeDocument/2006/relationships/image" Target="../media/image2.png"/><Relationship Id="rId20" Type="http://schemas.openxmlformats.org/officeDocument/2006/relationships/image" Target="../media/image14.tif"/><Relationship Id="rId21" Type="http://schemas.openxmlformats.org/officeDocument/2006/relationships/image" Target="../media/image15.tif"/><Relationship Id="rId22" Type="http://schemas.openxmlformats.org/officeDocument/2006/relationships/image" Target="../media/image16.tif"/><Relationship Id="rId23" Type="http://schemas.openxmlformats.org/officeDocument/2006/relationships/image" Target="../media/image17.tif"/><Relationship Id="rId24" Type="http://schemas.openxmlformats.org/officeDocument/2006/relationships/image" Target="../media/image18.tif"/><Relationship Id="rId25" Type="http://schemas.openxmlformats.org/officeDocument/2006/relationships/image" Target="../media/image3.png"/><Relationship Id="rId26" Type="http://schemas.openxmlformats.org/officeDocument/2006/relationships/image" Target="../media/image19.tif"/><Relationship Id="rId27" Type="http://schemas.openxmlformats.org/officeDocument/2006/relationships/image" Target="../media/image20.tif"/><Relationship Id="rId28" Type="http://schemas.openxmlformats.org/officeDocument/2006/relationships/image" Target="../media/image21.tif"/><Relationship Id="rId29" Type="http://schemas.openxmlformats.org/officeDocument/2006/relationships/image" Target="../media/image4.png"/><Relationship Id="rId30" Type="http://schemas.openxmlformats.org/officeDocument/2006/relationships/image" Target="../media/image22.tif"/><Relationship Id="rId31" Type="http://schemas.openxmlformats.org/officeDocument/2006/relationships/image" Target="../media/image23.tif"/><Relationship Id="rId32" Type="http://schemas.openxmlformats.org/officeDocument/2006/relationships/image" Target="../media/image2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tif"/><Relationship Id="rId3" Type="http://schemas.openxmlformats.org/officeDocument/2006/relationships/image" Target="../media/image26.tif"/><Relationship Id="rId4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s://www.rstudio.com/products/workbench/evaluation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27.tif"/><Relationship Id="rId13" Type="http://schemas.openxmlformats.org/officeDocument/2006/relationships/image" Target="../media/image28.tif"/><Relationship Id="rId14" Type="http://schemas.openxmlformats.org/officeDocument/2006/relationships/image" Target="../media/image1.tif"/><Relationship Id="rId15" Type="http://schemas.openxmlformats.org/officeDocument/2006/relationships/image" Target="../media/image2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134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119636" t="37721" r="-19636" b="622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826" y="1519425"/>
            <a:ext cx="393701" cy="454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023" y="1519425"/>
            <a:ext cx="381002" cy="4417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Group"/>
          <p:cNvGrpSpPr/>
          <p:nvPr/>
        </p:nvGrpSpPr>
        <p:grpSpPr>
          <a:xfrm>
            <a:off x="3498977" y="2006855"/>
            <a:ext cx="6959601" cy="4349758"/>
            <a:chOff x="0" y="0"/>
            <a:chExt cx="6959600" cy="4349757"/>
          </a:xfrm>
        </p:grpSpPr>
        <p:grpSp>
          <p:nvGrpSpPr>
            <p:cNvPr id="152" name="Group"/>
            <p:cNvGrpSpPr/>
            <p:nvPr/>
          </p:nvGrpSpPr>
          <p:grpSpPr>
            <a:xfrm>
              <a:off x="0" y="0"/>
              <a:ext cx="6959601" cy="4349758"/>
              <a:chOff x="0" y="0"/>
              <a:chExt cx="6959600" cy="4349757"/>
            </a:xfrm>
          </p:grpSpPr>
          <p:grpSp>
            <p:nvGrpSpPr>
              <p:cNvPr id="150" name="Group"/>
              <p:cNvGrpSpPr/>
              <p:nvPr/>
            </p:nvGrpSpPr>
            <p:grpSpPr>
              <a:xfrm>
                <a:off x="0" y="0"/>
                <a:ext cx="6959601" cy="4349758"/>
                <a:chOff x="0" y="0"/>
                <a:chExt cx="6959600" cy="4349757"/>
              </a:xfrm>
            </p:grpSpPr>
            <p:grpSp>
              <p:nvGrpSpPr>
                <p:cNvPr id="146" name="Group"/>
                <p:cNvGrpSpPr/>
                <p:nvPr/>
              </p:nvGrpSpPr>
              <p:grpSpPr>
                <a:xfrm>
                  <a:off x="0" y="0"/>
                  <a:ext cx="6959601" cy="4349758"/>
                  <a:chOff x="0" y="0"/>
                  <a:chExt cx="6959600" cy="4349757"/>
                </a:xfrm>
              </p:grpSpPr>
              <p:grpSp>
                <p:nvGrpSpPr>
                  <p:cNvPr id="144" name="Group"/>
                  <p:cNvGrpSpPr/>
                  <p:nvPr/>
                </p:nvGrpSpPr>
                <p:grpSpPr>
                  <a:xfrm>
                    <a:off x="0" y="0"/>
                    <a:ext cx="6959601" cy="4349758"/>
                    <a:chOff x="0" y="0"/>
                    <a:chExt cx="6959600" cy="4349757"/>
                  </a:xfrm>
                </p:grpSpPr>
                <p:grpSp>
                  <p:nvGrpSpPr>
                    <p:cNvPr id="142" name="Group"/>
                    <p:cNvGrpSpPr/>
                    <p:nvPr/>
                  </p:nvGrpSpPr>
                  <p:grpSpPr>
                    <a:xfrm>
                      <a:off x="0" y="0"/>
                      <a:ext cx="6959601" cy="4349758"/>
                      <a:chOff x="0" y="0"/>
                      <a:chExt cx="6959600" cy="4349757"/>
                    </a:xfrm>
                  </p:grpSpPr>
                  <p:pic>
                    <p:nvPicPr>
                      <p:cNvPr id="140" name="Image" descr="Image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/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59601" cy="4349758"/>
                      </a:xfrm>
                      <a:prstGeom prst="rect">
                        <a:avLst/>
                      </a:prstGeom>
                      <a:ln w="12700" cap="flat">
                        <a:solidFill>
                          <a:srgbClr val="53585F"/>
                        </a:solidFill>
                        <a:prstDash val="solid"/>
                        <a:miter lim="400000"/>
                      </a:ln>
                      <a:effectLst>
                        <a:outerShdw sx="100000" sy="100000" kx="0" ky="0" algn="b" rotWithShape="0" blurRad="50800" dist="38100" dir="810000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  <p:sp>
                    <p:nvSpPr>
                      <p:cNvPr id="141" name="Rectangle"/>
                      <p:cNvSpPr/>
                      <p:nvPr/>
                    </p:nvSpPr>
                    <p:spPr>
                      <a:xfrm>
                        <a:off x="4679822" y="774445"/>
                        <a:ext cx="1378095" cy="33323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54569" tIns="54569" rIns="54569" bIns="54569" numCol="1" anchor="ctr">
                        <a:noAutofit/>
                      </a:bodyPr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600"/>
                          </a:spcBef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</p:grpSp>
                <p:sp>
                  <p:nvSpPr>
                    <p:cNvPr id="143" name="Rectangle"/>
                    <p:cNvSpPr/>
                    <p:nvPr/>
                  </p:nvSpPr>
                  <p:spPr>
                    <a:xfrm>
                      <a:off x="3630960" y="2940298"/>
                      <a:ext cx="3209326" cy="51164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</p:grpSp>
              <p:pic>
                <p:nvPicPr>
                  <p:cNvPr id="145" name="Image" descr="Image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tretch>
                    <a:fillRect/>
                  </a:stretch>
                </p:blipFill>
                <p:spPr>
                  <a:xfrm>
                    <a:off x="368059" y="974396"/>
                    <a:ext cx="430048" cy="42759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47" name="Image" descr="Image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363104" y="2310360"/>
                  <a:ext cx="815467" cy="369777"/>
                </a:xfrm>
                <a:prstGeom prst="rect">
                  <a:avLst/>
                </a:prstGeom>
                <a:ln w="317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</p:pic>
            <p:pic>
              <p:nvPicPr>
                <p:cNvPr id="148" name="Image" descr="Image"/>
                <p:cNvPicPr>
                  <a:picLocks noChangeAspect="1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1196226" y="2310360"/>
                  <a:ext cx="1093761" cy="205496"/>
                </a:xfrm>
                <a:prstGeom prst="rect">
                  <a:avLst/>
                </a:prstGeom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</p:pic>
            <p:pic>
              <p:nvPicPr>
                <p:cNvPr id="149" name="Image" descr="Image"/>
                <p:cNvPicPr>
                  <a:picLocks noChangeAspect="1"/>
                </p:cNvPicPr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153508" y="3774147"/>
                  <a:ext cx="708314" cy="364498"/>
                </a:xfrm>
                <a:prstGeom prst="rect">
                  <a:avLst/>
                </a:prstGeom>
                <a:ln w="635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</p:pic>
          </p:grpSp>
          <p:pic>
            <p:nvPicPr>
              <p:cNvPr id="151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603681" y="1266378"/>
                <a:ext cx="3302002" cy="7144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11050" y="2685486"/>
              <a:ext cx="900842" cy="900843"/>
            </a:xfrm>
            <a:prstGeom prst="rect">
              <a:avLst/>
            </a:prstGeom>
            <a:ln w="6350" cap="flat">
              <a:solidFill>
                <a:srgbClr val="A6AAA9"/>
              </a:solidFill>
              <a:prstDash val="solid"/>
              <a:miter lim="400000"/>
            </a:ln>
            <a:effectLst/>
          </p:spPr>
        </p:pic>
      </p:grpSp>
      <p:sp>
        <p:nvSpPr>
          <p:cNvPr id="155" name="Search inside environment"/>
          <p:cNvSpPr txBox="1"/>
          <p:nvPr/>
        </p:nvSpPr>
        <p:spPr>
          <a:xfrm>
            <a:off x="9228712" y="2569979"/>
            <a:ext cx="86092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156" name="Syntax highlighting based on your file's extension"/>
          <p:cNvSpPr txBox="1"/>
          <p:nvPr/>
        </p:nvSpPr>
        <p:spPr>
          <a:xfrm>
            <a:off x="5113549" y="3589973"/>
            <a:ext cx="145869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157" name="Code diagnostics that appear in the margin. Hover over diagnostic symbols for details."/>
          <p:cNvSpPr txBox="1"/>
          <p:nvPr/>
        </p:nvSpPr>
        <p:spPr>
          <a:xfrm>
            <a:off x="4679305" y="3254228"/>
            <a:ext cx="236806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158" name="Tab completion to finish function names, file paths, arguments, and more."/>
          <p:cNvSpPr txBox="1"/>
          <p:nvPr/>
        </p:nvSpPr>
        <p:spPr>
          <a:xfrm>
            <a:off x="4888744" y="3928033"/>
            <a:ext cx="2165954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159" name="Multi-language code snippets to quickly use common blocks of code."/>
          <p:cNvSpPr txBox="1"/>
          <p:nvPr/>
        </p:nvSpPr>
        <p:spPr>
          <a:xfrm>
            <a:off x="4980911" y="4497742"/>
            <a:ext cx="2023394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160" name="Open in new window"/>
          <p:cNvSpPr txBox="1"/>
          <p:nvPr/>
        </p:nvSpPr>
        <p:spPr>
          <a:xfrm>
            <a:off x="4110580" y="1455343"/>
            <a:ext cx="84641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161" name="Save"/>
          <p:cNvSpPr txBox="1"/>
          <p:nvPr/>
        </p:nvSpPr>
        <p:spPr>
          <a:xfrm>
            <a:off x="4842300" y="1455343"/>
            <a:ext cx="40201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162" name="Find and replace"/>
          <p:cNvSpPr txBox="1"/>
          <p:nvPr/>
        </p:nvSpPr>
        <p:spPr>
          <a:xfrm>
            <a:off x="5207348" y="1455343"/>
            <a:ext cx="61448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163" name="Compile as notebook"/>
          <p:cNvSpPr txBox="1"/>
          <p:nvPr/>
        </p:nvSpPr>
        <p:spPr>
          <a:xfrm>
            <a:off x="5808960" y="1455343"/>
            <a:ext cx="73777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164" name="Run selected code"/>
          <p:cNvSpPr txBox="1"/>
          <p:nvPr/>
        </p:nvSpPr>
        <p:spPr>
          <a:xfrm>
            <a:off x="6476410" y="1455343"/>
            <a:ext cx="737778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165" name="Re-run previous code"/>
          <p:cNvSpPr txBox="1"/>
          <p:nvPr/>
        </p:nvSpPr>
        <p:spPr>
          <a:xfrm>
            <a:off x="4682292" y="2481028"/>
            <a:ext cx="88633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166" name="Source with or  w/out Echo or  as a Local Job"/>
          <p:cNvSpPr txBox="1"/>
          <p:nvPr/>
        </p:nvSpPr>
        <p:spPr>
          <a:xfrm>
            <a:off x="5610071" y="2483363"/>
            <a:ext cx="892073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Source with or </a:t>
            </a:r>
            <a:br/>
            <a:r>
              <a:t>w/out Echo or </a:t>
            </a:r>
            <a:br/>
            <a:r>
              <a:t>as a Local Job</a:t>
            </a:r>
          </a:p>
        </p:txBody>
      </p:sp>
      <p:sp>
        <p:nvSpPr>
          <p:cNvPr id="167" name="Show file outline"/>
          <p:cNvSpPr txBox="1"/>
          <p:nvPr/>
        </p:nvSpPr>
        <p:spPr>
          <a:xfrm>
            <a:off x="6426644" y="2475560"/>
            <a:ext cx="635294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168" name="Jump to function in file"/>
          <p:cNvSpPr txBox="1"/>
          <p:nvPr/>
        </p:nvSpPr>
        <p:spPr>
          <a:xfrm>
            <a:off x="3841565" y="4831658"/>
            <a:ext cx="138444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169" name="Change file type"/>
          <p:cNvSpPr txBox="1"/>
          <p:nvPr/>
        </p:nvSpPr>
        <p:spPr>
          <a:xfrm>
            <a:off x="6081185" y="4831658"/>
            <a:ext cx="1042867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170" name="Navigate backwards/forwards"/>
          <p:cNvSpPr txBox="1"/>
          <p:nvPr/>
        </p:nvSpPr>
        <p:spPr>
          <a:xfrm>
            <a:off x="3403184" y="1452802"/>
            <a:ext cx="736502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Navigate backwards/forwards</a:t>
            </a:r>
          </a:p>
        </p:txBody>
      </p:sp>
      <p:sp>
        <p:nvSpPr>
          <p:cNvPr id="171" name="A File browser keyed to your working directory. Click on file or directory name to open."/>
          <p:cNvSpPr txBox="1"/>
          <p:nvPr/>
        </p:nvSpPr>
        <p:spPr>
          <a:xfrm>
            <a:off x="7063560" y="5716234"/>
            <a:ext cx="266996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172" name="Path to displayed directory"/>
          <p:cNvSpPr txBox="1"/>
          <p:nvPr/>
        </p:nvSpPr>
        <p:spPr>
          <a:xfrm>
            <a:off x="7063560" y="5245751"/>
            <a:ext cx="1615510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173" name="Create folder"/>
          <p:cNvSpPr txBox="1"/>
          <p:nvPr/>
        </p:nvSpPr>
        <p:spPr>
          <a:xfrm>
            <a:off x="7088960" y="4901500"/>
            <a:ext cx="46191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174" name="Delete file"/>
          <p:cNvSpPr txBox="1"/>
          <p:nvPr/>
        </p:nvSpPr>
        <p:spPr>
          <a:xfrm>
            <a:off x="7567892" y="4901500"/>
            <a:ext cx="53099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175" name="Rename file"/>
          <p:cNvSpPr txBox="1"/>
          <p:nvPr/>
        </p:nvSpPr>
        <p:spPr>
          <a:xfrm>
            <a:off x="7985118" y="4901500"/>
            <a:ext cx="566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176" name="Change  directory"/>
          <p:cNvSpPr txBox="1"/>
          <p:nvPr/>
        </p:nvSpPr>
        <p:spPr>
          <a:xfrm>
            <a:off x="9791151" y="4901500"/>
            <a:ext cx="614484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177" name="Displays saved objects by type with short description"/>
          <p:cNvSpPr txBox="1"/>
          <p:nvPr/>
        </p:nvSpPr>
        <p:spPr>
          <a:xfrm>
            <a:off x="7076260" y="3956636"/>
            <a:ext cx="159997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178" name="View function source code"/>
          <p:cNvSpPr txBox="1"/>
          <p:nvPr/>
        </p:nvSpPr>
        <p:spPr>
          <a:xfrm>
            <a:off x="9557105" y="39566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179" name="View in data viewer"/>
          <p:cNvSpPr txBox="1"/>
          <p:nvPr/>
        </p:nvSpPr>
        <p:spPr>
          <a:xfrm>
            <a:off x="8827248" y="3956636"/>
            <a:ext cx="74039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180" name="Load workspace"/>
          <p:cNvSpPr txBox="1"/>
          <p:nvPr/>
        </p:nvSpPr>
        <p:spPr>
          <a:xfrm>
            <a:off x="7091315" y="2564464"/>
            <a:ext cx="76200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181" name="Save workspace"/>
          <p:cNvSpPr txBox="1"/>
          <p:nvPr/>
        </p:nvSpPr>
        <p:spPr>
          <a:xfrm>
            <a:off x="7790721" y="2563499"/>
            <a:ext cx="810344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182" name="Import data with wizard"/>
          <p:cNvSpPr txBox="1"/>
          <p:nvPr/>
        </p:nvSpPr>
        <p:spPr>
          <a:xfrm>
            <a:off x="7062343" y="1455343"/>
            <a:ext cx="97308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Import data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with wizard</a:t>
            </a:r>
          </a:p>
        </p:txBody>
      </p:sp>
      <p:sp>
        <p:nvSpPr>
          <p:cNvPr id="183" name="Clear R workspace"/>
          <p:cNvSpPr txBox="1"/>
          <p:nvPr/>
        </p:nvSpPr>
        <p:spPr>
          <a:xfrm>
            <a:off x="8437384" y="2566149"/>
            <a:ext cx="86092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Clear R workspace</a:t>
            </a:r>
          </a:p>
        </p:txBody>
      </p:sp>
      <p:sp>
        <p:nvSpPr>
          <p:cNvPr id="184" name="Display objects as list or grid"/>
          <p:cNvSpPr txBox="1"/>
          <p:nvPr/>
        </p:nvSpPr>
        <p:spPr>
          <a:xfrm>
            <a:off x="9484135" y="2911368"/>
            <a:ext cx="97308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185" name="Choose environment to display from list of parent environments"/>
          <p:cNvSpPr txBox="1"/>
          <p:nvPr/>
        </p:nvSpPr>
        <p:spPr>
          <a:xfrm>
            <a:off x="7052377" y="2911368"/>
            <a:ext cx="214039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186" name="History of past commands to run/copy"/>
          <p:cNvSpPr txBox="1"/>
          <p:nvPr/>
        </p:nvSpPr>
        <p:spPr>
          <a:xfrm>
            <a:off x="7852013" y="1455343"/>
            <a:ext cx="1042258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187" name="Manage external databases"/>
          <p:cNvSpPr txBox="1"/>
          <p:nvPr/>
        </p:nvSpPr>
        <p:spPr>
          <a:xfrm>
            <a:off x="8726034" y="1455343"/>
            <a:ext cx="635293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Manage external databases</a:t>
            </a:r>
          </a:p>
        </p:txBody>
      </p:sp>
      <p:sp>
        <p:nvSpPr>
          <p:cNvPr id="188" name="Working Directory"/>
          <p:cNvSpPr txBox="1"/>
          <p:nvPr/>
        </p:nvSpPr>
        <p:spPr>
          <a:xfrm>
            <a:off x="4369148" y="5501008"/>
            <a:ext cx="61448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189" name="Maximize, minimize panes"/>
          <p:cNvSpPr txBox="1"/>
          <p:nvPr/>
        </p:nvSpPr>
        <p:spPr>
          <a:xfrm>
            <a:off x="6182707" y="5507111"/>
            <a:ext cx="93127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190" name="Drag pane boundaries"/>
          <p:cNvSpPr txBox="1"/>
          <p:nvPr/>
        </p:nvSpPr>
        <p:spPr>
          <a:xfrm>
            <a:off x="6136344" y="5883240"/>
            <a:ext cx="76200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380009" y="6031646"/>
            <a:ext cx="111392" cy="431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>
            <a:off x="6754679" y="6080078"/>
            <a:ext cx="304184" cy="114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7320015" y="1847178"/>
            <a:ext cx="260521" cy="5287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H="1">
            <a:off x="7783124" y="1963253"/>
            <a:ext cx="254762" cy="25476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H="1">
            <a:off x="8237759" y="1920269"/>
            <a:ext cx="519458" cy="30511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 flipV="1">
            <a:off x="7177102" y="2442336"/>
            <a:ext cx="3636" cy="20520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 rot="16139859">
            <a:off x="7560949" y="2231475"/>
            <a:ext cx="198110" cy="625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69" tIns="54569" rIns="54569" bIns="54569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8" name="Line"/>
          <p:cNvSpPr/>
          <p:nvPr/>
        </p:nvSpPr>
        <p:spPr>
          <a:xfrm flipH="1" flipV="1">
            <a:off x="8824218" y="2448690"/>
            <a:ext cx="353" cy="2051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Line"/>
          <p:cNvSpPr/>
          <p:nvPr/>
        </p:nvSpPr>
        <p:spPr>
          <a:xfrm flipH="1" flipV="1">
            <a:off x="7749341" y="2560162"/>
            <a:ext cx="4" cy="3981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V="1">
            <a:off x="10125439" y="2427491"/>
            <a:ext cx="338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H="1" rot="17082001">
            <a:off x="9891734" y="2683504"/>
            <a:ext cx="299772" cy="59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69" tIns="54569" rIns="54569" bIns="54569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9241646" y="3451423"/>
            <a:ext cx="959616" cy="60238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 flipV="1">
            <a:off x="9978097" y="3948745"/>
            <a:ext cx="232686" cy="9510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 flipH="1" flipV="1">
            <a:off x="7180736" y="4675184"/>
            <a:ext cx="4" cy="3092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H="1" flipV="1">
            <a:off x="7799150" y="4675184"/>
            <a:ext cx="4" cy="3092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H="1" flipV="1">
            <a:off x="8181007" y="4675184"/>
            <a:ext cx="4" cy="3092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 flipV="1">
            <a:off x="7539133" y="4781924"/>
            <a:ext cx="3" cy="5378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V="1">
            <a:off x="10252068" y="4789551"/>
            <a:ext cx="101600" cy="2330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661409" y="1941240"/>
            <a:ext cx="2642" cy="39594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H="1">
            <a:off x="3989656" y="1807961"/>
            <a:ext cx="218395" cy="5297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H="1">
            <a:off x="4161912" y="1678264"/>
            <a:ext cx="820059" cy="67752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H="1">
            <a:off x="4990729" y="1812344"/>
            <a:ext cx="445817" cy="52920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H="1">
            <a:off x="5444826" y="1814224"/>
            <a:ext cx="570045" cy="54197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H="1">
            <a:off x="6033396" y="1820035"/>
            <a:ext cx="482630" cy="53163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>
            <a:off x="3678080" y="3568684"/>
            <a:ext cx="1021251" cy="36085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5120801" y="2436372"/>
            <a:ext cx="1050346" cy="19373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V="1">
            <a:off x="6046192" y="2444473"/>
            <a:ext cx="426349" cy="1392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6746433" y="2428320"/>
            <a:ext cx="196621" cy="13653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H="1">
            <a:off x="4148321" y="4138355"/>
            <a:ext cx="770931" cy="16675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H="1" flipV="1">
            <a:off x="4932379" y="4537512"/>
            <a:ext cx="99579" cy="11807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H="1">
            <a:off x="4005476" y="5050323"/>
            <a:ext cx="2334" cy="8951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Line"/>
          <p:cNvSpPr/>
          <p:nvPr/>
        </p:nvSpPr>
        <p:spPr>
          <a:xfrm>
            <a:off x="6803076" y="5061654"/>
            <a:ext cx="967" cy="8839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 flipV="1">
            <a:off x="6611249" y="5389914"/>
            <a:ext cx="266085" cy="2020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Line"/>
          <p:cNvSpPr/>
          <p:nvPr/>
        </p:nvSpPr>
        <p:spPr>
          <a:xfrm>
            <a:off x="4363818" y="5535793"/>
            <a:ext cx="29749" cy="1708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Multiple cursors/column selection with Alt + mouse drag."/>
          <p:cNvSpPr txBox="1"/>
          <p:nvPr/>
        </p:nvSpPr>
        <p:spPr>
          <a:xfrm>
            <a:off x="4597489" y="2913745"/>
            <a:ext cx="1885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5F32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Multiple cursors/column selection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 + mouse drag</a:t>
            </a:r>
            <a:r>
              <a:t>.</a:t>
            </a:r>
          </a:p>
        </p:txBody>
      </p:sp>
      <p:sp>
        <p:nvSpPr>
          <p:cNvPr id="226" name="Line"/>
          <p:cNvSpPr/>
          <p:nvPr/>
        </p:nvSpPr>
        <p:spPr>
          <a:xfrm flipH="1">
            <a:off x="4054311" y="3050888"/>
            <a:ext cx="589451" cy="4335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7" name="R tutorials"/>
          <p:cNvSpPr txBox="1"/>
          <p:nvPr/>
        </p:nvSpPr>
        <p:spPr>
          <a:xfrm>
            <a:off x="9884161" y="1448644"/>
            <a:ext cx="635293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 tutorials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9382635" y="1670628"/>
            <a:ext cx="748155" cy="58718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Ctrl/Cmd + arrow-up to see history"/>
          <p:cNvSpPr txBox="1"/>
          <p:nvPr/>
        </p:nvSpPr>
        <p:spPr>
          <a:xfrm>
            <a:off x="4460735" y="5837520"/>
            <a:ext cx="104286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Ctrl/Cmd +</a:t>
            </a:r>
            <a:r>
              <a:rPr sz="500">
                <a:latin typeface="Font Awesome 5 Free Regular"/>
                <a:ea typeface="Font Awesome 5 Free Regular"/>
                <a:cs typeface="Font Awesome 5 Free Regular"/>
                <a:sym typeface="Font Awesome 5 Free Regular"/>
              </a:rPr>
              <a:t> </a:t>
            </a:r>
            <a:r>
              <a:rPr sz="900">
                <a:latin typeface="Font Awesome 5 Free Solid"/>
                <a:ea typeface="Font Awesome 5 Free Solid"/>
                <a:cs typeface="Font Awesome 5 Free Solid"/>
                <a:sym typeface="Font Awesome 5 Free Solid"/>
              </a:rPr>
              <a:t>arrow-up</a:t>
            </a:r>
            <a:br>
              <a:rPr sz="900">
                <a:latin typeface="Font Awesome 5 Free Solid"/>
                <a:ea typeface="Font Awesome 5 Free Solid"/>
                <a:cs typeface="Font Awesome 5 Free Solid"/>
                <a:sym typeface="Font Awesome 5 Free Solid"/>
              </a:rPr>
            </a:br>
            <a:r>
              <a:t>to see history</a:t>
            </a:r>
          </a:p>
        </p:txBody>
      </p:sp>
      <p:sp>
        <p:nvSpPr>
          <p:cNvPr id="230" name="More file options"/>
          <p:cNvSpPr txBox="1"/>
          <p:nvPr/>
        </p:nvSpPr>
        <p:spPr>
          <a:xfrm>
            <a:off x="8973309" y="4625957"/>
            <a:ext cx="566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More file options</a:t>
            </a:r>
          </a:p>
        </p:txBody>
      </p:sp>
      <p:sp>
        <p:nvSpPr>
          <p:cNvPr id="231" name="Line"/>
          <p:cNvSpPr/>
          <p:nvPr/>
        </p:nvSpPr>
        <p:spPr>
          <a:xfrm flipH="1" flipV="1">
            <a:off x="8998202" y="4660272"/>
            <a:ext cx="285551" cy="4017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RStudio IDE : : CHEAT SHEET"/>
          <p:cNvSpPr txBox="1"/>
          <p:nvPr>
            <p:ph type="title"/>
          </p:nvPr>
        </p:nvSpPr>
        <p:spPr>
          <a:xfrm>
            <a:off x="2757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233" name="Line"/>
          <p:cNvSpPr/>
          <p:nvPr/>
        </p:nvSpPr>
        <p:spPr>
          <a:xfrm>
            <a:off x="3556000" y="1102907"/>
            <a:ext cx="3259978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ource Editor"/>
          <p:cNvSpPr txBox="1"/>
          <p:nvPr/>
        </p:nvSpPr>
        <p:spPr>
          <a:xfrm>
            <a:off x="3559164" y="1104900"/>
            <a:ext cx="179673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Source Editor</a:t>
            </a:r>
          </a:p>
        </p:txBody>
      </p:sp>
      <p:sp>
        <p:nvSpPr>
          <p:cNvPr id="237" name="RStudio® is a trademark of RStudio, PBC  •  CC BY SA  RStudio  •  info@rstudio.com  •  844-448-1212  •  rstudio.com  •  Learn more at rstudio.com  •  Font Awesome 5.15.3  •  RStudio IDE  1.4.1717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5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15" invalidUrl="" action="" tgtFrame="" tooltip="" history="1" highlightClick="0" endSnd="0"/>
              </a:rPr>
              <a:t>rstudio.com</a:t>
            </a:r>
            <a:r>
              <a:t>  •  Font Awesome 5.15.3  •  RStudio IDE  1.4.1717  •  Updated:  2021-07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3833929" y="6673516"/>
            <a:ext cx="2949344" cy="1027451"/>
            <a:chOff x="0" y="0"/>
            <a:chExt cx="2949343" cy="1027450"/>
          </a:xfrm>
        </p:grpSpPr>
        <p:sp>
          <p:nvSpPr>
            <p:cNvPr id="238" name="RStudio opens plots in a dedicated Plots pane"/>
            <p:cNvSpPr txBox="1"/>
            <p:nvPr/>
          </p:nvSpPr>
          <p:spPr>
            <a:xfrm>
              <a:off x="221726" y="0"/>
              <a:ext cx="2478955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opens plots in a dedicated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Plots</a:t>
              </a:r>
              <a:r>
                <a:t> pane</a:t>
              </a: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-1" y="256980"/>
              <a:ext cx="2949345" cy="770471"/>
              <a:chOff x="0" y="0"/>
              <a:chExt cx="2949343" cy="770469"/>
            </a:xfrm>
          </p:grpSpPr>
          <p:pic>
            <p:nvPicPr>
              <p:cNvPr id="239" name="Image" descr="Image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16014" y="0"/>
                <a:ext cx="2882903" cy="770470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40" name="Navigate recent plots"/>
              <p:cNvSpPr txBox="1"/>
              <p:nvPr/>
            </p:nvSpPr>
            <p:spPr>
              <a:xfrm>
                <a:off x="0" y="256153"/>
                <a:ext cx="770068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Navigate recent plots</a:t>
                </a:r>
              </a:p>
            </p:txBody>
          </p:sp>
          <p:sp>
            <p:nvSpPr>
              <p:cNvPr id="241" name="Open in window"/>
              <p:cNvSpPr txBox="1"/>
              <p:nvPr/>
            </p:nvSpPr>
            <p:spPr>
              <a:xfrm>
                <a:off x="702385" y="244192"/>
                <a:ext cx="537870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Open in window</a:t>
                </a:r>
              </a:p>
            </p:txBody>
          </p:sp>
          <p:sp>
            <p:nvSpPr>
              <p:cNvPr id="242" name="Export plot"/>
              <p:cNvSpPr txBox="1"/>
              <p:nvPr/>
            </p:nvSpPr>
            <p:spPr>
              <a:xfrm>
                <a:off x="1252774" y="256153"/>
                <a:ext cx="486126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pPr/>
                <a:r>
                  <a:t>Export plot</a:t>
                </a:r>
              </a:p>
            </p:txBody>
          </p:sp>
          <p:sp>
            <p:nvSpPr>
              <p:cNvPr id="243" name="Delete plot"/>
              <p:cNvSpPr txBox="1"/>
              <p:nvPr/>
            </p:nvSpPr>
            <p:spPr>
              <a:xfrm>
                <a:off x="1889458" y="249070"/>
                <a:ext cx="504599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Delete plot</a:t>
                </a:r>
              </a:p>
            </p:txBody>
          </p:sp>
          <p:sp>
            <p:nvSpPr>
              <p:cNvPr id="244" name="Delete all plots"/>
              <p:cNvSpPr txBox="1"/>
              <p:nvPr/>
            </p:nvSpPr>
            <p:spPr>
              <a:xfrm>
                <a:off x="2411474" y="256153"/>
                <a:ext cx="537870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Delete all plots</a:t>
                </a:r>
              </a:p>
            </p:txBody>
          </p:sp>
          <p:sp>
            <p:nvSpPr>
              <p:cNvPr id="245" name="Line"/>
              <p:cNvSpPr/>
              <p:nvPr/>
            </p:nvSpPr>
            <p:spPr>
              <a:xfrm flipH="1" flipV="1">
                <a:off x="148958" y="209199"/>
                <a:ext cx="4" cy="1134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6" name="Line"/>
              <p:cNvSpPr/>
              <p:nvPr/>
            </p:nvSpPr>
            <p:spPr>
              <a:xfrm flipH="1" flipV="1">
                <a:off x="479025" y="227386"/>
                <a:ext cx="257236" cy="1509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7" name="Line"/>
              <p:cNvSpPr/>
              <p:nvPr/>
            </p:nvSpPr>
            <p:spPr>
              <a:xfrm flipH="1" flipV="1">
                <a:off x="886447" y="214346"/>
                <a:ext cx="389361" cy="1382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8" name="Line"/>
              <p:cNvSpPr/>
              <p:nvPr/>
            </p:nvSpPr>
            <p:spPr>
              <a:xfrm flipH="1" flipV="1">
                <a:off x="1199877" y="190295"/>
                <a:ext cx="708831" cy="1629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9" name="Line"/>
              <p:cNvSpPr/>
              <p:nvPr/>
            </p:nvSpPr>
            <p:spPr>
              <a:xfrm flipH="1" flipV="1">
                <a:off x="1403081" y="178684"/>
                <a:ext cx="1039737" cy="18836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61" name="Group"/>
          <p:cNvGrpSpPr/>
          <p:nvPr/>
        </p:nvGrpSpPr>
        <p:grpSpPr>
          <a:xfrm>
            <a:off x="7078784" y="6660816"/>
            <a:ext cx="3098810" cy="1016408"/>
            <a:chOff x="0" y="0"/>
            <a:chExt cx="3098809" cy="1016406"/>
          </a:xfrm>
        </p:grpSpPr>
        <p:sp>
          <p:nvSpPr>
            <p:cNvPr id="252" name="RStudio opens documentation in a dedicated Help pane"/>
            <p:cNvSpPr txBox="1"/>
            <p:nvPr/>
          </p:nvSpPr>
          <p:spPr>
            <a:xfrm>
              <a:off x="0" y="0"/>
              <a:ext cx="3098810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opens documentation in a dedicated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Help</a:t>
              </a:r>
              <a:r>
                <a:t> pane</a:t>
              </a:r>
            </a:p>
          </p:txBody>
        </p:sp>
        <p:grpSp>
          <p:nvGrpSpPr>
            <p:cNvPr id="260" name="Group"/>
            <p:cNvGrpSpPr/>
            <p:nvPr/>
          </p:nvGrpSpPr>
          <p:grpSpPr>
            <a:xfrm>
              <a:off x="95374" y="266928"/>
              <a:ext cx="2904896" cy="749479"/>
              <a:chOff x="0" y="0"/>
              <a:chExt cx="2904895" cy="749478"/>
            </a:xfrm>
          </p:grpSpPr>
          <p:pic>
            <p:nvPicPr>
              <p:cNvPr id="253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21990" y="0"/>
                <a:ext cx="2882906" cy="712249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54" name="Home page of helpful links"/>
              <p:cNvSpPr txBox="1"/>
              <p:nvPr/>
            </p:nvSpPr>
            <p:spPr>
              <a:xfrm>
                <a:off x="0" y="337817"/>
                <a:ext cx="860644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Home page of helpful links </a:t>
                </a:r>
              </a:p>
            </p:txBody>
          </p:sp>
          <p:sp>
            <p:nvSpPr>
              <p:cNvPr id="255" name="Search within help file"/>
              <p:cNvSpPr txBox="1"/>
              <p:nvPr/>
            </p:nvSpPr>
            <p:spPr>
              <a:xfrm>
                <a:off x="998185" y="343158"/>
                <a:ext cx="860645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Search within help file</a:t>
                </a:r>
              </a:p>
            </p:txBody>
          </p:sp>
          <p:sp>
            <p:nvSpPr>
              <p:cNvPr id="256" name="Search for help file"/>
              <p:cNvSpPr txBox="1"/>
              <p:nvPr/>
            </p:nvSpPr>
            <p:spPr>
              <a:xfrm>
                <a:off x="1973090" y="343158"/>
                <a:ext cx="641845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Search for help file</a:t>
                </a: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338939" y="208778"/>
                <a:ext cx="1489" cy="22605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8" name="Line"/>
              <p:cNvSpPr/>
              <p:nvPr/>
            </p:nvSpPr>
            <p:spPr>
              <a:xfrm flipH="1" flipV="1">
                <a:off x="947499" y="282053"/>
                <a:ext cx="99445" cy="2027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Line"/>
              <p:cNvSpPr/>
              <p:nvPr/>
            </p:nvSpPr>
            <p:spPr>
              <a:xfrm flipH="1" flipV="1">
                <a:off x="1909725" y="156727"/>
                <a:ext cx="88904" cy="28492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71" name="Group"/>
          <p:cNvGrpSpPr/>
          <p:nvPr/>
        </p:nvGrpSpPr>
        <p:grpSpPr>
          <a:xfrm>
            <a:off x="7142284" y="7814330"/>
            <a:ext cx="2992174" cy="1044485"/>
            <a:chOff x="0" y="0"/>
            <a:chExt cx="2992172" cy="1044484"/>
          </a:xfrm>
        </p:grpSpPr>
        <p:sp>
          <p:nvSpPr>
            <p:cNvPr id="262" name="Viewer pane displays HTML content, such as Shiny apps, RMarkdown reports, and interactive visualizations"/>
            <p:cNvSpPr txBox="1"/>
            <p:nvPr/>
          </p:nvSpPr>
          <p:spPr>
            <a:xfrm>
              <a:off x="0" y="0"/>
              <a:ext cx="2992173" cy="40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  <a:r>
                <a:t>Viewer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pane displays HTML content, such as Shiny apps, RMarkdown reports, and interactive visualizations</a:t>
              </a:r>
            </a:p>
          </p:txBody>
        </p:sp>
        <p:grpSp>
          <p:nvGrpSpPr>
            <p:cNvPr id="270" name="Group"/>
            <p:cNvGrpSpPr/>
            <p:nvPr/>
          </p:nvGrpSpPr>
          <p:grpSpPr>
            <a:xfrm>
              <a:off x="27159" y="403748"/>
              <a:ext cx="2949296" cy="640737"/>
              <a:chOff x="0" y="0"/>
              <a:chExt cx="2949295" cy="640735"/>
            </a:xfrm>
          </p:grpSpPr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23736" y="0"/>
                <a:ext cx="2882905" cy="596466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64" name="Stop Shiny app"/>
              <p:cNvSpPr txBox="1"/>
              <p:nvPr/>
            </p:nvSpPr>
            <p:spPr>
              <a:xfrm>
                <a:off x="0" y="234415"/>
                <a:ext cx="701109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Stop Shiny app</a:t>
                </a:r>
              </a:p>
            </p:txBody>
          </p:sp>
          <p:sp>
            <p:nvSpPr>
              <p:cNvPr id="265" name="Publish to shinyapps.io, rpubs, RSConnect, …"/>
              <p:cNvSpPr txBox="1"/>
              <p:nvPr/>
            </p:nvSpPr>
            <p:spPr>
              <a:xfrm>
                <a:off x="1016499" y="229812"/>
                <a:ext cx="1535218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Publish to shinyapps.io, rpubs, RSConnect, …</a:t>
                </a:r>
              </a:p>
            </p:txBody>
          </p:sp>
          <p:sp>
            <p:nvSpPr>
              <p:cNvPr id="266" name="Refresh"/>
              <p:cNvSpPr txBox="1"/>
              <p:nvPr/>
            </p:nvSpPr>
            <p:spPr>
              <a:xfrm>
                <a:off x="2444697" y="235496"/>
                <a:ext cx="504599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Refresh </a:t>
                </a:r>
              </a:p>
            </p:txBody>
          </p:sp>
          <p:sp>
            <p:nvSpPr>
              <p:cNvPr id="267" name="Line"/>
              <p:cNvSpPr/>
              <p:nvPr/>
            </p:nvSpPr>
            <p:spPr>
              <a:xfrm flipH="1" flipV="1">
                <a:off x="80815" y="202132"/>
                <a:ext cx="1509" cy="9274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Line"/>
              <p:cNvSpPr/>
              <p:nvPr/>
            </p:nvSpPr>
            <p:spPr>
              <a:xfrm flipH="1" flipV="1">
                <a:off x="2848416" y="202611"/>
                <a:ext cx="4" cy="1007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1844165" y="179811"/>
                <a:ext cx="464252" cy="14798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2" name="Line"/>
          <p:cNvSpPr/>
          <p:nvPr/>
        </p:nvSpPr>
        <p:spPr>
          <a:xfrm flipH="1" flipV="1">
            <a:off x="3106601" y="5727401"/>
            <a:ext cx="4" cy="14878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7112000" y="1102907"/>
            <a:ext cx="3149601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Tab Panes"/>
          <p:cNvSpPr txBox="1"/>
          <p:nvPr/>
        </p:nvSpPr>
        <p:spPr>
          <a:xfrm>
            <a:off x="7115164" y="1104900"/>
            <a:ext cx="134905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Tab Panes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319231" y="1104899"/>
            <a:ext cx="3075056" cy="3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Open Shiny, R Markdown, knitr, Sweave, LaTeX, .Rd files and more in Source Pane"/>
          <p:cNvSpPr txBox="1"/>
          <p:nvPr/>
        </p:nvSpPr>
        <p:spPr>
          <a:xfrm>
            <a:off x="1717206" y="1479655"/>
            <a:ext cx="1617166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Open Shiny, R Markdown, knitr, Sweave, LaTeX, .Rd files and more in Source Pane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1326663" y="1325603"/>
            <a:ext cx="384451" cy="627974"/>
            <a:chOff x="0" y="0"/>
            <a:chExt cx="384450" cy="627973"/>
          </a:xfrm>
        </p:grpSpPr>
        <p:sp>
          <p:nvSpPr>
            <p:cNvPr id="277" name="Polygon"/>
            <p:cNvSpPr/>
            <p:nvPr/>
          </p:nvSpPr>
          <p:spPr>
            <a:xfrm>
              <a:off x="9295" y="201721"/>
              <a:ext cx="365860" cy="42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53585F"/>
                  </a:solidFill>
                </a:defRPr>
              </a:pPr>
            </a:p>
          </p:txBody>
        </p:sp>
        <p:sp>
          <p:nvSpPr>
            <p:cNvPr id="278" name="Circle"/>
            <p:cNvSpPr/>
            <p:nvPr/>
          </p:nvSpPr>
          <p:spPr>
            <a:xfrm>
              <a:off x="-1" y="0"/>
              <a:ext cx="384452" cy="384449"/>
            </a:xfrm>
            <a:prstGeom prst="ellipse">
              <a:avLst/>
            </a:prstGeom>
            <a:gradFill flip="none" rotWithShape="1">
              <a:gsLst>
                <a:gs pos="22124">
                  <a:srgbClr val="FFFFFF"/>
                </a:gs>
                <a:gs pos="60279">
                  <a:srgbClr val="FFFFFF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Polygon"/>
            <p:cNvSpPr/>
            <p:nvPr/>
          </p:nvSpPr>
          <p:spPr>
            <a:xfrm>
              <a:off x="6008" y="197926"/>
              <a:ext cx="372434" cy="43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3200">
                  <a:solidFill>
                    <a:srgbClr val="53585F"/>
                  </a:solidFill>
                </a:defRPr>
              </a:pPr>
            </a:p>
          </p:txBody>
        </p:sp>
        <p:pic>
          <p:nvPicPr>
            <p:cNvPr id="280" name="LaTeX_logo.png" descr="LaTeX_logo.png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0706" y="360402"/>
              <a:ext cx="323038" cy="134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3" name="Group"/>
          <p:cNvGrpSpPr/>
          <p:nvPr/>
        </p:nvGrpSpPr>
        <p:grpSpPr>
          <a:xfrm>
            <a:off x="438148" y="5134893"/>
            <a:ext cx="2933703" cy="1206350"/>
            <a:chOff x="0" y="0"/>
            <a:chExt cx="2933702" cy="1206348"/>
          </a:xfrm>
        </p:grpSpPr>
        <p:sp>
          <p:nvSpPr>
            <p:cNvPr id="282" name="RStudio recognizes that files named app.R, server.R, ui.R, and global.R belong to a shiny app"/>
            <p:cNvSpPr txBox="1"/>
            <p:nvPr/>
          </p:nvSpPr>
          <p:spPr>
            <a:xfrm>
              <a:off x="96167" y="0"/>
              <a:ext cx="2765240" cy="40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RStudio recognizes that files named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app.R</a:t>
              </a:r>
              <a:r>
                <a:t>,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server.R</a:t>
              </a:r>
              <a:r>
                <a:t>,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ui.R</a:t>
              </a:r>
              <a:r>
                <a:t>, and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global.R</a:t>
              </a:r>
              <a:r>
                <a:t> belong to a shiny app</a:t>
              </a:r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0" y="386657"/>
              <a:ext cx="2933703" cy="819692"/>
              <a:chOff x="0" y="0"/>
              <a:chExt cx="2933702" cy="819690"/>
            </a:xfrm>
          </p:grpSpPr>
          <p:pic>
            <p:nvPicPr>
              <p:cNvPr id="283" name="Image" descr="Image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-1" y="-1"/>
                <a:ext cx="2882904" cy="81969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84" name="Run app"/>
              <p:cNvSpPr txBox="1"/>
              <p:nvPr/>
            </p:nvSpPr>
            <p:spPr>
              <a:xfrm>
                <a:off x="610801" y="266556"/>
                <a:ext cx="381457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Run app</a:t>
                </a:r>
              </a:p>
            </p:txBody>
          </p:sp>
          <p:sp>
            <p:nvSpPr>
              <p:cNvPr id="285" name="Choose location to view app"/>
              <p:cNvSpPr txBox="1"/>
              <p:nvPr/>
            </p:nvSpPr>
            <p:spPr>
              <a:xfrm>
                <a:off x="961913" y="271012"/>
                <a:ext cx="672412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Choose location to view app</a:t>
                </a:r>
              </a:p>
            </p:txBody>
          </p:sp>
          <p:sp>
            <p:nvSpPr>
              <p:cNvPr id="286" name="Publish to shinyapps.io or server"/>
              <p:cNvSpPr txBox="1"/>
              <p:nvPr/>
            </p:nvSpPr>
            <p:spPr>
              <a:xfrm>
                <a:off x="1618654" y="271012"/>
                <a:ext cx="75632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Publish to shinyapps.io or server</a:t>
                </a:r>
              </a:p>
            </p:txBody>
          </p:sp>
          <p:sp>
            <p:nvSpPr>
              <p:cNvPr id="287" name="Manage publish accounts"/>
              <p:cNvSpPr txBox="1"/>
              <p:nvPr/>
            </p:nvSpPr>
            <p:spPr>
              <a:xfrm>
                <a:off x="2330900" y="271012"/>
                <a:ext cx="60280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Manage publish accounts</a:t>
                </a:r>
              </a:p>
            </p:txBody>
          </p:sp>
          <p:sp>
            <p:nvSpPr>
              <p:cNvPr id="288" name="Line"/>
              <p:cNvSpPr/>
              <p:nvPr/>
            </p:nvSpPr>
            <p:spPr>
              <a:xfrm flipV="1">
                <a:off x="2224723" y="199079"/>
                <a:ext cx="315042" cy="21392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9" name="Line"/>
              <p:cNvSpPr/>
              <p:nvPr/>
            </p:nvSpPr>
            <p:spPr>
              <a:xfrm flipV="1">
                <a:off x="1432704" y="202477"/>
                <a:ext cx="1010217" cy="18545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0" name="Line"/>
              <p:cNvSpPr/>
              <p:nvPr/>
            </p:nvSpPr>
            <p:spPr>
              <a:xfrm flipV="1">
                <a:off x="801141" y="176808"/>
                <a:ext cx="1277640" cy="19293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1" name="Line"/>
              <p:cNvSpPr/>
              <p:nvPr/>
            </p:nvSpPr>
            <p:spPr>
              <a:xfrm flipV="1">
                <a:off x="2666084" y="197208"/>
                <a:ext cx="3834" cy="18318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94" name="Documents and Apps"/>
          <p:cNvSpPr txBox="1"/>
          <p:nvPr/>
        </p:nvSpPr>
        <p:spPr>
          <a:xfrm>
            <a:off x="306209" y="1104900"/>
            <a:ext cx="282416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434973" y="1981607"/>
            <a:ext cx="3042941" cy="3084541"/>
            <a:chOff x="0" y="0"/>
            <a:chExt cx="3042939" cy="3084540"/>
          </a:xfrm>
        </p:grpSpPr>
        <p:sp>
          <p:nvSpPr>
            <p:cNvPr id="295" name="Access markdown guide at…"/>
            <p:cNvSpPr txBox="1"/>
            <p:nvPr/>
          </p:nvSpPr>
          <p:spPr>
            <a:xfrm>
              <a:off x="140728" y="2508040"/>
              <a:ext cx="2478956" cy="57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  <a:r>
                <a:t>Help &gt; Markdown Quick Reference</a:t>
              </a:r>
              <a:br/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See reverse side for more on </a:t>
              </a:r>
              <a:r>
                <a:t>Visual Editor</a:t>
              </a:r>
            </a:p>
          </p:txBody>
        </p:sp>
        <p:grpSp>
          <p:nvGrpSpPr>
            <p:cNvPr id="327" name="Group"/>
            <p:cNvGrpSpPr/>
            <p:nvPr/>
          </p:nvGrpSpPr>
          <p:grpSpPr>
            <a:xfrm>
              <a:off x="0" y="0"/>
              <a:ext cx="3042940" cy="2565208"/>
              <a:chOff x="0" y="0"/>
              <a:chExt cx="3042939" cy="2565207"/>
            </a:xfrm>
          </p:grpSpPr>
          <p:pic>
            <p:nvPicPr>
              <p:cNvPr id="296" name="Image" descr="Image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0" y="556757"/>
                <a:ext cx="2882903" cy="2008451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297" name="Check spelling"/>
              <p:cNvSpPr txBox="1"/>
              <p:nvPr/>
            </p:nvSpPr>
            <p:spPr>
              <a:xfrm>
                <a:off x="54568" y="0"/>
                <a:ext cx="537056" cy="406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Check spelling</a:t>
                </a:r>
              </a:p>
            </p:txBody>
          </p:sp>
          <p:sp>
            <p:nvSpPr>
              <p:cNvPr id="298" name="Render output"/>
              <p:cNvSpPr txBox="1"/>
              <p:nvPr/>
            </p:nvSpPr>
            <p:spPr>
              <a:xfrm>
                <a:off x="541083" y="0"/>
                <a:ext cx="498985" cy="406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Render output</a:t>
                </a:r>
              </a:p>
            </p:txBody>
          </p:sp>
          <p:sp>
            <p:nvSpPr>
              <p:cNvPr id="299" name="Choose output format"/>
              <p:cNvSpPr txBox="1"/>
              <p:nvPr/>
            </p:nvSpPr>
            <p:spPr>
              <a:xfrm>
                <a:off x="995977" y="4455"/>
                <a:ext cx="503836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Choose output format</a:t>
                </a:r>
              </a:p>
            </p:txBody>
          </p:sp>
          <p:sp>
            <p:nvSpPr>
              <p:cNvPr id="300" name="Configure render options"/>
              <p:cNvSpPr txBox="1"/>
              <p:nvPr/>
            </p:nvSpPr>
            <p:spPr>
              <a:xfrm>
                <a:off x="1449192" y="4455"/>
                <a:ext cx="621946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Configure render options</a:t>
                </a:r>
              </a:p>
            </p:txBody>
          </p:sp>
          <p:sp>
            <p:nvSpPr>
              <p:cNvPr id="301" name="Insert code chunk"/>
              <p:cNvSpPr txBox="1"/>
              <p:nvPr/>
            </p:nvSpPr>
            <p:spPr>
              <a:xfrm>
                <a:off x="2057642" y="4455"/>
                <a:ext cx="438290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302" name="Jump to previous chunk"/>
              <p:cNvSpPr txBox="1"/>
              <p:nvPr/>
            </p:nvSpPr>
            <p:spPr>
              <a:xfrm>
                <a:off x="244888" y="926783"/>
                <a:ext cx="583059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Jump to previous chunk</a:t>
                </a:r>
              </a:p>
            </p:txBody>
          </p:sp>
          <p:sp>
            <p:nvSpPr>
              <p:cNvPr id="303" name="Jump to next chunk"/>
              <p:cNvSpPr txBox="1"/>
              <p:nvPr/>
            </p:nvSpPr>
            <p:spPr>
              <a:xfrm>
                <a:off x="765656" y="926783"/>
                <a:ext cx="537055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Jump to next chunk</a:t>
                </a:r>
              </a:p>
            </p:txBody>
          </p:sp>
          <p:sp>
            <p:nvSpPr>
              <p:cNvPr id="304" name="Run code"/>
              <p:cNvSpPr txBox="1"/>
              <p:nvPr/>
            </p:nvSpPr>
            <p:spPr>
              <a:xfrm>
                <a:off x="1330933" y="916623"/>
                <a:ext cx="398622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Run code</a:t>
                </a:r>
              </a:p>
            </p:txBody>
          </p:sp>
          <p:sp>
            <p:nvSpPr>
              <p:cNvPr id="305" name="Publish to server"/>
              <p:cNvSpPr txBox="1"/>
              <p:nvPr/>
            </p:nvSpPr>
            <p:spPr>
              <a:xfrm>
                <a:off x="2481769" y="130905"/>
                <a:ext cx="561171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Publish to server</a:t>
                </a:r>
              </a:p>
            </p:txBody>
          </p:sp>
          <p:sp>
            <p:nvSpPr>
              <p:cNvPr id="306" name="Show file outline"/>
              <p:cNvSpPr txBox="1"/>
              <p:nvPr/>
            </p:nvSpPr>
            <p:spPr>
              <a:xfrm>
                <a:off x="1790580" y="928209"/>
                <a:ext cx="583059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Show file outline</a:t>
                </a:r>
              </a:p>
            </p:txBody>
          </p:sp>
          <p:sp>
            <p:nvSpPr>
              <p:cNvPr id="307" name="Set knitr chunk options"/>
              <p:cNvSpPr txBox="1"/>
              <p:nvPr/>
            </p:nvSpPr>
            <p:spPr>
              <a:xfrm>
                <a:off x="1548337" y="1994190"/>
                <a:ext cx="602804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Set knitr chunk options</a:t>
                </a:r>
              </a:p>
            </p:txBody>
          </p:sp>
          <p:sp>
            <p:nvSpPr>
              <p:cNvPr id="308" name="Run this and all previous code chunks"/>
              <p:cNvSpPr txBox="1"/>
              <p:nvPr/>
            </p:nvSpPr>
            <p:spPr>
              <a:xfrm>
                <a:off x="1400541" y="1442158"/>
                <a:ext cx="76890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Run this and all previous code chunks</a:t>
                </a:r>
              </a:p>
            </p:txBody>
          </p:sp>
          <p:sp>
            <p:nvSpPr>
              <p:cNvPr id="309" name="Run this code chunk"/>
              <p:cNvSpPr txBox="1"/>
              <p:nvPr/>
            </p:nvSpPr>
            <p:spPr>
              <a:xfrm>
                <a:off x="2170943" y="1572852"/>
                <a:ext cx="729483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Run this code chunk</a:t>
                </a:r>
              </a:p>
            </p:txBody>
          </p:sp>
          <p:sp>
            <p:nvSpPr>
              <p:cNvPr id="310" name="Jump to section or chunk"/>
              <p:cNvSpPr txBox="1"/>
              <p:nvPr/>
            </p:nvSpPr>
            <p:spPr>
              <a:xfrm>
                <a:off x="378314" y="1629633"/>
                <a:ext cx="583059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Jump to section or chunk</a:t>
                </a:r>
              </a:p>
            </p:txBody>
          </p:sp>
          <p:sp>
            <p:nvSpPr>
              <p:cNvPr id="311" name="Line"/>
              <p:cNvSpPr/>
              <p:nvPr/>
            </p:nvSpPr>
            <p:spPr>
              <a:xfrm flipV="1">
                <a:off x="2125832" y="766173"/>
                <a:ext cx="457601" cy="26307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Line"/>
              <p:cNvSpPr/>
              <p:nvPr/>
            </p:nvSpPr>
            <p:spPr>
              <a:xfrm flipV="1">
                <a:off x="2416759" y="477150"/>
                <a:ext cx="280176" cy="20249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Line"/>
              <p:cNvSpPr/>
              <p:nvPr/>
            </p:nvSpPr>
            <p:spPr>
              <a:xfrm flipV="1">
                <a:off x="1554159" y="780980"/>
                <a:ext cx="524643" cy="23885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1001872" y="779843"/>
                <a:ext cx="880798" cy="24353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5" name="Line"/>
              <p:cNvSpPr/>
              <p:nvPr/>
            </p:nvSpPr>
            <p:spPr>
              <a:xfrm flipV="1">
                <a:off x="495065" y="779930"/>
                <a:ext cx="1257878" cy="23349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384593" y="368527"/>
                <a:ext cx="234055" cy="30193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Line"/>
              <p:cNvSpPr/>
              <p:nvPr/>
            </p:nvSpPr>
            <p:spPr>
              <a:xfrm>
                <a:off x="724736" y="369610"/>
                <a:ext cx="234055" cy="30193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8" name="Line"/>
              <p:cNvSpPr/>
              <p:nvPr/>
            </p:nvSpPr>
            <p:spPr>
              <a:xfrm flipH="1">
                <a:off x="1158611" y="480965"/>
                <a:ext cx="4" cy="20903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9" name="Line"/>
              <p:cNvSpPr/>
              <p:nvPr/>
            </p:nvSpPr>
            <p:spPr>
              <a:xfrm flipH="1">
                <a:off x="1348116" y="490764"/>
                <a:ext cx="185853" cy="21758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Line"/>
              <p:cNvSpPr/>
              <p:nvPr/>
            </p:nvSpPr>
            <p:spPr>
              <a:xfrm flipH="1">
                <a:off x="1610541" y="485407"/>
                <a:ext cx="526265" cy="20944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Line"/>
              <p:cNvSpPr/>
              <p:nvPr/>
            </p:nvSpPr>
            <p:spPr>
              <a:xfrm flipH="1">
                <a:off x="644442" y="2091676"/>
                <a:ext cx="2" cy="44070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2" name="Line"/>
              <p:cNvSpPr/>
              <p:nvPr/>
            </p:nvSpPr>
            <p:spPr>
              <a:xfrm flipV="1">
                <a:off x="1976316" y="2184458"/>
                <a:ext cx="516543" cy="9377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3" name="Line"/>
              <p:cNvSpPr/>
              <p:nvPr/>
            </p:nvSpPr>
            <p:spPr>
              <a:xfrm>
                <a:off x="2040590" y="1924295"/>
                <a:ext cx="593534" cy="20589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2635817" y="1936114"/>
                <a:ext cx="111409" cy="20030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Visual Editor (reverse side)"/>
              <p:cNvSpPr txBox="1"/>
              <p:nvPr/>
            </p:nvSpPr>
            <p:spPr>
              <a:xfrm>
                <a:off x="2381208" y="926981"/>
                <a:ext cx="516897" cy="670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Visual Editor (reverse side)</a:t>
                </a:r>
              </a:p>
            </p:txBody>
          </p:sp>
          <p:sp>
            <p:nvSpPr>
              <p:cNvPr id="326" name="Line"/>
              <p:cNvSpPr/>
              <p:nvPr/>
            </p:nvSpPr>
            <p:spPr>
              <a:xfrm flipV="1">
                <a:off x="2565687" y="775338"/>
                <a:ext cx="235372" cy="23537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45" name="Group"/>
          <p:cNvGrpSpPr/>
          <p:nvPr/>
        </p:nvGrpSpPr>
        <p:grpSpPr>
          <a:xfrm>
            <a:off x="3833929" y="8021991"/>
            <a:ext cx="2901887" cy="1767587"/>
            <a:chOff x="0" y="0"/>
            <a:chExt cx="2901885" cy="1767585"/>
          </a:xfrm>
        </p:grpSpPr>
        <p:sp>
          <p:nvSpPr>
            <p:cNvPr id="329" name="GUI Package manager lists every installed package"/>
            <p:cNvSpPr txBox="1"/>
            <p:nvPr/>
          </p:nvSpPr>
          <p:spPr>
            <a:xfrm>
              <a:off x="102567" y="0"/>
              <a:ext cx="2717273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GUI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Package</a:t>
              </a:r>
              <a:r>
                <a:t> manager lists every installed package</a:t>
              </a:r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262619"/>
              <a:ext cx="2901886" cy="1504967"/>
              <a:chOff x="0" y="0"/>
              <a:chExt cx="2901885" cy="1504965"/>
            </a:xfrm>
          </p:grpSpPr>
          <p:pic>
            <p:nvPicPr>
              <p:cNvPr id="330" name="Image" descr="Image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18983" y="0"/>
                <a:ext cx="2882903" cy="1487816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31" name="Click to load package with library(). Unclick to detach package with detach()."/>
              <p:cNvSpPr txBox="1"/>
              <p:nvPr/>
            </p:nvSpPr>
            <p:spPr>
              <a:xfrm>
                <a:off x="0" y="966565"/>
                <a:ext cx="1535217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Click to load package with 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library()</a:t>
                </a:r>
                <a:r>
                  <a:t>.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 </a:t>
                </a:r>
                <a:r>
                  <a:t>Unclick to detach package with </a:t>
                </a:r>
                <a:r>
                  <a:rPr>
                    <a:latin typeface="Source Sans Pro Bold"/>
                    <a:ea typeface="Source Sans Pro Bold"/>
                    <a:cs typeface="Source Sans Pro Bold"/>
                    <a:sym typeface="Source Sans Pro Bold"/>
                  </a:rPr>
                  <a:t>detach()</a:t>
                </a:r>
                <a:r>
                  <a:t>.</a:t>
                </a:r>
              </a:p>
            </p:txBody>
          </p:sp>
          <p:sp>
            <p:nvSpPr>
              <p:cNvPr id="332" name="Delete from library"/>
              <p:cNvSpPr txBox="1"/>
              <p:nvPr/>
            </p:nvSpPr>
            <p:spPr>
              <a:xfrm>
                <a:off x="2453875" y="965021"/>
                <a:ext cx="438955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Delete from library</a:t>
                </a:r>
              </a:p>
            </p:txBody>
          </p:sp>
          <p:sp>
            <p:nvSpPr>
              <p:cNvPr id="333" name="Install Packages"/>
              <p:cNvSpPr txBox="1"/>
              <p:nvPr/>
            </p:nvSpPr>
            <p:spPr>
              <a:xfrm>
                <a:off x="0" y="270826"/>
                <a:ext cx="603717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Install Packages</a:t>
                </a:r>
              </a:p>
            </p:txBody>
          </p:sp>
          <p:sp>
            <p:nvSpPr>
              <p:cNvPr id="334" name="Update Packages"/>
              <p:cNvSpPr txBox="1"/>
              <p:nvPr/>
            </p:nvSpPr>
            <p:spPr>
              <a:xfrm>
                <a:off x="600616" y="273582"/>
                <a:ext cx="603718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Update Packages</a:t>
                </a:r>
              </a:p>
            </p:txBody>
          </p:sp>
          <p:sp>
            <p:nvSpPr>
              <p:cNvPr id="335" name="Package version installed"/>
              <p:cNvSpPr txBox="1"/>
              <p:nvPr/>
            </p:nvSpPr>
            <p:spPr>
              <a:xfrm>
                <a:off x="1808626" y="939622"/>
                <a:ext cx="583943" cy="538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Package version installed</a:t>
                </a:r>
              </a:p>
            </p:txBody>
          </p:sp>
          <p:sp>
            <p:nvSpPr>
              <p:cNvPr id="336" name="Line"/>
              <p:cNvSpPr/>
              <p:nvPr/>
            </p:nvSpPr>
            <p:spPr>
              <a:xfrm flipH="1" flipV="1">
                <a:off x="179102" y="210947"/>
                <a:ext cx="4" cy="14009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Line"/>
              <p:cNvSpPr/>
              <p:nvPr/>
            </p:nvSpPr>
            <p:spPr>
              <a:xfrm flipH="1" flipV="1">
                <a:off x="572533" y="217845"/>
                <a:ext cx="116962" cy="13442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8" name="Line"/>
              <p:cNvSpPr/>
              <p:nvPr/>
            </p:nvSpPr>
            <p:spPr>
              <a:xfrm flipV="1">
                <a:off x="2253825" y="918252"/>
                <a:ext cx="140968" cy="11683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9" name="Line"/>
              <p:cNvSpPr/>
              <p:nvPr/>
            </p:nvSpPr>
            <p:spPr>
              <a:xfrm flipV="1">
                <a:off x="2741111" y="904030"/>
                <a:ext cx="82384" cy="12392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pic>
            <p:nvPicPr>
              <p:cNvPr id="340" name="Image" descr="Image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23038" y="706285"/>
                <a:ext cx="2870203" cy="2269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1" name="Browse package site"/>
              <p:cNvSpPr txBox="1"/>
              <p:nvPr/>
            </p:nvSpPr>
            <p:spPr>
              <a:xfrm>
                <a:off x="2053717" y="283696"/>
                <a:ext cx="795185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Browse package site</a:t>
                </a:r>
              </a:p>
            </p:txBody>
          </p:sp>
          <p:sp>
            <p:nvSpPr>
              <p:cNvPr id="342" name="Line"/>
              <p:cNvSpPr/>
              <p:nvPr/>
            </p:nvSpPr>
            <p:spPr>
              <a:xfrm flipH="1" flipV="1">
                <a:off x="2585518" y="633823"/>
                <a:ext cx="142806" cy="12602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Line"/>
              <p:cNvSpPr/>
              <p:nvPr/>
            </p:nvSpPr>
            <p:spPr>
              <a:xfrm flipH="1" flipV="1">
                <a:off x="89492" y="928410"/>
                <a:ext cx="4" cy="1007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55" name="Group"/>
          <p:cNvGrpSpPr/>
          <p:nvPr/>
        </p:nvGrpSpPr>
        <p:grpSpPr>
          <a:xfrm>
            <a:off x="7132657" y="9045075"/>
            <a:ext cx="3031874" cy="1174439"/>
            <a:chOff x="0" y="0"/>
            <a:chExt cx="3031872" cy="1174438"/>
          </a:xfrm>
        </p:grpSpPr>
        <p:sp>
          <p:nvSpPr>
            <p:cNvPr id="346" name="View(&lt;data&gt;) opens spreadsheet like view of data set"/>
            <p:cNvSpPr txBox="1"/>
            <p:nvPr/>
          </p:nvSpPr>
          <p:spPr>
            <a:xfrm>
              <a:off x="0" y="0"/>
              <a:ext cx="3031873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  <a:r>
                <a:t>View(&lt;data&gt;)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opens spreadsheet like view of data set</a:t>
              </a: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63491" y="257116"/>
              <a:ext cx="2901918" cy="917323"/>
              <a:chOff x="0" y="0"/>
              <a:chExt cx="2901916" cy="917321"/>
            </a:xfrm>
          </p:grpSpPr>
          <p:pic>
            <p:nvPicPr>
              <p:cNvPr id="347" name="Image" descr="Image"/>
              <p:cNvPicPr>
                <a:picLocks noChangeAspect="1"/>
              </p:cNvPicPr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0" y="0"/>
                <a:ext cx="2882902" cy="463111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48" name="Sort by values"/>
              <p:cNvSpPr txBox="1"/>
              <p:nvPr/>
            </p:nvSpPr>
            <p:spPr>
              <a:xfrm>
                <a:off x="1679885" y="501217"/>
                <a:ext cx="504599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Sort by values</a:t>
                </a:r>
              </a:p>
            </p:txBody>
          </p:sp>
          <p:sp>
            <p:nvSpPr>
              <p:cNvPr id="349" name="Filter rows by value or value range"/>
              <p:cNvSpPr txBox="1"/>
              <p:nvPr/>
            </p:nvSpPr>
            <p:spPr>
              <a:xfrm>
                <a:off x="276996" y="511001"/>
                <a:ext cx="1143453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Filter rows by value or value range</a:t>
                </a:r>
              </a:p>
            </p:txBody>
          </p:sp>
          <p:sp>
            <p:nvSpPr>
              <p:cNvPr id="350" name="Search for value"/>
              <p:cNvSpPr txBox="1"/>
              <p:nvPr/>
            </p:nvSpPr>
            <p:spPr>
              <a:xfrm>
                <a:off x="2317974" y="501217"/>
                <a:ext cx="583943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Search for value</a:t>
                </a:r>
              </a:p>
            </p:txBody>
          </p:sp>
          <p:sp>
            <p:nvSpPr>
              <p:cNvPr id="351" name="Line"/>
              <p:cNvSpPr/>
              <p:nvPr/>
            </p:nvSpPr>
            <p:spPr>
              <a:xfrm flipV="1">
                <a:off x="2483079" y="43688"/>
                <a:ext cx="547" cy="52761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2" name="Line"/>
              <p:cNvSpPr/>
              <p:nvPr/>
            </p:nvSpPr>
            <p:spPr>
              <a:xfrm flipH="1" flipV="1">
                <a:off x="541530" y="84636"/>
                <a:ext cx="4" cy="4870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3" name="Line"/>
              <p:cNvSpPr/>
              <p:nvPr/>
            </p:nvSpPr>
            <p:spPr>
              <a:xfrm flipH="1" flipV="1">
                <a:off x="1803064" y="186236"/>
                <a:ext cx="4" cy="385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93" name="Group"/>
          <p:cNvGrpSpPr/>
          <p:nvPr/>
        </p:nvGrpSpPr>
        <p:grpSpPr>
          <a:xfrm>
            <a:off x="10555692" y="1752833"/>
            <a:ext cx="2978010" cy="2612709"/>
            <a:chOff x="0" y="0"/>
            <a:chExt cx="2978009" cy="2612707"/>
          </a:xfrm>
        </p:grpSpPr>
        <p:pic>
          <p:nvPicPr>
            <p:cNvPr id="356" name="gitIconLarge.png" descr="gitIconLarge.png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0" y="106334"/>
              <a:ext cx="381954" cy="416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Turn on at Tools &gt; Project Options &gt; Git/SVN"/>
            <p:cNvSpPr txBox="1"/>
            <p:nvPr/>
          </p:nvSpPr>
          <p:spPr>
            <a:xfrm>
              <a:off x="427920" y="0"/>
              <a:ext cx="2491612" cy="27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Turn on at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Tools &gt; Project Options &gt; Git/SVN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510002" y="155611"/>
              <a:ext cx="2327450" cy="419768"/>
              <a:chOff x="0" y="0"/>
              <a:chExt cx="2327449" cy="419766"/>
            </a:xfrm>
          </p:grpSpPr>
          <p:sp>
            <p:nvSpPr>
              <p:cNvPr id="358" name="Added…"/>
              <p:cNvSpPr txBox="1"/>
              <p:nvPr/>
            </p:nvSpPr>
            <p:spPr>
              <a:xfrm>
                <a:off x="0" y="0"/>
                <a:ext cx="2327450" cy="4197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3" spcCol="58186" anchor="ctr">
                <a:noAutofit/>
              </a:bodyPr>
              <a:lstStyle/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Added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Deleted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Modified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Renamed</a:t>
                </a:r>
              </a:p>
              <a:p>
                <a:pPr marL="114300" indent="-114300">
                  <a:lnSpc>
                    <a:spcPct val="80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Char char="•"/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pPr>
                <a:r>
                  <a:t>Untracked</a:t>
                </a:r>
              </a:p>
            </p:txBody>
          </p:sp>
          <p:grpSp>
            <p:nvGrpSpPr>
              <p:cNvPr id="361" name="A"/>
              <p:cNvGrpSpPr/>
              <p:nvPr/>
            </p:nvGrpSpPr>
            <p:grpSpPr>
              <a:xfrm>
                <a:off x="6030" y="101964"/>
                <a:ext cx="104625" cy="127001"/>
                <a:chOff x="0" y="0"/>
                <a:chExt cx="104624" cy="127000"/>
              </a:xfrm>
            </p:grpSpPr>
            <p:sp>
              <p:nvSpPr>
                <p:cNvPr id="359" name="Rounded Rectangle"/>
                <p:cNvSpPr/>
                <p:nvPr/>
              </p:nvSpPr>
              <p:spPr>
                <a:xfrm>
                  <a:off x="0" y="11188"/>
                  <a:ext cx="104625" cy="104625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38D3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pPr>
                </a:p>
              </p:txBody>
            </p:sp>
            <p:sp>
              <p:nvSpPr>
                <p:cNvPr id="360" name="A"/>
                <p:cNvSpPr txBox="1"/>
                <p:nvPr/>
              </p:nvSpPr>
              <p:spPr>
                <a:xfrm>
                  <a:off x="4595" y="0"/>
                  <a:ext cx="95434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64" name="D"/>
              <p:cNvGrpSpPr/>
              <p:nvPr/>
            </p:nvGrpSpPr>
            <p:grpSpPr>
              <a:xfrm>
                <a:off x="6030" y="241602"/>
                <a:ext cx="104625" cy="127001"/>
                <a:chOff x="0" y="0"/>
                <a:chExt cx="104624" cy="127000"/>
              </a:xfrm>
            </p:grpSpPr>
            <p:sp>
              <p:nvSpPr>
                <p:cNvPr id="362" name="Rounded Rectangle"/>
                <p:cNvSpPr/>
                <p:nvPr/>
              </p:nvSpPr>
              <p:spPr>
                <a:xfrm>
                  <a:off x="0" y="11188"/>
                  <a:ext cx="104625" cy="104625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pPr>
                </a:p>
              </p:txBody>
            </p:sp>
            <p:sp>
              <p:nvSpPr>
                <p:cNvPr id="363" name="D"/>
                <p:cNvSpPr txBox="1"/>
                <p:nvPr/>
              </p:nvSpPr>
              <p:spPr>
                <a:xfrm>
                  <a:off x="4595" y="0"/>
                  <a:ext cx="95434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grpSp>
            <p:nvGrpSpPr>
              <p:cNvPr id="367" name="M"/>
              <p:cNvGrpSpPr/>
              <p:nvPr/>
            </p:nvGrpSpPr>
            <p:grpSpPr>
              <a:xfrm>
                <a:off x="784873" y="101964"/>
                <a:ext cx="104625" cy="127001"/>
                <a:chOff x="0" y="0"/>
                <a:chExt cx="104623" cy="127000"/>
              </a:xfrm>
            </p:grpSpPr>
            <p:sp>
              <p:nvSpPr>
                <p:cNvPr id="365" name="Rounded Rectangle"/>
                <p:cNvSpPr/>
                <p:nvPr/>
              </p:nvSpPr>
              <p:spPr>
                <a:xfrm>
                  <a:off x="0" y="11188"/>
                  <a:ext cx="104624" cy="104625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17D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pPr>
                </a:p>
              </p:txBody>
            </p:sp>
            <p:sp>
              <p:nvSpPr>
                <p:cNvPr id="366" name="M"/>
                <p:cNvSpPr txBox="1"/>
                <p:nvPr/>
              </p:nvSpPr>
              <p:spPr>
                <a:xfrm>
                  <a:off x="4595" y="0"/>
                  <a:ext cx="95433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grpSp>
            <p:nvGrpSpPr>
              <p:cNvPr id="370" name="R"/>
              <p:cNvGrpSpPr/>
              <p:nvPr/>
            </p:nvGrpSpPr>
            <p:grpSpPr>
              <a:xfrm>
                <a:off x="784873" y="241602"/>
                <a:ext cx="104625" cy="127001"/>
                <a:chOff x="0" y="0"/>
                <a:chExt cx="104623" cy="127000"/>
              </a:xfrm>
            </p:grpSpPr>
            <p:sp>
              <p:nvSpPr>
                <p:cNvPr id="368" name="Rounded Rectangle"/>
                <p:cNvSpPr/>
                <p:nvPr/>
              </p:nvSpPr>
              <p:spPr>
                <a:xfrm>
                  <a:off x="0" y="11188"/>
                  <a:ext cx="104624" cy="104625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AB27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pPr>
                </a:p>
              </p:txBody>
            </p:sp>
            <p:sp>
              <p:nvSpPr>
                <p:cNvPr id="369" name="R"/>
                <p:cNvSpPr txBox="1"/>
                <p:nvPr/>
              </p:nvSpPr>
              <p:spPr>
                <a:xfrm>
                  <a:off x="4595" y="0"/>
                  <a:ext cx="95433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  <p:grpSp>
            <p:nvGrpSpPr>
              <p:cNvPr id="373" name="?"/>
              <p:cNvGrpSpPr/>
              <p:nvPr/>
            </p:nvGrpSpPr>
            <p:grpSpPr>
              <a:xfrm>
                <a:off x="1576417" y="146383"/>
                <a:ext cx="104624" cy="127001"/>
                <a:chOff x="0" y="0"/>
                <a:chExt cx="104623" cy="127000"/>
              </a:xfrm>
            </p:grpSpPr>
            <p:sp>
              <p:nvSpPr>
                <p:cNvPr id="371" name="Rounded Rectangle"/>
                <p:cNvSpPr/>
                <p:nvPr/>
              </p:nvSpPr>
              <p:spPr>
                <a:xfrm>
                  <a:off x="0" y="11188"/>
                  <a:ext cx="104624" cy="104625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FFD3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pPr>
                </a:p>
              </p:txBody>
            </p:sp>
            <p:sp>
              <p:nvSpPr>
                <p:cNvPr id="372" name="?"/>
                <p:cNvSpPr txBox="1"/>
                <p:nvPr/>
              </p:nvSpPr>
              <p:spPr>
                <a:xfrm>
                  <a:off x="4595" y="0"/>
                  <a:ext cx="95433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>
                      <a:solidFill>
                        <a:srgbClr val="000000"/>
                      </a:solidFill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pPr/>
                  <a:r>
                    <a:t>?</a:t>
                  </a:r>
                </a:p>
              </p:txBody>
            </p:sp>
          </p:grpSp>
        </p:grpSp>
        <p:grpSp>
          <p:nvGrpSpPr>
            <p:cNvPr id="392" name="Group"/>
            <p:cNvGrpSpPr/>
            <p:nvPr/>
          </p:nvGrpSpPr>
          <p:grpSpPr>
            <a:xfrm>
              <a:off x="25353" y="558502"/>
              <a:ext cx="2952657" cy="2054206"/>
              <a:chOff x="0" y="0"/>
              <a:chExt cx="2952655" cy="2054204"/>
            </a:xfrm>
          </p:grpSpPr>
          <p:pic>
            <p:nvPicPr>
              <p:cNvPr id="375" name="Image" descr="Image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39451" y="1187097"/>
                <a:ext cx="2882906" cy="867108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76" name="Stage files:"/>
              <p:cNvSpPr txBox="1"/>
              <p:nvPr/>
            </p:nvSpPr>
            <p:spPr>
              <a:xfrm>
                <a:off x="0" y="12413"/>
                <a:ext cx="486022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Stage files:</a:t>
                </a:r>
              </a:p>
            </p:txBody>
          </p:sp>
          <p:sp>
            <p:nvSpPr>
              <p:cNvPr id="377" name="Show file diff to view file differences"/>
              <p:cNvSpPr txBox="1"/>
              <p:nvPr/>
            </p:nvSpPr>
            <p:spPr>
              <a:xfrm>
                <a:off x="116407" y="940981"/>
                <a:ext cx="2134823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Show file diff to view file differences</a:t>
                </a:r>
              </a:p>
            </p:txBody>
          </p:sp>
          <p:sp>
            <p:nvSpPr>
              <p:cNvPr id="378" name="Current branch"/>
              <p:cNvSpPr txBox="1"/>
              <p:nvPr/>
            </p:nvSpPr>
            <p:spPr>
              <a:xfrm>
                <a:off x="2221551" y="974"/>
                <a:ext cx="504492" cy="406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Current branch</a:t>
                </a:r>
              </a:p>
            </p:txBody>
          </p:sp>
          <p:pic>
            <p:nvPicPr>
              <p:cNvPr id="379" name="Image" descr="Image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39451" y="441418"/>
                <a:ext cx="2882906" cy="506257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sp>
            <p:nvSpPr>
              <p:cNvPr id="380" name="Line"/>
              <p:cNvSpPr/>
              <p:nvPr/>
            </p:nvSpPr>
            <p:spPr>
              <a:xfrm flipH="1" flipV="1">
                <a:off x="243008" y="623310"/>
                <a:ext cx="4" cy="361074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165543" y="377627"/>
                <a:ext cx="6471" cy="37989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2" name="Commit staged files"/>
              <p:cNvSpPr txBox="1"/>
              <p:nvPr/>
            </p:nvSpPr>
            <p:spPr>
              <a:xfrm>
                <a:off x="435180" y="9233"/>
                <a:ext cx="700961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Commit staged files</a:t>
                </a:r>
              </a:p>
            </p:txBody>
          </p:sp>
          <p:sp>
            <p:nvSpPr>
              <p:cNvPr id="383" name="Line"/>
              <p:cNvSpPr/>
              <p:nvPr/>
            </p:nvSpPr>
            <p:spPr>
              <a:xfrm flipH="1">
                <a:off x="522934" y="379598"/>
                <a:ext cx="84880" cy="19077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4" name="Push/Pull  to remote"/>
              <p:cNvSpPr txBox="1"/>
              <p:nvPr/>
            </p:nvSpPr>
            <p:spPr>
              <a:xfrm>
                <a:off x="1098402" y="0"/>
                <a:ext cx="668720" cy="406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Push/Pull  to remote</a:t>
                </a:r>
              </a:p>
            </p:txBody>
          </p:sp>
          <p:sp>
            <p:nvSpPr>
              <p:cNvPr id="385" name="Line"/>
              <p:cNvSpPr/>
              <p:nvPr/>
            </p:nvSpPr>
            <p:spPr>
              <a:xfrm flipH="1">
                <a:off x="947419" y="352967"/>
                <a:ext cx="368325" cy="21595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6" name="View History"/>
              <p:cNvSpPr txBox="1"/>
              <p:nvPr/>
            </p:nvSpPr>
            <p:spPr>
              <a:xfrm>
                <a:off x="1746330" y="18558"/>
                <a:ext cx="504491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View History</a:t>
                </a:r>
              </a:p>
            </p:txBody>
          </p:sp>
          <p:sp>
            <p:nvSpPr>
              <p:cNvPr id="387" name="Line"/>
              <p:cNvSpPr/>
              <p:nvPr/>
            </p:nvSpPr>
            <p:spPr>
              <a:xfrm flipH="1">
                <a:off x="1250472" y="364223"/>
                <a:ext cx="687490" cy="21884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2452813" y="356242"/>
                <a:ext cx="2780" cy="21412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9" name="Line"/>
              <p:cNvSpPr/>
              <p:nvPr/>
            </p:nvSpPr>
            <p:spPr>
              <a:xfrm>
                <a:off x="1432506" y="670812"/>
                <a:ext cx="96795" cy="12005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Open shell to type commands"/>
              <p:cNvSpPr txBox="1"/>
              <p:nvPr/>
            </p:nvSpPr>
            <p:spPr>
              <a:xfrm>
                <a:off x="1286069" y="717761"/>
                <a:ext cx="1666587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69" tIns="54569" rIns="54569" bIns="54569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300"/>
                  </a:spcBef>
                  <a:defRPr sz="1000">
                    <a:solidFill>
                      <a:srgbClr val="00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defRPr>
                </a:lvl1pPr>
              </a:lstStyle>
              <a:p>
                <a:pPr/>
                <a:r>
                  <a:t>Open shell to type commands</a:t>
                </a:r>
              </a:p>
            </p:txBody>
          </p:sp>
          <p:sp>
            <p:nvSpPr>
              <p:cNvPr id="391" name="Line"/>
              <p:cNvSpPr/>
              <p:nvPr/>
            </p:nvSpPr>
            <p:spPr>
              <a:xfrm flipH="1" flipV="1">
                <a:off x="1912377" y="1140101"/>
                <a:ext cx="4" cy="78283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94" name="Line"/>
          <p:cNvSpPr/>
          <p:nvPr/>
        </p:nvSpPr>
        <p:spPr>
          <a:xfrm>
            <a:off x="10521908" y="1104900"/>
            <a:ext cx="107819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5" name="Version…"/>
          <p:cNvSpPr txBox="1"/>
          <p:nvPr/>
        </p:nvSpPr>
        <p:spPr>
          <a:xfrm>
            <a:off x="10516444" y="1107439"/>
            <a:ext cx="1007111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Version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Control</a:t>
            </a:r>
          </a:p>
        </p:txBody>
      </p:sp>
      <p:sp>
        <p:nvSpPr>
          <p:cNvPr id="396" name="Line"/>
          <p:cNvSpPr/>
          <p:nvPr/>
        </p:nvSpPr>
        <p:spPr>
          <a:xfrm>
            <a:off x="314002" y="6581775"/>
            <a:ext cx="3087757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7" name="Package Development"/>
          <p:cNvSpPr txBox="1"/>
          <p:nvPr/>
        </p:nvSpPr>
        <p:spPr>
          <a:xfrm>
            <a:off x="306209" y="6584843"/>
            <a:ext cx="296386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Package Development</a:t>
            </a:r>
          </a:p>
        </p:txBody>
      </p:sp>
      <p:sp>
        <p:nvSpPr>
          <p:cNvPr id="398" name="Roxygen guide at Help &gt; Roxygen Quick Reference…"/>
          <p:cNvSpPr txBox="1"/>
          <p:nvPr/>
        </p:nvSpPr>
        <p:spPr>
          <a:xfrm>
            <a:off x="317738" y="7643408"/>
            <a:ext cx="3078042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Roxygen guide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Help &gt; Roxygen Quick Reference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See package information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Build Tab</a:t>
            </a:r>
          </a:p>
        </p:txBody>
      </p:sp>
      <p:sp>
        <p:nvSpPr>
          <p:cNvPr id="399" name="Create a new package with File &gt; New Project &gt; New Directory &gt; R Package…"/>
          <p:cNvSpPr txBox="1"/>
          <p:nvPr/>
        </p:nvSpPr>
        <p:spPr>
          <a:xfrm>
            <a:off x="712823" y="6933389"/>
            <a:ext cx="2724262" cy="733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Create a new package with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 &gt; New Project &gt; New Directory &gt; R Package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Enable roxygen documentation with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Project Options &gt; Build Tools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438148" y="8136084"/>
            <a:ext cx="2965570" cy="1661778"/>
            <a:chOff x="0" y="0"/>
            <a:chExt cx="2965568" cy="1661777"/>
          </a:xfrm>
        </p:grpSpPr>
        <p:pic>
          <p:nvPicPr>
            <p:cNvPr id="40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0" y="406286"/>
              <a:ext cx="2882902" cy="1230097"/>
            </a:xfrm>
            <a:prstGeom prst="rect">
              <a:avLst/>
            </a:prstGeom>
            <a:ln w="6350" cap="flat">
              <a:solidFill>
                <a:srgbClr val="767C85"/>
              </a:solidFill>
              <a:prstDash val="solid"/>
              <a:miter lim="400000"/>
            </a:ln>
            <a:effectLst/>
          </p:spPr>
        </p:pic>
        <p:sp>
          <p:nvSpPr>
            <p:cNvPr id="401" name="Install package and restart R"/>
            <p:cNvSpPr txBox="1"/>
            <p:nvPr/>
          </p:nvSpPr>
          <p:spPr>
            <a:xfrm>
              <a:off x="39157" y="3500"/>
              <a:ext cx="917235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Install package and restart R</a:t>
              </a:r>
            </a:p>
          </p:txBody>
        </p:sp>
        <p:sp>
          <p:nvSpPr>
            <p:cNvPr id="402" name="Run R CMD check"/>
            <p:cNvSpPr txBox="1"/>
            <p:nvPr/>
          </p:nvSpPr>
          <p:spPr>
            <a:xfrm>
              <a:off x="39157" y="732097"/>
              <a:ext cx="672411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R CMD check</a:t>
              </a:r>
            </a:p>
          </p:txBody>
        </p:sp>
        <p:sp>
          <p:nvSpPr>
            <p:cNvPr id="403" name="Run devtools::load_all() and reload changes"/>
            <p:cNvSpPr txBox="1"/>
            <p:nvPr/>
          </p:nvSpPr>
          <p:spPr>
            <a:xfrm>
              <a:off x="1344212" y="0"/>
              <a:ext cx="1486855" cy="40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devtools::load_all() and reload changes</a:t>
              </a:r>
            </a:p>
          </p:txBody>
        </p:sp>
        <p:sp>
          <p:nvSpPr>
            <p:cNvPr id="404" name="Customize package build options"/>
            <p:cNvSpPr txBox="1"/>
            <p:nvPr/>
          </p:nvSpPr>
          <p:spPr>
            <a:xfrm>
              <a:off x="52566" y="1123377"/>
              <a:ext cx="840326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Customize package build options</a:t>
              </a:r>
            </a:p>
          </p:txBody>
        </p:sp>
        <p:sp>
          <p:nvSpPr>
            <p:cNvPr id="405" name="Run package tests"/>
            <p:cNvSpPr txBox="1"/>
            <p:nvPr/>
          </p:nvSpPr>
          <p:spPr>
            <a:xfrm>
              <a:off x="2293158" y="1108099"/>
              <a:ext cx="672411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package tests</a:t>
              </a:r>
            </a:p>
          </p:txBody>
        </p:sp>
        <p:sp>
          <p:nvSpPr>
            <p:cNvPr id="406" name="Clear output and rebuild"/>
            <p:cNvSpPr txBox="1"/>
            <p:nvPr/>
          </p:nvSpPr>
          <p:spPr>
            <a:xfrm>
              <a:off x="2162994" y="643196"/>
              <a:ext cx="756328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Clear output and rebuild</a:t>
              </a:r>
            </a:p>
          </p:txBody>
        </p:sp>
        <p:sp>
          <p:nvSpPr>
            <p:cNvPr id="407" name="Line"/>
            <p:cNvSpPr/>
            <p:nvPr/>
          </p:nvSpPr>
          <p:spPr>
            <a:xfrm>
              <a:off x="558772" y="336957"/>
              <a:ext cx="2" cy="2099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8" name="Line"/>
            <p:cNvSpPr/>
            <p:nvPr/>
          </p:nvSpPr>
          <p:spPr>
            <a:xfrm flipH="1">
              <a:off x="1478785" y="355786"/>
              <a:ext cx="2" cy="3346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 flipH="1">
              <a:off x="711275" y="618028"/>
              <a:ext cx="162606" cy="23609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0" name="Line"/>
            <p:cNvSpPr/>
            <p:nvPr/>
          </p:nvSpPr>
          <p:spPr>
            <a:xfrm>
              <a:off x="695574" y="922835"/>
              <a:ext cx="398936" cy="1971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1" name="Line"/>
            <p:cNvSpPr/>
            <p:nvPr/>
          </p:nvSpPr>
          <p:spPr>
            <a:xfrm>
              <a:off x="544541" y="1545462"/>
              <a:ext cx="585023" cy="114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2" name="Line"/>
            <p:cNvSpPr/>
            <p:nvPr/>
          </p:nvSpPr>
          <p:spPr>
            <a:xfrm flipH="1" flipV="1">
              <a:off x="2072537" y="994908"/>
              <a:ext cx="257756" cy="2582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1863733" y="852132"/>
              <a:ext cx="336034" cy="1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15" name="Use debug(), browser(), or a breakpoint and execute your code to open the debugger mode."/>
          <p:cNvSpPr txBox="1"/>
          <p:nvPr/>
        </p:nvSpPr>
        <p:spPr>
          <a:xfrm>
            <a:off x="10572794" y="4935516"/>
            <a:ext cx="3007305" cy="297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debug(),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browser(), </a:t>
            </a:r>
            <a:r>
              <a:t>or a breakpoint and execute your code to open the debugger mode.</a:t>
            </a:r>
          </a:p>
        </p:txBody>
      </p:sp>
      <p:sp>
        <p:nvSpPr>
          <p:cNvPr id="416" name="Line"/>
          <p:cNvSpPr/>
          <p:nvPr/>
        </p:nvSpPr>
        <p:spPr>
          <a:xfrm>
            <a:off x="10530241" y="4511195"/>
            <a:ext cx="3117778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7" name="Debug Mode"/>
          <p:cNvSpPr txBox="1"/>
          <p:nvPr/>
        </p:nvSpPr>
        <p:spPr>
          <a:xfrm>
            <a:off x="10517220" y="4511195"/>
            <a:ext cx="1673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10487510" y="6553312"/>
            <a:ext cx="3338810" cy="2535792"/>
            <a:chOff x="0" y="0"/>
            <a:chExt cx="3338808" cy="2535790"/>
          </a:xfrm>
        </p:grpSpPr>
        <p:sp>
          <p:nvSpPr>
            <p:cNvPr id="418" name="Examine variables in executing environment"/>
            <p:cNvSpPr txBox="1"/>
            <p:nvPr/>
          </p:nvSpPr>
          <p:spPr>
            <a:xfrm>
              <a:off x="1270966" y="1986850"/>
              <a:ext cx="1079759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419" name="Click next to line number to add/remove a breakpoint."/>
            <p:cNvSpPr txBox="1"/>
            <p:nvPr/>
          </p:nvSpPr>
          <p:spPr>
            <a:xfrm>
              <a:off x="42377" y="0"/>
              <a:ext cx="1534886" cy="40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420" name="Select function in traceback to debug"/>
            <p:cNvSpPr txBox="1"/>
            <p:nvPr/>
          </p:nvSpPr>
          <p:spPr>
            <a:xfrm>
              <a:off x="2312458" y="1997390"/>
              <a:ext cx="918844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421" name="Highlighted line shows where execution has paused"/>
            <p:cNvSpPr txBox="1"/>
            <p:nvPr/>
          </p:nvSpPr>
          <p:spPr>
            <a:xfrm>
              <a:off x="1672223" y="4231"/>
              <a:ext cx="1666586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422" name="Run commands in environment where execution has paused"/>
            <p:cNvSpPr txBox="1"/>
            <p:nvPr/>
          </p:nvSpPr>
          <p:spPr>
            <a:xfrm>
              <a:off x="0" y="1995050"/>
              <a:ext cx="1260045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pic>
          <p:nvPicPr>
            <p:cNvPr id="423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31943" y="433364"/>
              <a:ext cx="2881551" cy="1560954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424" name="Line"/>
            <p:cNvSpPr/>
            <p:nvPr/>
          </p:nvSpPr>
          <p:spPr>
            <a:xfrm flipH="1">
              <a:off x="188198" y="352399"/>
              <a:ext cx="474712" cy="3579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242744" y="351874"/>
              <a:ext cx="805793" cy="50053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6" name="Line"/>
            <p:cNvSpPr/>
            <p:nvPr/>
          </p:nvSpPr>
          <p:spPr>
            <a:xfrm flipV="1">
              <a:off x="414741" y="1932887"/>
              <a:ext cx="38113" cy="1638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658863" y="987824"/>
              <a:ext cx="197216" cy="11033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8" name="Line"/>
            <p:cNvSpPr/>
            <p:nvPr/>
          </p:nvSpPr>
          <p:spPr>
            <a:xfrm flipH="1" flipV="1">
              <a:off x="2398996" y="1428894"/>
              <a:ext cx="90466" cy="659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10523329" y="9332623"/>
            <a:ext cx="3157003" cy="1006725"/>
            <a:chOff x="0" y="0"/>
            <a:chExt cx="3157001" cy="1006723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8268" y="0"/>
              <a:ext cx="2882903" cy="437848"/>
            </a:xfrm>
            <a:prstGeom prst="rect">
              <a:avLst/>
            </a:prstGeom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</p:pic>
        <p:sp>
          <p:nvSpPr>
            <p:cNvPr id="431" name="Step through code one line at a time"/>
            <p:cNvSpPr txBox="1"/>
            <p:nvPr/>
          </p:nvSpPr>
          <p:spPr>
            <a:xfrm>
              <a:off x="0" y="468323"/>
              <a:ext cx="810101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432" name="Step into and out of functions to run"/>
            <p:cNvSpPr txBox="1"/>
            <p:nvPr/>
          </p:nvSpPr>
          <p:spPr>
            <a:xfrm>
              <a:off x="849714" y="468323"/>
              <a:ext cx="924637" cy="5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433" name="Resume execution"/>
            <p:cNvSpPr txBox="1"/>
            <p:nvPr/>
          </p:nvSpPr>
          <p:spPr>
            <a:xfrm>
              <a:off x="1839902" y="476466"/>
              <a:ext cx="641787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434" name="Quit debug mode"/>
            <p:cNvSpPr txBox="1"/>
            <p:nvPr/>
          </p:nvSpPr>
          <p:spPr>
            <a:xfrm>
              <a:off x="2432939" y="476466"/>
              <a:ext cx="724063" cy="406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sp>
          <p:nvSpPr>
            <p:cNvPr id="435" name="Line"/>
            <p:cNvSpPr/>
            <p:nvPr/>
          </p:nvSpPr>
          <p:spPr>
            <a:xfrm flipV="1">
              <a:off x="444577" y="404376"/>
              <a:ext cx="47286" cy="14879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6" name="Line"/>
            <p:cNvSpPr/>
            <p:nvPr/>
          </p:nvSpPr>
          <p:spPr>
            <a:xfrm flipH="1" flipV="1">
              <a:off x="919919" y="407302"/>
              <a:ext cx="65104" cy="1451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7" name="Line"/>
            <p:cNvSpPr/>
            <p:nvPr/>
          </p:nvSpPr>
          <p:spPr>
            <a:xfrm flipV="1">
              <a:off x="1176008" y="406145"/>
              <a:ext cx="48987" cy="1477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Line"/>
            <p:cNvSpPr/>
            <p:nvPr/>
          </p:nvSpPr>
          <p:spPr>
            <a:xfrm flipH="1" flipV="1">
              <a:off x="1928348" y="407096"/>
              <a:ext cx="47145" cy="1456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Line"/>
            <p:cNvSpPr/>
            <p:nvPr/>
          </p:nvSpPr>
          <p:spPr>
            <a:xfrm flipH="1" flipV="1">
              <a:off x="2588095" y="406520"/>
              <a:ext cx="2744" cy="1420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0618899" y="5216085"/>
            <a:ext cx="2882901" cy="1246864"/>
            <a:chOff x="0" y="0"/>
            <a:chExt cx="2882900" cy="1246863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0" y="549137"/>
              <a:ext cx="2882901" cy="697727"/>
            </a:xfrm>
            <a:prstGeom prst="rect">
              <a:avLst/>
            </a:prstGeom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</p:pic>
        <p:sp>
          <p:nvSpPr>
            <p:cNvPr id="442" name="Open traceback to examine the functions that R called before the error occurred"/>
            <p:cNvSpPr txBox="1"/>
            <p:nvPr/>
          </p:nvSpPr>
          <p:spPr>
            <a:xfrm>
              <a:off x="1259790" y="0"/>
              <a:ext cx="1535074" cy="53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443" name="Launch debugger mode from origin of error"/>
            <p:cNvSpPr txBox="1"/>
            <p:nvPr/>
          </p:nvSpPr>
          <p:spPr>
            <a:xfrm>
              <a:off x="157270" y="0"/>
              <a:ext cx="1044276" cy="53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defRPr sz="1000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444" name="Line"/>
            <p:cNvSpPr/>
            <p:nvPr/>
          </p:nvSpPr>
          <p:spPr>
            <a:xfrm>
              <a:off x="830942" y="373675"/>
              <a:ext cx="1134496" cy="7833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5" name="Line"/>
            <p:cNvSpPr/>
            <p:nvPr/>
          </p:nvSpPr>
          <p:spPr>
            <a:xfrm>
              <a:off x="2004412" y="487047"/>
              <a:ext cx="93609" cy="4899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47" name="View memory usage"/>
          <p:cNvSpPr txBox="1"/>
          <p:nvPr/>
        </p:nvSpPr>
        <p:spPr>
          <a:xfrm>
            <a:off x="9352760" y="1452802"/>
            <a:ext cx="635293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View memory usage</a:t>
            </a:r>
          </a:p>
        </p:txBody>
      </p:sp>
      <p:sp>
        <p:nvSpPr>
          <p:cNvPr id="448" name="Line"/>
          <p:cNvSpPr/>
          <p:nvPr/>
        </p:nvSpPr>
        <p:spPr>
          <a:xfrm flipH="1">
            <a:off x="8535557" y="1931445"/>
            <a:ext cx="898398" cy="42709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H="1">
            <a:off x="4640119" y="3789183"/>
            <a:ext cx="519906" cy="3048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50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315836" y="7074689"/>
            <a:ext cx="389317" cy="45138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 Markdown Build Log"/>
          <p:cNvSpPr txBox="1"/>
          <p:nvPr/>
        </p:nvSpPr>
        <p:spPr>
          <a:xfrm>
            <a:off x="5310451" y="5883240"/>
            <a:ext cx="76200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 Markdown Build Log</a:t>
            </a:r>
          </a:p>
        </p:txBody>
      </p:sp>
      <p:sp>
        <p:nvSpPr>
          <p:cNvPr id="452" name="Line"/>
          <p:cNvSpPr/>
          <p:nvPr/>
        </p:nvSpPr>
        <p:spPr>
          <a:xfrm>
            <a:off x="4800532" y="5395386"/>
            <a:ext cx="548419" cy="6312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3" name="Run scripts in separate sessions"/>
          <p:cNvSpPr txBox="1"/>
          <p:nvPr/>
        </p:nvSpPr>
        <p:spPr>
          <a:xfrm>
            <a:off x="5187896" y="5507111"/>
            <a:ext cx="10071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scripts in separate sessions</a:t>
            </a:r>
          </a:p>
        </p:txBody>
      </p:sp>
      <p:sp>
        <p:nvSpPr>
          <p:cNvPr id="454" name="Line"/>
          <p:cNvSpPr/>
          <p:nvPr/>
        </p:nvSpPr>
        <p:spPr>
          <a:xfrm>
            <a:off x="5227218" y="5403124"/>
            <a:ext cx="170220" cy="19851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9033" y="8503628"/>
            <a:ext cx="3759203" cy="1230470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010" y="5297511"/>
            <a:ext cx="6896308" cy="4634229"/>
          </a:xfrm>
          <a:prstGeom prst="rect">
            <a:avLst/>
          </a:prstGeom>
          <a:ln w="6350">
            <a:solidFill>
              <a:srgbClr val="767C8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grpSp>
        <p:nvGrpSpPr>
          <p:cNvPr id="475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473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58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4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119636" t="37721" r="-19636" b="622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476" name="Table"/>
          <p:cNvGraphicFramePr/>
          <p:nvPr/>
        </p:nvGraphicFramePr>
        <p:xfrm>
          <a:off x="312721" y="1085254"/>
          <a:ext cx="4429618" cy="31966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69679"/>
                <a:gridCol w="1133683"/>
                <a:gridCol w="1226256"/>
              </a:tblGrid>
              <a:tr h="1843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729ED0"/>
                          </a:solidFill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729ED0"/>
                          </a:solidFill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 Awesome 5 Free Solid"/>
                          <a:ea typeface="Font Awesome 5 Free Solid"/>
                          <a:cs typeface="Font Awesome 5 Free Solid"/>
                          <a:sym typeface="Font Awesome 5 Free Solid"/>
                        </a:rPr>
                        <a:t>arrow-up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 Awesome 5 Free Solid"/>
                          <a:ea typeface="Font Awesome 5 Free Solid"/>
                          <a:cs typeface="Font Awesome 5 Free Solid"/>
                          <a:sym typeface="Font Awesome 5 Free Solid"/>
                        </a:rPr>
                        <a:t>arrow-up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7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RStudio® is a trademark of RStudio, PBC  •  CC BY SA  RStudio  •  info@rstudio.com  •  844-448-1212  •  rstudio.com  •  Learn more at rstudio.com  •  Font Awesome 5.15.3  •  RStudio IDE  1.4.1717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rstudio.com</a:t>
            </a:r>
            <a:r>
              <a:t>  •  Font Awesome 5.15.3  •  RStudio IDE  1.4.1717  •  Updated:  2021-07</a:t>
            </a:r>
          </a:p>
        </p:txBody>
      </p:sp>
      <p:sp>
        <p:nvSpPr>
          <p:cNvPr id="480" name="Extend the open source server with a  commercial license, support, and more:"/>
          <p:cNvSpPr txBox="1"/>
          <p:nvPr/>
        </p:nvSpPr>
        <p:spPr>
          <a:xfrm>
            <a:off x="9440778" y="1640552"/>
            <a:ext cx="2985898" cy="33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Extend the open source server with a </a:t>
            </a:r>
            <a:br/>
            <a:r>
              <a:t>commercial license, support, and more:</a:t>
            </a:r>
          </a:p>
        </p:txBody>
      </p:sp>
      <p:sp>
        <p:nvSpPr>
          <p:cNvPr id="481" name="open and run multiple R sessions at once…"/>
          <p:cNvSpPr txBox="1"/>
          <p:nvPr/>
        </p:nvSpPr>
        <p:spPr>
          <a:xfrm>
            <a:off x="9440777" y="2056237"/>
            <a:ext cx="4416923" cy="1366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administrative tools for managing user sessions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collaborate real-time with others in shared projects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pc="-11"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integrate with your authentication, authorization, and audit practices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spc="-11"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work in the RStudio IDE, JupyterLab, Jupyter Notebooks, or VS Code</a:t>
            </a:r>
          </a:p>
        </p:txBody>
      </p:sp>
      <p:sp>
        <p:nvSpPr>
          <p:cNvPr id="482" name="Download a free 45 day evaluation at…"/>
          <p:cNvSpPr txBox="1"/>
          <p:nvPr/>
        </p:nvSpPr>
        <p:spPr>
          <a:xfrm>
            <a:off x="9440777" y="3486366"/>
            <a:ext cx="4194976" cy="37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100" u="sng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www.rstudio.com/products/workbench/evaluation/</a:t>
            </a:r>
            <a:r>
              <a:rPr u="none"/>
              <a:t> </a:t>
            </a:r>
          </a:p>
        </p:txBody>
      </p:sp>
      <p:sp>
        <p:nvSpPr>
          <p:cNvPr id="483" name="WHY RSTUDIO WORKBENCH?"/>
          <p:cNvSpPr txBox="1"/>
          <p:nvPr/>
        </p:nvSpPr>
        <p:spPr>
          <a:xfrm>
            <a:off x="9440777" y="1415054"/>
            <a:ext cx="194040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WHY RSTUDIO WORKBENCH?</a:t>
            </a:r>
          </a:p>
        </p:txBody>
      </p:sp>
      <p:sp>
        <p:nvSpPr>
          <p:cNvPr id="484" name="Line"/>
          <p:cNvSpPr/>
          <p:nvPr/>
        </p:nvSpPr>
        <p:spPr>
          <a:xfrm>
            <a:off x="312720" y="630816"/>
            <a:ext cx="8847640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5" name="Keyboard Shortcuts"/>
          <p:cNvSpPr txBox="1"/>
          <p:nvPr/>
        </p:nvSpPr>
        <p:spPr>
          <a:xfrm>
            <a:off x="312720" y="643516"/>
            <a:ext cx="263366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Keyboard Shortcuts</a:t>
            </a:r>
          </a:p>
        </p:txBody>
      </p:sp>
      <p:graphicFrame>
        <p:nvGraphicFramePr>
          <p:cNvPr id="486" name="Table"/>
          <p:cNvGraphicFramePr/>
          <p:nvPr/>
        </p:nvGraphicFramePr>
        <p:xfrm>
          <a:off x="4819682" y="1085254"/>
          <a:ext cx="4416919" cy="13931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6979"/>
                <a:gridCol w="1133683"/>
                <a:gridCol w="1226256"/>
              </a:tblGrid>
              <a:tr h="184504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Knit Document 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Insert chunk (Sweave &amp;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7" name="RStudio…"/>
          <p:cNvSpPr txBox="1"/>
          <p:nvPr/>
        </p:nvSpPr>
        <p:spPr>
          <a:xfrm>
            <a:off x="9440778" y="643516"/>
            <a:ext cx="1525906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RStudio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Workbench</a:t>
            </a:r>
          </a:p>
        </p:txBody>
      </p:sp>
      <p:sp>
        <p:nvSpPr>
          <p:cNvPr id="488" name="Line"/>
          <p:cNvSpPr/>
          <p:nvPr/>
        </p:nvSpPr>
        <p:spPr>
          <a:xfrm>
            <a:off x="312720" y="4587614"/>
            <a:ext cx="8847640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9" name="Visual Editor"/>
          <p:cNvSpPr txBox="1"/>
          <p:nvPr/>
        </p:nvSpPr>
        <p:spPr>
          <a:xfrm>
            <a:off x="312720" y="4600314"/>
            <a:ext cx="1668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Visual Editor</a:t>
            </a:r>
          </a:p>
        </p:txBody>
      </p:sp>
      <p:sp>
        <p:nvSpPr>
          <p:cNvPr id="490" name="Share Projects"/>
          <p:cNvSpPr txBox="1"/>
          <p:nvPr/>
        </p:nvSpPr>
        <p:spPr>
          <a:xfrm>
            <a:off x="9440777" y="3876509"/>
            <a:ext cx="19164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Share Projects</a:t>
            </a:r>
          </a:p>
        </p:txBody>
      </p:sp>
      <p:sp>
        <p:nvSpPr>
          <p:cNvPr id="491" name="Share Project with Collaborators"/>
          <p:cNvSpPr txBox="1"/>
          <p:nvPr/>
        </p:nvSpPr>
        <p:spPr>
          <a:xfrm>
            <a:off x="11049151" y="6267703"/>
            <a:ext cx="106715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Share Project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with Collaborators</a:t>
            </a:r>
          </a:p>
        </p:txBody>
      </p:sp>
      <p:sp>
        <p:nvSpPr>
          <p:cNvPr id="492" name="Active shared collaborators"/>
          <p:cNvSpPr txBox="1"/>
          <p:nvPr/>
        </p:nvSpPr>
        <p:spPr>
          <a:xfrm>
            <a:off x="11187593" y="5397134"/>
            <a:ext cx="85955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Active shared collaborators</a:t>
            </a:r>
          </a:p>
        </p:txBody>
      </p:sp>
      <p:sp>
        <p:nvSpPr>
          <p:cNvPr id="493" name="Select…"/>
          <p:cNvSpPr txBox="1"/>
          <p:nvPr/>
        </p:nvSpPr>
        <p:spPr>
          <a:xfrm>
            <a:off x="12631040" y="6068245"/>
            <a:ext cx="641030" cy="44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Select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 Version</a:t>
            </a:r>
          </a:p>
        </p:txBody>
      </p:sp>
      <p:sp>
        <p:nvSpPr>
          <p:cNvPr id="494" name="Start new R Session in current  project"/>
          <p:cNvSpPr txBox="1"/>
          <p:nvPr/>
        </p:nvSpPr>
        <p:spPr>
          <a:xfrm>
            <a:off x="11187593" y="4600975"/>
            <a:ext cx="11982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Start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new R Session</a:t>
            </a:r>
            <a:r>
              <a:t> in current  project </a:t>
            </a:r>
          </a:p>
        </p:txBody>
      </p:sp>
      <p:sp>
        <p:nvSpPr>
          <p:cNvPr id="495" name="Close R Session in project"/>
          <p:cNvSpPr txBox="1"/>
          <p:nvPr/>
        </p:nvSpPr>
        <p:spPr>
          <a:xfrm>
            <a:off x="12485755" y="4585115"/>
            <a:ext cx="9316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Close R Session in project </a:t>
            </a:r>
          </a:p>
        </p:txBody>
      </p:sp>
      <p:pic>
        <p:nvPicPr>
          <p:cNvPr id="496" name="Screen Shot 2015-12-24 at 9.06.41 AM.png" descr="Screen Shot 2015-12-24 at 9.06.41 AM.png"/>
          <p:cNvPicPr>
            <a:picLocks noChangeAspect="1"/>
          </p:cNvPicPr>
          <p:nvPr/>
        </p:nvPicPr>
        <p:blipFill>
          <a:blip r:embed="rId9">
            <a:extLst/>
          </a:blip>
          <a:srcRect l="73134" t="10784" r="5414" b="83325"/>
          <a:stretch>
            <a:fillRect/>
          </a:stretch>
        </p:blipFill>
        <p:spPr>
          <a:xfrm>
            <a:off x="11206660" y="5053048"/>
            <a:ext cx="1666894" cy="358958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497" name="Screen Shot 2015-12-24 at 9.13.10 AM.png" descr="Screen Shot 2015-12-24 at 9.13.10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46427" y="5411978"/>
            <a:ext cx="888477" cy="600322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pic>
        <p:nvPicPr>
          <p:cNvPr id="498" name="Screen Shot 2015-12-24 at 9.12.51 AM.png" descr="Screen Shot 2015-12-24 at 9.12.51 A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641533" y="5429106"/>
            <a:ext cx="1192174" cy="1359585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grpSp>
        <p:nvGrpSpPr>
          <p:cNvPr id="501" name="J"/>
          <p:cNvGrpSpPr/>
          <p:nvPr/>
        </p:nvGrpSpPr>
        <p:grpSpPr>
          <a:xfrm>
            <a:off x="11465120" y="5121499"/>
            <a:ext cx="103881" cy="127001"/>
            <a:chOff x="0" y="0"/>
            <a:chExt cx="103879" cy="127000"/>
          </a:xfrm>
        </p:grpSpPr>
        <p:sp>
          <p:nvSpPr>
            <p:cNvPr id="499" name="Rounded Rectangle"/>
            <p:cNvSpPr/>
            <p:nvPr/>
          </p:nvSpPr>
          <p:spPr>
            <a:xfrm>
              <a:off x="0" y="11560"/>
              <a:ext cx="103880" cy="103880"/>
            </a:xfrm>
            <a:prstGeom prst="roundRect">
              <a:avLst>
                <a:gd name="adj" fmla="val 15000"/>
              </a:avLst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</a:p>
          </p:txBody>
        </p:sp>
        <p:sp>
          <p:nvSpPr>
            <p:cNvPr id="500" name="J"/>
            <p:cNvSpPr txBox="1"/>
            <p:nvPr/>
          </p:nvSpPr>
          <p:spPr>
            <a:xfrm>
              <a:off x="4564" y="0"/>
              <a:ext cx="94752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J</a:t>
              </a:r>
            </a:p>
          </p:txBody>
        </p:sp>
      </p:grpSp>
      <p:grpSp>
        <p:nvGrpSpPr>
          <p:cNvPr id="504" name="H"/>
          <p:cNvGrpSpPr/>
          <p:nvPr/>
        </p:nvGrpSpPr>
        <p:grpSpPr>
          <a:xfrm>
            <a:off x="11350494" y="5121499"/>
            <a:ext cx="103880" cy="127001"/>
            <a:chOff x="0" y="0"/>
            <a:chExt cx="103879" cy="127000"/>
          </a:xfrm>
        </p:grpSpPr>
        <p:sp>
          <p:nvSpPr>
            <p:cNvPr id="502" name="Rounded Rectangle"/>
            <p:cNvSpPr/>
            <p:nvPr/>
          </p:nvSpPr>
          <p:spPr>
            <a:xfrm>
              <a:off x="0" y="11560"/>
              <a:ext cx="103880" cy="103880"/>
            </a:xfrm>
            <a:prstGeom prst="roundRect">
              <a:avLst>
                <a:gd name="adj" fmla="val 15000"/>
              </a:avLst>
            </a:prstGeom>
            <a:solidFill>
              <a:srgbClr val="F38F18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</a:p>
          </p:txBody>
        </p:sp>
        <p:sp>
          <p:nvSpPr>
            <p:cNvPr id="503" name="H"/>
            <p:cNvSpPr txBox="1"/>
            <p:nvPr/>
          </p:nvSpPr>
          <p:spPr>
            <a:xfrm>
              <a:off x="4564" y="0"/>
              <a:ext cx="94752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07" name="T"/>
          <p:cNvGrpSpPr/>
          <p:nvPr/>
        </p:nvGrpSpPr>
        <p:grpSpPr>
          <a:xfrm>
            <a:off x="11234597" y="5121499"/>
            <a:ext cx="103881" cy="127001"/>
            <a:chOff x="0" y="0"/>
            <a:chExt cx="103879" cy="127000"/>
          </a:xfrm>
        </p:grpSpPr>
        <p:sp>
          <p:nvSpPr>
            <p:cNvPr id="505" name="Rounded Rectangle"/>
            <p:cNvSpPr/>
            <p:nvPr/>
          </p:nvSpPr>
          <p:spPr>
            <a:xfrm>
              <a:off x="0" y="11560"/>
              <a:ext cx="103880" cy="103880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pPr>
            </a:p>
          </p:txBody>
        </p:sp>
        <p:sp>
          <p:nvSpPr>
            <p:cNvPr id="506" name="T"/>
            <p:cNvSpPr txBox="1"/>
            <p:nvPr/>
          </p:nvSpPr>
          <p:spPr>
            <a:xfrm>
              <a:off x="4564" y="0"/>
              <a:ext cx="94752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508" name="Line"/>
          <p:cNvSpPr/>
          <p:nvPr/>
        </p:nvSpPr>
        <p:spPr>
          <a:xfrm>
            <a:off x="11407663" y="5305876"/>
            <a:ext cx="5720" cy="1680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Line"/>
          <p:cNvSpPr/>
          <p:nvPr/>
        </p:nvSpPr>
        <p:spPr>
          <a:xfrm>
            <a:off x="12216138" y="4912135"/>
            <a:ext cx="353069" cy="23133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Line"/>
          <p:cNvSpPr/>
          <p:nvPr/>
        </p:nvSpPr>
        <p:spPr>
          <a:xfrm flipH="1">
            <a:off x="12750007" y="5018097"/>
            <a:ext cx="36159" cy="16152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Line"/>
          <p:cNvSpPr/>
          <p:nvPr/>
        </p:nvSpPr>
        <p:spPr>
          <a:xfrm flipH="1" flipV="1">
            <a:off x="12845257" y="5349514"/>
            <a:ext cx="26654" cy="79497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Name of current project"/>
          <p:cNvSpPr txBox="1"/>
          <p:nvPr/>
        </p:nvSpPr>
        <p:spPr>
          <a:xfrm>
            <a:off x="11761775" y="5759160"/>
            <a:ext cx="57073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Name of current project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12045339" y="5413349"/>
            <a:ext cx="3609" cy="38277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4" name="RStudio saves the call history, workspace, and working directory associated with a project. It reloads each when you re-open a project."/>
          <p:cNvSpPr txBox="1"/>
          <p:nvPr/>
        </p:nvSpPr>
        <p:spPr>
          <a:xfrm>
            <a:off x="9440778" y="4478620"/>
            <a:ext cx="1654619" cy="69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RStudio saves the call history, workspace, and working directory associated with a project. It reloads each when you re-open a project. </a:t>
            </a:r>
          </a:p>
        </p:txBody>
      </p:sp>
      <p:sp>
        <p:nvSpPr>
          <p:cNvPr id="515" name="File &gt; New Project"/>
          <p:cNvSpPr txBox="1"/>
          <p:nvPr/>
        </p:nvSpPr>
        <p:spPr>
          <a:xfrm>
            <a:off x="9443418" y="4307080"/>
            <a:ext cx="110941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File &gt; New Project</a:t>
            </a:r>
          </a:p>
        </p:txBody>
      </p:sp>
      <p:sp>
        <p:nvSpPr>
          <p:cNvPr id="516" name="Check spelling"/>
          <p:cNvSpPr txBox="1"/>
          <p:nvPr/>
        </p:nvSpPr>
        <p:spPr>
          <a:xfrm>
            <a:off x="2178642" y="4843828"/>
            <a:ext cx="53705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Check spelling</a:t>
            </a:r>
          </a:p>
        </p:txBody>
      </p:sp>
      <p:sp>
        <p:nvSpPr>
          <p:cNvPr id="517" name="Render output"/>
          <p:cNvSpPr txBox="1"/>
          <p:nvPr/>
        </p:nvSpPr>
        <p:spPr>
          <a:xfrm>
            <a:off x="2686324" y="4838407"/>
            <a:ext cx="49898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Render output</a:t>
            </a:r>
          </a:p>
        </p:txBody>
      </p:sp>
      <p:sp>
        <p:nvSpPr>
          <p:cNvPr id="518" name="Choose output format"/>
          <p:cNvSpPr txBox="1"/>
          <p:nvPr/>
        </p:nvSpPr>
        <p:spPr>
          <a:xfrm>
            <a:off x="3259752" y="4715216"/>
            <a:ext cx="50383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Choose output format</a:t>
            </a:r>
          </a:p>
        </p:txBody>
      </p:sp>
      <p:sp>
        <p:nvSpPr>
          <p:cNvPr id="519" name="Choose output location"/>
          <p:cNvSpPr txBox="1"/>
          <p:nvPr/>
        </p:nvSpPr>
        <p:spPr>
          <a:xfrm>
            <a:off x="3920440" y="4718547"/>
            <a:ext cx="53705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Choose output location</a:t>
            </a:r>
          </a:p>
        </p:txBody>
      </p:sp>
      <p:sp>
        <p:nvSpPr>
          <p:cNvPr id="520" name="Insert code chunk"/>
          <p:cNvSpPr txBox="1"/>
          <p:nvPr/>
        </p:nvSpPr>
        <p:spPr>
          <a:xfrm>
            <a:off x="4749560" y="4716514"/>
            <a:ext cx="438291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521" name="Jump to previous chunk"/>
          <p:cNvSpPr txBox="1"/>
          <p:nvPr/>
        </p:nvSpPr>
        <p:spPr>
          <a:xfrm>
            <a:off x="5461968" y="4714571"/>
            <a:ext cx="583059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Jump to previous chunk</a:t>
            </a:r>
          </a:p>
        </p:txBody>
      </p:sp>
      <p:sp>
        <p:nvSpPr>
          <p:cNvPr id="522" name="Jump to next chunk"/>
          <p:cNvSpPr txBox="1"/>
          <p:nvPr/>
        </p:nvSpPr>
        <p:spPr>
          <a:xfrm>
            <a:off x="6008725" y="4714571"/>
            <a:ext cx="53705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Jump to next chunk</a:t>
            </a:r>
          </a:p>
        </p:txBody>
      </p:sp>
      <p:sp>
        <p:nvSpPr>
          <p:cNvPr id="523" name="Run selected lines"/>
          <p:cNvSpPr txBox="1"/>
          <p:nvPr/>
        </p:nvSpPr>
        <p:spPr>
          <a:xfrm>
            <a:off x="6508288" y="4714288"/>
            <a:ext cx="570735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selected lines</a:t>
            </a:r>
          </a:p>
        </p:txBody>
      </p:sp>
      <p:sp>
        <p:nvSpPr>
          <p:cNvPr id="524" name="Publish to server"/>
          <p:cNvSpPr txBox="1"/>
          <p:nvPr/>
        </p:nvSpPr>
        <p:spPr>
          <a:xfrm>
            <a:off x="7090306" y="4843828"/>
            <a:ext cx="56117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Publish to server</a:t>
            </a:r>
          </a:p>
        </p:txBody>
      </p:sp>
      <p:sp>
        <p:nvSpPr>
          <p:cNvPr id="525" name="Show file outline"/>
          <p:cNvSpPr txBox="1"/>
          <p:nvPr/>
        </p:nvSpPr>
        <p:spPr>
          <a:xfrm>
            <a:off x="7715770" y="4838407"/>
            <a:ext cx="58306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526" name="Set knitr chunk options"/>
          <p:cNvSpPr txBox="1"/>
          <p:nvPr/>
        </p:nvSpPr>
        <p:spPr>
          <a:xfrm>
            <a:off x="5546668" y="8715143"/>
            <a:ext cx="602804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Set knitr chunk options</a:t>
            </a:r>
          </a:p>
        </p:txBody>
      </p:sp>
      <p:sp>
        <p:nvSpPr>
          <p:cNvPr id="527" name="Run this and all previous code chunks"/>
          <p:cNvSpPr txBox="1"/>
          <p:nvPr/>
        </p:nvSpPr>
        <p:spPr>
          <a:xfrm>
            <a:off x="6146386" y="8597285"/>
            <a:ext cx="768903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this and all previous code chunks</a:t>
            </a:r>
          </a:p>
        </p:txBody>
      </p:sp>
      <p:sp>
        <p:nvSpPr>
          <p:cNvPr id="528" name="Run this code chunk"/>
          <p:cNvSpPr txBox="1"/>
          <p:nvPr/>
        </p:nvSpPr>
        <p:spPr>
          <a:xfrm>
            <a:off x="7069187" y="9079663"/>
            <a:ext cx="729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this code chunk</a:t>
            </a:r>
          </a:p>
        </p:txBody>
      </p:sp>
      <p:sp>
        <p:nvSpPr>
          <p:cNvPr id="529" name="Line"/>
          <p:cNvSpPr/>
          <p:nvPr/>
        </p:nvSpPr>
        <p:spPr>
          <a:xfrm>
            <a:off x="2869976" y="5208018"/>
            <a:ext cx="234055" cy="301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0" name="Line"/>
          <p:cNvSpPr/>
          <p:nvPr/>
        </p:nvSpPr>
        <p:spPr>
          <a:xfrm flipH="1">
            <a:off x="3422384" y="5212358"/>
            <a:ext cx="29341" cy="32810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1" name="Line"/>
          <p:cNvSpPr/>
          <p:nvPr/>
        </p:nvSpPr>
        <p:spPr>
          <a:xfrm flipH="1">
            <a:off x="3717764" y="5221749"/>
            <a:ext cx="404707" cy="34038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2" name="Line"/>
          <p:cNvSpPr/>
          <p:nvPr/>
        </p:nvSpPr>
        <p:spPr>
          <a:xfrm>
            <a:off x="4950204" y="5208197"/>
            <a:ext cx="586034" cy="29920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3" name="Line"/>
          <p:cNvSpPr/>
          <p:nvPr/>
        </p:nvSpPr>
        <p:spPr>
          <a:xfrm>
            <a:off x="5846197" y="9216258"/>
            <a:ext cx="324548" cy="1277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Back to Source Editor (front page)"/>
          <p:cNvSpPr txBox="1"/>
          <p:nvPr/>
        </p:nvSpPr>
        <p:spPr>
          <a:xfrm>
            <a:off x="8327201" y="5122293"/>
            <a:ext cx="85142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Back to Source Editor (front page)</a:t>
            </a:r>
          </a:p>
        </p:txBody>
      </p:sp>
      <p:sp>
        <p:nvSpPr>
          <p:cNvPr id="535" name="Line"/>
          <p:cNvSpPr/>
          <p:nvPr/>
        </p:nvSpPr>
        <p:spPr>
          <a:xfrm flipH="1">
            <a:off x="6205561" y="5198548"/>
            <a:ext cx="3" cy="2979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5731042" y="5186955"/>
            <a:ext cx="234054" cy="301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7" name="Line"/>
          <p:cNvSpPr/>
          <p:nvPr/>
        </p:nvSpPr>
        <p:spPr>
          <a:xfrm flipH="1">
            <a:off x="6725774" y="5198548"/>
            <a:ext cx="4" cy="2979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 flipH="1">
            <a:off x="7273283" y="5202482"/>
            <a:ext cx="67268" cy="32647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H="1">
            <a:off x="7637457" y="5178500"/>
            <a:ext cx="257820" cy="34213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H="1">
            <a:off x="8069705" y="5414933"/>
            <a:ext cx="274035" cy="14112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File outline"/>
          <p:cNvSpPr txBox="1"/>
          <p:nvPr/>
        </p:nvSpPr>
        <p:spPr>
          <a:xfrm>
            <a:off x="8158829" y="5977347"/>
            <a:ext cx="729483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File outline</a:t>
            </a:r>
          </a:p>
        </p:txBody>
      </p:sp>
      <p:sp>
        <p:nvSpPr>
          <p:cNvPr id="542" name="Line"/>
          <p:cNvSpPr/>
          <p:nvPr/>
        </p:nvSpPr>
        <p:spPr>
          <a:xfrm flipV="1">
            <a:off x="7838919" y="6110414"/>
            <a:ext cx="351971" cy="8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Jump to chunk or header"/>
          <p:cNvSpPr txBox="1"/>
          <p:nvPr/>
        </p:nvSpPr>
        <p:spPr>
          <a:xfrm>
            <a:off x="330739" y="9245066"/>
            <a:ext cx="94360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Jump to chunk or header</a:t>
            </a:r>
          </a:p>
        </p:txBody>
      </p:sp>
      <p:sp>
        <p:nvSpPr>
          <p:cNvPr id="544" name="Line"/>
          <p:cNvSpPr/>
          <p:nvPr/>
        </p:nvSpPr>
        <p:spPr>
          <a:xfrm>
            <a:off x="626251" y="9625414"/>
            <a:ext cx="589333" cy="23537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Line"/>
          <p:cNvSpPr/>
          <p:nvPr/>
        </p:nvSpPr>
        <p:spPr>
          <a:xfrm flipH="1">
            <a:off x="6459561" y="9088783"/>
            <a:ext cx="4" cy="18363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Line"/>
          <p:cNvSpPr/>
          <p:nvPr/>
        </p:nvSpPr>
        <p:spPr>
          <a:xfrm flipV="1">
            <a:off x="6730693" y="9366647"/>
            <a:ext cx="351971" cy="8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Add/Edit attributes"/>
          <p:cNvSpPr txBox="1"/>
          <p:nvPr/>
        </p:nvSpPr>
        <p:spPr>
          <a:xfrm>
            <a:off x="7172529" y="7812873"/>
            <a:ext cx="72948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Add/Edit attributes</a:t>
            </a:r>
          </a:p>
        </p:txBody>
      </p:sp>
      <p:sp>
        <p:nvSpPr>
          <p:cNvPr id="548" name="Line"/>
          <p:cNvSpPr/>
          <p:nvPr/>
        </p:nvSpPr>
        <p:spPr>
          <a:xfrm flipV="1">
            <a:off x="6967759" y="8011980"/>
            <a:ext cx="224970" cy="810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9" name="Block format"/>
          <p:cNvSpPr txBox="1"/>
          <p:nvPr/>
        </p:nvSpPr>
        <p:spPr>
          <a:xfrm>
            <a:off x="534015" y="5380243"/>
            <a:ext cx="537057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Block format</a:t>
            </a:r>
          </a:p>
        </p:txBody>
      </p:sp>
      <p:sp>
        <p:nvSpPr>
          <p:cNvPr id="550" name="Insert verbatim code"/>
          <p:cNvSpPr txBox="1"/>
          <p:nvPr/>
        </p:nvSpPr>
        <p:spPr>
          <a:xfrm>
            <a:off x="2551365" y="6779809"/>
            <a:ext cx="768903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Insert verbatim code</a:t>
            </a:r>
          </a:p>
        </p:txBody>
      </p:sp>
      <p:sp>
        <p:nvSpPr>
          <p:cNvPr id="551" name="Clear formatting"/>
          <p:cNvSpPr txBox="1"/>
          <p:nvPr/>
        </p:nvSpPr>
        <p:spPr>
          <a:xfrm>
            <a:off x="2923032" y="6479366"/>
            <a:ext cx="66772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Clear formatting</a:t>
            </a:r>
          </a:p>
        </p:txBody>
      </p:sp>
      <p:sp>
        <p:nvSpPr>
          <p:cNvPr id="552" name="Lists and block quotes"/>
          <p:cNvSpPr txBox="1"/>
          <p:nvPr/>
        </p:nvSpPr>
        <p:spPr>
          <a:xfrm>
            <a:off x="3318938" y="6036179"/>
            <a:ext cx="570276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Lists and block quotes</a:t>
            </a:r>
          </a:p>
        </p:txBody>
      </p:sp>
      <p:sp>
        <p:nvSpPr>
          <p:cNvPr id="553" name="Links"/>
          <p:cNvSpPr txBox="1"/>
          <p:nvPr/>
        </p:nvSpPr>
        <p:spPr>
          <a:xfrm>
            <a:off x="3878429" y="6085833"/>
            <a:ext cx="43829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Links</a:t>
            </a:r>
          </a:p>
        </p:txBody>
      </p:sp>
      <p:sp>
        <p:nvSpPr>
          <p:cNvPr id="554" name="Citations"/>
          <p:cNvSpPr txBox="1"/>
          <p:nvPr/>
        </p:nvSpPr>
        <p:spPr>
          <a:xfrm>
            <a:off x="4266441" y="6081565"/>
            <a:ext cx="570276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Citations</a:t>
            </a:r>
          </a:p>
        </p:txBody>
      </p:sp>
      <p:sp>
        <p:nvSpPr>
          <p:cNvPr id="555" name="Images"/>
          <p:cNvSpPr txBox="1"/>
          <p:nvPr/>
        </p:nvSpPr>
        <p:spPr>
          <a:xfrm>
            <a:off x="4830929" y="6082835"/>
            <a:ext cx="50383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Images</a:t>
            </a:r>
          </a:p>
        </p:txBody>
      </p:sp>
      <p:sp>
        <p:nvSpPr>
          <p:cNvPr id="556" name="More formatting"/>
          <p:cNvSpPr txBox="1"/>
          <p:nvPr/>
        </p:nvSpPr>
        <p:spPr>
          <a:xfrm>
            <a:off x="5036880" y="6292774"/>
            <a:ext cx="66772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More formatting</a:t>
            </a:r>
          </a:p>
        </p:txBody>
      </p:sp>
      <p:sp>
        <p:nvSpPr>
          <p:cNvPr id="557" name="Insert blocks, citations, equations, and special characters"/>
          <p:cNvSpPr txBox="1"/>
          <p:nvPr/>
        </p:nvSpPr>
        <p:spPr>
          <a:xfrm>
            <a:off x="5832092" y="6104655"/>
            <a:ext cx="890321" cy="8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Insert blocks, citations, equations, and special characters</a:t>
            </a:r>
          </a:p>
        </p:txBody>
      </p:sp>
      <p:sp>
        <p:nvSpPr>
          <p:cNvPr id="558" name="Insert and edit tables"/>
          <p:cNvSpPr txBox="1"/>
          <p:nvPr/>
        </p:nvSpPr>
        <p:spPr>
          <a:xfrm>
            <a:off x="7112765" y="6280984"/>
            <a:ext cx="66772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Insert and edit tables</a:t>
            </a:r>
          </a:p>
        </p:txBody>
      </p:sp>
      <p:sp>
        <p:nvSpPr>
          <p:cNvPr id="559" name="Line"/>
          <p:cNvSpPr/>
          <p:nvPr/>
        </p:nvSpPr>
        <p:spPr>
          <a:xfrm>
            <a:off x="700943" y="5746644"/>
            <a:ext cx="485515" cy="12773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0" name="Line"/>
          <p:cNvSpPr/>
          <p:nvPr/>
        </p:nvSpPr>
        <p:spPr>
          <a:xfrm flipH="1">
            <a:off x="2777094" y="5935140"/>
            <a:ext cx="119548" cy="86747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Line"/>
          <p:cNvSpPr/>
          <p:nvPr/>
        </p:nvSpPr>
        <p:spPr>
          <a:xfrm>
            <a:off x="3195403" y="5911598"/>
            <a:ext cx="2" cy="61338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Line"/>
          <p:cNvSpPr/>
          <p:nvPr/>
        </p:nvSpPr>
        <p:spPr>
          <a:xfrm flipH="1">
            <a:off x="3560614" y="5925272"/>
            <a:ext cx="196237" cy="1962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3" name="Line"/>
          <p:cNvSpPr/>
          <p:nvPr/>
        </p:nvSpPr>
        <p:spPr>
          <a:xfrm flipH="1">
            <a:off x="4065394" y="5926894"/>
            <a:ext cx="139775" cy="24983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4" name="Line"/>
          <p:cNvSpPr/>
          <p:nvPr/>
        </p:nvSpPr>
        <p:spPr>
          <a:xfrm flipH="1">
            <a:off x="4488474" y="5928247"/>
            <a:ext cx="4" cy="20903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>
            <a:off x="4800148" y="5923955"/>
            <a:ext cx="171742" cy="22310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6" name="Line"/>
          <p:cNvSpPr/>
          <p:nvPr/>
        </p:nvSpPr>
        <p:spPr>
          <a:xfrm flipH="1">
            <a:off x="5407216" y="5902847"/>
            <a:ext cx="2" cy="5287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>
            <a:off x="5780635" y="5917598"/>
            <a:ext cx="234055" cy="30193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8" name="Line"/>
          <p:cNvSpPr/>
          <p:nvPr/>
        </p:nvSpPr>
        <p:spPr>
          <a:xfrm>
            <a:off x="6424495" y="5914287"/>
            <a:ext cx="723791" cy="53782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9" name="Line"/>
          <p:cNvSpPr/>
          <p:nvPr/>
        </p:nvSpPr>
        <p:spPr>
          <a:xfrm flipH="1">
            <a:off x="2446361" y="5211248"/>
            <a:ext cx="3" cy="29793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7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48137" y="3206804"/>
            <a:ext cx="2168674" cy="865492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Search for keyboard shortcuts with Tools &gt; Show Command Palette or Ctrl/Cmd + Shift + P."/>
          <p:cNvSpPr txBox="1"/>
          <p:nvPr/>
        </p:nvSpPr>
        <p:spPr>
          <a:xfrm>
            <a:off x="7022071" y="2659546"/>
            <a:ext cx="1970006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Search for keyboard shortcuts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Show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Command Palette </a:t>
            </a:r>
            <a:r>
              <a:t>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Ctrl/Cmd + Shift + P</a:t>
            </a:r>
            <a:r>
              <a:t>.</a:t>
            </a:r>
          </a:p>
        </p:txBody>
      </p:sp>
      <p:pic>
        <p:nvPicPr>
          <p:cNvPr id="572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37991" y="3249653"/>
            <a:ext cx="1901673" cy="1072639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View the Keyboard Shortcut Quick Reference with Tools &gt; Keyboard Shortcuts or Alt/Option + Shift + K"/>
          <p:cNvSpPr txBox="1"/>
          <p:nvPr/>
        </p:nvSpPr>
        <p:spPr>
          <a:xfrm>
            <a:off x="4762527" y="2659546"/>
            <a:ext cx="209488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View the Keyboard Shortcut Quick Reference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Tools &gt; Keyboard Shortcuts </a:t>
            </a:r>
            <a:r>
              <a:t>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Alt/Option + Shift + K</a:t>
            </a:r>
          </a:p>
        </p:txBody>
      </p:sp>
      <p:pic>
        <p:nvPicPr>
          <p:cNvPr id="574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306300" y="203200"/>
            <a:ext cx="1371600" cy="1590261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Line"/>
          <p:cNvSpPr/>
          <p:nvPr/>
        </p:nvSpPr>
        <p:spPr>
          <a:xfrm flipH="1" flipV="1">
            <a:off x="10507006" y="5934709"/>
            <a:ext cx="569887" cy="49475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Line"/>
          <p:cNvSpPr/>
          <p:nvPr/>
        </p:nvSpPr>
        <p:spPr>
          <a:xfrm flipH="1">
            <a:off x="11422808" y="5793021"/>
            <a:ext cx="6419" cy="51908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Run Remote Jobs"/>
          <p:cNvSpPr txBox="1"/>
          <p:nvPr/>
        </p:nvSpPr>
        <p:spPr>
          <a:xfrm>
            <a:off x="9428078" y="6971190"/>
            <a:ext cx="232505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Run Remote Jobs</a:t>
            </a:r>
          </a:p>
        </p:txBody>
      </p:sp>
      <p:sp>
        <p:nvSpPr>
          <p:cNvPr id="578" name="Run R on remote clusters (Kubernetes/Slurm) via the Job Launcher"/>
          <p:cNvSpPr txBox="1"/>
          <p:nvPr/>
        </p:nvSpPr>
        <p:spPr>
          <a:xfrm>
            <a:off x="9440778" y="7423938"/>
            <a:ext cx="175458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defRPr sz="11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R on remote clusters (Kubernetes/Slurm) via the Job Launcher</a:t>
            </a:r>
          </a:p>
        </p:txBody>
      </p:sp>
      <p:pic>
        <p:nvPicPr>
          <p:cNvPr id="579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005171" y="7427113"/>
            <a:ext cx="1317215" cy="820031"/>
          </a:xfrm>
          <a:prstGeom prst="rect">
            <a:avLst/>
          </a:prstGeom>
          <a:ln w="6350">
            <a:solidFill>
              <a:srgbClr val="53585F"/>
            </a:solidFill>
            <a:miter lim="400000"/>
          </a:ln>
        </p:spPr>
      </p:pic>
      <p:sp>
        <p:nvSpPr>
          <p:cNvPr id="580" name="Launch a job"/>
          <p:cNvSpPr txBox="1"/>
          <p:nvPr/>
        </p:nvSpPr>
        <p:spPr>
          <a:xfrm>
            <a:off x="10856762" y="7966859"/>
            <a:ext cx="859550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Launch a job</a:t>
            </a:r>
          </a:p>
        </p:txBody>
      </p:sp>
      <p:sp>
        <p:nvSpPr>
          <p:cNvPr id="581" name="Line"/>
          <p:cNvSpPr/>
          <p:nvPr/>
        </p:nvSpPr>
        <p:spPr>
          <a:xfrm flipV="1">
            <a:off x="11615305" y="8007125"/>
            <a:ext cx="369299" cy="9528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2" name="Monitor launcher jobs"/>
          <p:cNvSpPr txBox="1"/>
          <p:nvPr/>
        </p:nvSpPr>
        <p:spPr>
          <a:xfrm>
            <a:off x="9796284" y="7951274"/>
            <a:ext cx="94360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Monitor launcher jobs</a:t>
            </a:r>
          </a:p>
        </p:txBody>
      </p:sp>
      <p:sp>
        <p:nvSpPr>
          <p:cNvPr id="583" name="Line"/>
          <p:cNvSpPr/>
          <p:nvPr/>
        </p:nvSpPr>
        <p:spPr>
          <a:xfrm>
            <a:off x="10572557" y="8257041"/>
            <a:ext cx="571088" cy="28879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4" name="Run launcher jobs remotely"/>
          <p:cNvSpPr txBox="1"/>
          <p:nvPr/>
        </p:nvSpPr>
        <p:spPr>
          <a:xfrm>
            <a:off x="10861217" y="9734284"/>
            <a:ext cx="94360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69" tIns="54569" rIns="54569" bIns="54569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Run launcher jobs remotely</a:t>
            </a:r>
          </a:p>
        </p:txBody>
      </p:sp>
      <p:sp>
        <p:nvSpPr>
          <p:cNvPr id="585" name="Line"/>
          <p:cNvSpPr/>
          <p:nvPr/>
        </p:nvSpPr>
        <p:spPr>
          <a:xfrm flipV="1">
            <a:off x="11650057" y="9647686"/>
            <a:ext cx="591969" cy="31194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86" name="Table"/>
          <p:cNvGraphicFramePr/>
          <p:nvPr/>
        </p:nvGraphicFramePr>
        <p:xfrm>
          <a:off x="312721" y="1942803"/>
          <a:ext cx="4429618" cy="31966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69679"/>
                <a:gridCol w="1133683"/>
                <a:gridCol w="1226256"/>
              </a:tblGrid>
              <a:tr h="171623">
                <a:tc>
                  <a:txBody>
                    <a:bodyPr/>
                    <a:lstStyle/>
                    <a:p>
                      <a:pPr lvl="1" algn="l">
                        <a:lnSpc>
                          <a:spcPct val="80000"/>
                        </a:lnSpc>
                        <a:spcBef>
                          <a:spcPts val="200"/>
                        </a:spcBef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Go 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7" name="Table"/>
          <p:cNvGraphicFramePr/>
          <p:nvPr/>
        </p:nvGraphicFramePr>
        <p:xfrm>
          <a:off x="312721" y="2370650"/>
          <a:ext cx="4429618" cy="31966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69679"/>
                <a:gridCol w="1133683"/>
                <a:gridCol w="1226256"/>
              </a:tblGrid>
              <a:tr h="1716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494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Tab or     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1200">
                          <a:sym typeface="Source Sans Pro Regular"/>
                        </a:defRPr>
                      </a:pPr>
                      <a:r>
                        <a:t>Insert </a:t>
                      </a:r>
                      <a:r>
                        <a:rPr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&lt;-</a:t>
                      </a:r>
                      <a:r>
                        <a:t> (assignment operator)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Insert %&gt;% (pipe operator)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(Un)Comment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 Regular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8" name="Table"/>
          <p:cNvGraphicFramePr/>
          <p:nvPr/>
        </p:nvGraphicFramePr>
        <p:xfrm>
          <a:off x="312721" y="3739960"/>
          <a:ext cx="4429618" cy="31966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69679"/>
                <a:gridCol w="1133683"/>
                <a:gridCol w="1226256"/>
              </a:tblGrid>
              <a:tr h="171623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729ED0"/>
                          </a:solidFill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rgbClr val="729ED0"/>
                          </a:solidFill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ym typeface="Source Sans Pro Regular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323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9" name="Table"/>
          <p:cNvGraphicFramePr/>
          <p:nvPr/>
        </p:nvGraphicFramePr>
        <p:xfrm>
          <a:off x="4819682" y="1979914"/>
          <a:ext cx="4416919" cy="13931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6979"/>
                <a:gridCol w="1133683"/>
                <a:gridCol w="1226256"/>
              </a:tblGrid>
              <a:tr h="184504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MORE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olidFill>
                            <a:srgbClr val="729ED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Keyboard Shortcuts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504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Show Command Palette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 Regular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