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206347"/>
              <a:satOff val="69104"/>
              <a:lumOff val="-894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b="1" sz="3300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shiny.rstudio.com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28" Type="http://schemas.openxmlformats.org/officeDocument/2006/relationships/image" Target="../media/image25.png"/><Relationship Id="rId29" Type="http://schemas.openxmlformats.org/officeDocument/2006/relationships/hyperlink" Target="http://shinyapps.io" TargetMode="External"/><Relationship Id="rId30" Type="http://schemas.openxmlformats.org/officeDocument/2006/relationships/hyperlink" Target="https://www.rstudio.com/products/connect/" TargetMode="External"/><Relationship Id="rId31" Type="http://schemas.openxmlformats.org/officeDocument/2006/relationships/hyperlink" Target="https://www.rstudio.com/products/shiny/shiny-server/" TargetMode="External"/><Relationship Id="rId32" Type="http://schemas.openxmlformats.org/officeDocument/2006/relationships/image" Target="../media/image26.png"/><Relationship Id="rId33" Type="http://schemas.openxmlformats.org/officeDocument/2006/relationships/image" Target="../media/image1.tif"/><Relationship Id="rId34" Type="http://schemas.openxmlformats.org/officeDocument/2006/relationships/image" Target="../media/image2.tif"/><Relationship Id="rId35" Type="http://schemas.openxmlformats.org/officeDocument/2006/relationships/hyperlink" Target="http://www.htmlwidgets.org/" TargetMode="External"/><Relationship Id="rId36" Type="http://schemas.openxmlformats.org/officeDocument/2006/relationships/image" Target="../media/image27.png"/><Relationship Id="rId37" Type="http://schemas.openxmlformats.org/officeDocument/2006/relationships/image" Target="../media/image3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shiny.rstudio.com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5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4.tif"/><Relationship Id="rId16" Type="http://schemas.openxmlformats.org/officeDocument/2006/relationships/image" Target="../media/image1.tif"/><Relationship Id="rId17" Type="http://schemas.openxmlformats.org/officeDocument/2006/relationships/image" Target="../media/image5.tif"/><Relationship Id="rId18" Type="http://schemas.openxmlformats.org/officeDocument/2006/relationships/image" Target="../media/image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4380C5"/>
              </a:solidFill>
              <a:ln w="3175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4380C5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4529" t="-7398" r="45470" b="10739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137" name="Rectangle"/>
          <p:cNvSpPr/>
          <p:nvPr/>
        </p:nvSpPr>
        <p:spPr>
          <a:xfrm>
            <a:off x="217742" y="1275414"/>
            <a:ext cx="10085803" cy="483454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38" name="Shiny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Shiny : : </a:t>
            </a:r>
            <a:r>
              <a:rPr b="1" sz="330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t> </a:t>
            </a:r>
          </a:p>
        </p:txBody>
      </p:sp>
      <p:sp>
        <p:nvSpPr>
          <p:cNvPr id="139" name="# app.R…"/>
          <p:cNvSpPr/>
          <p:nvPr/>
        </p:nvSpPr>
        <p:spPr>
          <a:xfrm>
            <a:off x="3832686" y="1877446"/>
            <a:ext cx="4853368" cy="270052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spcBef>
                <a:spcPts val="0"/>
              </a:spcBef>
              <a:defRPr sz="9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 app.R</a:t>
            </a:r>
          </a:p>
          <a:p>
            <a:pPr>
              <a:spcBef>
                <a:spcPts val="0"/>
              </a:spcBef>
              <a:defRPr sz="9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library(shiny)</a:t>
            </a:r>
          </a:p>
          <a:p>
            <a:pPr>
              <a:spcBef>
                <a:spcPts val="0"/>
              </a:spcBef>
              <a:defRPr sz="9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spcBef>
                <a:spcPts val="0"/>
              </a:spcBef>
              <a:defRPr sz="9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ui &lt;- fluidPage(</a:t>
            </a:r>
          </a:p>
          <a:p>
            <a:pPr>
              <a:spcBef>
                <a:spcPts val="0"/>
              </a:spcBef>
              <a:defRPr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numericInput(</a:t>
            </a:r>
            <a:r>
              <a:rPr b="1">
                <a:solidFill>
                  <a:schemeClr val="accent1">
                    <a:hueOff val="-158953"/>
                    <a:satOff val="43350"/>
                    <a:lumOff val="-16494"/>
                  </a:schemeClr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inputId = </a:t>
            </a:r>
            <a:r>
              <a:rPr b="1">
                <a:solidFill>
                  <a:schemeClr val="accent1">
                    <a:hueOff val="-158953"/>
                    <a:satOff val="43350"/>
                    <a:lumOff val="-16494"/>
                  </a:schemeClr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"n"</a:t>
            </a:r>
            <a:r>
              <a:t>, </a:t>
            </a:r>
          </a:p>
          <a:p>
            <a:pPr>
              <a:spcBef>
                <a:spcPts val="0"/>
              </a:spcBef>
              <a:defRPr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"Sample size", value = 25),</a:t>
            </a:r>
          </a:p>
          <a:p>
            <a:pPr>
              <a:spcBef>
                <a:spcPts val="0"/>
              </a:spcBef>
              <a:defRPr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plotOutput(</a:t>
            </a:r>
            <a:r>
              <a:rPr b="1">
                <a:solidFill>
                  <a:srgbClr val="007D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outputId = "hist"</a:t>
            </a:r>
            <a:r>
              <a:t>)</a:t>
            </a:r>
          </a:p>
          <a:p>
            <a:pPr>
              <a:spcBef>
                <a:spcPts val="0"/>
              </a:spcBef>
              <a:defRPr sz="9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)</a:t>
            </a:r>
          </a:p>
          <a:p>
            <a:pPr>
              <a:spcBef>
                <a:spcPts val="0"/>
              </a:spcBef>
              <a:defRPr sz="9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spcBef>
                <a:spcPts val="0"/>
              </a:spcBef>
              <a:defRPr sz="9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spcBef>
                <a:spcPts val="0"/>
              </a:spcBef>
              <a:defRPr sz="900">
                <a:solidFill>
                  <a:srgbClr val="92929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server &lt;- function(input, output, session) {</a:t>
            </a:r>
          </a:p>
          <a:p>
            <a:pPr>
              <a:spcBef>
                <a:spcPts val="0"/>
              </a:spcBef>
              <a:defRPr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</a:t>
            </a:r>
            <a:r>
              <a:rPr b="1">
                <a:solidFill>
                  <a:srgbClr val="007D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output$hist</a:t>
            </a:r>
            <a:r>
              <a:t> &lt;- </a:t>
            </a:r>
            <a:r>
              <a:rPr b="1">
                <a:solidFill>
                  <a:schemeClr val="accent1">
                    <a:hueOff val="-180877"/>
                    <a:satOff val="65749"/>
                    <a:lumOff val="17664"/>
                  </a:schemeClr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renderPlot</a:t>
            </a:r>
            <a:r>
              <a:t>({</a:t>
            </a:r>
          </a:p>
          <a:p>
            <a:pPr>
              <a:spcBef>
                <a:spcPts val="0"/>
              </a:spcBef>
              <a:defRPr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hist(rnorm(</a:t>
            </a:r>
            <a:r>
              <a:rPr b="1">
                <a:solidFill>
                  <a:schemeClr val="accent1">
                    <a:hueOff val="-158953"/>
                    <a:satOff val="43350"/>
                    <a:lumOff val="-16494"/>
                  </a:schemeClr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input$n</a:t>
            </a:r>
            <a:r>
              <a:t>))</a:t>
            </a:r>
          </a:p>
          <a:p>
            <a:pPr>
              <a:spcBef>
                <a:spcPts val="0"/>
              </a:spcBef>
              <a:defRPr sz="9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})</a:t>
            </a:r>
          </a:p>
          <a:p>
            <a:pPr>
              <a:spcBef>
                <a:spcPts val="0"/>
              </a:spcBef>
              <a:defRPr sz="9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  <a:p>
            <a:pPr>
              <a:spcBef>
                <a:spcPts val="0"/>
              </a:spcBef>
              <a:defRPr sz="9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spcBef>
                <a:spcPts val="0"/>
              </a:spcBef>
              <a:defRPr sz="9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spcBef>
                <a:spcPts val="0"/>
              </a:spcBef>
              <a:defRPr sz="9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  <a:p>
            <a:pPr>
              <a:spcBef>
                <a:spcPts val="0"/>
              </a:spcBef>
              <a:defRPr sz="900">
                <a:solidFill>
                  <a:srgbClr val="7979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shinyApp(ui = ui, server = server)</a:t>
            </a:r>
          </a:p>
        </p:txBody>
      </p:sp>
      <p:sp>
        <p:nvSpPr>
          <p:cNvPr id="140" name="Line"/>
          <p:cNvSpPr/>
          <p:nvPr/>
        </p:nvSpPr>
        <p:spPr>
          <a:xfrm>
            <a:off x="217742" y="1280708"/>
            <a:ext cx="10075923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41" name="Building an App"/>
          <p:cNvSpPr txBox="1"/>
          <p:nvPr/>
        </p:nvSpPr>
        <p:spPr>
          <a:xfrm>
            <a:off x="306210" y="1282700"/>
            <a:ext cx="216852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574A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Building an App </a:t>
            </a:r>
          </a:p>
        </p:txBody>
      </p:sp>
      <p:sp>
        <p:nvSpPr>
          <p:cNvPr id="142" name="Outputs  render*()  and *Output() functions work together to add R output to the UI."/>
          <p:cNvSpPr txBox="1"/>
          <p:nvPr/>
        </p:nvSpPr>
        <p:spPr>
          <a:xfrm>
            <a:off x="3719691" y="6208119"/>
            <a:ext cx="59276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574A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Outputs  </a:t>
            </a:r>
            <a:r>
              <a:rPr sz="1200"/>
              <a:t>render*()  and *Output() functions work together to add R output to the UI.</a:t>
            </a:r>
          </a:p>
        </p:txBody>
      </p:sp>
      <p:sp>
        <p:nvSpPr>
          <p:cNvPr id="143" name="Line"/>
          <p:cNvSpPr/>
          <p:nvPr/>
        </p:nvSpPr>
        <p:spPr>
          <a:xfrm>
            <a:off x="3719691" y="6213214"/>
            <a:ext cx="650720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44" name="Inputs"/>
          <p:cNvSpPr txBox="1"/>
          <p:nvPr/>
        </p:nvSpPr>
        <p:spPr>
          <a:xfrm>
            <a:off x="10521908" y="1270000"/>
            <a:ext cx="85598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574A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Inputs</a:t>
            </a:r>
          </a:p>
        </p:txBody>
      </p:sp>
      <p:sp>
        <p:nvSpPr>
          <p:cNvPr id="145" name="Line"/>
          <p:cNvSpPr/>
          <p:nvPr/>
        </p:nvSpPr>
        <p:spPr>
          <a:xfrm>
            <a:off x="10521908" y="1280708"/>
            <a:ext cx="1039520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46" name="A Shiny app is a web page (ui) connected to a computer running a live R session (server)."/>
          <p:cNvSpPr txBox="1"/>
          <p:nvPr/>
        </p:nvSpPr>
        <p:spPr>
          <a:xfrm>
            <a:off x="306746" y="1713641"/>
            <a:ext cx="2180153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Shiny</a:t>
            </a:r>
            <a:r>
              <a:t> app is a web page 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ui</a:t>
            </a:r>
            <a:r>
              <a:t>) connected to a computer running a live R session 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server</a:t>
            </a:r>
            <a:r>
              <a:t>).</a:t>
            </a:r>
          </a:p>
        </p:txBody>
      </p:sp>
      <p:sp>
        <p:nvSpPr>
          <p:cNvPr id="147" name="Users can manipulate the UI, which will cause the server to update the UI’s displays (by running R code)."/>
          <p:cNvSpPr txBox="1"/>
          <p:nvPr/>
        </p:nvSpPr>
        <p:spPr>
          <a:xfrm>
            <a:off x="306746" y="2970079"/>
            <a:ext cx="2167453" cy="813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Users can manipulate the UI, which will cause the server to update the UI’s displays (by running R code).</a:t>
            </a:r>
          </a:p>
        </p:txBody>
      </p:sp>
      <p:sp>
        <p:nvSpPr>
          <p:cNvPr id="148" name="DT::renderDataTable(expr, options, searchDelay, callback, escape, env, quoted, outputArgs)…"/>
          <p:cNvSpPr txBox="1"/>
          <p:nvPr/>
        </p:nvSpPr>
        <p:spPr>
          <a:xfrm>
            <a:off x="4687740" y="6681954"/>
            <a:ext cx="2728506" cy="3403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solidFill>
                  <a:schemeClr val="accent1">
                    <a:satOff val="22051"/>
                    <a:lumOff val="15940"/>
                  </a:schemeClr>
                </a:solidFill>
              </a:rPr>
              <a:t>DT::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renderDataTable(</a:t>
            </a:r>
            <a:r>
              <a:t>expr, </a:t>
            </a:r>
            <a:r>
              <a:rPr sz="1000">
                <a:solidFill>
                  <a:srgbClr val="53585F"/>
                </a:solidFill>
              </a:rPr>
              <a:t>options, searchDelay, callback, escape, </a:t>
            </a:r>
            <a:r>
              <a:rPr sz="1000">
                <a:solidFill>
                  <a:srgbClr val="53585F"/>
                </a:solidFill>
              </a:rPr>
              <a:t>env, quoted, outputArgs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114300" indent="-114300"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renderImage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t>expr,</a:t>
            </a:r>
            <a:r>
              <a:rPr>
                <a:solidFill>
                  <a:srgbClr val="53585F"/>
                </a:solidFill>
              </a:rPr>
              <a:t> </a:t>
            </a:r>
            <a:r>
              <a:rPr sz="1000">
                <a:solidFill>
                  <a:srgbClr val="53585F"/>
                </a:solidFill>
              </a:rPr>
              <a:t>env, quoted, deleteFile, outputArgs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marL="114300" indent="-114300"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renderPlot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t>expr, </a:t>
            </a:r>
            <a:r>
              <a:rPr sz="1000">
                <a:solidFill>
                  <a:srgbClr val="53585F"/>
                </a:solidFill>
              </a:rPr>
              <a:t>width, height, res, …, alt, env, quoted, execOnResize, outputArgs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endParaRPr>
              <a:latin typeface="+mj-lt"/>
              <a:ea typeface="+mj-ea"/>
              <a:cs typeface="+mj-cs"/>
              <a:sym typeface="Source Sans Pro Light"/>
            </a:endParaRPr>
          </a:p>
          <a:p>
            <a:pPr marL="114300" indent="-114300"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renderPrint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t>expr,</a:t>
            </a:r>
            <a:r>
              <a:rPr>
                <a:solidFill>
                  <a:srgbClr val="53585F"/>
                </a:solidFill>
              </a:rPr>
              <a:t> </a:t>
            </a:r>
            <a:r>
              <a:rPr sz="1000">
                <a:solidFill>
                  <a:srgbClr val="53585F"/>
                </a:solidFill>
              </a:rPr>
              <a:t>env, quoted, </a:t>
            </a:r>
            <a:r>
              <a:rPr sz="1000">
                <a:solidFill>
                  <a:srgbClr val="53585F"/>
                </a:solidFill>
              </a:rPr>
              <a:t>width, outputArgs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)</a:t>
            </a:r>
          </a:p>
          <a:p>
            <a:pPr marL="114300" indent="-114300"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renderTable(</a:t>
            </a:r>
            <a:r>
              <a:t>expr, </a:t>
            </a:r>
            <a:r>
              <a:rPr sz="1000">
                <a:solidFill>
                  <a:srgbClr val="53585F"/>
                </a:solidFill>
              </a:rPr>
              <a:t>striped, hover, bordered, spacing, width, align, rownames, colnames, digits, na, …, env, quoted, outputArgs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marL="114300" indent="-114300"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renderText(</a:t>
            </a:r>
            <a:r>
              <a:t>expr,</a:t>
            </a:r>
            <a:r>
              <a:rPr>
                <a:solidFill>
                  <a:srgbClr val="53585F"/>
                </a:solidFill>
              </a:rPr>
              <a:t> </a:t>
            </a:r>
            <a:r>
              <a:rPr sz="1000">
                <a:solidFill>
                  <a:srgbClr val="53585F"/>
                </a:solidFill>
              </a:rPr>
              <a:t>env, quoted, outputArgs, sep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marL="114300" indent="-114300"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renderUI(</a:t>
            </a:r>
            <a:r>
              <a:t>expr,</a:t>
            </a:r>
            <a:r>
              <a:rPr>
                <a:solidFill>
                  <a:srgbClr val="53585F"/>
                </a:solidFill>
              </a:rPr>
              <a:t> </a:t>
            </a:r>
            <a:r>
              <a:rPr sz="1000">
                <a:solidFill>
                  <a:srgbClr val="53585F"/>
                </a:solidFill>
              </a:rPr>
              <a:t>env, quoted, outputArgs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149" name="dataTableOutput(outputId)…"/>
          <p:cNvSpPr txBox="1"/>
          <p:nvPr/>
        </p:nvSpPr>
        <p:spPr>
          <a:xfrm>
            <a:off x="7613761" y="6681954"/>
            <a:ext cx="2567864" cy="3625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1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solidFill>
                  <a:srgbClr val="3574A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dataTableOutput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t>outputId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br/>
          </a:p>
          <a:p>
            <a:pPr marL="114300" indent="-114300"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solidFill>
                  <a:srgbClr val="3574A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imageOutput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t>outputId,</a:t>
            </a:r>
            <a:r>
              <a:rPr>
                <a:solidFill>
                  <a:srgbClr val="53585F"/>
                </a:solidFill>
              </a:rPr>
              <a:t> </a:t>
            </a:r>
            <a:r>
              <a:rPr sz="1000">
                <a:solidFill>
                  <a:srgbClr val="53585F"/>
                </a:solidFill>
              </a:rPr>
              <a:t>width, height, click, dblclick, hover, brush, inline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marL="114300" indent="-114300"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solidFill>
                  <a:srgbClr val="3574A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plotOutput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t>outputId, </a:t>
            </a:r>
            <a:r>
              <a:rPr sz="1000">
                <a:solidFill>
                  <a:srgbClr val="53585F"/>
                </a:solidFill>
              </a:rPr>
              <a:t>width, height, click, dblclick, hover, brush, inline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</a:p>
          <a:p>
            <a:pPr marL="114300" indent="-114300"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solidFill>
                  <a:srgbClr val="3574A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verbatimTextOutput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t>outputId, </a:t>
            </a:r>
            <a:r>
              <a:rPr sz="1000">
                <a:solidFill>
                  <a:srgbClr val="53585F"/>
                </a:solidFill>
              </a:rPr>
              <a:t>placeholder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marL="114300" indent="-114300">
              <a:lnSpc>
                <a:spcPct val="80000"/>
              </a:lnSpc>
              <a:spcBef>
                <a:spcPts val="11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solidFill>
                  <a:srgbClr val="3574A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tableOutput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t>outputId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br/>
          </a:p>
          <a:p>
            <a:pPr marL="114300" indent="-114300"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solidFill>
                  <a:srgbClr val="3574A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textOutput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t>outputId,</a:t>
            </a:r>
            <a:r>
              <a:rPr>
                <a:solidFill>
                  <a:srgbClr val="53585F"/>
                </a:solidFill>
              </a:rPr>
              <a:t> </a:t>
            </a:r>
            <a:r>
              <a:rPr sz="1000">
                <a:solidFill>
                  <a:srgbClr val="53585F"/>
                </a:solidFill>
              </a:rPr>
              <a:t>container, inline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solidFill>
                <a:srgbClr val="A6AAA9"/>
              </a:solidFill>
            </a:endParaRP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solidFill>
                  <a:srgbClr val="3574A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uiOutput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t>outputId,</a:t>
            </a:r>
            <a:r>
              <a:rPr>
                <a:solidFill>
                  <a:srgbClr val="53585F"/>
                </a:solidFill>
              </a:rPr>
              <a:t> </a:t>
            </a:r>
            <a:r>
              <a:rPr sz="1000">
                <a:solidFill>
                  <a:srgbClr val="53585F"/>
                </a:solidFill>
              </a:rPr>
              <a:t>inline, container,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rPr>
                <a:solidFill>
                  <a:srgbClr val="3574A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htmlOutput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t>outputId,</a:t>
            </a:r>
            <a:r>
              <a:rPr>
                <a:solidFill>
                  <a:srgbClr val="53585F"/>
                </a:solidFill>
              </a:rPr>
              <a:t> </a:t>
            </a:r>
            <a:r>
              <a:rPr sz="1000">
                <a:solidFill>
                  <a:srgbClr val="53585F"/>
                </a:solidFill>
              </a:rPr>
              <a:t>inline, container,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150" name="Collect values from the user."/>
          <p:cNvSpPr txBox="1"/>
          <p:nvPr/>
        </p:nvSpPr>
        <p:spPr>
          <a:xfrm>
            <a:off x="10521908" y="1674450"/>
            <a:ext cx="19519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574A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 sz="1200"/>
              <a:t>Collect values from the user.</a:t>
            </a:r>
          </a:p>
        </p:txBody>
      </p:sp>
      <p:sp>
        <p:nvSpPr>
          <p:cNvPr id="151" name="actionButton(inputId, label, icon, width, …)…"/>
          <p:cNvSpPr txBox="1"/>
          <p:nvPr/>
        </p:nvSpPr>
        <p:spPr>
          <a:xfrm>
            <a:off x="11327263" y="2404818"/>
            <a:ext cx="2348589" cy="815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14300" indent="-114300">
              <a:lnSpc>
                <a:spcPct val="80000"/>
              </a:lnSpc>
              <a:spcBef>
                <a:spcPts val="14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actionButton(</a:t>
            </a:r>
            <a:r>
              <a:t>inputId, label,</a:t>
            </a:r>
            <a:r>
              <a:rPr>
                <a:solidFill>
                  <a:srgbClr val="53585F"/>
                </a:solidFill>
              </a:rPr>
              <a:t> </a:t>
            </a:r>
            <a:r>
              <a:rPr sz="1000">
                <a:solidFill>
                  <a:srgbClr val="53585F"/>
                </a:solidFill>
              </a:rPr>
              <a:t>icon, width,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marL="114300" indent="-114300">
              <a:lnSpc>
                <a:spcPct val="80000"/>
              </a:lnSpc>
              <a:spcBef>
                <a:spcPts val="14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actionLink(</a:t>
            </a:r>
            <a:r>
              <a:t>inputId, label, </a:t>
            </a:r>
            <a:r>
              <a:rPr sz="1000">
                <a:solidFill>
                  <a:srgbClr val="53585F"/>
                </a:solidFill>
              </a:rPr>
              <a:t>icon, …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marL="114300" indent="-114300">
              <a:lnSpc>
                <a:spcPct val="80000"/>
              </a:lnSpc>
              <a:spcBef>
                <a:spcPts val="14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checkboxGroupInput(</a:t>
            </a:r>
            <a:r>
              <a:t>inputId, label, choices, </a:t>
            </a:r>
            <a:r>
              <a:rPr sz="1000">
                <a:solidFill>
                  <a:srgbClr val="53585F"/>
                </a:solidFill>
              </a:rPr>
              <a:t>selected, inline, width, choiceNames, choiceValues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marL="114300" indent="-114300">
              <a:lnSpc>
                <a:spcPct val="80000"/>
              </a:lnSpc>
              <a:spcBef>
                <a:spcPts val="14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checkboxInput(</a:t>
            </a:r>
            <a:r>
              <a:t>inputId, label,</a:t>
            </a:r>
            <a:r>
              <a:rPr>
                <a:solidFill>
                  <a:srgbClr val="53585F"/>
                </a:solidFill>
              </a:rPr>
              <a:t> </a:t>
            </a:r>
            <a:r>
              <a:rPr sz="1000">
                <a:solidFill>
                  <a:srgbClr val="53585F"/>
                </a:solidFill>
              </a:rPr>
              <a:t>value, width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marL="114300" indent="-114300">
              <a:lnSpc>
                <a:spcPct val="80000"/>
              </a:lnSpc>
              <a:spcBef>
                <a:spcPts val="14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dateInput(</a:t>
            </a:r>
            <a:r>
              <a:t>inputId, label,</a:t>
            </a:r>
            <a:r>
              <a:rPr>
                <a:solidFill>
                  <a:srgbClr val="53585F"/>
                </a:solidFill>
              </a:rPr>
              <a:t> </a:t>
            </a:r>
            <a:r>
              <a:rPr sz="1000">
                <a:solidFill>
                  <a:srgbClr val="53585F"/>
                </a:solidFill>
              </a:rPr>
              <a:t>value, min, max, format, startview, weekstart, language, width, autoclose, datesdisabled, daysofweekdisabled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marL="114300" indent="-114300">
              <a:lnSpc>
                <a:spcPct val="80000"/>
              </a:lnSpc>
              <a:spcBef>
                <a:spcPts val="14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dateRangeInput(</a:t>
            </a:r>
            <a:r>
              <a:t>inputId, label,</a:t>
            </a:r>
            <a:r>
              <a:rPr>
                <a:solidFill>
                  <a:srgbClr val="53585F"/>
                </a:solidFill>
              </a:rPr>
              <a:t> </a:t>
            </a:r>
            <a:r>
              <a:rPr sz="1000">
                <a:solidFill>
                  <a:srgbClr val="53585F"/>
                </a:solidFill>
              </a:rPr>
              <a:t>start, end, min, max, format, startview, weekstart, language, separator, width, autoclose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marL="114300" indent="-114300">
              <a:lnSpc>
                <a:spcPct val="80000"/>
              </a:lnSpc>
              <a:spcBef>
                <a:spcPts val="14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fileInput(</a:t>
            </a:r>
            <a:r>
              <a:t>inputId, label,</a:t>
            </a:r>
            <a:r>
              <a:rPr sz="1000">
                <a:solidFill>
                  <a:srgbClr val="53585F"/>
                </a:solidFill>
              </a:rPr>
              <a:t> multiple, accept, width, buttonLabel, placeholder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marL="114300" indent="-114300">
              <a:lnSpc>
                <a:spcPct val="80000"/>
              </a:lnSpc>
              <a:spcBef>
                <a:spcPts val="14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numericInput(</a:t>
            </a:r>
            <a:r>
              <a:t>inputId, label, value, </a:t>
            </a:r>
            <a:r>
              <a:rPr sz="1000">
                <a:solidFill>
                  <a:srgbClr val="53585F"/>
                </a:solidFill>
              </a:rPr>
              <a:t>min, max, step, width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marL="114300" indent="-114300">
              <a:lnSpc>
                <a:spcPct val="80000"/>
              </a:lnSpc>
              <a:spcBef>
                <a:spcPts val="14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passwordInput(</a:t>
            </a:r>
            <a:r>
              <a:t>inputId, label, </a:t>
            </a:r>
            <a:r>
              <a:rPr sz="1000">
                <a:solidFill>
                  <a:srgbClr val="53585F"/>
                </a:solidFill>
              </a:rPr>
              <a:t>value, width, placeholder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marL="114300" indent="-114300">
              <a:lnSpc>
                <a:spcPct val="80000"/>
              </a:lnSpc>
              <a:spcBef>
                <a:spcPts val="14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radioButtons(</a:t>
            </a:r>
            <a:r>
              <a:t>inputId, label, choices, </a:t>
            </a:r>
            <a:r>
              <a:rPr sz="1000">
                <a:solidFill>
                  <a:srgbClr val="53585F"/>
                </a:solidFill>
              </a:rPr>
              <a:t>selected, inline, width, choiceNames, choiceValues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marL="114300" indent="-114300">
              <a:lnSpc>
                <a:spcPct val="80000"/>
              </a:lnSpc>
              <a:spcBef>
                <a:spcPts val="14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selectInput(</a:t>
            </a:r>
            <a:r>
              <a:t>inputId, label, choices, </a:t>
            </a:r>
            <a:r>
              <a:rPr sz="1000">
                <a:solidFill>
                  <a:srgbClr val="53585F"/>
                </a:solidFill>
              </a:rPr>
              <a:t>selected, multiple, selectize, width, size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selectizeInput()</a:t>
            </a:r>
            <a:endParaRPr>
              <a:solidFill>
                <a:schemeClr val="accent1">
                  <a:satOff val="22051"/>
                  <a:lumOff val="15940"/>
                </a:schemeClr>
              </a:solidFill>
            </a:endParaRPr>
          </a:p>
          <a:p>
            <a:pPr marL="114300" indent="-114300">
              <a:lnSpc>
                <a:spcPct val="80000"/>
              </a:lnSpc>
              <a:spcBef>
                <a:spcPts val="14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sliderInput(</a:t>
            </a:r>
            <a:r>
              <a:t>inputId, label, min, max, value, </a:t>
            </a:r>
            <a:r>
              <a:rPr sz="1000">
                <a:solidFill>
                  <a:srgbClr val="53585F"/>
                </a:solidFill>
              </a:rPr>
              <a:t>step, round, format, locale, ticks, animate, width, sep, pre, post, timeFormat, timezone, dragRange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marL="114300" indent="-114300">
              <a:lnSpc>
                <a:spcPct val="80000"/>
              </a:lnSpc>
              <a:spcBef>
                <a:spcPts val="14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submitButton(</a:t>
            </a:r>
            <a:r>
              <a:rPr sz="1000">
                <a:solidFill>
                  <a:srgbClr val="53585F"/>
                </a:solidFill>
              </a:rPr>
              <a:t>text, icon, width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(Prevent reactions for entire app)</a:t>
            </a:r>
          </a:p>
          <a:p>
            <a:pPr marL="114300" indent="-114300">
              <a:lnSpc>
                <a:spcPct val="80000"/>
              </a:lnSpc>
              <a:spcBef>
                <a:spcPts val="14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textInput(</a:t>
            </a:r>
            <a:r>
              <a:t>inputId, label, </a:t>
            </a:r>
            <a:r>
              <a:rPr sz="1000">
                <a:solidFill>
                  <a:srgbClr val="53585F"/>
                </a:solidFill>
              </a:rPr>
              <a:t>value, width, placeholder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textAreaInput()</a:t>
            </a:r>
          </a:p>
        </p:txBody>
      </p:sp>
      <p:sp>
        <p:nvSpPr>
          <p:cNvPr id="152" name="Access the current value of an input object with input$&lt;inputId&gt;. Input values are reactive."/>
          <p:cNvSpPr txBox="1"/>
          <p:nvPr/>
        </p:nvSpPr>
        <p:spPr>
          <a:xfrm>
            <a:off x="10521908" y="1924844"/>
            <a:ext cx="3135957" cy="38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+mn-lt"/>
                <a:ea typeface="+mn-ea"/>
                <a:cs typeface="+mn-cs"/>
                <a:sym typeface="Source Sans Pro Regular"/>
              </a:rPr>
              <a:t>Access the current value of an input object with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input$&lt;inputId&gt;</a:t>
            </a:r>
            <a:r>
              <a:t>.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Input values are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reactive</a:t>
            </a:r>
            <a:r>
              <a:t>.</a:t>
            </a:r>
          </a:p>
        </p:txBody>
      </p:sp>
      <p:sp>
        <p:nvSpPr>
          <p:cNvPr id="15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54" name="RStudio® is a trademark of RStudio, PBC  •  CC BY SA  RStudio  •  info@rstudio.com  •  844-448-1212  •  rstudio.com  •  Learn more at shiny.rstudio.com  •  Font Awesome 5.15.3  •  shiny  1.6.0  •  Updated:  2021-0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5" invalidUrl="" action="" tgtFrame="" tooltip="" history="1" highlightClick="0" endSnd="0"/>
              </a:rPr>
              <a:t>shiny.rstudio.com</a:t>
            </a:r>
            <a:r>
              <a:t>  •  Font Awesome 5.15.3  •  shiny  1.6.0  •  Updated:  2021-07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Screen Shot 2015-06-08 at 7.34.57 PM.png" descr="Screen Shot 2015-06-08 at 7.34.57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91520" y="6637783"/>
            <a:ext cx="793521" cy="412329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pic>
        <p:nvPicPr>
          <p:cNvPr id="157" name="RStudio-Logo-Black-Letters.png" descr="RStudio-Logo-Black-Letters.png"/>
          <p:cNvPicPr>
            <a:picLocks noChangeAspect="1"/>
          </p:cNvPicPr>
          <p:nvPr/>
        </p:nvPicPr>
        <p:blipFill>
          <a:blip r:embed="rId8">
            <a:extLst/>
          </a:blip>
          <a:srcRect l="0" t="0" r="63329" b="0"/>
          <a:stretch>
            <a:fillRect/>
          </a:stretch>
        </p:blipFill>
        <p:spPr>
          <a:xfrm>
            <a:off x="4004607" y="7123386"/>
            <a:ext cx="390080" cy="373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creen Shot 2015-06-08 at 7.30.35 PM.png" descr="Screen Shot 2015-06-08 at 7.30.35 P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895262" y="7716851"/>
            <a:ext cx="574834" cy="426041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pic>
        <p:nvPicPr>
          <p:cNvPr id="159" name="Screen Shot 2015-06-08 at 7.31.04 PM.png" descr="Screen Shot 2015-06-08 at 7.31.04 P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816372" y="8438301"/>
            <a:ext cx="759537" cy="180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Screen Shot 2015-06-02 at 3.22.54 PM.png" descr="Screen Shot 2015-06-02 at 3.22.54 PM.png"/>
          <p:cNvPicPr>
            <a:picLocks noChangeAspect="1"/>
          </p:cNvPicPr>
          <p:nvPr/>
        </p:nvPicPr>
        <p:blipFill>
          <a:blip r:embed="rId11">
            <a:extLst/>
          </a:blip>
          <a:srcRect l="11544" t="9515" r="11544" b="62886"/>
          <a:stretch>
            <a:fillRect/>
          </a:stretch>
        </p:blipFill>
        <p:spPr>
          <a:xfrm>
            <a:off x="3801679" y="9598500"/>
            <a:ext cx="762001" cy="378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Screen Shot 2015-06-08 at 7.35.38 PM.png" descr="Screen Shot 2015-06-08 at 7.35.38 PM.png"/>
          <p:cNvPicPr>
            <a:picLocks noChangeAspect="1"/>
          </p:cNvPicPr>
          <p:nvPr/>
        </p:nvPicPr>
        <p:blipFill>
          <a:blip r:embed="rId12">
            <a:extLst/>
          </a:blip>
          <a:srcRect l="0" t="0" r="0" b="36091"/>
          <a:stretch>
            <a:fillRect/>
          </a:stretch>
        </p:blipFill>
        <p:spPr>
          <a:xfrm>
            <a:off x="3808272" y="8820822"/>
            <a:ext cx="759924" cy="356765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pic>
        <p:nvPicPr>
          <p:cNvPr id="162" name="Screen Shot 2015-06-08 at 6.15.38 PM.png" descr="Screen Shot 2015-06-08 at 6.15.38 PM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544385" y="2418717"/>
            <a:ext cx="540386" cy="29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 Shot 2015-06-08 at 6.15.50 PM.png" descr="Screen Shot 2015-06-08 at 6.15.50 PM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611711" y="2873257"/>
            <a:ext cx="380333" cy="185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Screen Shot 2015-06-08 at 6.37.47 PM.png" descr="Screen Shot 2015-06-08 at 6.37.47 PM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503652" y="3185988"/>
            <a:ext cx="635001" cy="521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 Shot 2015-06-08 at 6.38.04 PM.png" descr="Screen Shot 2015-06-08 at 6.38.04 PM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0427017" y="6334188"/>
            <a:ext cx="762001" cy="281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Screen Shot 2015-06-08 at 6.38.19 PM.png" descr="Screen Shot 2015-06-08 at 6.38.19 PM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0427017" y="5851602"/>
            <a:ext cx="762001" cy="209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creen Shot 2015-06-08 at 6.38.31 PM.png" descr="Screen Shot 2015-06-08 at 6.38.31 PM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424861" y="6837879"/>
            <a:ext cx="762001" cy="263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reen Shot 2015-06-08 at 6.38.39 PM.png" descr="Screen Shot 2015-06-08 at 6.38.39 PM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0475661" y="7243045"/>
            <a:ext cx="635001" cy="515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Screen Shot 2015-06-08 at 6.47.00 PM.png" descr="Screen Shot 2015-06-08 at 6.47.00 PM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0424861" y="9829225"/>
            <a:ext cx="762001" cy="2681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Screen Shot 2015-06-08 at 6.49.56 PM.png" descr="Screen Shot 2015-06-08 at 6.49.56 PM.png"/>
          <p:cNvPicPr>
            <a:picLocks noChangeAspect="1"/>
          </p:cNvPicPr>
          <p:nvPr/>
        </p:nvPicPr>
        <p:blipFill>
          <a:blip r:embed="rId21">
            <a:extLst/>
          </a:blip>
          <a:srcRect l="0" t="12405" r="0" b="0"/>
          <a:stretch>
            <a:fillRect/>
          </a:stretch>
        </p:blipFill>
        <p:spPr>
          <a:xfrm>
            <a:off x="10393111" y="7811459"/>
            <a:ext cx="825501" cy="822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 Shot 2015-06-08 at 6.52.55 PM.png" descr="Screen Shot 2015-06-08 at 6.52.55 PM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0541752" y="4185784"/>
            <a:ext cx="558801" cy="799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Screen Shot 2015-06-08 at 6.53.35 PM.png" descr="Screen Shot 2015-06-08 at 6.53.35 PM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0551861" y="4979805"/>
            <a:ext cx="563983" cy="743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creen Shot 2015-06-08 at 6.16.03 PM.png" descr="Screen Shot 2015-06-08 at 6.16.03 PM.png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0515902" y="3865934"/>
            <a:ext cx="635001" cy="143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creen Shot 2015-06-08 at 6.21.32 PM.png" descr="Screen Shot 2015-06-08 at 6.21.32 PM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0424861" y="9373047"/>
            <a:ext cx="762001" cy="232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Screen Shot 2018-07-29 at 10.42.23 AM.png" descr="Screen Shot 2018-07-29 at 10.42.23 AM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0442737" y="8654360"/>
            <a:ext cx="718282" cy="269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Screen Shot 2018-07-29 at 10.42.10 AM.png" descr="Screen Shot 2018-07-29 at 10.42.10 AM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0442737" y="8913094"/>
            <a:ext cx="700849" cy="273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Screen Shot 2015-06-08 at 7.31.32 PM.png" descr="Screen Shot 2015-06-08 at 7.31.32 PM.png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3999011" y="9262113"/>
            <a:ext cx="367337" cy="24884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Host it on shinyapps.io, a cloud based…"/>
          <p:cNvSpPr txBox="1"/>
          <p:nvPr/>
        </p:nvSpPr>
        <p:spPr>
          <a:xfrm>
            <a:off x="311398" y="6860675"/>
            <a:ext cx="3401433" cy="27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marL="211666" indent="-211666">
              <a:spcBef>
                <a:spcPts val="0"/>
              </a:spcBef>
              <a:buSzPct val="100000"/>
              <a:buAutoNum type="arabicPeriod" startAt="1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solidFill>
                  <a:srgbClr val="3574A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Host it on </a:t>
            </a:r>
            <a:r>
              <a:rPr u="sng">
                <a:solidFill>
                  <a:srgbClr val="3574A9"/>
                </a:solidFill>
                <a:latin typeface="Source Sans Pro Bold"/>
                <a:ea typeface="Source Sans Pro Bold"/>
                <a:cs typeface="Source Sans Pro Bold"/>
                <a:sym typeface="Source Sans Pro Bold"/>
                <a:hlinkClick r:id="rId29" invalidUrl="" action="" tgtFrame="" tooltip="" history="1" highlightClick="0" endSnd="0"/>
              </a:rPr>
              <a:t>shinyapps.io</a:t>
            </a:r>
            <a:r>
              <a:rPr sz="1100"/>
              <a:t>, a cloud based </a:t>
            </a:r>
            <a:endParaRPr sz="1100"/>
          </a:p>
          <a:p>
            <a:pPr>
              <a:spcBef>
                <a:spcPts val="10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 sz="1100"/>
              <a:t>service from RStudio.</a:t>
            </a:r>
            <a:r>
              <a:rPr sz="1100"/>
              <a:t> To deploy Shiny apps:</a:t>
            </a:r>
            <a:endParaRPr b="1" sz="1100">
              <a:latin typeface="SourceSansPro-SemiBold"/>
              <a:ea typeface="SourceSansPro-SemiBold"/>
              <a:cs typeface="SourceSansPro-SemiBold"/>
              <a:sym typeface="SourceSansPro-SemiBold"/>
            </a:endParaRPr>
          </a:p>
          <a:p>
            <a:pPr lvl="1"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Create a free or professional </a:t>
            </a:r>
          </a:p>
          <a:p>
            <a:pPr lvl="1">
              <a:spcBef>
                <a:spcPts val="100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account at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29" invalidUrl="" action="" tgtFrame="" tooltip="" history="1" highlightClick="0" endSnd="0"/>
              </a:rPr>
              <a:t>shinyapps.io</a:t>
            </a:r>
          </a:p>
          <a:p>
            <a:pPr lvl="1">
              <a:spcBef>
                <a:spcPts val="150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Click the Publish icon in RStudio IDE, or run: </a:t>
            </a:r>
            <a:r>
              <a:rPr sz="1000">
                <a:latin typeface="Source Sans Pro Bold"/>
                <a:ea typeface="Source Sans Pro Bold"/>
                <a:cs typeface="Source Sans Pro Bold"/>
                <a:sym typeface="Source Sans Pro Bold"/>
              </a:rPr>
              <a:t>rsconnect::deployApp(</a:t>
            </a:r>
            <a:r>
              <a:rPr sz="1000"/>
              <a:t>"&lt;path to directory&gt;"</a:t>
            </a:r>
            <a:r>
              <a:rPr sz="100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marL="211709" indent="-211709"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solidFill>
                  <a:srgbClr val="3574A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Purchase RStudio Connect</a:t>
            </a:r>
            <a:r>
              <a:rPr sz="1100"/>
              <a:t>, a </a:t>
            </a:r>
            <a:endParaRPr sz="1100"/>
          </a:p>
          <a:p>
            <a:pPr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 sz="1100"/>
              <a:t>publishing platform for R and Python.</a:t>
            </a:r>
            <a:endParaRPr sz="1100"/>
          </a:p>
          <a:p>
            <a:pPr>
              <a:spcBef>
                <a:spcPts val="15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rPr sz="1100" u="sng">
                <a:hlinkClick r:id="rId30" invalidUrl="" action="" tgtFrame="" tooltip="" history="1" highlightClick="0" endSnd="0"/>
              </a:rPr>
              <a:t>rstudio.com/products/connect/</a:t>
            </a:r>
          </a:p>
          <a:p>
            <a:pPr marL="211709" indent="-211709"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>
                <a:solidFill>
                  <a:srgbClr val="3574A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Build your own Shiny Server</a:t>
            </a:r>
            <a:r>
              <a:rPr sz="1100"/>
              <a:t> </a:t>
            </a:r>
            <a:endParaRPr sz="1100"/>
          </a:p>
          <a:p>
            <a:pPr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rPr sz="1100" u="sng">
                <a:hlinkClick r:id="rId31" invalidUrl="" action="" tgtFrame="" tooltip="" history="1" highlightClick="0" endSnd="0"/>
              </a:rPr>
              <a:t>rstudio.com/products/shiny/shiny-server/</a:t>
            </a:r>
          </a:p>
        </p:txBody>
      </p:sp>
      <p:sp>
        <p:nvSpPr>
          <p:cNvPr id="179" name="Share your app in three ways:"/>
          <p:cNvSpPr txBox="1"/>
          <p:nvPr/>
        </p:nvSpPr>
        <p:spPr>
          <a:xfrm>
            <a:off x="306210" y="6646401"/>
            <a:ext cx="2850532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indent="0">
              <a:defRPr>
                <a:latin typeface="+mn-lt"/>
                <a:ea typeface="+mn-ea"/>
                <a:cs typeface="+mn-cs"/>
                <a:sym typeface="Source Sans Pro Regular"/>
              </a:defRPr>
            </a:pPr>
            <a:r>
              <a:t>Share your app</a:t>
            </a:r>
            <a:r>
              <a:t> in three ways:</a:t>
            </a:r>
          </a:p>
        </p:txBody>
      </p:sp>
      <p:pic>
        <p:nvPicPr>
          <p:cNvPr id="180" name="Publish-Icon.png" descr="Publish-Icon.png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581922" y="7461208"/>
            <a:ext cx="220737" cy="16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ublish-Icon.png" descr="Publish-Icon.png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581922" y="7933974"/>
            <a:ext cx="220737" cy="16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2306300" y="203200"/>
            <a:ext cx="1371600" cy="159026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Rounded Rectangle"/>
          <p:cNvSpPr/>
          <p:nvPr/>
        </p:nvSpPr>
        <p:spPr>
          <a:xfrm>
            <a:off x="2599461" y="2189139"/>
            <a:ext cx="1099909" cy="756514"/>
          </a:xfrm>
          <a:prstGeom prst="roundRect">
            <a:avLst>
              <a:gd name="adj" fmla="val 25181"/>
            </a:avLst>
          </a:prstGeom>
          <a:solidFill>
            <a:srgbClr val="4673A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84" name="In ui nest R functions to build an HTML interface"/>
          <p:cNvSpPr txBox="1"/>
          <p:nvPr/>
        </p:nvSpPr>
        <p:spPr>
          <a:xfrm>
            <a:off x="2634470" y="2226557"/>
            <a:ext cx="977147" cy="68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defRPr b="1" sz="11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In </a:t>
            </a:r>
            <a:r>
              <a:rPr b="0">
                <a:latin typeface="Source Sans Pro Black"/>
                <a:ea typeface="Source Sans Pro Black"/>
                <a:cs typeface="Source Sans Pro Black"/>
                <a:sym typeface="Source Sans Pro Black"/>
              </a:rPr>
              <a:t>ui</a:t>
            </a:r>
            <a:r>
              <a:t> nest R functions to build an HTML interface</a:t>
            </a:r>
          </a:p>
        </p:txBody>
      </p:sp>
      <p:sp>
        <p:nvSpPr>
          <p:cNvPr id="185" name="Rounded Rectangle"/>
          <p:cNvSpPr/>
          <p:nvPr/>
        </p:nvSpPr>
        <p:spPr>
          <a:xfrm>
            <a:off x="6059484" y="2358702"/>
            <a:ext cx="2198007" cy="203201"/>
          </a:xfrm>
          <a:prstGeom prst="roundRect">
            <a:avLst>
              <a:gd name="adj" fmla="val 50000"/>
            </a:avLst>
          </a:prstGeom>
          <a:solidFill>
            <a:srgbClr val="4673A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86" name="Add Inputs with *Input() functions"/>
          <p:cNvSpPr txBox="1"/>
          <p:nvPr/>
        </p:nvSpPr>
        <p:spPr>
          <a:xfrm>
            <a:off x="6107193" y="2354622"/>
            <a:ext cx="2089661" cy="20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defRPr b="1" sz="11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Add Inputs with </a:t>
            </a:r>
            <a:r>
              <a:rPr b="0">
                <a:latin typeface="Source Sans Pro Black"/>
                <a:ea typeface="Source Sans Pro Black"/>
                <a:cs typeface="Source Sans Pro Black"/>
                <a:sym typeface="Source Sans Pro Black"/>
              </a:rPr>
              <a:t>*Input() </a:t>
            </a:r>
            <a:r>
              <a:t>functions</a:t>
            </a:r>
          </a:p>
        </p:txBody>
      </p:sp>
      <p:sp>
        <p:nvSpPr>
          <p:cNvPr id="187" name="Rounded Rectangle"/>
          <p:cNvSpPr/>
          <p:nvPr/>
        </p:nvSpPr>
        <p:spPr>
          <a:xfrm>
            <a:off x="6208793" y="2694866"/>
            <a:ext cx="2401207" cy="203201"/>
          </a:xfrm>
          <a:prstGeom prst="roundRect">
            <a:avLst>
              <a:gd name="adj" fmla="val 50000"/>
            </a:avLst>
          </a:prstGeom>
          <a:solidFill>
            <a:srgbClr val="4673A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88" name="Add Outputs with *Output() functions"/>
          <p:cNvSpPr txBox="1"/>
          <p:nvPr/>
        </p:nvSpPr>
        <p:spPr>
          <a:xfrm>
            <a:off x="6256502" y="2690786"/>
            <a:ext cx="2289641" cy="20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defRPr b="1" sz="11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Add Outputs with </a:t>
            </a:r>
            <a:r>
              <a:rPr b="0">
                <a:latin typeface="Source Sans Pro Black"/>
                <a:ea typeface="Source Sans Pro Black"/>
                <a:cs typeface="Source Sans Pro Black"/>
                <a:sym typeface="Source Sans Pro Black"/>
              </a:rPr>
              <a:t>*Output()</a:t>
            </a:r>
            <a:r>
              <a:t> functions</a:t>
            </a:r>
          </a:p>
        </p:txBody>
      </p:sp>
      <p:sp>
        <p:nvSpPr>
          <p:cNvPr id="189" name="Rounded Rectangle"/>
          <p:cNvSpPr/>
          <p:nvPr/>
        </p:nvSpPr>
        <p:spPr>
          <a:xfrm>
            <a:off x="4991059" y="2065633"/>
            <a:ext cx="2458189" cy="203201"/>
          </a:xfrm>
          <a:prstGeom prst="roundRect">
            <a:avLst>
              <a:gd name="adj" fmla="val 50000"/>
            </a:avLst>
          </a:prstGeom>
          <a:solidFill>
            <a:srgbClr val="4673A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90" name="Customize the UI with Layout Functions"/>
          <p:cNvSpPr txBox="1"/>
          <p:nvPr/>
        </p:nvSpPr>
        <p:spPr>
          <a:xfrm>
            <a:off x="5076868" y="2061554"/>
            <a:ext cx="2305789" cy="20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algn="ctr" defTabSz="554990">
              <a:lnSpc>
                <a:spcPct val="90000"/>
              </a:lnSpc>
              <a:spcBef>
                <a:spcPts val="1100"/>
              </a:spcBef>
              <a:defRPr b="1" sz="1045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Customize the UI with </a:t>
            </a:r>
            <a:r>
              <a:rPr b="0">
                <a:latin typeface="Source Sans Pro Black"/>
                <a:ea typeface="Source Sans Pro Black"/>
                <a:cs typeface="Source Sans Pro Black"/>
                <a:sym typeface="Source Sans Pro Black"/>
              </a:rPr>
              <a:t>Layout Functions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3826397" y="1409841"/>
            <a:ext cx="4862894" cy="389296"/>
          </a:xfrm>
          <a:prstGeom prst="roundRect">
            <a:avLst>
              <a:gd name="adj" fmla="val 48710"/>
            </a:avLst>
          </a:prstGeom>
          <a:solidFill>
            <a:srgbClr val="4673A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92" name="To generate the template, type shinyapp and press Tab in the RStudio IDE  or go to File &gt; New Project &gt; New Directory &gt; Shiny Web Application"/>
          <p:cNvSpPr txBox="1"/>
          <p:nvPr/>
        </p:nvSpPr>
        <p:spPr>
          <a:xfrm>
            <a:off x="3899171" y="1405439"/>
            <a:ext cx="4720398" cy="39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defRPr b="1" sz="11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To generate the template, type </a:t>
            </a:r>
            <a:r>
              <a:rPr b="0">
                <a:latin typeface="Source Sans Pro Black"/>
                <a:ea typeface="Source Sans Pro Black"/>
                <a:cs typeface="Source Sans Pro Black"/>
                <a:sym typeface="Source Sans Pro Black"/>
              </a:rPr>
              <a:t>shinyapp</a:t>
            </a:r>
            <a:r>
              <a:t> and press </a:t>
            </a:r>
            <a:r>
              <a:rPr b="0">
                <a:latin typeface="Source Sans Pro Black"/>
                <a:ea typeface="Source Sans Pro Black"/>
                <a:cs typeface="Source Sans Pro Black"/>
                <a:sym typeface="Source Sans Pro Black"/>
              </a:rPr>
              <a:t>Tab</a:t>
            </a:r>
            <a:r>
              <a:t> in the RStudio IDE </a:t>
            </a:r>
            <a:br/>
            <a:r>
              <a:t>or go to </a:t>
            </a:r>
            <a:r>
              <a:rPr b="0">
                <a:latin typeface="Source Sans Pro Black"/>
                <a:ea typeface="Source Sans Pro Black"/>
                <a:cs typeface="Source Sans Pro Black"/>
                <a:sym typeface="Source Sans Pro Black"/>
              </a:rPr>
              <a:t>File &gt; New Project &gt; New Directory &gt; Shiny Web Application</a:t>
            </a:r>
          </a:p>
        </p:txBody>
      </p:sp>
      <p:sp>
        <p:nvSpPr>
          <p:cNvPr id="193" name="Triangle"/>
          <p:cNvSpPr/>
          <p:nvPr/>
        </p:nvSpPr>
        <p:spPr>
          <a:xfrm flipH="1" rot="13919865">
            <a:off x="4907661" y="2137102"/>
            <a:ext cx="112193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673A4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94" name="Triangle"/>
          <p:cNvSpPr/>
          <p:nvPr/>
        </p:nvSpPr>
        <p:spPr>
          <a:xfrm flipH="1" rot="15562335">
            <a:off x="5923612" y="2355032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673A4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95" name="Triangle"/>
          <p:cNvSpPr/>
          <p:nvPr/>
        </p:nvSpPr>
        <p:spPr>
          <a:xfrm flipH="1" rot="16200000">
            <a:off x="6076061" y="2657802"/>
            <a:ext cx="112193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673A4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96" name="Rounded Rectangle"/>
          <p:cNvSpPr/>
          <p:nvPr/>
        </p:nvSpPr>
        <p:spPr>
          <a:xfrm>
            <a:off x="6101389" y="3429020"/>
            <a:ext cx="2193091" cy="360451"/>
          </a:xfrm>
          <a:prstGeom prst="roundRect">
            <a:avLst>
              <a:gd name="adj" fmla="val 50000"/>
            </a:avLst>
          </a:prstGeom>
          <a:solidFill>
            <a:srgbClr val="4673A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97" name="Wrap code in render*() functions before saving to output"/>
          <p:cNvSpPr txBox="1"/>
          <p:nvPr/>
        </p:nvSpPr>
        <p:spPr>
          <a:xfrm>
            <a:off x="6149098" y="3424940"/>
            <a:ext cx="2081881" cy="351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defRPr b="1" sz="11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Wrap code in </a:t>
            </a:r>
            <a:r>
              <a:rPr b="0">
                <a:latin typeface="Source Sans Pro Black"/>
                <a:ea typeface="Source Sans Pro Black"/>
                <a:cs typeface="Source Sans Pro Black"/>
                <a:sym typeface="Source Sans Pro Black"/>
              </a:rPr>
              <a:t>render*() </a:t>
            </a:r>
            <a:r>
              <a:t>functions before saving to output</a:t>
            </a:r>
          </a:p>
        </p:txBody>
      </p:sp>
      <p:sp>
        <p:nvSpPr>
          <p:cNvPr id="198" name="Triangle"/>
          <p:cNvSpPr/>
          <p:nvPr/>
        </p:nvSpPr>
        <p:spPr>
          <a:xfrm flipH="1" rot="17346363">
            <a:off x="5956512" y="3440586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673A4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99" name="Rounded Rectangle"/>
          <p:cNvSpPr/>
          <p:nvPr/>
        </p:nvSpPr>
        <p:spPr>
          <a:xfrm>
            <a:off x="2599461" y="3269924"/>
            <a:ext cx="1102829" cy="960167"/>
          </a:xfrm>
          <a:prstGeom prst="roundRect">
            <a:avLst>
              <a:gd name="adj" fmla="val 19840"/>
            </a:avLst>
          </a:prstGeom>
          <a:solidFill>
            <a:srgbClr val="4673A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defRPr>
                <a:solidFill>
                  <a:srgbClr val="F3CD88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00" name="Tell the server how to render outputs and respond to inputs with R"/>
          <p:cNvSpPr txBox="1"/>
          <p:nvPr/>
        </p:nvSpPr>
        <p:spPr>
          <a:xfrm>
            <a:off x="2634470" y="3303861"/>
            <a:ext cx="977147" cy="88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defRPr b="1" sz="11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Tell the </a:t>
            </a:r>
            <a:r>
              <a:rPr b="0">
                <a:latin typeface="Source Sans Pro Black"/>
                <a:ea typeface="Source Sans Pro Black"/>
                <a:cs typeface="Source Sans Pro Black"/>
                <a:sym typeface="Source Sans Pro Black"/>
              </a:rPr>
              <a:t>server</a:t>
            </a:r>
            <a:r>
              <a:t> how to render outputs and respond to inputs with R</a:t>
            </a:r>
          </a:p>
        </p:txBody>
      </p:sp>
      <p:sp>
        <p:nvSpPr>
          <p:cNvPr id="201" name="Triangle"/>
          <p:cNvSpPr/>
          <p:nvPr/>
        </p:nvSpPr>
        <p:spPr>
          <a:xfrm flipH="1" rot="4353274">
            <a:off x="3715840" y="3325402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673A4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02" name="Triangle"/>
          <p:cNvSpPr/>
          <p:nvPr/>
        </p:nvSpPr>
        <p:spPr>
          <a:xfrm flipH="1" rot="4353274">
            <a:off x="3727135" y="2316589"/>
            <a:ext cx="112193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673A4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03" name="Triangle"/>
          <p:cNvSpPr/>
          <p:nvPr/>
        </p:nvSpPr>
        <p:spPr>
          <a:xfrm flipH="1" rot="10800000">
            <a:off x="4369818" y="1781011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673A4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04" name="The directory name is the app name…"/>
          <p:cNvSpPr txBox="1"/>
          <p:nvPr/>
        </p:nvSpPr>
        <p:spPr>
          <a:xfrm>
            <a:off x="2115692" y="4641365"/>
            <a:ext cx="3863158" cy="1188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The directory name is the app name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(optional) used in showcase mode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(optional) directory of supplemental .R files that are sourced automatically, must be named 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</a:t>
            </a:r>
            <a:r>
              <a:t>"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(optional) directory of files to share with web</a:t>
            </a:r>
            <a:r>
              <a:t> browsers (images, CSS, .js, etc.), must be named 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www</a:t>
            </a:r>
            <a:r>
              <a:t>"</a:t>
            </a:r>
          </a:p>
        </p:txBody>
      </p:sp>
      <p:sp>
        <p:nvSpPr>
          <p:cNvPr id="205" name="Rounded Rectangle"/>
          <p:cNvSpPr/>
          <p:nvPr/>
        </p:nvSpPr>
        <p:spPr>
          <a:xfrm>
            <a:off x="343766" y="4623742"/>
            <a:ext cx="1699818" cy="1146546"/>
          </a:xfrm>
          <a:prstGeom prst="roundRect">
            <a:avLst>
              <a:gd name="adj" fmla="val 3401"/>
            </a:avLst>
          </a:prstGeom>
          <a:solidFill>
            <a:srgbClr val="3574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06" name="app-name"/>
          <p:cNvSpPr txBox="1"/>
          <p:nvPr/>
        </p:nvSpPr>
        <p:spPr>
          <a:xfrm>
            <a:off x="737730" y="4520531"/>
            <a:ext cx="1148656" cy="339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spcBef>
                <a:spcPts val="0"/>
              </a:spcBef>
              <a:defRPr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app-name</a:t>
            </a:r>
          </a:p>
        </p:txBody>
      </p:sp>
      <p:sp>
        <p:nvSpPr>
          <p:cNvPr id="207" name="Circle"/>
          <p:cNvSpPr/>
          <p:nvPr/>
        </p:nvSpPr>
        <p:spPr>
          <a:xfrm>
            <a:off x="402702" y="4676527"/>
            <a:ext cx="88901" cy="889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08" name="Circle"/>
          <p:cNvSpPr/>
          <p:nvPr/>
        </p:nvSpPr>
        <p:spPr>
          <a:xfrm>
            <a:off x="522426" y="4676527"/>
            <a:ext cx="88901" cy="889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09" name="Circle"/>
          <p:cNvSpPr/>
          <p:nvPr/>
        </p:nvSpPr>
        <p:spPr>
          <a:xfrm>
            <a:off x="649046" y="4676527"/>
            <a:ext cx="88901" cy="889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10" name="Rounded Rectangle"/>
          <p:cNvSpPr/>
          <p:nvPr/>
        </p:nvSpPr>
        <p:spPr>
          <a:xfrm>
            <a:off x="381866" y="4816656"/>
            <a:ext cx="1623618" cy="920087"/>
          </a:xfrm>
          <a:prstGeom prst="roundRect">
            <a:avLst>
              <a:gd name="adj" fmla="val 335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11" name="app.R"/>
          <p:cNvSpPr txBox="1"/>
          <p:nvPr/>
        </p:nvSpPr>
        <p:spPr>
          <a:xfrm>
            <a:off x="698289" y="4732141"/>
            <a:ext cx="684648" cy="3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spcBef>
                <a:spcPts val="0"/>
              </a:spcBef>
              <a:defRPr b="1" sz="1100">
                <a:solidFill>
                  <a:srgbClr val="3574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app.R</a:t>
            </a:r>
          </a:p>
        </p:txBody>
      </p:sp>
      <p:sp>
        <p:nvSpPr>
          <p:cNvPr id="212" name="README"/>
          <p:cNvSpPr txBox="1"/>
          <p:nvPr/>
        </p:nvSpPr>
        <p:spPr>
          <a:xfrm>
            <a:off x="698289" y="5081736"/>
            <a:ext cx="1265213" cy="3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spcBef>
                <a:spcPts val="0"/>
              </a:spcBef>
              <a:defRPr sz="1100">
                <a:solidFill>
                  <a:schemeClr val="accent1">
                    <a:satOff val="22051"/>
                    <a:lumOff val="15940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README</a:t>
            </a:r>
          </a:p>
        </p:txBody>
      </p:sp>
      <p:sp>
        <p:nvSpPr>
          <p:cNvPr id="213" name="R/"/>
          <p:cNvSpPr txBox="1"/>
          <p:nvPr/>
        </p:nvSpPr>
        <p:spPr>
          <a:xfrm>
            <a:off x="698289" y="5265541"/>
            <a:ext cx="835993" cy="3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spcBef>
                <a:spcPts val="0"/>
              </a:spcBef>
              <a:defRPr sz="1100">
                <a:solidFill>
                  <a:schemeClr val="accent1">
                    <a:satOff val="22051"/>
                    <a:lumOff val="15940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R/</a:t>
            </a:r>
          </a:p>
        </p:txBody>
      </p:sp>
      <p:sp>
        <p:nvSpPr>
          <p:cNvPr id="214" name="www/"/>
          <p:cNvSpPr txBox="1"/>
          <p:nvPr/>
        </p:nvSpPr>
        <p:spPr>
          <a:xfrm>
            <a:off x="698289" y="5432022"/>
            <a:ext cx="1266838" cy="3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spcBef>
                <a:spcPts val="0"/>
              </a:spcBef>
              <a:defRPr sz="1100">
                <a:solidFill>
                  <a:schemeClr val="accent1">
                    <a:satOff val="22051"/>
                    <a:lumOff val="15940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www/</a:t>
            </a:r>
          </a:p>
        </p:txBody>
      </p:sp>
      <p:sp>
        <p:nvSpPr>
          <p:cNvPr id="215" name="file"/>
          <p:cNvSpPr txBox="1"/>
          <p:nvPr/>
        </p:nvSpPr>
        <p:spPr>
          <a:xfrm>
            <a:off x="364242" y="5100786"/>
            <a:ext cx="296013" cy="3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spcBef>
                <a:spcPts val="0"/>
              </a:spcBef>
              <a:defRPr sz="1100">
                <a:solidFill>
                  <a:schemeClr val="accent1">
                    <a:satOff val="22051"/>
                    <a:lumOff val="15940"/>
                  </a:schemeClr>
                </a:solidFill>
                <a:latin typeface="Font Awesome 5 Free Regular"/>
                <a:ea typeface="Font Awesome 5 Free Regular"/>
                <a:cs typeface="Font Awesome 5 Free Regular"/>
                <a:sym typeface="Font Awesome 5 Free Regular"/>
              </a:defRPr>
            </a:lvl1pPr>
          </a:lstStyle>
          <a:p>
            <a:pPr/>
            <a:r>
              <a:t>file</a:t>
            </a:r>
          </a:p>
        </p:txBody>
      </p:sp>
      <p:sp>
        <p:nvSpPr>
          <p:cNvPr id="216" name="folder"/>
          <p:cNvSpPr txBox="1"/>
          <p:nvPr/>
        </p:nvSpPr>
        <p:spPr>
          <a:xfrm>
            <a:off x="364242" y="5281546"/>
            <a:ext cx="296013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spcBef>
                <a:spcPts val="0"/>
              </a:spcBef>
              <a:defRPr sz="1300">
                <a:solidFill>
                  <a:schemeClr val="accent1">
                    <a:satOff val="22051"/>
                    <a:lumOff val="15940"/>
                  </a:schemeClr>
                </a:solidFill>
                <a:latin typeface="Font Awesome 5 Free Solid"/>
                <a:ea typeface="Font Awesome 5 Free Solid"/>
                <a:cs typeface="Font Awesome 5 Free Solid"/>
                <a:sym typeface="Font Awesome 5 Free Solid"/>
              </a:defRPr>
            </a:lvl1pPr>
          </a:lstStyle>
          <a:p>
            <a:pPr/>
            <a:r>
              <a:t>folder</a:t>
            </a:r>
          </a:p>
        </p:txBody>
      </p:sp>
      <p:sp>
        <p:nvSpPr>
          <p:cNvPr id="217" name="folder"/>
          <p:cNvSpPr txBox="1"/>
          <p:nvPr/>
        </p:nvSpPr>
        <p:spPr>
          <a:xfrm>
            <a:off x="364242" y="5455987"/>
            <a:ext cx="296013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spcBef>
                <a:spcPts val="0"/>
              </a:spcBef>
              <a:defRPr sz="1300">
                <a:solidFill>
                  <a:schemeClr val="accent1">
                    <a:satOff val="22051"/>
                    <a:lumOff val="15940"/>
                  </a:schemeClr>
                </a:solidFill>
                <a:latin typeface="Font Awesome 5 Free Solid"/>
                <a:ea typeface="Font Awesome 5 Free Solid"/>
                <a:cs typeface="Font Awesome 5 Free Solid"/>
                <a:sym typeface="Font Awesome 5 Free Solid"/>
              </a:defRPr>
            </a:lvl1pPr>
          </a:lstStyle>
          <a:p>
            <a:pPr/>
            <a:r>
              <a:t>folder</a:t>
            </a:r>
          </a:p>
        </p:txBody>
      </p:sp>
      <p:sp>
        <p:nvSpPr>
          <p:cNvPr id="218" name="file"/>
          <p:cNvSpPr txBox="1"/>
          <p:nvPr/>
        </p:nvSpPr>
        <p:spPr>
          <a:xfrm>
            <a:off x="364242" y="4744920"/>
            <a:ext cx="296013" cy="3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spcBef>
                <a:spcPts val="0"/>
              </a:spcBef>
              <a:defRPr sz="1100">
                <a:solidFill>
                  <a:schemeClr val="accent1"/>
                </a:solidFill>
                <a:latin typeface="Font Awesome 5 Free Regular"/>
                <a:ea typeface="Font Awesome 5 Free Regular"/>
                <a:cs typeface="Font Awesome 5 Free Regular"/>
                <a:sym typeface="Font Awesome 5 Free Regular"/>
              </a:defRPr>
            </a:lvl1pPr>
          </a:lstStyle>
          <a:p>
            <a:pPr/>
            <a:r>
              <a:t>file</a:t>
            </a:r>
          </a:p>
        </p:txBody>
      </p:sp>
      <p:sp>
        <p:nvSpPr>
          <p:cNvPr id="219" name=".r"/>
          <p:cNvSpPr txBox="1"/>
          <p:nvPr/>
        </p:nvSpPr>
        <p:spPr>
          <a:xfrm>
            <a:off x="394296" y="4774764"/>
            <a:ext cx="223206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spcBef>
                <a:spcPts val="0"/>
              </a:spcBef>
              <a:defRPr sz="700">
                <a:solidFill>
                  <a:schemeClr val="accent1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.r</a:t>
            </a:r>
          </a:p>
        </p:txBody>
      </p:sp>
      <p:sp>
        <p:nvSpPr>
          <p:cNvPr id="220" name="DESCRIPTION"/>
          <p:cNvSpPr txBox="1"/>
          <p:nvPr/>
        </p:nvSpPr>
        <p:spPr>
          <a:xfrm>
            <a:off x="698289" y="4916636"/>
            <a:ext cx="1265214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spcBef>
                <a:spcPts val="0"/>
              </a:spcBef>
              <a:defRPr sz="1100">
                <a:solidFill>
                  <a:schemeClr val="accent1">
                    <a:satOff val="22051"/>
                    <a:lumOff val="15940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DESCRIPTION</a:t>
            </a:r>
          </a:p>
        </p:txBody>
      </p:sp>
      <p:sp>
        <p:nvSpPr>
          <p:cNvPr id="221" name="file"/>
          <p:cNvSpPr txBox="1"/>
          <p:nvPr/>
        </p:nvSpPr>
        <p:spPr>
          <a:xfrm>
            <a:off x="364242" y="4922986"/>
            <a:ext cx="296013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spcBef>
                <a:spcPts val="0"/>
              </a:spcBef>
              <a:defRPr sz="1100">
                <a:solidFill>
                  <a:schemeClr val="accent1">
                    <a:satOff val="22051"/>
                    <a:lumOff val="15940"/>
                  </a:schemeClr>
                </a:solidFill>
                <a:latin typeface="Font Awesome 5 Free Regular"/>
                <a:ea typeface="Font Awesome 5 Free Regular"/>
                <a:cs typeface="Font Awesome 5 Free Regular"/>
                <a:sym typeface="Font Awesome 5 Free Regular"/>
              </a:defRPr>
            </a:lvl1pPr>
          </a:lstStyle>
          <a:p>
            <a:pPr/>
            <a:r>
              <a:t>file</a:t>
            </a:r>
          </a:p>
        </p:txBody>
      </p:sp>
      <p:sp>
        <p:nvSpPr>
          <p:cNvPr id="222" name="Line"/>
          <p:cNvSpPr/>
          <p:nvPr/>
        </p:nvSpPr>
        <p:spPr>
          <a:xfrm>
            <a:off x="1760125" y="4725664"/>
            <a:ext cx="391535" cy="51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03" fill="norm" stroke="1" extrusionOk="0">
                <a:moveTo>
                  <a:pt x="21600" y="20603"/>
                </a:moveTo>
                <a:cubicBezTo>
                  <a:pt x="18275" y="13371"/>
                  <a:pt x="14879" y="7973"/>
                  <a:pt x="11441" y="4457"/>
                </a:cubicBezTo>
                <a:cubicBezTo>
                  <a:pt x="7652" y="581"/>
                  <a:pt x="3821" y="-997"/>
                  <a:pt x="0" y="642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3" name="Line"/>
          <p:cNvSpPr/>
          <p:nvPr/>
        </p:nvSpPr>
        <p:spPr>
          <a:xfrm>
            <a:off x="1679399" y="5052647"/>
            <a:ext cx="475211" cy="11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28" fill="norm" stroke="1" extrusionOk="0">
                <a:moveTo>
                  <a:pt x="21600" y="0"/>
                </a:moveTo>
                <a:cubicBezTo>
                  <a:pt x="17613" y="10363"/>
                  <a:pt x="13620" y="16861"/>
                  <a:pt x="9624" y="19490"/>
                </a:cubicBezTo>
                <a:cubicBezTo>
                  <a:pt x="6416" y="21600"/>
                  <a:pt x="3208" y="21215"/>
                  <a:pt x="0" y="18334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4" name="Line"/>
          <p:cNvSpPr/>
          <p:nvPr/>
        </p:nvSpPr>
        <p:spPr>
          <a:xfrm>
            <a:off x="1341203" y="5052391"/>
            <a:ext cx="813407" cy="198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16" fill="norm" stroke="1" extrusionOk="0">
                <a:moveTo>
                  <a:pt x="21600" y="0"/>
                </a:moveTo>
                <a:cubicBezTo>
                  <a:pt x="18576" y="6825"/>
                  <a:pt x="15349" y="12081"/>
                  <a:pt x="11994" y="15642"/>
                </a:cubicBezTo>
                <a:cubicBezTo>
                  <a:pt x="8084" y="19793"/>
                  <a:pt x="4042" y="21600"/>
                  <a:pt x="0" y="21005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5" name="Line"/>
          <p:cNvSpPr/>
          <p:nvPr/>
        </p:nvSpPr>
        <p:spPr>
          <a:xfrm>
            <a:off x="1177979" y="5619913"/>
            <a:ext cx="965244" cy="24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09" fill="norm" stroke="1" extrusionOk="0">
                <a:moveTo>
                  <a:pt x="21600" y="1778"/>
                </a:moveTo>
                <a:cubicBezTo>
                  <a:pt x="18668" y="11772"/>
                  <a:pt x="15726" y="17593"/>
                  <a:pt x="12782" y="19229"/>
                </a:cubicBezTo>
                <a:cubicBezTo>
                  <a:pt x="8514" y="21600"/>
                  <a:pt x="4247" y="15180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6" name="Save your template as app.R. Keep your app in a directory along with optional extra files."/>
          <p:cNvSpPr txBox="1"/>
          <p:nvPr/>
        </p:nvSpPr>
        <p:spPr>
          <a:xfrm>
            <a:off x="306746" y="3869728"/>
            <a:ext cx="2168526" cy="68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Save your template as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app.R</a:t>
            </a:r>
            <a:r>
              <a:t>. Keep your app in a directory along with optional extra files.</a:t>
            </a:r>
          </a:p>
        </p:txBody>
      </p:sp>
      <p:sp>
        <p:nvSpPr>
          <p:cNvPr id="227" name="Launch apps stored in a directory with runApp(&lt;path to directory&gt;)."/>
          <p:cNvSpPr txBox="1"/>
          <p:nvPr/>
        </p:nvSpPr>
        <p:spPr>
          <a:xfrm>
            <a:off x="306746" y="5784426"/>
            <a:ext cx="5033328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000000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Source Sans Pro Regular"/>
              </a:rPr>
              <a:t>Launch apps stored in a directory with </a:t>
            </a:r>
            <a:r>
              <a:t>runApp(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&lt;path to directory&gt;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</a:t>
            </a:r>
          </a:p>
        </p:txBody>
      </p:sp>
      <p:sp>
        <p:nvSpPr>
          <p:cNvPr id="228" name="Triangle"/>
          <p:cNvSpPr/>
          <p:nvPr/>
        </p:nvSpPr>
        <p:spPr>
          <a:xfrm flipH="1">
            <a:off x="5204547" y="3658022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673A4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29" name="Triangle"/>
          <p:cNvSpPr/>
          <p:nvPr/>
        </p:nvSpPr>
        <p:spPr>
          <a:xfrm flipH="1">
            <a:off x="4369818" y="3591892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673A4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30" name="Rounded Rectangle"/>
          <p:cNvSpPr/>
          <p:nvPr/>
        </p:nvSpPr>
        <p:spPr>
          <a:xfrm>
            <a:off x="4275511" y="3815476"/>
            <a:ext cx="2173966" cy="419851"/>
          </a:xfrm>
          <a:prstGeom prst="roundRect">
            <a:avLst>
              <a:gd name="adj" fmla="val 45373"/>
            </a:avLst>
          </a:prstGeom>
          <a:solidFill>
            <a:srgbClr val="4673A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31" name="Refer to UI inputs with input$&lt;id&gt; and outputs with output$&lt;id&gt;"/>
          <p:cNvSpPr txBox="1"/>
          <p:nvPr/>
        </p:nvSpPr>
        <p:spPr>
          <a:xfrm>
            <a:off x="4310520" y="3847180"/>
            <a:ext cx="2081303" cy="357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defRPr b="1" sz="11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Refer to UI inputs with </a:t>
            </a:r>
            <a:r>
              <a:rPr b="0">
                <a:latin typeface="Source Sans Pro Black"/>
                <a:ea typeface="Source Sans Pro Black"/>
                <a:cs typeface="Source Sans Pro Black"/>
                <a:sym typeface="Source Sans Pro Black"/>
              </a:rPr>
              <a:t>input$&lt;id&gt; </a:t>
            </a:r>
            <a:r>
              <a:t>and outputs with</a:t>
            </a:r>
            <a:r>
              <a:rPr b="0">
                <a:latin typeface="Source Sans Pro Black"/>
                <a:ea typeface="Source Sans Pro Black"/>
                <a:cs typeface="Source Sans Pro Black"/>
                <a:sym typeface="Source Sans Pro Black"/>
              </a:rPr>
              <a:t> output$&lt;id&gt;</a:t>
            </a:r>
          </a:p>
        </p:txBody>
      </p:sp>
      <p:sp>
        <p:nvSpPr>
          <p:cNvPr id="232" name="Share"/>
          <p:cNvSpPr txBox="1"/>
          <p:nvPr/>
        </p:nvSpPr>
        <p:spPr>
          <a:xfrm>
            <a:off x="306210" y="6208119"/>
            <a:ext cx="84296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574A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Share </a:t>
            </a:r>
          </a:p>
        </p:txBody>
      </p:sp>
      <p:sp>
        <p:nvSpPr>
          <p:cNvPr id="233" name="Line"/>
          <p:cNvSpPr/>
          <p:nvPr/>
        </p:nvSpPr>
        <p:spPr>
          <a:xfrm>
            <a:off x="306210" y="6213214"/>
            <a:ext cx="3097670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34" name="See annotated examples of Shiny apps by running runExample(&lt;example name&gt;). Run runExample() with no arguments for a list of example names."/>
          <p:cNvSpPr txBox="1"/>
          <p:nvPr/>
        </p:nvSpPr>
        <p:spPr>
          <a:xfrm>
            <a:off x="6366334" y="5059205"/>
            <a:ext cx="3599738" cy="835026"/>
          </a:xfrm>
          <a:prstGeom prst="rect">
            <a:avLst/>
          </a:prstGeom>
          <a:solidFill>
            <a:srgbClr val="FFFFFF"/>
          </a:solidFill>
          <a:ln>
            <a:solidFill>
              <a:srgbClr val="767C8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 anchor="ctr">
            <a:spAutoFit/>
          </a:bodyPr>
          <a:lstStyle/>
          <a:p>
            <a:pPr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See annotated examples of Shiny apps by running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runExample(</a:t>
            </a:r>
            <a:r>
              <a:t>&lt;example name&gt;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Run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runExample()</a:t>
            </a:r>
            <a:r>
              <a:t> with no arguments for a list of example names.</a:t>
            </a:r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8737600" y="1879600"/>
            <a:ext cx="1363101" cy="2705100"/>
          </a:xfrm>
          <a:prstGeom prst="rect">
            <a:avLst/>
          </a:prstGeom>
          <a:ln>
            <a:solidFill>
              <a:srgbClr val="000000"/>
            </a:solidFill>
            <a:miter lim="400000"/>
          </a:ln>
        </p:spPr>
      </p:pic>
      <p:sp>
        <p:nvSpPr>
          <p:cNvPr id="236" name="Line"/>
          <p:cNvSpPr/>
          <p:nvPr/>
        </p:nvSpPr>
        <p:spPr>
          <a:xfrm>
            <a:off x="945973" y="5298992"/>
            <a:ext cx="1174752" cy="137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4" fill="norm" stroke="1" extrusionOk="0">
                <a:moveTo>
                  <a:pt x="21600" y="0"/>
                </a:moveTo>
                <a:cubicBezTo>
                  <a:pt x="18059" y="7275"/>
                  <a:pt x="14468" y="12721"/>
                  <a:pt x="10849" y="16309"/>
                </a:cubicBezTo>
                <a:cubicBezTo>
                  <a:pt x="7248" y="19878"/>
                  <a:pt x="3625" y="21600"/>
                  <a:pt x="0" y="2146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7" name="Triangle"/>
          <p:cNvSpPr/>
          <p:nvPr/>
        </p:nvSpPr>
        <p:spPr>
          <a:xfrm flipH="1" rot="19319696">
            <a:off x="5887612" y="4491028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673A4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9B02D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38" name="Rounded Rectangle"/>
          <p:cNvSpPr/>
          <p:nvPr/>
        </p:nvSpPr>
        <p:spPr>
          <a:xfrm>
            <a:off x="5917535" y="4669749"/>
            <a:ext cx="4194740" cy="205137"/>
          </a:xfrm>
          <a:prstGeom prst="roundRect">
            <a:avLst>
              <a:gd name="adj" fmla="val 50000"/>
            </a:avLst>
          </a:prstGeom>
          <a:solidFill>
            <a:srgbClr val="4673A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defRPr>
                <a:solidFill>
                  <a:srgbClr val="F9B02D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39" name="Call shinyApp() to combine ui and server into an interactive app!"/>
          <p:cNvSpPr txBox="1"/>
          <p:nvPr/>
        </p:nvSpPr>
        <p:spPr>
          <a:xfrm>
            <a:off x="6008659" y="4630284"/>
            <a:ext cx="4012492" cy="284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defRPr b="1" sz="1100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Call </a:t>
            </a:r>
            <a:r>
              <a:rPr b="0">
                <a:latin typeface="Source Sans Pro Black"/>
                <a:ea typeface="Source Sans Pro Black"/>
                <a:cs typeface="Source Sans Pro Black"/>
                <a:sym typeface="Source Sans Pro Black"/>
              </a:rPr>
              <a:t>shinyApp()</a:t>
            </a:r>
            <a:r>
              <a:t> to combine </a:t>
            </a:r>
            <a:r>
              <a:rPr b="0">
                <a:latin typeface="Source Sans Pro Black"/>
                <a:ea typeface="Source Sans Pro Black"/>
                <a:cs typeface="Source Sans Pro Black"/>
                <a:sym typeface="Source Sans Pro Black"/>
              </a:rPr>
              <a:t>ui</a:t>
            </a:r>
            <a:r>
              <a:t> and </a:t>
            </a:r>
            <a:r>
              <a:rPr b="0">
                <a:latin typeface="Source Sans Pro Black"/>
                <a:ea typeface="Source Sans Pro Black"/>
                <a:cs typeface="Source Sans Pro Black"/>
                <a:sym typeface="Source Sans Pro Black"/>
              </a:rPr>
              <a:t>server</a:t>
            </a:r>
            <a:r>
              <a:t> into an interactive app!</a:t>
            </a:r>
          </a:p>
        </p:txBody>
      </p:sp>
      <p:sp>
        <p:nvSpPr>
          <p:cNvPr id="240" name="Triangle"/>
          <p:cNvSpPr/>
          <p:nvPr/>
        </p:nvSpPr>
        <p:spPr>
          <a:xfrm flipH="1">
            <a:off x="9447961" y="4472016"/>
            <a:ext cx="112193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673A4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9B02D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41" name="These are the core output types. See htmlwidgets.org for many more options."/>
          <p:cNvSpPr txBox="1"/>
          <p:nvPr/>
        </p:nvSpPr>
        <p:spPr>
          <a:xfrm>
            <a:off x="3719691" y="10067407"/>
            <a:ext cx="621976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These are the core output types. See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35" invalidUrl="" action="" tgtFrame="" tooltip="" history="1" highlightClick="0" endSnd="0"/>
              </a:rPr>
              <a:t>htmlwidgets.org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for many more options.</a:t>
            </a:r>
          </a:p>
        </p:txBody>
      </p:sp>
      <p:sp>
        <p:nvSpPr>
          <p:cNvPr id="242" name="Arrow"/>
          <p:cNvSpPr/>
          <p:nvPr/>
        </p:nvSpPr>
        <p:spPr>
          <a:xfrm>
            <a:off x="8509743" y="3020879"/>
            <a:ext cx="287203" cy="276333"/>
          </a:xfrm>
          <a:prstGeom prst="rightArrow">
            <a:avLst>
              <a:gd name="adj1" fmla="val 54581"/>
              <a:gd name="adj2" fmla="val 60580"/>
            </a:avLst>
          </a:prstGeom>
          <a:solidFill>
            <a:schemeClr val="accent1">
              <a:hueOff val="-158953"/>
              <a:satOff val="43350"/>
              <a:lumOff val="-16494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pSp>
        <p:nvGrpSpPr>
          <p:cNvPr id="246" name="Group"/>
          <p:cNvGrpSpPr/>
          <p:nvPr/>
        </p:nvGrpSpPr>
        <p:grpSpPr>
          <a:xfrm>
            <a:off x="318026" y="2401094"/>
            <a:ext cx="2038010" cy="602198"/>
            <a:chOff x="0" y="0"/>
            <a:chExt cx="2038009" cy="602196"/>
          </a:xfrm>
        </p:grpSpPr>
        <p:pic>
          <p:nvPicPr>
            <p:cNvPr id="243" name="Screen Shot 2015-05-18 at 6.40.05 PM.png" descr="Screen Shot 2015-05-18 at 6.40.05 PM.png"/>
            <p:cNvPicPr>
              <a:picLocks noChangeAspect="1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0" y="0"/>
              <a:ext cx="884238" cy="6021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Double Arrow"/>
            <p:cNvSpPr/>
            <p:nvPr/>
          </p:nvSpPr>
          <p:spPr>
            <a:xfrm>
              <a:off x="880415" y="176677"/>
              <a:ext cx="367337" cy="248842"/>
            </a:xfrm>
            <a:prstGeom prst="leftRightArrow">
              <a:avLst>
                <a:gd name="adj1" fmla="val 46270"/>
                <a:gd name="adj2" fmla="val 5392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pic>
          <p:nvPicPr>
            <p:cNvPr id="245" name="Image" descr="Image"/>
            <p:cNvPicPr>
              <a:picLocks noChangeAspect="1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255598" y="40435"/>
              <a:ext cx="782412" cy="528383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6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4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4380C5"/>
              </a:solidFill>
              <a:ln w="3175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4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5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4380C5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5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5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5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5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5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5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5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5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5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6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6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6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264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4529" t="-7398" r="45470" b="10739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266" name="wellPanel(   dateInput(&quot;a&quot;, &quot;&quot;),…"/>
          <p:cNvSpPr/>
          <p:nvPr/>
        </p:nvSpPr>
        <p:spPr>
          <a:xfrm>
            <a:off x="10654792" y="1461932"/>
            <a:ext cx="1866748" cy="544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spcBef>
                <a:spcPts val="0"/>
              </a:spcBef>
              <a:defRPr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wellPanel(</a:t>
            </a:r>
            <a:br/>
            <a:r>
              <a:t>  </a:t>
            </a:r>
            <a:r>
              <a:rPr>
                <a:solidFill>
                  <a:srgbClr val="53585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dateInput("a", ""),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spcBef>
                <a:spcPts val="0"/>
              </a:spcBef>
              <a:defRPr sz="800">
                <a:solidFill>
                  <a:srgbClr val="5E5E5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submitButton()</a:t>
            </a:r>
          </a:p>
          <a:p>
            <a:pPr>
              <a:spcBef>
                <a:spcPts val="0"/>
              </a:spcBef>
              <a:defRPr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)</a:t>
            </a:r>
          </a:p>
        </p:txBody>
      </p:sp>
      <p:sp>
        <p:nvSpPr>
          <p:cNvPr id="267" name="Reactivity"/>
          <p:cNvSpPr txBox="1"/>
          <p:nvPr/>
        </p:nvSpPr>
        <p:spPr>
          <a:xfrm>
            <a:off x="308088" y="386829"/>
            <a:ext cx="131222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674A8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Reactivity</a:t>
            </a:r>
          </a:p>
        </p:txBody>
      </p:sp>
      <p:sp>
        <p:nvSpPr>
          <p:cNvPr id="268" name="Line"/>
          <p:cNvSpPr/>
          <p:nvPr/>
        </p:nvSpPr>
        <p:spPr>
          <a:xfrm>
            <a:off x="308088" y="412458"/>
            <a:ext cx="652587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69" name="Line"/>
          <p:cNvSpPr/>
          <p:nvPr/>
        </p:nvSpPr>
        <p:spPr>
          <a:xfrm>
            <a:off x="7114857" y="412458"/>
            <a:ext cx="313853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7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71" name="RStudio® is a trademark of RStudio, PBC  •  CC BY SA  RStudio  •  info@rstudio.com  •  844-448-1212  •  rstudio.com  •  Learn more at shiny.rstudio.com  •  Font Awesome 5.15.3  •  shiny  1.6.0  •  Updated:  2021-0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5" invalidUrl="" action="" tgtFrame="" tooltip="" history="1" highlightClick="0" endSnd="0"/>
              </a:rPr>
              <a:t>shiny.rstudio.com</a:t>
            </a:r>
            <a:r>
              <a:t>  •  Font Awesome 5.15.3  •  shiny  1.6.0  •  Updated:  2021-07</a:t>
            </a:r>
          </a:p>
        </p:txBody>
      </p:sp>
      <p:sp>
        <p:nvSpPr>
          <p:cNvPr id="272" name="Reactive values work together with reactive functions. Call a reactive value from within the arguments of one of these functions to avoid the error Operation not allowed without an active reactive context."/>
          <p:cNvSpPr txBox="1"/>
          <p:nvPr/>
        </p:nvSpPr>
        <p:spPr>
          <a:xfrm>
            <a:off x="308088" y="788766"/>
            <a:ext cx="6438964" cy="36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+mn-lt"/>
                <a:ea typeface="+mn-ea"/>
                <a:cs typeface="+mn-cs"/>
                <a:sym typeface="Source Sans Pro Regular"/>
              </a:rPr>
              <a:t>Reactive values work together with reactive functions. Call a reactive value from within the arguments of one of these functions to avoid the error</a:t>
            </a:r>
            <a:r>
              <a:t> </a:t>
            </a:r>
            <a:r>
              <a:rPr sz="900">
                <a:solidFill>
                  <a:schemeClr val="accent4">
                    <a:satOff val="1488"/>
                    <a:lumOff val="-7242"/>
                  </a:schemeClr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Operation not allowed without an active reactive context.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3646240" y="3997691"/>
            <a:ext cx="3191123" cy="1834240"/>
            <a:chOff x="0" y="95250"/>
            <a:chExt cx="3191122" cy="1834239"/>
          </a:xfrm>
        </p:grpSpPr>
        <p:sp>
          <p:nvSpPr>
            <p:cNvPr id="273" name="library(shiny)…"/>
            <p:cNvSpPr/>
            <p:nvPr/>
          </p:nvSpPr>
          <p:spPr>
            <a:xfrm>
              <a:off x="21787" y="219243"/>
              <a:ext cx="1513928" cy="17102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700" tIns="12700" rIns="12700" bIns="127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library(shiny)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ui &lt;- fluidPage(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textInput("a","","A"),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textOutput("b")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server &lt;- function(input,output){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</a:t>
              </a:r>
              <a:r>
                <a:rPr>
                  <a:latin typeface="Source Code Pro"/>
                  <a:ea typeface="Source Code Pro"/>
                  <a:cs typeface="Source Code Pro"/>
                  <a:sym typeface="Source Code Pro"/>
                </a:rPr>
                <a:t>output$b</a:t>
              </a:r>
              <a:r>
                <a:t> &lt;- 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</a:t>
              </a:r>
              <a:r>
                <a:rPr b="1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renderText({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input$a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</a:t>
              </a:r>
              <a:r>
                <a:rPr b="1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})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}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shinyApp(ui, server)</a:t>
              </a:r>
            </a:p>
          </p:txBody>
        </p:sp>
        <p:sp>
          <p:nvSpPr>
            <p:cNvPr id="274" name="render*() functions…"/>
            <p:cNvSpPr txBox="1"/>
            <p:nvPr/>
          </p:nvSpPr>
          <p:spPr>
            <a:xfrm>
              <a:off x="1618120" y="176380"/>
              <a:ext cx="1523454" cy="446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1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="1">
                  <a:latin typeface="SourceSansPro-SemiBold"/>
                  <a:ea typeface="SourceSansPro-SemiBold"/>
                  <a:cs typeface="SourceSansPro-SemiBold"/>
                  <a:sym typeface="SourceSansPro-SemiBold"/>
                </a:rPr>
                <a:t>render*() functions</a:t>
              </a:r>
            </a:p>
            <a:p>
              <a:pPr>
                <a:lnSpc>
                  <a:spcPct val="80000"/>
                </a:lnSpc>
                <a:spcBef>
                  <a:spcPts val="1300"/>
                </a:spcBef>
                <a:defRPr sz="11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t>(see front page)</a:t>
              </a:r>
            </a:p>
          </p:txBody>
        </p:sp>
        <p:sp>
          <p:nvSpPr>
            <p:cNvPr id="275" name="Builds an object to display. Will rerun code in body to rebuild the object whenever a reactive value in the code changes.…"/>
            <p:cNvSpPr/>
            <p:nvPr/>
          </p:nvSpPr>
          <p:spPr>
            <a:xfrm>
              <a:off x="1568572" y="1223112"/>
              <a:ext cx="16225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9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3674A8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t>Builds an object to display. Will rerun code in body to rebuild the object whenever a reactive value in the code changes.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3674A8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t>Save the results to </a:t>
              </a:r>
            </a:p>
            <a:p>
              <a:pPr>
                <a:lnSpc>
                  <a:spcPct val="80000"/>
                </a:lnSpc>
                <a:spcBef>
                  <a:spcPts val="9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3674A8"/>
                  </a:solidFill>
                </a:defRPr>
              </a:pPr>
              <a:r>
                <a:t>output$&lt;outputId&gt;</a:t>
              </a:r>
              <a:r>
                <a:rPr>
                  <a:latin typeface="+mn-lt"/>
                  <a:ea typeface="+mn-ea"/>
                  <a:cs typeface="+mn-cs"/>
                  <a:sym typeface="Source Sans Pro Regular"/>
                </a:rPr>
                <a:t>.</a:t>
              </a:r>
            </a:p>
          </p:txBody>
        </p:sp>
        <p:sp>
          <p:nvSpPr>
            <p:cNvPr id="276" name="RENDER REACTIVE OUTPUT"/>
            <p:cNvSpPr/>
            <p:nvPr/>
          </p:nvSpPr>
          <p:spPr>
            <a:xfrm>
              <a:off x="0" y="9525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1" indent="0"/>
              <a:r>
                <a:t>RENDER REACTIVE OUTPUT</a:t>
              </a:r>
            </a:p>
          </p:txBody>
        </p:sp>
      </p:grpSp>
      <p:sp>
        <p:nvSpPr>
          <p:cNvPr id="278" name="UI - An app’s UI is an HTML document."/>
          <p:cNvSpPr txBox="1"/>
          <p:nvPr/>
        </p:nvSpPr>
        <p:spPr>
          <a:xfrm>
            <a:off x="7114857" y="386829"/>
            <a:ext cx="258653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674A8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UI</a:t>
            </a:r>
            <a:r>
              <a:rPr sz="1200"/>
              <a:t> - An app’s UI is an HTML document. </a:t>
            </a:r>
          </a:p>
        </p:txBody>
      </p:sp>
      <p:sp>
        <p:nvSpPr>
          <p:cNvPr id="279" name="Layouts"/>
          <p:cNvSpPr txBox="1"/>
          <p:nvPr/>
        </p:nvSpPr>
        <p:spPr>
          <a:xfrm>
            <a:off x="10526115" y="412229"/>
            <a:ext cx="10560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674A8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Layouts</a:t>
            </a:r>
          </a:p>
        </p:txBody>
      </p:sp>
      <p:sp>
        <p:nvSpPr>
          <p:cNvPr id="280" name="Line"/>
          <p:cNvSpPr/>
          <p:nvPr/>
        </p:nvSpPr>
        <p:spPr>
          <a:xfrm>
            <a:off x="10526115" y="412229"/>
            <a:ext cx="1666584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81" name="Add static HTML elements with tags, a list of functions that parallel common HTML tags, e.g. tags$a(). Unnamed arguments will be passed into the tag; named arguments will become tag attributes."/>
          <p:cNvSpPr txBox="1"/>
          <p:nvPr/>
        </p:nvSpPr>
        <p:spPr>
          <a:xfrm>
            <a:off x="7608863" y="2376561"/>
            <a:ext cx="2624430" cy="929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Add static HTML elements with 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tags</a:t>
            </a:r>
            <a:r>
              <a:t>, a list of functions that parallel common HTML tags, e.g</a:t>
            </a:r>
            <a:r>
              <a:rPr>
                <a:latin typeface="+mj-lt"/>
                <a:ea typeface="+mj-ea"/>
                <a:cs typeface="+mj-cs"/>
                <a:sym typeface="Source Sans Pro Light"/>
              </a:rPr>
              <a:t>. </a:t>
            </a:r>
            <a:r>
              <a:rPr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tags$a()</a:t>
            </a:r>
            <a:r>
              <a:t>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Unnamed arguments will be passed into the tag; named arguments will become tag attributes.</a:t>
            </a:r>
          </a:p>
        </p:txBody>
      </p:sp>
      <p:sp>
        <p:nvSpPr>
          <p:cNvPr id="282" name="Use Shiny’s functions to assemble this HTML with R."/>
          <p:cNvSpPr txBox="1"/>
          <p:nvPr/>
        </p:nvSpPr>
        <p:spPr>
          <a:xfrm>
            <a:off x="7114857" y="773858"/>
            <a:ext cx="3243472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Use Shiny’s functions to assemble this HTML with R.</a:t>
            </a:r>
          </a:p>
        </p:txBody>
      </p:sp>
      <p:sp>
        <p:nvSpPr>
          <p:cNvPr id="283" name="fluidPage(…"/>
          <p:cNvSpPr/>
          <p:nvPr/>
        </p:nvSpPr>
        <p:spPr>
          <a:xfrm>
            <a:off x="7119619" y="1009648"/>
            <a:ext cx="3147028" cy="1341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>
              <a:spcBef>
                <a:spcPts val="0"/>
              </a:spcBef>
              <a:defRPr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fluidPage(</a:t>
            </a:r>
          </a:p>
          <a:p>
            <a:pPr>
              <a:spcBef>
                <a:spcPts val="0"/>
              </a:spcBef>
              <a:defRPr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  textInput("a","")</a:t>
            </a:r>
          </a:p>
          <a:p>
            <a:pPr>
              <a:spcBef>
                <a:spcPts val="0"/>
              </a:spcBef>
              <a:defRPr sz="800">
                <a:solidFill>
                  <a:srgbClr val="007D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)</a:t>
            </a:r>
          </a:p>
          <a:p>
            <a:pPr>
              <a:spcBef>
                <a:spcPts val="0"/>
              </a:spcBef>
              <a:defRPr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&lt;div class="container-fluid"&gt;</a:t>
            </a:r>
          </a:p>
          <a:p>
            <a:pPr>
              <a:spcBef>
                <a:spcPts val="0"/>
              </a:spcBef>
              <a:defRPr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&lt;div class="</a:t>
            </a:r>
            <a:r>
              <a:rPr sz="780"/>
              <a:t>form-group shiny-input-container</a:t>
            </a:r>
            <a:r>
              <a:t>"&gt;</a:t>
            </a:r>
          </a:p>
          <a:p>
            <a:pPr>
              <a:spcBef>
                <a:spcPts val="0"/>
              </a:spcBef>
              <a:defRPr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&lt;label for="a"&gt;&lt;/label&gt;</a:t>
            </a:r>
          </a:p>
          <a:p>
            <a:pPr>
              <a:spcBef>
                <a:spcPts val="0"/>
              </a:spcBef>
              <a:defRPr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&lt;input id="a" type="text" </a:t>
            </a:r>
          </a:p>
          <a:p>
            <a:pPr>
              <a:spcBef>
                <a:spcPts val="0"/>
              </a:spcBef>
              <a:defRPr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     class="form-control" value=""/&gt;</a:t>
            </a:r>
          </a:p>
          <a:p>
            <a:pPr>
              <a:spcBef>
                <a:spcPts val="0"/>
              </a:spcBef>
              <a:defRPr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  &lt;/div&gt;</a:t>
            </a:r>
          </a:p>
          <a:p>
            <a:pPr>
              <a:spcBef>
                <a:spcPts val="0"/>
              </a:spcBef>
              <a:defRPr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## &lt;/div&gt; </a:t>
            </a:r>
          </a:p>
        </p:txBody>
      </p:sp>
      <p:sp>
        <p:nvSpPr>
          <p:cNvPr id="284" name="Line"/>
          <p:cNvSpPr/>
          <p:nvPr/>
        </p:nvSpPr>
        <p:spPr>
          <a:xfrm>
            <a:off x="8463971" y="1167318"/>
            <a:ext cx="1080307" cy="337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fill="norm" stroke="1" extrusionOk="0">
                <a:moveTo>
                  <a:pt x="0" y="0"/>
                </a:moveTo>
                <a:cubicBezTo>
                  <a:pt x="3119" y="-5"/>
                  <a:pt x="6237" y="132"/>
                  <a:pt x="9354" y="412"/>
                </a:cubicBezTo>
                <a:cubicBezTo>
                  <a:pt x="12588" y="701"/>
                  <a:pt x="15960" y="1312"/>
                  <a:pt x="18576" y="7484"/>
                </a:cubicBezTo>
                <a:cubicBezTo>
                  <a:pt x="20051" y="10965"/>
                  <a:pt x="21117" y="15937"/>
                  <a:pt x="21600" y="21595"/>
                </a:cubicBezTo>
              </a:path>
            </a:pathLst>
          </a:cu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5" name="Returns…"/>
          <p:cNvSpPr txBox="1"/>
          <p:nvPr/>
        </p:nvSpPr>
        <p:spPr>
          <a:xfrm>
            <a:off x="9468995" y="1051623"/>
            <a:ext cx="545005" cy="3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sz="1000">
                <a:solidFill>
                  <a:srgbClr val="53585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Returns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 sz="1000">
                <a:solidFill>
                  <a:srgbClr val="53585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HTML</a:t>
            </a:r>
          </a:p>
        </p:txBody>
      </p:sp>
      <p:sp>
        <p:nvSpPr>
          <p:cNvPr id="286" name="The most common tags have wrapper functions. You do not need to prefix their names with tags$"/>
          <p:cNvSpPr txBox="1"/>
          <p:nvPr/>
        </p:nvSpPr>
        <p:spPr>
          <a:xfrm>
            <a:off x="7114857" y="3687466"/>
            <a:ext cx="311273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The most common tags have wrapper functions. You do not need to prefix their names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tags$</a:t>
            </a:r>
          </a:p>
        </p:txBody>
      </p:sp>
      <p:sp>
        <p:nvSpPr>
          <p:cNvPr id="287" name="To include a CSS file, use includeCSS(), or…"/>
          <p:cNvSpPr txBox="1"/>
          <p:nvPr/>
        </p:nvSpPr>
        <p:spPr>
          <a:xfrm>
            <a:off x="7608863" y="5603894"/>
            <a:ext cx="2665287" cy="584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To include a CSS file, 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includeCSS()</a:t>
            </a:r>
            <a:r>
              <a:t>, or</a:t>
            </a:r>
          </a:p>
          <a:p>
            <a:pPr marL="139700" indent="-139700">
              <a:lnSpc>
                <a:spcPct val="80000"/>
              </a:lnSpc>
              <a:spcBef>
                <a:spcPts val="10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Place the file in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www</a:t>
            </a:r>
            <a:r>
              <a:t> subdirectory</a:t>
            </a:r>
          </a:p>
          <a:p>
            <a:pPr marL="139700" indent="-13970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Link to it with: </a:t>
            </a:r>
          </a:p>
        </p:txBody>
      </p:sp>
      <p:sp>
        <p:nvSpPr>
          <p:cNvPr id="288" name="To include JavaScript, use includeScript() or…"/>
          <p:cNvSpPr txBox="1"/>
          <p:nvPr/>
        </p:nvSpPr>
        <p:spPr>
          <a:xfrm>
            <a:off x="7608863" y="6607507"/>
            <a:ext cx="2742944" cy="589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To include JavaScript, 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includeScript()</a:t>
            </a:r>
            <a:r>
              <a:t> or</a:t>
            </a:r>
          </a:p>
          <a:p>
            <a:pPr marL="177800" indent="-139700">
              <a:lnSpc>
                <a:spcPct val="80000"/>
              </a:lnSpc>
              <a:spcBef>
                <a:spcPts val="10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Place the file in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www</a:t>
            </a:r>
            <a:r>
              <a:t> subdirectory</a:t>
            </a:r>
          </a:p>
          <a:p>
            <a:pPr marL="177800" indent="-13970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Link to it with: </a:t>
            </a:r>
          </a:p>
        </p:txBody>
      </p:sp>
      <p:sp>
        <p:nvSpPr>
          <p:cNvPr id="289" name="tags$head(tags$link(rel = &quot;stylesheet&quot;,…"/>
          <p:cNvSpPr txBox="1"/>
          <p:nvPr/>
        </p:nvSpPr>
        <p:spPr>
          <a:xfrm>
            <a:off x="7067199" y="6158867"/>
            <a:ext cx="3295157" cy="39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tags$head(tags$link(rel = "stylesheet",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type = "text/css", href = "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&lt;file name&gt;</a:t>
            </a:r>
            <a:r>
              <a:t>"))</a:t>
            </a:r>
          </a:p>
        </p:txBody>
      </p:sp>
      <p:sp>
        <p:nvSpPr>
          <p:cNvPr id="290" name="tags$head(tags$script(src = &quot;&lt;file name&gt;&quot;))"/>
          <p:cNvSpPr txBox="1"/>
          <p:nvPr/>
        </p:nvSpPr>
        <p:spPr>
          <a:xfrm>
            <a:off x="7067199" y="7194247"/>
            <a:ext cx="3295157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5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</a:lstStyle>
          <a:p>
            <a:pPr/>
            <a:r>
              <a:t>tags$head(tags$script(src = "&lt;file name&gt;"))</a:t>
            </a:r>
          </a:p>
        </p:txBody>
      </p:sp>
      <p:sp>
        <p:nvSpPr>
          <p:cNvPr id="291" name="To include an image:…"/>
          <p:cNvSpPr txBox="1"/>
          <p:nvPr/>
        </p:nvSpPr>
        <p:spPr>
          <a:xfrm>
            <a:off x="7608863" y="7446735"/>
            <a:ext cx="2742944" cy="589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To include an image:</a:t>
            </a:r>
          </a:p>
          <a:p>
            <a:pPr marL="177800" indent="-139700">
              <a:lnSpc>
                <a:spcPct val="80000"/>
              </a:lnSpc>
              <a:spcBef>
                <a:spcPts val="10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Place the file in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www</a:t>
            </a:r>
            <a:r>
              <a:t> subdirectory</a:t>
            </a:r>
          </a:p>
          <a:p>
            <a:pPr marL="177800" indent="-13970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Link to it with  </a:t>
            </a:r>
            <a:r>
              <a:rPr sz="95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img(src="&lt;file name&gt;")</a:t>
            </a:r>
          </a:p>
        </p:txBody>
      </p:sp>
      <p:sp>
        <p:nvSpPr>
          <p:cNvPr id="292" name="Combine multiple elements into a &quot;single element&quot; that has its own properties with a panel function, e.g."/>
          <p:cNvSpPr txBox="1"/>
          <p:nvPr/>
        </p:nvSpPr>
        <p:spPr>
          <a:xfrm>
            <a:off x="10526115" y="834181"/>
            <a:ext cx="1732333" cy="604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Combine multiple elements into a "single element" that has its own properties with a panel function, e.g.</a:t>
            </a:r>
          </a:p>
        </p:txBody>
      </p:sp>
      <p:grpSp>
        <p:nvGrpSpPr>
          <p:cNvPr id="301" name="Group"/>
          <p:cNvGrpSpPr/>
          <p:nvPr/>
        </p:nvGrpSpPr>
        <p:grpSpPr>
          <a:xfrm>
            <a:off x="10542373" y="4233534"/>
            <a:ext cx="1270001" cy="972765"/>
            <a:chOff x="0" y="0"/>
            <a:chExt cx="1270000" cy="972763"/>
          </a:xfrm>
        </p:grpSpPr>
        <p:sp>
          <p:nvSpPr>
            <p:cNvPr id="293" name="fluidRow()"/>
            <p:cNvSpPr txBox="1"/>
            <p:nvPr/>
          </p:nvSpPr>
          <p:spPr>
            <a:xfrm>
              <a:off x="214220" y="-1"/>
              <a:ext cx="831721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rgbClr val="3574A9"/>
                  </a:solidFill>
                </a:defRPr>
              </a:lvl1pPr>
            </a:lstStyle>
            <a:p>
              <a:pPr/>
              <a:r>
                <a:t>fluidRow()</a:t>
              </a:r>
            </a:p>
          </p:txBody>
        </p:sp>
        <p:grpSp>
          <p:nvGrpSpPr>
            <p:cNvPr id="300" name="Group"/>
            <p:cNvGrpSpPr/>
            <p:nvPr/>
          </p:nvGrpSpPr>
          <p:grpSpPr>
            <a:xfrm>
              <a:off x="0" y="251149"/>
              <a:ext cx="1270000" cy="721615"/>
              <a:chOff x="0" y="0"/>
              <a:chExt cx="1270000" cy="721614"/>
            </a:xfrm>
          </p:grpSpPr>
          <p:sp>
            <p:nvSpPr>
              <p:cNvPr id="294" name="Rounded Rectangle"/>
              <p:cNvSpPr/>
              <p:nvPr/>
            </p:nvSpPr>
            <p:spPr>
              <a:xfrm>
                <a:off x="0" y="0"/>
                <a:ext cx="1270000" cy="721615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5" name="Rounded Rectangle"/>
              <p:cNvSpPr/>
              <p:nvPr/>
            </p:nvSpPr>
            <p:spPr>
              <a:xfrm>
                <a:off x="36057" y="392871"/>
                <a:ext cx="1199810" cy="288647"/>
              </a:xfrm>
              <a:prstGeom prst="roundRect">
                <a:avLst>
                  <a:gd name="adj" fmla="val 23042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6" name="row"/>
              <p:cNvSpPr/>
              <p:nvPr/>
            </p:nvSpPr>
            <p:spPr>
              <a:xfrm>
                <a:off x="32040" y="55782"/>
                <a:ext cx="1207845" cy="288647"/>
              </a:xfrm>
              <a:prstGeom prst="roundRect">
                <a:avLst>
                  <a:gd name="adj" fmla="val 23042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row</a:t>
                </a:r>
              </a:p>
            </p:txBody>
          </p:sp>
          <p:sp>
            <p:nvSpPr>
              <p:cNvPr id="297" name="column"/>
              <p:cNvSpPr/>
              <p:nvPr/>
            </p:nvSpPr>
            <p:spPr>
              <a:xfrm>
                <a:off x="36056" y="440701"/>
                <a:ext cx="1191777" cy="196496"/>
              </a:xfrm>
              <a:prstGeom prst="roundRect">
                <a:avLst>
                  <a:gd name="adj" fmla="val 1403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column</a:t>
                </a:r>
              </a:p>
            </p:txBody>
          </p:sp>
          <p:sp>
            <p:nvSpPr>
              <p:cNvPr id="298" name="column"/>
              <p:cNvSpPr/>
              <p:nvPr/>
            </p:nvSpPr>
            <p:spPr>
              <a:xfrm>
                <a:off x="48107" y="101858"/>
                <a:ext cx="396889" cy="196496"/>
              </a:xfrm>
              <a:prstGeom prst="roundRect">
                <a:avLst>
                  <a:gd name="adj" fmla="val 1403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sz="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column</a:t>
                </a:r>
              </a:p>
            </p:txBody>
          </p:sp>
          <p:sp>
            <p:nvSpPr>
              <p:cNvPr id="299" name="col"/>
              <p:cNvSpPr/>
              <p:nvPr/>
            </p:nvSpPr>
            <p:spPr>
              <a:xfrm>
                <a:off x="775596" y="100103"/>
                <a:ext cx="194837" cy="196496"/>
              </a:xfrm>
              <a:prstGeom prst="roundRect">
                <a:avLst>
                  <a:gd name="adj" fmla="val 141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sz="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col</a:t>
                </a:r>
              </a:p>
            </p:txBody>
          </p:sp>
        </p:grpSp>
      </p:grpSp>
      <p:sp>
        <p:nvSpPr>
          <p:cNvPr id="302" name="Organize panels and elements into a layout with a layout function. Add elements as arguments of the…"/>
          <p:cNvSpPr txBox="1"/>
          <p:nvPr/>
        </p:nvSpPr>
        <p:spPr>
          <a:xfrm>
            <a:off x="10526115" y="2888385"/>
            <a:ext cx="3243472" cy="462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Organize panels and elements into a layout with a layout function. Add elements as arguments of the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layout functions. </a:t>
            </a:r>
          </a:p>
        </p:txBody>
      </p:sp>
      <p:sp>
        <p:nvSpPr>
          <p:cNvPr id="303" name="Layer tabPanels on top of each other,  and navigate between them, with:"/>
          <p:cNvSpPr txBox="1"/>
          <p:nvPr/>
        </p:nvSpPr>
        <p:spPr>
          <a:xfrm>
            <a:off x="10526115" y="5734452"/>
            <a:ext cx="241484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Layer tabPanels on top of each other, </a:t>
            </a:r>
            <a:br/>
            <a:r>
              <a:t>and navigate between them, with:</a:t>
            </a:r>
          </a:p>
        </p:txBody>
      </p:sp>
      <p:sp>
        <p:nvSpPr>
          <p:cNvPr id="304" name="Arrow"/>
          <p:cNvSpPr/>
          <p:nvPr/>
        </p:nvSpPr>
        <p:spPr>
          <a:xfrm rot="5400000">
            <a:off x="11083201" y="1863713"/>
            <a:ext cx="175626" cy="212833"/>
          </a:xfrm>
          <a:prstGeom prst="rightArrow">
            <a:avLst>
              <a:gd name="adj1" fmla="val 54581"/>
              <a:gd name="adj2" fmla="val 65978"/>
            </a:avLst>
          </a:prstGeom>
          <a:solidFill>
            <a:schemeClr val="accent1">
              <a:hueOff val="-158953"/>
              <a:satOff val="43350"/>
              <a:lumOff val="-16494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pSp>
        <p:nvGrpSpPr>
          <p:cNvPr id="310" name="Group"/>
          <p:cNvGrpSpPr/>
          <p:nvPr/>
        </p:nvGrpSpPr>
        <p:grpSpPr>
          <a:xfrm>
            <a:off x="10546686" y="3231784"/>
            <a:ext cx="1269598" cy="988470"/>
            <a:chOff x="0" y="0"/>
            <a:chExt cx="1269597" cy="988469"/>
          </a:xfrm>
        </p:grpSpPr>
        <p:grpSp>
          <p:nvGrpSpPr>
            <p:cNvPr id="308" name="Group"/>
            <p:cNvGrpSpPr/>
            <p:nvPr/>
          </p:nvGrpSpPr>
          <p:grpSpPr>
            <a:xfrm>
              <a:off x="0" y="267083"/>
              <a:ext cx="1269598" cy="721387"/>
              <a:chOff x="0" y="0"/>
              <a:chExt cx="1269597" cy="721385"/>
            </a:xfrm>
          </p:grpSpPr>
          <p:sp>
            <p:nvSpPr>
              <p:cNvPr id="305" name="Rounded Rectangle"/>
              <p:cNvSpPr/>
              <p:nvPr/>
            </p:nvSpPr>
            <p:spPr>
              <a:xfrm>
                <a:off x="0" y="0"/>
                <a:ext cx="1269598" cy="721386"/>
              </a:xfrm>
              <a:prstGeom prst="roundRect">
                <a:avLst>
                  <a:gd name="adj" fmla="val 15000"/>
                </a:avLst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06" name="side…"/>
              <p:cNvSpPr/>
              <p:nvPr/>
            </p:nvSpPr>
            <p:spPr>
              <a:xfrm>
                <a:off x="57710" y="65783"/>
                <a:ext cx="309736" cy="601922"/>
              </a:xfrm>
              <a:prstGeom prst="roundRect">
                <a:avLst>
                  <a:gd name="adj" fmla="val 21467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9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  <a:r>
                  <a:t>side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9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  <a:r>
                  <a:t>panel</a:t>
                </a:r>
              </a:p>
            </p:txBody>
          </p:sp>
          <p:sp>
            <p:nvSpPr>
              <p:cNvPr id="307" name="main…"/>
              <p:cNvSpPr/>
              <p:nvPr/>
            </p:nvSpPr>
            <p:spPr>
              <a:xfrm>
                <a:off x="404195" y="66400"/>
                <a:ext cx="814697" cy="601923"/>
              </a:xfrm>
              <a:prstGeom prst="roundRect">
                <a:avLst>
                  <a:gd name="adj" fmla="val 11046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  <a:r>
                  <a:t>main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1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  <a:r>
                  <a:t>panel</a:t>
                </a:r>
              </a:p>
            </p:txBody>
          </p:sp>
        </p:grpSp>
        <p:sp>
          <p:nvSpPr>
            <p:cNvPr id="309" name="sidebarLayout()"/>
            <p:cNvSpPr txBox="1"/>
            <p:nvPr/>
          </p:nvSpPr>
          <p:spPr>
            <a:xfrm>
              <a:off x="36744" y="-1"/>
              <a:ext cx="1196109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rgbClr val="3574A9"/>
                  </a:solidFill>
                </a:defRPr>
              </a:lvl1pPr>
            </a:lstStyle>
            <a:p>
              <a:pPr/>
              <a:r>
                <a:t>sidebarLayout()</a:t>
              </a:r>
            </a:p>
          </p:txBody>
        </p:sp>
      </p:grpSp>
      <p:sp>
        <p:nvSpPr>
          <p:cNvPr id="311" name="ui &lt;- fluidPage(…"/>
          <p:cNvSpPr txBox="1"/>
          <p:nvPr/>
        </p:nvSpPr>
        <p:spPr>
          <a:xfrm>
            <a:off x="11945387" y="3449965"/>
            <a:ext cx="1732332" cy="175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 sz="1000">
                <a:solidFill>
                  <a:srgbClr val="000000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   sidebarLayout(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 sz="1000">
                <a:solidFill>
                  <a:srgbClr val="000000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      sidebarPanel(),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 sz="1000">
                <a:solidFill>
                  <a:srgbClr val="000000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      mainPanel()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 sz="1000">
                <a:solidFill>
                  <a:srgbClr val="000000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   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fluidRow(column(</a:t>
            </a:r>
            <a:r>
              <a:t>width = 4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), </a:t>
            </a:r>
            <a:endParaRPr b="1">
              <a:latin typeface="SourceSansPro-SemiBold"/>
              <a:ea typeface="SourceSansPro-SemiBold"/>
              <a:cs typeface="SourceSansPro-SemiBold"/>
              <a:sym typeface="SourceSansPro-Semi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      column(</a:t>
            </a:r>
            <a:r>
              <a:t>width = 2,  offset = 3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))</a:t>
            </a:r>
            <a:r>
              <a:t>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fluidRow(column(</a:t>
            </a:r>
            <a:r>
              <a:t>width = 12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) </a:t>
            </a:r>
          </a:p>
        </p:txBody>
      </p:sp>
      <p:grpSp>
        <p:nvGrpSpPr>
          <p:cNvPr id="316" name="Group"/>
          <p:cNvGrpSpPr/>
          <p:nvPr/>
        </p:nvGrpSpPr>
        <p:grpSpPr>
          <a:xfrm>
            <a:off x="12862964" y="5590590"/>
            <a:ext cx="409110" cy="446962"/>
            <a:chOff x="0" y="0"/>
            <a:chExt cx="409108" cy="446960"/>
          </a:xfrm>
        </p:grpSpPr>
        <p:sp>
          <p:nvSpPr>
            <p:cNvPr id="312" name="Shape"/>
            <p:cNvSpPr/>
            <p:nvPr/>
          </p:nvSpPr>
          <p:spPr>
            <a:xfrm>
              <a:off x="0" y="0"/>
              <a:ext cx="282876" cy="44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7" y="21600"/>
                  </a:lnTo>
                  <a:lnTo>
                    <a:pt x="21564" y="18593"/>
                  </a:lnTo>
                  <a:lnTo>
                    <a:pt x="21600" y="2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3" name="Shape"/>
            <p:cNvSpPr/>
            <p:nvPr/>
          </p:nvSpPr>
          <p:spPr>
            <a:xfrm>
              <a:off x="56062" y="112508"/>
              <a:ext cx="211671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517"/>
                  </a:lnTo>
                  <a:lnTo>
                    <a:pt x="21600" y="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4" name="Shape"/>
            <p:cNvSpPr/>
            <p:nvPr/>
          </p:nvSpPr>
          <p:spPr>
            <a:xfrm>
              <a:off x="126085" y="112508"/>
              <a:ext cx="211671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237"/>
                  </a:lnTo>
                  <a:lnTo>
                    <a:pt x="21600" y="1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5" name="Shape"/>
            <p:cNvSpPr/>
            <p:nvPr/>
          </p:nvSpPr>
          <p:spPr>
            <a:xfrm>
              <a:off x="197439" y="112508"/>
              <a:ext cx="211670" cy="33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21600"/>
                  </a:lnTo>
                  <a:lnTo>
                    <a:pt x="21459" y="18032"/>
                  </a:lnTo>
                  <a:lnTo>
                    <a:pt x="21600" y="1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17" name="ui &lt;- fluidPage( tabsetPanel(…"/>
          <p:cNvSpPr txBox="1"/>
          <p:nvPr/>
        </p:nvSpPr>
        <p:spPr>
          <a:xfrm>
            <a:off x="10590486" y="6100197"/>
            <a:ext cx="1834001" cy="188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tabsetPanel(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    </a:t>
            </a:r>
            <a:r>
              <a:t>tabPanel("tab 1",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2",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3", "contents")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fluidPage(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navlistPanel(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    </a:t>
            </a:r>
            <a:r>
              <a:t>tabPanel("tab 1",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2",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3", "contents")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ui &lt;-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navbarPage(</a:t>
            </a:r>
            <a:r>
              <a:t>title = "Page",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   </a:t>
            </a:r>
            <a:r>
              <a:t> tabPanel("tab 1",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2", "contents"),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     tabPanel("tab 3", "contents")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318" name="absolutePanel()…"/>
          <p:cNvSpPr txBox="1"/>
          <p:nvPr/>
        </p:nvSpPr>
        <p:spPr>
          <a:xfrm>
            <a:off x="11858092" y="2001125"/>
            <a:ext cx="1906922" cy="788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95346"/>
          <a:lstStyle/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rPr>
              <a:t>absolutePanel()</a:t>
            </a:r>
            <a:r>
              <a:t>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rPr>
              <a:t>conditionalPanel()</a:t>
            </a:r>
            <a:r>
              <a:t>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rPr>
              <a:t>fixedPanel()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rPr>
              <a:t>headerPanel()</a:t>
            </a:r>
            <a:r>
              <a:t>   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rPr>
              <a:t>inputPanel()</a:t>
            </a:r>
            <a:r>
              <a:t>      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rPr>
              <a:t>mainPanel() 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rPr>
              <a:t>navlistPanel()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rPr>
              <a:t>sidebarPanel()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rPr>
              <a:t>tabPanel()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rPr>
              <a:t>tabsetPanel()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rPr>
              <a:t>titlePanel()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53585F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rPr>
              <a:t>wellPanel()</a:t>
            </a:r>
          </a:p>
        </p:txBody>
      </p:sp>
      <p:pic>
        <p:nvPicPr>
          <p:cNvPr id="31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0" t="0" r="54302" b="0"/>
          <a:stretch>
            <a:fillRect/>
          </a:stretch>
        </p:blipFill>
        <p:spPr>
          <a:xfrm>
            <a:off x="7081166" y="2470196"/>
            <a:ext cx="478187" cy="639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53401" t="0" r="0" b="0"/>
          <a:stretch>
            <a:fillRect/>
          </a:stretch>
        </p:blipFill>
        <p:spPr>
          <a:xfrm>
            <a:off x="7135639" y="5532774"/>
            <a:ext cx="487609" cy="639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Image" descr="Image"/>
          <p:cNvPicPr>
            <a:picLocks noChangeAspect="1"/>
          </p:cNvPicPr>
          <p:nvPr/>
        </p:nvPicPr>
        <p:blipFill>
          <a:blip r:embed="rId8">
            <a:extLst/>
          </a:blip>
          <a:srcRect l="33707" t="0" r="33707" b="24546"/>
          <a:stretch>
            <a:fillRect/>
          </a:stretch>
        </p:blipFill>
        <p:spPr>
          <a:xfrm>
            <a:off x="7122333" y="6532899"/>
            <a:ext cx="475992" cy="6458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5" name="Group"/>
          <p:cNvGrpSpPr/>
          <p:nvPr/>
        </p:nvGrpSpPr>
        <p:grpSpPr>
          <a:xfrm>
            <a:off x="7122333" y="7428955"/>
            <a:ext cx="512367" cy="620559"/>
            <a:chOff x="0" y="0"/>
            <a:chExt cx="512365" cy="620558"/>
          </a:xfrm>
        </p:grpSpPr>
        <p:pic>
          <p:nvPicPr>
            <p:cNvPr id="323" name="RStudio-Logo-Black-Letters.png" descr="RStudio-Logo-Black-Letters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63329" b="0"/>
            <a:stretch>
              <a:fillRect/>
            </a:stretch>
          </p:blipFill>
          <p:spPr>
            <a:xfrm>
              <a:off x="62121" y="247189"/>
              <a:ext cx="390081" cy="3733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4" name="IMAGES"/>
            <p:cNvSpPr txBox="1"/>
            <p:nvPr/>
          </p:nvSpPr>
          <p:spPr>
            <a:xfrm>
              <a:off x="0" y="-1"/>
              <a:ext cx="512366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>
                  <a:solidFill>
                    <a:srgbClr val="000000"/>
                  </a:solidFill>
                  <a:latin typeface="헤드라인A 일반체"/>
                  <a:ea typeface="헤드라인A 일반체"/>
                  <a:cs typeface="헤드라인A 일반체"/>
                  <a:sym typeface="헤드라인A 일반체"/>
                </a:defRPr>
              </a:lvl1pPr>
            </a:lstStyle>
            <a:p>
              <a:pPr/>
              <a:r>
                <a:t>IMAGES</a:t>
              </a:r>
            </a:p>
          </p:txBody>
        </p:sp>
      </p:grpSp>
      <p:grpSp>
        <p:nvGrpSpPr>
          <p:cNvPr id="329" name="Group"/>
          <p:cNvGrpSpPr/>
          <p:nvPr/>
        </p:nvGrpSpPr>
        <p:grpSpPr>
          <a:xfrm>
            <a:off x="7298918" y="4071239"/>
            <a:ext cx="2788756" cy="1366895"/>
            <a:chOff x="0" y="0"/>
            <a:chExt cx="2788755" cy="1366893"/>
          </a:xfrm>
        </p:grpSpPr>
        <p:sp>
          <p:nvSpPr>
            <p:cNvPr id="326" name="ui &lt;- fluidPage(…"/>
            <p:cNvSpPr/>
            <p:nvPr/>
          </p:nvSpPr>
          <p:spPr>
            <a:xfrm>
              <a:off x="0" y="0"/>
              <a:ext cx="1650358" cy="136226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ui &lt;- fluidPage(</a:t>
              </a:r>
            </a:p>
            <a:p>
              <a:pPr>
                <a:spcBef>
                  <a:spcPts val="0"/>
                </a:spcBef>
                <a:defRPr sz="800">
                  <a:solidFill>
                    <a:srgbClr val="00245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h1("Header 1")</a:t>
              </a:r>
              <a:r>
                <a:rPr>
                  <a:solidFill>
                    <a:srgbClr val="797979"/>
                  </a:solidFill>
                </a:rPr>
                <a:t>,</a:t>
              </a:r>
              <a:r>
                <a:t> </a:t>
              </a:r>
            </a:p>
            <a:p>
              <a:pPr>
                <a:spcBef>
                  <a:spcPts val="0"/>
                </a:spcBef>
                <a:defRPr sz="800"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</a:rPr>
                <a:t>hr()</a:t>
              </a:r>
              <a:r>
                <a:rPr>
                  <a:solidFill>
                    <a:srgbClr val="797979"/>
                  </a:solidFill>
                </a:rPr>
                <a:t>,</a:t>
              </a:r>
            </a:p>
            <a:p>
              <a:pPr>
                <a:spcBef>
                  <a:spcPts val="0"/>
                </a:spcBef>
                <a:defRPr sz="800">
                  <a:solidFill>
                    <a:srgbClr val="00245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chemeClr val="accent1">
                      <a:hueOff val="-180877"/>
                      <a:satOff val="65749"/>
                      <a:lumOff val="17664"/>
                    </a:schemeClr>
                  </a:solidFill>
                </a:rPr>
                <a:t>br()</a:t>
              </a:r>
              <a:r>
                <a:rPr>
                  <a:solidFill>
                    <a:srgbClr val="797979"/>
                  </a:solidFill>
                </a:rPr>
                <a:t>,</a:t>
              </a:r>
              <a:endParaRPr>
                <a:solidFill>
                  <a:srgbClr val="A6AAA9"/>
                </a:solidFill>
              </a:endParaRPr>
            </a:p>
            <a:p>
              <a:pPr>
                <a:spcBef>
                  <a:spcPts val="0"/>
                </a:spcBef>
                <a:defRPr sz="800">
                  <a:solidFill>
                    <a:srgbClr val="00245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strong("bold")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>
                <a:spcBef>
                  <a:spcPts val="0"/>
                </a:spcBef>
                <a:defRPr sz="800">
                  <a:solidFill>
                    <a:schemeClr val="accent1">
                      <a:hueOff val="-158953"/>
                      <a:satOff val="43350"/>
                      <a:lumOff val="-1649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em("italic")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>
                <a:spcBef>
                  <a:spcPts val="0"/>
                </a:spcBef>
                <a:defRPr sz="80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797979"/>
                  </a:solidFill>
                </a:rPr>
                <a:t>p(</a:t>
              </a:r>
              <a:r>
                <a:t>code("code")</a:t>
              </a:r>
              <a:r>
                <a:rPr>
                  <a:solidFill>
                    <a:srgbClr val="797979"/>
                  </a:solidFill>
                </a:rPr>
                <a:t>),</a:t>
              </a:r>
            </a:p>
            <a:p>
              <a:pPr>
                <a:spcBef>
                  <a:spcPts val="0"/>
                </a:spcBef>
                <a:defRPr sz="800">
                  <a:solidFill>
                    <a:schemeClr val="accent1">
                      <a:hueOff val="-180877"/>
                      <a:satOff val="65749"/>
                      <a:lumOff val="1766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a(href="", "link"),</a:t>
              </a:r>
            </a:p>
            <a:p>
              <a:pPr>
                <a:spcBef>
                  <a:spcPts val="0"/>
                </a:spcBef>
                <a:defRPr sz="800">
                  <a:solidFill>
                    <a:schemeClr val="accent1">
                      <a:hueOff val="-180877"/>
                      <a:satOff val="65749"/>
                      <a:lumOff val="17664"/>
                    </a:schemeClr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  </a:t>
              </a:r>
              <a:r>
                <a:rPr>
                  <a:solidFill>
                    <a:srgbClr val="002452"/>
                  </a:solidFill>
                </a:rPr>
                <a:t>HTML("&lt;p&gt;Raw html&lt;/p&gt;")</a:t>
              </a:r>
            </a:p>
            <a:p>
              <a:pPr>
                <a:spcBef>
                  <a:spcPts val="0"/>
                </a:spcBef>
                <a:defRPr sz="800">
                  <a:solidFill>
                    <a:srgbClr val="A6AAA9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defRPr>
              </a:pPr>
              <a:r>
                <a:t>)</a:t>
              </a:r>
            </a:p>
          </p:txBody>
        </p:sp>
        <p:pic>
          <p:nvPicPr>
            <p:cNvPr id="327" name="Screen Shot 2015-06-10 at 9.31.46 AM.png" descr="Screen Shot 2015-06-10 at 9.31.46 AM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790259" y="10982"/>
              <a:ext cx="998497" cy="1355912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328" name="Arrow"/>
            <p:cNvSpPr/>
            <p:nvPr/>
          </p:nvSpPr>
          <p:spPr>
            <a:xfrm>
              <a:off x="1350903" y="291241"/>
              <a:ext cx="511018" cy="276333"/>
            </a:xfrm>
            <a:prstGeom prst="rightArrow">
              <a:avLst>
                <a:gd name="adj1" fmla="val 54581"/>
                <a:gd name="adj2" fmla="val 60580"/>
              </a:avLst>
            </a:prstGeom>
            <a:solidFill>
              <a:schemeClr val="accent1">
                <a:hueOff val="-158953"/>
                <a:satOff val="43350"/>
                <a:lumOff val="-164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pic>
        <p:nvPicPr>
          <p:cNvPr id="330" name="Screen Shot 2015-06-10 at 4.17.52 PM.png" descr="Screen Shot 2015-06-10 at 4.17.52 PM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650410" y="2048516"/>
            <a:ext cx="1089084" cy="769957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Rectangle"/>
          <p:cNvSpPr/>
          <p:nvPr/>
        </p:nvSpPr>
        <p:spPr>
          <a:xfrm>
            <a:off x="12617434" y="6728044"/>
            <a:ext cx="889001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pic>
        <p:nvPicPr>
          <p:cNvPr id="332" name="Screen Shot 2015-06-10 at 5.27.03 PM.png" descr="Screen Shot 2015-06-10 at 5.27.03 PM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619893" y="6100197"/>
            <a:ext cx="884084" cy="554027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333" name="Screen Shot 2015-06-10 at 5.27.26 PM.png" descr="Screen Shot 2015-06-10 at 5.27.26 PM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619077" y="6728044"/>
            <a:ext cx="384952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Screen Shot 2015-06-10 at 5.28.02 PM.png" descr="Screen Shot 2015-06-10 at 5.28.02 PM.png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2623662" y="7358953"/>
            <a:ext cx="884166" cy="55745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335" name="Screen Shot 2015-06-10 at 5.28.02 PM.png" descr="Screen Shot 2015-06-10 at 5.28.02 PM.png"/>
          <p:cNvPicPr>
            <a:picLocks noChangeAspect="0"/>
          </p:cNvPicPr>
          <p:nvPr/>
        </p:nvPicPr>
        <p:blipFill>
          <a:blip r:embed="rId14">
            <a:extLst/>
          </a:blip>
          <a:srcRect l="0" t="36393" r="70026" b="0"/>
          <a:stretch>
            <a:fillRect/>
          </a:stretch>
        </p:blipFill>
        <p:spPr>
          <a:xfrm>
            <a:off x="13023712" y="6755380"/>
            <a:ext cx="265017" cy="354574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Line"/>
          <p:cNvSpPr/>
          <p:nvPr/>
        </p:nvSpPr>
        <p:spPr>
          <a:xfrm>
            <a:off x="7113747" y="8134058"/>
            <a:ext cx="653857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37" name="Themes"/>
          <p:cNvSpPr txBox="1"/>
          <p:nvPr/>
        </p:nvSpPr>
        <p:spPr>
          <a:xfrm>
            <a:off x="7114857" y="8108429"/>
            <a:ext cx="10668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674A8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Themes</a:t>
            </a:r>
          </a:p>
        </p:txBody>
      </p:sp>
      <p:sp>
        <p:nvSpPr>
          <p:cNvPr id="338" name="Use the bslib package to add existing themes to your Shiny app ui, or make your own."/>
          <p:cNvSpPr txBox="1"/>
          <p:nvPr/>
        </p:nvSpPr>
        <p:spPr>
          <a:xfrm>
            <a:off x="7114857" y="8493353"/>
            <a:ext cx="312563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bslib</a:t>
            </a:r>
            <a:r>
              <a:t> package to add existing themes to your Shiny app ui, or make your own. </a:t>
            </a:r>
          </a:p>
        </p:txBody>
      </p:sp>
      <p:sp>
        <p:nvSpPr>
          <p:cNvPr id="339" name="library(bslib)…"/>
          <p:cNvSpPr/>
          <p:nvPr/>
        </p:nvSpPr>
        <p:spPr>
          <a:xfrm>
            <a:off x="7185526" y="8944447"/>
            <a:ext cx="1722808" cy="9886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spcBef>
                <a:spcPts val="0"/>
              </a:spcBef>
              <a:defRPr sz="800">
                <a:solidFill>
                  <a:srgbClr val="797979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library(bslib)</a:t>
            </a:r>
          </a:p>
          <a:p>
            <a:pPr>
              <a:spcBef>
                <a:spcPts val="0"/>
              </a:spcBef>
              <a:defRPr sz="800">
                <a:solidFill>
                  <a:srgbClr val="797979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ui &lt;- fluidPage(</a:t>
            </a:r>
          </a:p>
          <a:p>
            <a:pPr>
              <a:spcBef>
                <a:spcPts val="0"/>
              </a:spcBef>
              <a:defRPr sz="800">
                <a:solidFill>
                  <a:srgbClr val="00245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  theme = bs_theme(</a:t>
            </a:r>
          </a:p>
          <a:p>
            <a:pPr>
              <a:spcBef>
                <a:spcPts val="0"/>
              </a:spcBef>
              <a:defRPr sz="800">
                <a:solidFill>
                  <a:srgbClr val="00245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    bootswatch = "darkly",</a:t>
            </a:r>
          </a:p>
          <a:p>
            <a:pPr>
              <a:spcBef>
                <a:spcPts val="0"/>
              </a:spcBef>
              <a:defRPr sz="800">
                <a:solidFill>
                  <a:srgbClr val="00245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    ...</a:t>
            </a:r>
          </a:p>
          <a:p>
            <a:pPr>
              <a:spcBef>
                <a:spcPts val="0"/>
              </a:spcBef>
              <a:defRPr sz="800">
                <a:solidFill>
                  <a:srgbClr val="00245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  )</a:t>
            </a:r>
          </a:p>
          <a:p>
            <a:pPr>
              <a:spcBef>
                <a:spcPts val="0"/>
              </a:spcBef>
              <a:defRPr sz="800">
                <a:solidFill>
                  <a:srgbClr val="A6AAA9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pPr>
            <a:r>
              <a:t>)</a:t>
            </a:r>
          </a:p>
        </p:txBody>
      </p:sp>
      <p:sp>
        <p:nvSpPr>
          <p:cNvPr id="340" name="bootswatch_themes() Get a list of themes."/>
          <p:cNvSpPr txBox="1"/>
          <p:nvPr/>
        </p:nvSpPr>
        <p:spPr>
          <a:xfrm>
            <a:off x="7114857" y="10074143"/>
            <a:ext cx="3125634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b="1">
                <a:solidFill>
                  <a:srgbClr val="000000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b="0">
                <a:latin typeface="Source Sans Pro Bold"/>
                <a:ea typeface="Source Sans Pro Bold"/>
                <a:cs typeface="Source Sans Pro Bold"/>
                <a:sym typeface="Source Sans Pro Bold"/>
              </a:rPr>
              <a:t>bootswatch_themes()</a:t>
            </a:r>
            <a:r>
              <a:rPr b="0">
                <a:latin typeface="+mn-lt"/>
                <a:ea typeface="+mn-ea"/>
                <a:cs typeface="+mn-cs"/>
                <a:sym typeface="Source Sans Pro Regular"/>
              </a:rPr>
              <a:t> Get a list of themes.</a:t>
            </a:r>
          </a:p>
        </p:txBody>
      </p:sp>
      <p:pic>
        <p:nvPicPr>
          <p:cNvPr id="341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9460221" y="8897261"/>
            <a:ext cx="657973" cy="952476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Arrow"/>
          <p:cNvSpPr/>
          <p:nvPr/>
        </p:nvSpPr>
        <p:spPr>
          <a:xfrm>
            <a:off x="8932285" y="9235332"/>
            <a:ext cx="511019" cy="276333"/>
          </a:xfrm>
          <a:prstGeom prst="rightArrow">
            <a:avLst>
              <a:gd name="adj1" fmla="val 54581"/>
              <a:gd name="adj2" fmla="val 60580"/>
            </a:avLst>
          </a:prstGeom>
          <a:solidFill>
            <a:schemeClr val="accent1">
              <a:hueOff val="-158953"/>
              <a:satOff val="43350"/>
              <a:lumOff val="-16494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pic>
        <p:nvPicPr>
          <p:cNvPr id="343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2306300" y="203200"/>
            <a:ext cx="1371600" cy="1590261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Also flowLayout(), splitLayout(), verticalLayout(), fixedPage(), and fixedRow()."/>
          <p:cNvSpPr txBox="1"/>
          <p:nvPr/>
        </p:nvSpPr>
        <p:spPr>
          <a:xfrm>
            <a:off x="10526115" y="5316888"/>
            <a:ext cx="3113138" cy="297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flowLayout()</a:t>
            </a:r>
            <a:r>
              <a:t>,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splitLayout()</a:t>
            </a:r>
            <a:r>
              <a:t>,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verticalLayout()</a:t>
            </a:r>
            <a:r>
              <a:t>,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fixedPage()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and fixedRow()</a:t>
            </a:r>
            <a:r>
              <a:t>.</a:t>
            </a:r>
          </a:p>
        </p:txBody>
      </p:sp>
      <p:sp>
        <p:nvSpPr>
          <p:cNvPr id="345" name="Build your own theme by customizing individual arguments. bs_theme(bg = &quot;#558AC5&quot;,                         fg = &quot;#F9B02D&quot;,                         ...)…"/>
          <p:cNvSpPr txBox="1"/>
          <p:nvPr/>
        </p:nvSpPr>
        <p:spPr>
          <a:xfrm>
            <a:off x="10526115" y="8493353"/>
            <a:ext cx="3125635" cy="18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Build your own theme by customizing individual arguments.</a:t>
            </a:r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bs_theme(</a:t>
            </a:r>
            <a:r>
              <a:t>bg = "#558AC5", </a:t>
            </a:r>
            <a:br/>
            <a:r>
              <a:t>                       fg = "#F9B02D", </a:t>
            </a:r>
            <a:br/>
            <a:r>
              <a:t>                      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90000"/>
              </a:lnSpc>
              <a:spcBef>
                <a:spcPts val="8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?bs_theme </a:t>
            </a:r>
            <a:r>
              <a:t>for a full list </a:t>
            </a:r>
            <a:br/>
            <a:r>
              <a:t>of arguments.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90000"/>
              </a:lnSpc>
              <a:spcBef>
                <a:spcPts val="8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bs_themer()</a:t>
            </a:r>
            <a:r>
              <a:t> Place within the server function to use the interactive theming widget.</a:t>
            </a:r>
          </a:p>
        </p:txBody>
      </p:sp>
      <p:sp>
        <p:nvSpPr>
          <p:cNvPr id="346" name="Run names(tags) for a complete list. tags$h1(&quot;Header&quot;) -&gt; &lt;h1&gt;Header&lt;/h1&gt;"/>
          <p:cNvSpPr txBox="1"/>
          <p:nvPr/>
        </p:nvSpPr>
        <p:spPr>
          <a:xfrm>
            <a:off x="7114857" y="3298836"/>
            <a:ext cx="3172351" cy="366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Run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names(tags)</a:t>
            </a:r>
            <a:r>
              <a:t> for a complete list.</a:t>
            </a:r>
            <a:br/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tags$h1("Header") -&gt; </a:t>
            </a:r>
            <a:r>
              <a:rPr>
                <a:solidFill>
                  <a:srgbClr val="33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&lt;h1&gt;Header&lt;/h1&gt;</a:t>
            </a:r>
          </a:p>
        </p:txBody>
      </p:sp>
      <p:pic>
        <p:nvPicPr>
          <p:cNvPr id="347" name="Image" descr="Image"/>
          <p:cNvPicPr>
            <a:picLocks noChangeAspect="1"/>
          </p:cNvPicPr>
          <p:nvPr/>
        </p:nvPicPr>
        <p:blipFill>
          <a:blip r:embed="rId17">
            <a:extLst/>
          </a:blip>
          <a:srcRect l="0" t="0" r="0" b="0"/>
          <a:stretch>
            <a:fillRect/>
          </a:stretch>
        </p:blipFill>
        <p:spPr>
          <a:xfrm>
            <a:off x="12424798" y="8737094"/>
            <a:ext cx="909406" cy="11234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2" name="Group"/>
          <p:cNvGrpSpPr/>
          <p:nvPr/>
        </p:nvGrpSpPr>
        <p:grpSpPr>
          <a:xfrm>
            <a:off x="288227" y="5998736"/>
            <a:ext cx="3374065" cy="1832289"/>
            <a:chOff x="0" y="95250"/>
            <a:chExt cx="3374064" cy="1832288"/>
          </a:xfrm>
        </p:grpSpPr>
        <p:sp>
          <p:nvSpPr>
            <p:cNvPr id="348" name="library(shiny)…"/>
            <p:cNvSpPr/>
            <p:nvPr/>
          </p:nvSpPr>
          <p:spPr>
            <a:xfrm>
              <a:off x="26716" y="212482"/>
              <a:ext cx="1513929" cy="171505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700" tIns="12700" rIns="12700" bIns="127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library(shiny)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ui &lt;- fluidPage(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textInput("a","","A"),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textInput("z","","Z"),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textOutput("b"))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server &lt;- function(input,output){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 sz="75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 </a:t>
              </a:r>
              <a:r>
                <a:rPr>
                  <a:solidFill>
                    <a:srgbClr val="007DD6"/>
                  </a:solidFill>
                </a:rPr>
                <a:t>re &lt;-</a:t>
              </a:r>
              <a:r>
                <a:t> reactive({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 b="1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paste(input$a,input$z)})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</a:t>
              </a:r>
              <a:r>
                <a:rPr>
                  <a:latin typeface="Source Code Pro"/>
                  <a:ea typeface="Source Code Pro"/>
                  <a:cs typeface="Source Code Pro"/>
                  <a:sym typeface="Source Code Pro"/>
                </a:rPr>
                <a:t>output$b</a:t>
              </a:r>
              <a:r>
                <a:t> &lt;- renderText({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</a:t>
              </a:r>
              <a:r>
                <a:rPr b="1">
                  <a:latin typeface="Source Code Pro"/>
                  <a:ea typeface="Source Code Pro"/>
                  <a:cs typeface="Source Code Pro"/>
                  <a:sym typeface="Source Code Pro"/>
                </a:rPr>
                <a:t>re()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})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}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shinyApp(ui, server)</a:t>
              </a:r>
            </a:p>
          </p:txBody>
        </p:sp>
        <p:sp>
          <p:nvSpPr>
            <p:cNvPr id="349" name="reactive(x, env, quoted, label, domain)"/>
            <p:cNvSpPr txBox="1"/>
            <p:nvPr/>
          </p:nvSpPr>
          <p:spPr>
            <a:xfrm>
              <a:off x="1619104" y="169619"/>
              <a:ext cx="1523454" cy="451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marL="114300" indent="-114300">
                <a:lnSpc>
                  <a:spcPct val="80000"/>
                </a:lnSpc>
                <a:spcBef>
                  <a:spcPts val="3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="1">
                  <a:latin typeface="SourceSansPro-SemiBold"/>
                  <a:ea typeface="SourceSansPro-SemiBold"/>
                  <a:cs typeface="SourceSansPro-SemiBold"/>
                  <a:sym typeface="SourceSansPro-SemiBold"/>
                </a:rPr>
                <a:t>reactive(</a:t>
              </a:r>
              <a:r>
                <a:t>x,</a:t>
              </a:r>
              <a:r>
                <a:rPr>
                  <a:solidFill>
                    <a:srgbClr val="007DD6"/>
                  </a:solidFill>
                </a:rPr>
                <a:t> </a:t>
              </a:r>
              <a:r>
                <a:rPr sz="1000">
                  <a:solidFill>
                    <a:srgbClr val="53585F"/>
                  </a:solidFill>
                </a:rPr>
                <a:t>env, quoted, label, domain</a:t>
              </a:r>
              <a:r>
                <a:rPr b="1">
                  <a:latin typeface="SourceSansPro-SemiBold"/>
                  <a:ea typeface="SourceSansPro-SemiBold"/>
                  <a:cs typeface="SourceSansPro-SemiBold"/>
                  <a:sym typeface="SourceSansPro-SemiBold"/>
                </a:rPr>
                <a:t>)</a:t>
              </a:r>
            </a:p>
          </p:txBody>
        </p:sp>
        <p:sp>
          <p:nvSpPr>
            <p:cNvPr id="350" name="Reactive expressions:…"/>
            <p:cNvSpPr/>
            <p:nvPr/>
          </p:nvSpPr>
          <p:spPr>
            <a:xfrm>
              <a:off x="1540064" y="1157212"/>
              <a:ext cx="1834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1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3674A8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Reactive expressions:</a:t>
              </a:r>
            </a:p>
            <a:p>
              <a:pPr marL="63500" indent="-63500">
                <a:lnSpc>
                  <a:spcPct val="80000"/>
                </a:lnSpc>
                <a:spcBef>
                  <a:spcPts val="100"/>
                </a:spcBef>
                <a:buSzPct val="100000"/>
                <a:buChar char="•"/>
                <a:defRPr sz="1100">
                  <a:solidFill>
                    <a:srgbClr val="3674A8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cache</a:t>
              </a:r>
              <a:r>
                <a:t> their value to </a:t>
              </a:r>
              <a:br/>
              <a:r>
                <a:t>reduce computation</a:t>
              </a:r>
            </a:p>
            <a:p>
              <a:pPr marL="63500" indent="-63500">
                <a:lnSpc>
                  <a:spcPct val="80000"/>
                </a:lnSpc>
                <a:spcBef>
                  <a:spcPts val="100"/>
                </a:spcBef>
                <a:buSzPct val="100000"/>
                <a:buChar char="•"/>
                <a:defRPr sz="1100">
                  <a:solidFill>
                    <a:srgbClr val="3674A8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t>can be called elsewhere</a:t>
              </a:r>
            </a:p>
            <a:p>
              <a:pPr marL="63500" indent="-63500">
                <a:lnSpc>
                  <a:spcPct val="80000"/>
                </a:lnSpc>
                <a:spcBef>
                  <a:spcPts val="100"/>
                </a:spcBef>
                <a:buSzPct val="100000"/>
                <a:buChar char="•"/>
                <a:defRPr sz="1100">
                  <a:solidFill>
                    <a:srgbClr val="3674A8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t>notify dependencies </a:t>
              </a:r>
              <a:br/>
              <a:r>
                <a:t>when invalidated</a:t>
              </a:r>
            </a:p>
            <a:p>
              <a:pPr>
                <a:lnSpc>
                  <a:spcPct val="80000"/>
                </a:lnSpc>
                <a:spcBef>
                  <a:spcPts val="1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3674A8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t>Call the expression with function syntax, e.g. </a:t>
              </a:r>
              <a:r>
                <a:rPr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re()</a:t>
              </a:r>
              <a:r>
                <a:t>.</a:t>
              </a:r>
            </a:p>
          </p:txBody>
        </p:sp>
        <p:sp>
          <p:nvSpPr>
            <p:cNvPr id="351" name="CREATE REACTIVE EXPRESSIONS"/>
            <p:cNvSpPr/>
            <p:nvPr/>
          </p:nvSpPr>
          <p:spPr>
            <a:xfrm>
              <a:off x="0" y="9525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1" indent="0"/>
              <a:r>
                <a:t>CREATE REACTIVE EXPRESSIONS</a:t>
              </a:r>
            </a:p>
          </p:txBody>
        </p:sp>
      </p:grpSp>
      <p:grpSp>
        <p:nvGrpSpPr>
          <p:cNvPr id="357" name="Group"/>
          <p:cNvGrpSpPr/>
          <p:nvPr/>
        </p:nvGrpSpPr>
        <p:grpSpPr>
          <a:xfrm>
            <a:off x="3645025" y="6005381"/>
            <a:ext cx="3215176" cy="1825283"/>
            <a:chOff x="0" y="95250"/>
            <a:chExt cx="3215174" cy="1825281"/>
          </a:xfrm>
        </p:grpSpPr>
        <p:sp>
          <p:nvSpPr>
            <p:cNvPr id="353" name="library(shiny)…"/>
            <p:cNvSpPr/>
            <p:nvPr/>
          </p:nvSpPr>
          <p:spPr>
            <a:xfrm>
              <a:off x="21787" y="210286"/>
              <a:ext cx="1513928" cy="171024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700" tIns="12700" rIns="12700" bIns="127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library(shiny)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ui &lt;- fluidPage(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textInput("a","","A"),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actionButton("go","Go")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rgbClr val="797979"/>
                  </a:solidFill>
                </a:rPr>
                <a:t>server &lt;- function(input,output){</a:t>
              </a:r>
              <a:r>
                <a:t>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</a:t>
              </a:r>
              <a:r>
                <a:rPr b="1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observeEvent(input$go,{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   print(input$a)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</a:t>
              </a:r>
              <a:r>
                <a:rPr b="1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})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}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shinyApp(ui, server)</a:t>
              </a:r>
            </a:p>
          </p:txBody>
        </p:sp>
        <p:sp>
          <p:nvSpPr>
            <p:cNvPr id="354" name="observeEvent(eventExpr, handlerExpr, event.env, event.quoted, handler.env, handler.quoted, ...,  label, suspended, priority, domain, autoDestroy, ignoreNULL, ignoreInit, once)"/>
            <p:cNvSpPr txBox="1"/>
            <p:nvPr/>
          </p:nvSpPr>
          <p:spPr>
            <a:xfrm>
              <a:off x="1569823" y="152975"/>
              <a:ext cx="1645352" cy="12354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marL="114300" indent="-114300">
                <a:lnSpc>
                  <a:spcPct val="80000"/>
                </a:lnSpc>
                <a:spcBef>
                  <a:spcPts val="3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="1">
                  <a:latin typeface="SourceSansPro-SemiBold"/>
                  <a:ea typeface="SourceSansPro-SemiBold"/>
                  <a:cs typeface="SourceSansPro-SemiBold"/>
                  <a:sym typeface="SourceSansPro-SemiBold"/>
                </a:rPr>
                <a:t>observeEvent(</a:t>
              </a:r>
              <a:r>
                <a:t>eventExpr, handlerExpr</a:t>
              </a:r>
              <a:r>
                <a:rPr>
                  <a:latin typeface="+mj-lt"/>
                  <a:ea typeface="+mj-ea"/>
                  <a:cs typeface="+mj-cs"/>
                  <a:sym typeface="Source Sans Pro Light"/>
                </a:rPr>
                <a:t>,</a:t>
              </a:r>
              <a:r>
                <a:rPr sz="1100">
                  <a:solidFill>
                    <a:srgbClr val="007DD6"/>
                  </a:solidFill>
                  <a:latin typeface="+mj-lt"/>
                  <a:ea typeface="+mj-ea"/>
                  <a:cs typeface="+mj-cs"/>
                  <a:sym typeface="Source Sans Pro Light"/>
                </a:rPr>
                <a:t> </a:t>
              </a:r>
              <a:r>
                <a:rPr sz="1000">
                  <a:solidFill>
                    <a:srgbClr val="53585F"/>
                  </a:solidFill>
                </a:rPr>
                <a:t>event.env, event.quoted, handler.env, handler.quoted, ...,  label, suspended, priority, domain, autoDestroy, ignoreNULL, ignoreInit, once</a:t>
              </a:r>
              <a:r>
                <a:rPr b="1">
                  <a:latin typeface="SourceSansPro-SemiBold"/>
                  <a:ea typeface="SourceSansPro-SemiBold"/>
                  <a:cs typeface="SourceSansPro-SemiBold"/>
                  <a:sym typeface="SourceSansPro-SemiBold"/>
                </a:rPr>
                <a:t>)</a:t>
              </a:r>
            </a:p>
          </p:txBody>
        </p:sp>
        <p:sp>
          <p:nvSpPr>
            <p:cNvPr id="355" name="Runs code in 2nd argument when reactive values in 1st argument change. See observe() for alternative."/>
            <p:cNvSpPr/>
            <p:nvPr/>
          </p:nvSpPr>
          <p:spPr>
            <a:xfrm>
              <a:off x="1579924" y="1568437"/>
              <a:ext cx="16225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9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3674A8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t>Runs code in 2nd argument when reactive values in 1st argument change. See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observe()</a:t>
              </a:r>
              <a:r>
                <a:t> for alternative.</a:t>
              </a:r>
            </a:p>
          </p:txBody>
        </p:sp>
        <p:sp>
          <p:nvSpPr>
            <p:cNvPr id="356" name="PERFORM SIDE EFFECTS"/>
            <p:cNvSpPr/>
            <p:nvPr/>
          </p:nvSpPr>
          <p:spPr>
            <a:xfrm>
              <a:off x="0" y="9525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1" indent="0"/>
              <a:r>
                <a:t>PERFORM SIDE EFFECTS</a:t>
              </a:r>
            </a:p>
          </p:txBody>
        </p:sp>
      </p:grpSp>
      <p:grpSp>
        <p:nvGrpSpPr>
          <p:cNvPr id="362" name="Group"/>
          <p:cNvGrpSpPr/>
          <p:nvPr/>
        </p:nvGrpSpPr>
        <p:grpSpPr>
          <a:xfrm>
            <a:off x="3642411" y="8018691"/>
            <a:ext cx="3192107" cy="1830860"/>
            <a:chOff x="0" y="95250"/>
            <a:chExt cx="3192105" cy="1830858"/>
          </a:xfrm>
        </p:grpSpPr>
        <p:sp>
          <p:nvSpPr>
            <p:cNvPr id="358" name="library(shiny)…"/>
            <p:cNvSpPr/>
            <p:nvPr/>
          </p:nvSpPr>
          <p:spPr>
            <a:xfrm>
              <a:off x="26716" y="215862"/>
              <a:ext cx="1513929" cy="17102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700" tIns="12700" rIns="12700" bIns="127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library(shiny)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ui &lt;- fluidPage(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textInput("a","","A"),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textOutput("b")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server &lt;- function(input,output){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</a:t>
              </a:r>
              <a:r>
                <a:rPr>
                  <a:latin typeface="Source Code Pro"/>
                  <a:ea typeface="Source Code Pro"/>
                  <a:cs typeface="Source Code Pro"/>
                  <a:sym typeface="Source Code Pro"/>
                </a:rPr>
                <a:t>output$b</a:t>
              </a:r>
              <a:r>
                <a:t> &lt;- 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renderText({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</a:t>
              </a:r>
              <a:r>
                <a:rPr b="1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isolate({input$a})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})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}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shinyApp(ui, server)</a:t>
              </a:r>
            </a:p>
          </p:txBody>
        </p:sp>
        <p:sp>
          <p:nvSpPr>
            <p:cNvPr id="359" name="isolate(expr)"/>
            <p:cNvSpPr txBox="1"/>
            <p:nvPr/>
          </p:nvSpPr>
          <p:spPr>
            <a:xfrm>
              <a:off x="1619104" y="160300"/>
              <a:ext cx="1523454" cy="446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="1">
                  <a:latin typeface="SourceSansPro-SemiBold"/>
                  <a:ea typeface="SourceSansPro-SemiBold"/>
                  <a:cs typeface="SourceSansPro-SemiBold"/>
                  <a:sym typeface="SourceSansPro-SemiBold"/>
                </a:rPr>
                <a:t>isolate(</a:t>
              </a:r>
              <a:r>
                <a:t>expr</a:t>
              </a:r>
              <a:r>
                <a:rPr b="1">
                  <a:latin typeface="SourceSansPro-SemiBold"/>
                  <a:ea typeface="SourceSansPro-SemiBold"/>
                  <a:cs typeface="SourceSansPro-SemiBold"/>
                  <a:sym typeface="SourceSansPro-SemiBold"/>
                </a:rPr>
                <a:t>)</a:t>
              </a:r>
            </a:p>
          </p:txBody>
        </p:sp>
        <p:sp>
          <p:nvSpPr>
            <p:cNvPr id="360" name="Runs a code block. Returns a non-reactive copy of the results."/>
            <p:cNvSpPr/>
            <p:nvPr/>
          </p:nvSpPr>
          <p:spPr>
            <a:xfrm>
              <a:off x="1569555" y="630430"/>
              <a:ext cx="16225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9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3674A8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t>Runs a code block. Returns a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non-reactive</a:t>
              </a:r>
              <a:r>
                <a:t> copy of the results.</a:t>
              </a:r>
            </a:p>
          </p:txBody>
        </p:sp>
        <p:sp>
          <p:nvSpPr>
            <p:cNvPr id="361" name="REMOVE REACTIVITY"/>
            <p:cNvSpPr/>
            <p:nvPr/>
          </p:nvSpPr>
          <p:spPr>
            <a:xfrm>
              <a:off x="0" y="9525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1" indent="0"/>
              <a:r>
                <a:t>REMOVE REACTIVITY</a:t>
              </a:r>
            </a:p>
          </p:txBody>
        </p:sp>
      </p:grpSp>
      <p:grpSp>
        <p:nvGrpSpPr>
          <p:cNvPr id="367" name="Group"/>
          <p:cNvGrpSpPr/>
          <p:nvPr/>
        </p:nvGrpSpPr>
        <p:grpSpPr>
          <a:xfrm>
            <a:off x="291671" y="8018729"/>
            <a:ext cx="3226140" cy="1827479"/>
            <a:chOff x="0" y="95250"/>
            <a:chExt cx="3226139" cy="1827478"/>
          </a:xfrm>
        </p:grpSpPr>
        <p:sp>
          <p:nvSpPr>
            <p:cNvPr id="363" name="library(shiny)…"/>
            <p:cNvSpPr/>
            <p:nvPr/>
          </p:nvSpPr>
          <p:spPr>
            <a:xfrm>
              <a:off x="24311" y="212482"/>
              <a:ext cx="1511197" cy="171024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700" tIns="12700" rIns="12700" bIns="127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library(shiny)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ui &lt;- fluidPage(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textInput("a","","A"),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actionButton("go","Go"),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textOutput("b")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rgbClr val="797979"/>
                  </a:solidFill>
                </a:rPr>
                <a:t>server &lt;- function(input,output){</a:t>
              </a:r>
              <a:r>
                <a:t>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1" sz="75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 </a:t>
              </a:r>
              <a:r>
                <a:rPr>
                  <a:solidFill>
                    <a:srgbClr val="007DD6"/>
                  </a:solidFill>
                </a:rPr>
                <a:t>re &lt;-</a:t>
              </a:r>
              <a:r>
                <a:t> eventReactive(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A6AAA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 b="1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input$go,{input$a})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</a:t>
              </a:r>
              <a:r>
                <a:rPr>
                  <a:latin typeface="Source Code Pro"/>
                  <a:ea typeface="Source Code Pro"/>
                  <a:cs typeface="Source Code Pro"/>
                  <a:sym typeface="Source Code Pro"/>
                </a:rPr>
                <a:t>output$b</a:t>
              </a:r>
              <a:r>
                <a:t> &lt;- renderText({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000000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rPr>
                  <a:solidFill>
                    <a:srgbClr val="A6AAA9"/>
                  </a:solidFill>
                </a:rPr>
                <a:t>   </a:t>
              </a:r>
              <a:r>
                <a:rPr b="1">
                  <a:solidFill>
                    <a:schemeClr val="accent1">
                      <a:hueOff val="-206347"/>
                      <a:satOff val="69104"/>
                      <a:lumOff val="-8949"/>
                    </a:schemeClr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re()</a:t>
              </a:r>
              <a:endParaRPr>
                <a:solidFill>
                  <a:srgbClr val="A6AAA9"/>
                </a:solidFill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})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}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750">
                  <a:solidFill>
                    <a:srgbClr val="797979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shinyApp(ui, server)</a:t>
              </a:r>
            </a:p>
          </p:txBody>
        </p:sp>
        <p:sp>
          <p:nvSpPr>
            <p:cNvPr id="364" name="eventReactive(eventExpr, valueExpr, event.env, event.quoted, value.env, value.quoted, ..., label, domain, ignoreNULL, ignoreInit)"/>
            <p:cNvSpPr txBox="1"/>
            <p:nvPr/>
          </p:nvSpPr>
          <p:spPr>
            <a:xfrm>
              <a:off x="1557144" y="169619"/>
              <a:ext cx="1668996" cy="959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marL="114300" indent="-114300">
                <a:lnSpc>
                  <a:spcPct val="80000"/>
                </a:lnSpc>
                <a:spcBef>
                  <a:spcPts val="3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="1">
                  <a:latin typeface="SourceSansPro-SemiBold"/>
                  <a:ea typeface="SourceSansPro-SemiBold"/>
                  <a:cs typeface="SourceSansPro-SemiBold"/>
                  <a:sym typeface="SourceSansPro-SemiBold"/>
                </a:rPr>
                <a:t>eventReactive(</a:t>
              </a:r>
              <a:r>
                <a:t>eventExpr, valueExpr,</a:t>
              </a:r>
              <a:r>
                <a:rPr>
                  <a:solidFill>
                    <a:srgbClr val="A6AAA9"/>
                  </a:solidFill>
                </a:rPr>
                <a:t> </a:t>
              </a:r>
              <a:r>
                <a:rPr sz="1000">
                  <a:solidFill>
                    <a:srgbClr val="53585F"/>
                  </a:solidFill>
                </a:rPr>
                <a:t>event.env, event.quoted, value.env, value.quoted, ..., label, domain, ignoreNULL, ignoreInit</a:t>
              </a:r>
              <a:r>
                <a:rPr b="1">
                  <a:latin typeface="SourceSansPro-SemiBold"/>
                  <a:ea typeface="SourceSansPro-SemiBold"/>
                  <a:cs typeface="SourceSansPro-SemiBold"/>
                  <a:sym typeface="SourceSansPro-SemiBold"/>
                </a:rPr>
                <a:t>)</a:t>
              </a:r>
            </a:p>
          </p:txBody>
        </p:sp>
        <p:sp>
          <p:nvSpPr>
            <p:cNvPr id="365" name="Creates reactive expression with code in 2nd argument that only invalidates when reactive values in 1st argument change."/>
            <p:cNvSpPr/>
            <p:nvPr/>
          </p:nvSpPr>
          <p:spPr>
            <a:xfrm>
              <a:off x="1583796" y="1521501"/>
              <a:ext cx="16225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9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3674A8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Creates reactive expression with code in 2nd argument that only invalidates when reactive values in 1st argument change.</a:t>
              </a:r>
            </a:p>
          </p:txBody>
        </p:sp>
        <p:sp>
          <p:nvSpPr>
            <p:cNvPr id="366" name="REACT BASED ON EVENT"/>
            <p:cNvSpPr/>
            <p:nvPr/>
          </p:nvSpPr>
          <p:spPr>
            <a:xfrm>
              <a:off x="0" y="9525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1" indent="0"/>
              <a:r>
                <a:t>REACT BASED ON EVENT</a:t>
              </a:r>
            </a:p>
          </p:txBody>
        </p:sp>
      </p:grpSp>
      <p:pic>
        <p:nvPicPr>
          <p:cNvPr id="368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609600" y="1219200"/>
            <a:ext cx="5553835" cy="26543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5" name="Group"/>
          <p:cNvGrpSpPr/>
          <p:nvPr/>
        </p:nvGrpSpPr>
        <p:grpSpPr>
          <a:xfrm>
            <a:off x="293359" y="3902441"/>
            <a:ext cx="3245409" cy="1924727"/>
            <a:chOff x="0" y="0"/>
            <a:chExt cx="3245408" cy="1924726"/>
          </a:xfrm>
        </p:grpSpPr>
        <p:sp>
          <p:nvSpPr>
            <p:cNvPr id="369" name="*Input() functions…"/>
            <p:cNvSpPr txBox="1"/>
            <p:nvPr/>
          </p:nvSpPr>
          <p:spPr>
            <a:xfrm>
              <a:off x="1622286" y="176380"/>
              <a:ext cx="1599654" cy="1053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1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="1">
                  <a:latin typeface="SourceSansPro-SemiBold"/>
                  <a:ea typeface="SourceSansPro-SemiBold"/>
                  <a:cs typeface="SourceSansPro-SemiBold"/>
                  <a:sym typeface="SourceSansPro-SemiBold"/>
                </a:rPr>
                <a:t>*Input() functions</a:t>
              </a:r>
            </a:p>
            <a:p>
              <a:pPr>
                <a:lnSpc>
                  <a:spcPct val="80000"/>
                </a:lnSpc>
                <a:spcBef>
                  <a:spcPts val="600"/>
                </a:spcBef>
                <a:defRPr sz="11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t>(see front page)</a:t>
              </a:r>
            </a:p>
            <a:p>
              <a:pPr>
                <a:lnSpc>
                  <a:spcPct val="80000"/>
                </a:lnSpc>
                <a:spcBef>
                  <a:spcPts val="9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3574A9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t>Each input function creates a reactive value stored as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 input$&lt;inputId&gt;</a:t>
              </a:r>
              <a:r>
                <a:t>.</a:t>
              </a:r>
            </a:p>
          </p:txBody>
        </p:sp>
        <p:sp>
          <p:nvSpPr>
            <p:cNvPr id="370" name="reactiveValues(…)…"/>
            <p:cNvSpPr txBox="1"/>
            <p:nvPr/>
          </p:nvSpPr>
          <p:spPr>
            <a:xfrm>
              <a:off x="1566679" y="1116025"/>
              <a:ext cx="1678730" cy="761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marL="114300" indent="-114300">
                <a:lnSpc>
                  <a:spcPct val="80000"/>
                </a:lnSpc>
                <a:spcBef>
                  <a:spcPts val="3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="1">
                  <a:latin typeface="SourceSansPro-SemiBold"/>
                  <a:ea typeface="SourceSansPro-SemiBold"/>
                  <a:cs typeface="SourceSansPro-SemiBold"/>
                  <a:sym typeface="SourceSansPro-SemiBold"/>
                </a:rPr>
                <a:t>reactiveValues(</a:t>
              </a:r>
              <a:r>
                <a:rPr>
                  <a:solidFill>
                    <a:srgbClr val="A6AAA9"/>
                  </a:solidFill>
                  <a:latin typeface="+mj-lt"/>
                  <a:ea typeface="+mj-ea"/>
                  <a:cs typeface="+mj-cs"/>
                  <a:sym typeface="Source Sans Pro Light"/>
                </a:rPr>
                <a:t>…</a:t>
              </a:r>
              <a:r>
                <a:rPr b="1">
                  <a:latin typeface="SourceSansPro-SemiBold"/>
                  <a:ea typeface="SourceSansPro-SemiBold"/>
                  <a:cs typeface="SourceSansPro-SemiBold"/>
                  <a:sym typeface="SourceSansPro-SemiBold"/>
                </a:rPr>
                <a:t>)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100">
                  <a:solidFill>
                    <a:srgbClr val="3574A9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t>Creates a list of reactive values whose values you can set.</a:t>
              </a:r>
            </a:p>
          </p:txBody>
        </p:sp>
        <p:sp>
          <p:nvSpPr>
            <p:cNvPr id="371" name="CREATE YOUR OWN REACTIVE VALUES"/>
            <p:cNvSpPr txBox="1"/>
            <p:nvPr/>
          </p:nvSpPr>
          <p:spPr>
            <a:xfrm>
              <a:off x="0" y="0"/>
              <a:ext cx="25111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1" indent="0"/>
              <a:r>
                <a:t>CREATE YOUR OWN REACTIVE VALUES</a:t>
              </a:r>
            </a:p>
          </p:txBody>
        </p:sp>
        <p:grpSp>
          <p:nvGrpSpPr>
            <p:cNvPr id="374" name="Group"/>
            <p:cNvGrpSpPr/>
            <p:nvPr/>
          </p:nvGrpSpPr>
          <p:grpSpPr>
            <a:xfrm>
              <a:off x="25136" y="214480"/>
              <a:ext cx="1513929" cy="1710247"/>
              <a:chOff x="0" y="0"/>
              <a:chExt cx="1513928" cy="1710245"/>
            </a:xfrm>
          </p:grpSpPr>
          <p:sp>
            <p:nvSpPr>
              <p:cNvPr id="372" name="# *Input() example…"/>
              <p:cNvSpPr/>
              <p:nvPr/>
            </p:nvSpPr>
            <p:spPr>
              <a:xfrm>
                <a:off x="-1" y="0"/>
                <a:ext cx="1513929" cy="712639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00" tIns="12700" rIns="12700" bIns="1270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500"/>
                  </a:spcBef>
                  <a:defRPr sz="8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# *Input() example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8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ui &lt;- fluidPage(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1" sz="800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defRPr>
                </a:pPr>
                <a:r>
                  <a:t> textInput("a","","A")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800">
                    <a:solidFill>
                      <a:srgbClr val="929292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)</a:t>
                </a:r>
              </a:p>
            </p:txBody>
          </p:sp>
          <p:sp>
            <p:nvSpPr>
              <p:cNvPr id="373" name="#reactiveValues example…"/>
              <p:cNvSpPr/>
              <p:nvPr/>
            </p:nvSpPr>
            <p:spPr>
              <a:xfrm>
                <a:off x="0" y="792055"/>
                <a:ext cx="1513929" cy="918191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00" tIns="12700" rIns="12700" bIns="1270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500"/>
                  </a:spcBef>
                  <a:defRPr sz="800">
                    <a:solidFill>
                      <a:srgbClr val="929292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#reactiveValues example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800">
                    <a:solidFill>
                      <a:srgbClr val="929292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server &lt;- function(input,output){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800">
                    <a:solidFill>
                      <a:srgbClr val="A6AAA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rPr>
                    <a:solidFill>
                      <a:srgbClr val="929292"/>
                    </a:solidFill>
                  </a:rPr>
                  <a:t> </a:t>
                </a:r>
                <a:r>
                  <a:rPr>
                    <a:solidFill>
                      <a:srgbClr val="92929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rv</a:t>
                </a:r>
                <a:r>
                  <a:rPr>
                    <a:solidFill>
                      <a:srgbClr val="929292"/>
                    </a:solidFill>
                  </a:rPr>
                  <a:t> &lt;-</a:t>
                </a:r>
                <a:r>
                  <a:t> </a:t>
                </a:r>
                <a:r>
                  <a:rPr>
                    <a:solidFill>
                      <a:srgbClr val="000000"/>
                    </a:solidFill>
                    <a:latin typeface="Source Code Pro Semibold"/>
                    <a:ea typeface="Source Code Pro Semibold"/>
                    <a:cs typeface="Source Code Pro Semibold"/>
                    <a:sym typeface="Source Code Pro Semibold"/>
                  </a:rPr>
                  <a:t>reactiveValues</a:t>
                </a:r>
                <a:r>
                  <a:rPr b="1">
                    <a:solidFill>
                      <a:srgbClr val="0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()</a:t>
                </a:r>
                <a:endParaRPr b="1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8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 rv$number &lt;- 5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800">
                    <a:solidFill>
                      <a:srgbClr val="797979"/>
                    </a:solidFill>
                    <a:latin typeface="Source Code Pro Medium"/>
                    <a:ea typeface="Source Code Pro Medium"/>
                    <a:cs typeface="Source Code Pro Medium"/>
                    <a:sym typeface="Source Code Pro Medium"/>
                  </a:defRPr>
                </a:pPr>
                <a:r>
                  <a:t>}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