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64E"/>
    <a:srgbClr val="F7D38B"/>
    <a:srgbClr val="FFF4A9"/>
    <a:srgbClr val="FAE196"/>
    <a:srgbClr val="B2D283"/>
    <a:srgbClr val="4D764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tif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tidyr.tidyverse.org" TargetMode="External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">
            <a:extLst>
              <a:ext uri="{FF2B5EF4-FFF2-40B4-BE49-F238E27FC236}">
                <a16:creationId xmlns:a16="http://schemas.microsoft.com/office/drawing/2014/main" id="{94E4BFB2-21BF-6341-8B97-760AE609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59294"/>
              </p:ext>
            </p:extLst>
          </p:nvPr>
        </p:nvGraphicFramePr>
        <p:xfrm>
          <a:off x="2369518" y="326408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le">
            <a:extLst>
              <a:ext uri="{FF2B5EF4-FFF2-40B4-BE49-F238E27FC236}">
                <a16:creationId xmlns:a16="http://schemas.microsoft.com/office/drawing/2014/main" id="{CF4A15BC-C1C2-1442-9650-08908061F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1835"/>
              </p:ext>
            </p:extLst>
          </p:nvPr>
        </p:nvGraphicFramePr>
        <p:xfrm>
          <a:off x="2609039" y="3267413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2" name="Table">
            <a:extLst>
              <a:ext uri="{FF2B5EF4-FFF2-40B4-BE49-F238E27FC236}">
                <a16:creationId xmlns:a16="http://schemas.microsoft.com/office/drawing/2014/main" id="{FA84ED3D-B1F3-254B-AD34-5D16A6F09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003475"/>
              </p:ext>
            </p:extLst>
          </p:nvPr>
        </p:nvGraphicFramePr>
        <p:xfrm>
          <a:off x="2950304" y="3267332"/>
          <a:ext cx="146247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Rectangle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45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1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2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3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4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5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6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7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8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39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0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1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2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3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4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46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8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dy Data with tidyr : : CHEAT 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Data tidying </a:t>
            </a:r>
            <a:r>
              <a:rPr dirty="0"/>
              <a:t>with </a:t>
            </a:r>
            <a:r>
              <a:rPr dirty="0" err="1"/>
              <a:t>tidyr</a:t>
            </a:r>
            <a:r>
              <a:rPr dirty="0"/>
              <a:t>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1" name="&amp;"/>
          <p:cNvSpPr txBox="1"/>
          <p:nvPr/>
        </p:nvSpPr>
        <p:spPr>
          <a:xfrm>
            <a:off x="1774497" y="2053127"/>
            <a:ext cx="276528" cy="4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&amp;</a:t>
            </a:r>
          </a:p>
        </p:txBody>
      </p:sp>
      <p:sp>
        <p:nvSpPr>
          <p:cNvPr id="152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/>
              <a:t>Tidy data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a way to organize tabular data in a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consistent data structure across packages.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table is tidy if:</a:t>
            </a:r>
          </a:p>
        </p:txBody>
      </p:sp>
      <p:sp>
        <p:nvSpPr>
          <p:cNvPr id="153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variable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is in its own </a:t>
            </a:r>
            <a:r>
              <a:t>column</a:t>
            </a:r>
          </a:p>
        </p:txBody>
      </p:sp>
      <p:sp>
        <p:nvSpPr>
          <p:cNvPr id="154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Each </a:t>
            </a:r>
            <a:r>
              <a:t>observation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or </a:t>
            </a:r>
            <a:r>
              <a:t>case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is in its own row</a:t>
            </a:r>
          </a:p>
        </p:txBody>
      </p:sp>
      <p:sp>
        <p:nvSpPr>
          <p:cNvPr id="166" name="Access variables as vectors"/>
          <p:cNvSpPr txBox="1"/>
          <p:nvPr/>
        </p:nvSpPr>
        <p:spPr>
          <a:xfrm>
            <a:off x="572376" y="3917305"/>
            <a:ext cx="1072821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Access </a:t>
            </a:r>
            <a:r>
              <a:t>variables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as </a:t>
            </a:r>
            <a:r>
              <a:t>vectors</a:t>
            </a:r>
          </a:p>
        </p:txBody>
      </p:sp>
      <p:sp>
        <p:nvSpPr>
          <p:cNvPr id="167" name="Preserve cases in vectorized operations"/>
          <p:cNvSpPr txBox="1"/>
          <p:nvPr/>
        </p:nvSpPr>
        <p:spPr>
          <a:xfrm>
            <a:off x="2008380" y="3917305"/>
            <a:ext cx="1436697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Preserve </a:t>
            </a:r>
            <a:r>
              <a:t>cases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in vectorized operations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399006" y="3205196"/>
            <a:ext cx="658698" cy="617018"/>
            <a:chOff x="50500" y="-1"/>
            <a:chExt cx="658697" cy="617017"/>
          </a:xfrm>
        </p:grpSpPr>
        <p:sp>
          <p:nvSpPr>
            <p:cNvPr id="168" name="*"/>
            <p:cNvSpPr txBox="1"/>
            <p:nvPr/>
          </p:nvSpPr>
          <p:spPr>
            <a:xfrm>
              <a:off x="123142" y="-1"/>
              <a:ext cx="185544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*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Arrow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4" name="Arrow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75" name="Arrow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Tibbles"/>
          <p:cNvSpPr txBox="1"/>
          <p:nvPr/>
        </p:nvSpPr>
        <p:spPr>
          <a:xfrm>
            <a:off x="305841" y="4455378"/>
            <a:ext cx="983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</a:p>
        </p:txBody>
      </p:sp>
      <p:sp>
        <p:nvSpPr>
          <p:cNvPr id="179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328451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 are a table format provided </a:t>
            </a:r>
            <a:br/>
            <a:r>
              <a:t>by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t> package. They inherit the </a:t>
            </a:r>
            <a:br/>
            <a:r>
              <a:t>data frame class, but have improved behaviors: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Subset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new tibble with ], a vector with [[ and $.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No partial matching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when subsetting columns.</a:t>
            </a:r>
          </a:p>
          <a:p>
            <a:pPr marL="148166" indent="-148166">
              <a:spcBef>
                <a:spcPts val="0"/>
              </a:spcBef>
              <a:buSzPct val="75000"/>
              <a:buChar char="•"/>
              <a:defRPr>
                <a:solidFill>
                  <a:srgbClr val="000000"/>
                </a:solidFill>
              </a:defRPr>
            </a:pPr>
            <a:r>
              <a:t>Display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concise views of the data on one screen.</a:t>
            </a:r>
          </a:p>
        </p:txBody>
      </p:sp>
      <p:pic>
        <p:nvPicPr>
          <p:cNvPr id="180" name="tibble.png" descr="tibb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tibble: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3     c</a:t>
            </a:r>
          </a:p>
        </p:txBody>
      </p:sp>
      <p:sp>
        <p:nvSpPr>
          <p:cNvPr id="182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Both make this tibble</a:t>
            </a:r>
          </a:p>
        </p:txBody>
      </p:sp>
      <p:sp>
        <p:nvSpPr>
          <p:cNvPr id="183" name="CONSTRUCT A TIBBLE"/>
          <p:cNvSpPr txBox="1"/>
          <p:nvPr/>
        </p:nvSpPr>
        <p:spPr>
          <a:xfrm>
            <a:off x="318804" y="7111689"/>
            <a:ext cx="14598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CONSTRUCT A TIBBLE</a:t>
            </a:r>
          </a:p>
        </p:txBody>
      </p:sp>
      <p:sp>
        <p:nvSpPr>
          <p:cNvPr id="184" name="Line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5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as_tibble(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…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Convert a data frame to a tibble.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enframe(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name = "name", value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Convert a named vector to a tibble. Also </a:t>
            </a:r>
            <a:r>
              <a:t>deframe()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is_tibble(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Test whether x is a tibble.</a:t>
            </a:r>
          </a:p>
        </p:txBody>
      </p:sp>
      <p:sp>
        <p:nvSpPr>
          <p:cNvPr id="186" name="AN ENHANCED DATA FRAME"/>
          <p:cNvSpPr txBox="1"/>
          <p:nvPr/>
        </p:nvSpPr>
        <p:spPr>
          <a:xfrm>
            <a:off x="305841" y="4867200"/>
            <a:ext cx="18344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AN ENHANCED DATA FRAME</a:t>
            </a:r>
          </a:p>
        </p:txBody>
      </p:sp>
      <p:sp>
        <p:nvSpPr>
          <p:cNvPr id="187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options(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tibble.print_max = n, tibble.print_min = m,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tibble.width = Inf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Control default display settings.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View()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glimpse()</a:t>
            </a:r>
            <a:r>
              <a:t> View the entire data set.</a:t>
            </a:r>
          </a:p>
        </p:txBody>
      </p:sp>
      <p:sp>
        <p:nvSpPr>
          <p:cNvPr id="188" name="Line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9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tibble(x = 1:3, y = c("a", "b", "c"))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tribble(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Construct by rows.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tribble(~x,   ~y,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1, "a",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2, "b",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3, "c")</a:t>
            </a:r>
          </a:p>
        </p:txBody>
      </p:sp>
      <p:sp>
        <p:nvSpPr>
          <p:cNvPr id="190" name="Reshape Data"/>
          <p:cNvSpPr txBox="1"/>
          <p:nvPr/>
        </p:nvSpPr>
        <p:spPr>
          <a:xfrm>
            <a:off x="3776587" y="1278473"/>
            <a:ext cx="1822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Reshape Data</a:t>
            </a:r>
          </a:p>
        </p:txBody>
      </p:sp>
      <p:sp>
        <p:nvSpPr>
          <p:cNvPr id="191" name="- Pivot data to reorganize values into a new layout."/>
          <p:cNvSpPr txBox="1"/>
          <p:nvPr/>
        </p:nvSpPr>
        <p:spPr>
          <a:xfrm>
            <a:off x="5689512" y="1445755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Pivot data to reorganize values into a new layout.</a:t>
            </a:r>
          </a:p>
        </p:txBody>
      </p:sp>
      <p:sp>
        <p:nvSpPr>
          <p:cNvPr id="192" name="Handle Missing Values"/>
          <p:cNvSpPr txBox="1"/>
          <p:nvPr/>
        </p:nvSpPr>
        <p:spPr>
          <a:xfrm>
            <a:off x="10486784" y="5972049"/>
            <a:ext cx="294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Handle Missing Values</a:t>
            </a:r>
          </a:p>
        </p:txBody>
      </p:sp>
      <p:sp>
        <p:nvSpPr>
          <p:cNvPr id="193" name="Line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0519977" y="6634686"/>
            <a:ext cx="1198318" cy="924839"/>
            <a:chOff x="25400" y="0"/>
            <a:chExt cx="1198317" cy="924837"/>
          </a:xfrm>
        </p:grpSpPr>
        <p:graphicFrame>
          <p:nvGraphicFramePr>
            <p:cNvPr id="194" name="Table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5" name="Table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519977" y="7612519"/>
            <a:ext cx="1173128" cy="922313"/>
            <a:chOff x="25400" y="0"/>
            <a:chExt cx="1173127" cy="92231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0" name="Table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0519977" y="8784550"/>
            <a:ext cx="1172554" cy="922313"/>
            <a:chOff x="25400" y="0"/>
            <a:chExt cx="1172553" cy="922311"/>
          </a:xfrm>
        </p:grpSpPr>
        <p:graphicFrame>
          <p:nvGraphicFramePr>
            <p:cNvPr id="204" name="Table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9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drop_na(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rows containing NA’s in …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drop_na(x, x2)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fill(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.direction = "down"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Fill in NA’s in … columns using the next or previous value.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fill(x, x2)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replace_na(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replace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Specify a value to replace NA in selected columns.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replace_na(x, list(x2 = 2))</a:t>
            </a:r>
          </a:p>
        </p:txBody>
      </p:sp>
      <p:sp>
        <p:nvSpPr>
          <p:cNvPr id="210" name="Expand  Tables"/>
          <p:cNvSpPr txBox="1"/>
          <p:nvPr/>
        </p:nvSpPr>
        <p:spPr>
          <a:xfrm>
            <a:off x="10499484" y="1278473"/>
            <a:ext cx="1056959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Expand </a:t>
            </a:r>
            <a:br/>
            <a:r>
              <a:t>Tables</a:t>
            </a:r>
          </a:p>
        </p:txBody>
      </p:sp>
      <p:sp>
        <p:nvSpPr>
          <p:cNvPr id="211" name="Line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2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r>
              <a:t>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 a new tibble with all possible combinations of the values of the variables listed in … 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Drop other variables.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fill = list()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Add missing possible combinations of values of variables listed in … Fill remaining variables with NA. </a:t>
            </a:r>
          </a:p>
          <a:p>
            <a:pPr defTabSz="572516">
              <a:spcBef>
                <a:spcPts val="0"/>
              </a:spcBef>
              <a:defRPr sz="1176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complete(mtcars, cyl, gear, carb)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x"/>
          <p:cNvSpPr txBox="1"/>
          <p:nvPr/>
        </p:nvSpPr>
        <p:spPr>
          <a:xfrm>
            <a:off x="10685490" y="2629716"/>
            <a:ext cx="178484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8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names_to = "name",  values_to = "value", values_drop_na = FALSE</a:t>
            </a:r>
            <a:r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"Lengthen" data by collapsing several columns into two. Column names move to a new names_to column and values to a new values_to column.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pivot_longer(table4a, cols = 2:3, names_to ="year", </a:t>
            </a:r>
            <a:br/>
            <a:r>
              <a:t>    values_to = "cases")</a:t>
            </a:r>
          </a:p>
        </p:txBody>
      </p:sp>
      <p:sp>
        <p:nvSpPr>
          <p:cNvPr id="219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pivot_wider(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names_from = "name",  values_from = "value"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inverse of pivot_longer(). "Widen" data by expanding two columns into several. One column provides the new column names, the other the values.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pivot_wider(table2, names_from = type, </a:t>
            </a:r>
            <a:br/>
            <a:r>
              <a:t>    values_from = count)</a:t>
            </a:r>
          </a:p>
        </p:txBody>
      </p:sp>
      <p:sp>
        <p:nvSpPr>
          <p:cNvPr id="220" name="- Use these functions to split or combine cells into individual, isolated values."/>
          <p:cNvSpPr txBox="1"/>
          <p:nvPr/>
        </p:nvSpPr>
        <p:spPr>
          <a:xfrm>
            <a:off x="5187464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- Use these functions to split or combine cells into individual, isolated values.</a:t>
            </a:r>
          </a:p>
        </p:txBody>
      </p:sp>
      <p:sp>
        <p:nvSpPr>
          <p:cNvPr id="221" name="Split Cells"/>
          <p:cNvSpPr txBox="1"/>
          <p:nvPr/>
        </p:nvSpPr>
        <p:spPr>
          <a:xfrm>
            <a:off x="3776587" y="5972049"/>
            <a:ext cx="132207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E2754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Split Cells</a:t>
            </a:r>
          </a:p>
        </p:txBody>
      </p:sp>
      <p:sp>
        <p:nvSpPr>
          <p:cNvPr id="222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unite(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…, sep = "_", remove = TRUE, na.rm = FALSE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Collapse cells across several columns into a single column.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unite(table5, century, year, col = "year", sep = "")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sep = "[^[:alnum:]]+", remove = TRUE, convert = FALSE, extra = "warn", fill = "warn", …) Separate each cell in a column into several columns. Also </a:t>
            </a:r>
            <a:r>
              <a:t>extract()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separate(table3, rate, sep = "/",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into = c("cases", "pop"))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separate_rows(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…, sep = "[^[:alnum:].]+", convert = FALSE) Separate each cell in a column into several rows.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separate_rows(table3, rate, sep = "/")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x"/>
          <p:cNvSpPr txBox="1"/>
          <p:nvPr/>
        </p:nvSpPr>
        <p:spPr>
          <a:xfrm>
            <a:off x="10685490" y="4157983"/>
            <a:ext cx="178484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x</a:t>
            </a:r>
          </a:p>
        </p:txBody>
      </p:sp>
      <p:sp>
        <p:nvSpPr>
          <p:cNvPr id="225" name="Line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6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7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Drop or replace explicit missing values (NA).</a:t>
            </a:r>
          </a:p>
        </p:txBody>
      </p:sp>
      <p:sp>
        <p:nvSpPr>
          <p:cNvPr id="228" name="Line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3929816" y="1877688"/>
            <a:ext cx="2648092" cy="1270002"/>
            <a:chOff x="0" y="137120"/>
            <a:chExt cx="2648091" cy="1270001"/>
          </a:xfrm>
        </p:grpSpPr>
        <p:sp>
          <p:nvSpPr>
            <p:cNvPr id="229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30" name="Table"/>
            <p:cNvGraphicFramePr/>
            <p:nvPr/>
          </p:nvGraphicFramePr>
          <p:xfrm>
            <a:off x="0" y="22709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1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2" name="Table"/>
            <p:cNvGraphicFramePr/>
            <p:nvPr/>
          </p:nvGraphicFramePr>
          <p:xfrm>
            <a:off x="1547736" y="22709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8" name="Group"/>
          <p:cNvGrpSpPr/>
          <p:nvPr/>
        </p:nvGrpSpPr>
        <p:grpSpPr>
          <a:xfrm>
            <a:off x="4524154" y="3828360"/>
            <a:ext cx="2414077" cy="1270002"/>
            <a:chOff x="745131" y="137120"/>
            <a:chExt cx="2414076" cy="1270001"/>
          </a:xfrm>
        </p:grpSpPr>
        <p:graphicFrame>
          <p:nvGraphicFramePr>
            <p:cNvPr id="234" name="Table"/>
            <p:cNvGraphicFramePr/>
            <p:nvPr/>
          </p:nvGraphicFramePr>
          <p:xfrm>
            <a:off x="1703252" y="227094"/>
            <a:ext cx="1455955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5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3" name="Group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4" name="Table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7" name="table3"/>
          <p:cNvSpPr txBox="1"/>
          <p:nvPr/>
        </p:nvSpPr>
        <p:spPr>
          <a:xfrm>
            <a:off x="4226568" y="7543349"/>
            <a:ext cx="45483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910821" y="6524410"/>
            <a:ext cx="2268688" cy="1270002"/>
            <a:chOff x="0" y="137120"/>
            <a:chExt cx="2268686" cy="1270001"/>
          </a:xfrm>
        </p:grpSpPr>
        <p:graphicFrame>
          <p:nvGraphicFramePr>
            <p:cNvPr id="248" name="Table"/>
            <p:cNvGraphicFramePr/>
            <p:nvPr/>
          </p:nvGraphicFramePr>
          <p:xfrm>
            <a:off x="0" y="198900"/>
            <a:ext cx="1206447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9" name="Table"/>
            <p:cNvGraphicFramePr/>
            <p:nvPr>
              <p:extLst>
                <p:ext uri="{D42A27DB-BD31-4B8C-83A1-F6EECF244321}">
                  <p14:modId xmlns:p14="http://schemas.microsoft.com/office/powerpoint/2010/main" val="2698369351"/>
                </p:ext>
              </p:extLst>
            </p:nvPr>
          </p:nvGraphicFramePr>
          <p:xfrm>
            <a:off x="1489457" y="198715"/>
            <a:ext cx="77922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0" name="Line"/>
            <p:cNvSpPr/>
            <p:nvPr/>
          </p:nvSpPr>
          <p:spPr>
            <a:xfrm flipV="1">
              <a:off x="1249576" y="6243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table5"/>
            <p:cNvSpPr/>
            <p:nvPr/>
          </p:nvSpPr>
          <p:spPr>
            <a:xfrm>
              <a:off x="628624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7" name="Group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8" name="Table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61" name="table3"/>
          <p:cNvSpPr txBox="1"/>
          <p:nvPr/>
        </p:nvSpPr>
        <p:spPr>
          <a:xfrm>
            <a:off x="4185485" y="8935298"/>
            <a:ext cx="454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>
                <a:solidFill>
                  <a:srgbClr val="A6AAA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table3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3" name="Table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934F76F9-F9EA-C04D-BB95-36A234B4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44767"/>
              </p:ext>
            </p:extLst>
          </p:nvPr>
        </p:nvGraphicFramePr>
        <p:xfrm>
          <a:off x="3834285" y="3914814"/>
          <a:ext cx="1455956" cy="186326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42228">
                  <a:extLst>
                    <a:ext uri="{9D8B030D-6E8A-4147-A177-3AD203B41FA5}">
                      <a16:colId xmlns:a16="http://schemas.microsoft.com/office/drawing/2014/main" val="103638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97183187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90902873"/>
                    </a:ext>
                  </a:extLst>
                </a:gridCol>
                <a:gridCol w="340628">
                  <a:extLst>
                    <a:ext uri="{9D8B030D-6E8A-4147-A177-3AD203B41FA5}">
                      <a16:colId xmlns:a16="http://schemas.microsoft.com/office/drawing/2014/main" val="2663565377"/>
                    </a:ext>
                  </a:extLst>
                </a:gridCol>
              </a:tblGrid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year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count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31377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735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7903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14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853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1632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172M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03019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2103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174M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1568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212K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11795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1999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3802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cases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B2D28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213K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E1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94007"/>
                  </a:ext>
                </a:extLst>
              </a:tr>
              <a:tr h="143328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pop</a:t>
                      </a: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4D7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8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1T</a:t>
                      </a:r>
                    </a:p>
                  </a:txBody>
                  <a:tcPr marL="0" marR="0" marT="0" marB="0" anchor="ctr" horzOverflow="overflow">
                    <a:solidFill>
                      <a:srgbClr val="F2B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7275"/>
                  </a:ext>
                </a:extLst>
              </a:tr>
            </a:tbl>
          </a:graphicData>
        </a:graphic>
      </p:graphicFrame>
      <p:graphicFrame>
        <p:nvGraphicFramePr>
          <p:cNvPr id="270" name="Table">
            <a:extLst>
              <a:ext uri="{FF2B5EF4-FFF2-40B4-BE49-F238E27FC236}">
                <a16:creationId xmlns:a16="http://schemas.microsoft.com/office/drawing/2014/main" id="{E2C98E43-C4D8-9446-A43E-200044E3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59826"/>
              </p:ext>
            </p:extLst>
          </p:nvPr>
        </p:nvGraphicFramePr>
        <p:xfrm>
          <a:off x="823258" y="1971229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Table">
            <a:extLst>
              <a:ext uri="{FF2B5EF4-FFF2-40B4-BE49-F238E27FC236}">
                <a16:creationId xmlns:a16="http://schemas.microsoft.com/office/drawing/2014/main" id="{6601C811-33A0-2A49-B919-13234BAFD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1342"/>
              </p:ext>
            </p:extLst>
          </p:nvPr>
        </p:nvGraphicFramePr>
        <p:xfrm>
          <a:off x="2484079" y="1998962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Line">
            <a:extLst>
              <a:ext uri="{FF2B5EF4-FFF2-40B4-BE49-F238E27FC236}">
                <a16:creationId xmlns:a16="http://schemas.microsoft.com/office/drawing/2014/main" id="{75D7CB23-E1B3-F64E-BE30-F9E983719EFC}"/>
              </a:ext>
            </a:extLst>
          </p:cNvPr>
          <p:cNvSpPr/>
          <p:nvPr/>
        </p:nvSpPr>
        <p:spPr>
          <a:xfrm>
            <a:off x="2483770" y="2210721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3" name="Line">
            <a:extLst>
              <a:ext uri="{FF2B5EF4-FFF2-40B4-BE49-F238E27FC236}">
                <a16:creationId xmlns:a16="http://schemas.microsoft.com/office/drawing/2014/main" id="{F44F39C6-E90E-324F-843C-9C002116833B}"/>
              </a:ext>
            </a:extLst>
          </p:cNvPr>
          <p:cNvSpPr/>
          <p:nvPr/>
        </p:nvSpPr>
        <p:spPr>
          <a:xfrm>
            <a:off x="2481790" y="235124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4" name="Line">
            <a:extLst>
              <a:ext uri="{FF2B5EF4-FFF2-40B4-BE49-F238E27FC236}">
                <a16:creationId xmlns:a16="http://schemas.microsoft.com/office/drawing/2014/main" id="{FACCC399-D308-2442-BDEF-1E68F9478299}"/>
              </a:ext>
            </a:extLst>
          </p:cNvPr>
          <p:cNvSpPr/>
          <p:nvPr/>
        </p:nvSpPr>
        <p:spPr>
          <a:xfrm>
            <a:off x="2487727" y="2481875"/>
            <a:ext cx="436626" cy="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75" name="Line">
            <a:extLst>
              <a:ext uri="{FF2B5EF4-FFF2-40B4-BE49-F238E27FC236}">
                <a16:creationId xmlns:a16="http://schemas.microsoft.com/office/drawing/2014/main" id="{09F10F37-12E0-EE4A-AE9D-B230BBC62B92}"/>
              </a:ext>
            </a:extLst>
          </p:cNvPr>
          <p:cNvSpPr/>
          <p:nvPr/>
        </p:nvSpPr>
        <p:spPr>
          <a:xfrm flipH="1" flipV="1">
            <a:off x="889336" y="2108191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Line">
            <a:extLst>
              <a:ext uri="{FF2B5EF4-FFF2-40B4-BE49-F238E27FC236}">
                <a16:creationId xmlns:a16="http://schemas.microsoft.com/office/drawing/2014/main" id="{4367B5B3-ED58-3B42-8410-B3C11BDD2FE9}"/>
              </a:ext>
            </a:extLst>
          </p:cNvPr>
          <p:cNvSpPr/>
          <p:nvPr/>
        </p:nvSpPr>
        <p:spPr>
          <a:xfrm flipH="1" flipV="1">
            <a:off x="1037425" y="2106765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" name="Line">
            <a:extLst>
              <a:ext uri="{FF2B5EF4-FFF2-40B4-BE49-F238E27FC236}">
                <a16:creationId xmlns:a16="http://schemas.microsoft.com/office/drawing/2014/main" id="{310EADF4-B588-FC45-B3C3-802049C6A24A}"/>
              </a:ext>
            </a:extLst>
          </p:cNvPr>
          <p:cNvSpPr/>
          <p:nvPr/>
        </p:nvSpPr>
        <p:spPr>
          <a:xfrm flipH="1" flipV="1">
            <a:off x="1186558" y="2107563"/>
            <a:ext cx="1" cy="42664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  <a:tail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279" name="Table">
            <a:extLst>
              <a:ext uri="{FF2B5EF4-FFF2-40B4-BE49-F238E27FC236}">
                <a16:creationId xmlns:a16="http://schemas.microsoft.com/office/drawing/2014/main" id="{7E36B67F-F407-E844-9D28-177663D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46488"/>
              </p:ext>
            </p:extLst>
          </p:nvPr>
        </p:nvGraphicFramePr>
        <p:xfrm>
          <a:off x="885989" y="3293551"/>
          <a:ext cx="438741" cy="558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21312505"/>
                    </a:ext>
                  </a:extLst>
                </a:gridCol>
                <a:gridCol w="146247">
                  <a:extLst>
                    <a:ext uri="{9D8B030D-6E8A-4147-A177-3AD203B41FA5}">
                      <a16:colId xmlns:a16="http://schemas.microsoft.com/office/drawing/2014/main" val="4063874396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  <a:endParaRPr sz="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4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7D38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endParaRPr sz="8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EAA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8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69" name="Triangle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2" name="Triangle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4" name="Triangle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5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6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7" name="Circle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8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Makes list-columns when needed.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tribble( ~max, ~seq,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3,    1:3,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4,    1:4,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Saves list input as list-columns.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tibble(max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enframe(</a:t>
            </a:r>
            <a:r>
              <a:t>x, name="name", value="value"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Converts multi-level list to a tibble with list-cols.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enframe(list('3'=1:3, '4'=1:4, '5'=1:5), 'max', 'seq')</a:t>
            </a:r>
          </a:p>
        </p:txBody>
      </p:sp>
      <p:sp>
        <p:nvSpPr>
          <p:cNvPr id="283" name="RStudio® is a trademark of RStudio, PBC  •  CC BY SA  RStudio  •  info@rstudio.com  •  844-448-1212  •  rstudio.com  •  Learn more at tidyr.tidyverse.org  •  tibble  3.1.2  •  tidyr  1.1.3  •  Updated:  2021–08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tidyr.tidyverse.org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tibble  3.1.2  •  tidyr  1.1.3  •  Updated:  2021–08</a:t>
            </a:r>
          </a:p>
        </p:txBody>
      </p:sp>
      <p:sp>
        <p:nvSpPr>
          <p:cNvPr id="284" name="Line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Moves groups of cells into a list-column of a data frame. Use alone or with </a:t>
            </a: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group_by()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Group the data frame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group_by() </a:t>
            </a:r>
            <a:r>
              <a:t>and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nest()</a:t>
            </a:r>
            <a:r>
              <a:t> to move the groups into a list-column.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group_by(name)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nest(new_col = c(x, y))</a:t>
            </a:r>
            <a:r>
              <a:t> to specify the columns to group </a:t>
            </a:r>
            <a:br/>
            <a:r>
              <a:t>using </a:t>
            </a:r>
            <a:r>
              <a:rPr>
                <a:solidFill>
                  <a:srgbClr val="79797A"/>
                </a:solidFill>
              </a:rPr>
              <a:t>dplyr::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select() </a:t>
            </a:r>
            <a:r>
              <a:t>syntax.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&lt;- storms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t>nest(data = c(year:long))</a:t>
            </a:r>
          </a:p>
        </p:txBody>
      </p:sp>
      <p:sp>
        <p:nvSpPr>
          <p:cNvPr id="287" name="Nested Data"/>
          <p:cNvSpPr txBox="1"/>
          <p:nvPr/>
        </p:nvSpPr>
        <p:spPr>
          <a:xfrm>
            <a:off x="312073" y="458903"/>
            <a:ext cx="16138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36D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Nested Data</a:t>
            </a:r>
          </a:p>
        </p:txBody>
      </p:sp>
      <p:sp>
        <p:nvSpPr>
          <p:cNvPr id="288" name="CREATE NESTED DATA"/>
          <p:cNvSpPr txBox="1"/>
          <p:nvPr/>
        </p:nvSpPr>
        <p:spPr>
          <a:xfrm>
            <a:off x="312073" y="1781751"/>
            <a:ext cx="145272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NESTED DATA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298773" y="4226943"/>
            <a:ext cx="4992301" cy="1791204"/>
            <a:chOff x="0" y="137120"/>
            <a:chExt cx="4992300" cy="1791203"/>
          </a:xfrm>
        </p:grpSpPr>
        <p:sp>
          <p:nvSpPr>
            <p:cNvPr id="289" name="nested data frame"/>
            <p:cNvSpPr/>
            <p:nvPr/>
          </p:nvSpPr>
          <p:spPr>
            <a:xfrm>
              <a:off x="2735257" y="6583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90" name="&quot;cell&quot; contents"/>
            <p:cNvSpPr/>
            <p:nvPr/>
          </p:nvSpPr>
          <p:spPr>
            <a:xfrm>
              <a:off x="3722299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1" name="Table"/>
            <p:cNvGraphicFramePr/>
            <p:nvPr/>
          </p:nvGraphicFramePr>
          <p:xfrm>
            <a:off x="2274222" y="73355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2" name="Table"/>
            <p:cNvGraphicFramePr/>
            <p:nvPr/>
          </p:nvGraphicFramePr>
          <p:xfrm>
            <a:off x="0" y="34857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1016842" y="98068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147861" y="98834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1124178" y="33618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6" name="Shape"/>
            <p:cNvSpPr/>
            <p:nvPr/>
          </p:nvSpPr>
          <p:spPr>
            <a:xfrm>
              <a:off x="3164862" y="73761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7" name="Shape"/>
            <p:cNvSpPr/>
            <p:nvPr/>
          </p:nvSpPr>
          <p:spPr>
            <a:xfrm>
              <a:off x="3175473" y="109467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sp>
          <p:nvSpPr>
            <p:cNvPr id="298" name="Shape"/>
            <p:cNvSpPr/>
            <p:nvPr/>
          </p:nvSpPr>
          <p:spPr>
            <a:xfrm>
              <a:off x="3165672" y="17276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endParaRPr/>
            </a:p>
          </p:txBody>
        </p:sp>
        <p:graphicFrame>
          <p:nvGraphicFramePr>
            <p:cNvPr id="299" name="Table"/>
            <p:cNvGraphicFramePr/>
            <p:nvPr/>
          </p:nvGraphicFramePr>
          <p:xfrm>
            <a:off x="3353642" y="19960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27.5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28.5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29.5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-79.0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/>
          </p:nvGraphicFramePr>
          <p:xfrm>
            <a:off x="3353642" y="71398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-96.0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22.5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-95.3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-94.6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3353642" y="125170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23.9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-35.6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24.7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-36.6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3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Index list-columns with [[]].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n_storms$data[[1]]</a:t>
            </a:r>
          </a:p>
        </p:txBody>
      </p:sp>
      <p:sp>
        <p:nvSpPr>
          <p:cNvPr id="304" name="TRANSFORM NESTED DATA"/>
          <p:cNvSpPr txBox="1"/>
          <p:nvPr/>
        </p:nvSpPr>
        <p:spPr>
          <a:xfrm>
            <a:off x="9432945" y="1781751"/>
            <a:ext cx="17851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TRANSFORM NESTED DATA</a:t>
            </a:r>
          </a:p>
        </p:txBody>
      </p:sp>
      <p:sp>
        <p:nvSpPr>
          <p:cNvPr id="305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vectorized function takes a vector, transforms each element in parallel, and returns a vector of the same length. By themselves vectorized functions cannot work with lists, such as list-columns.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rowwise(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…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Group data so that each row is one group, and within the groups, elements of list-columns appear directly (accessed with [[ ), not as lists of length one.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When you use rowwise(), dplyr functions will seem to apply functions to list-columns in a vectorized fashion.</a:t>
            </a:r>
          </a:p>
        </p:txBody>
      </p:sp>
      <p:sp>
        <p:nvSpPr>
          <p:cNvPr id="306" name="Line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Line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08" name="Table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n_storms %&gt;%      rowwise() %&gt;%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dim(data)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0" name="starwars %&gt;%      rowwise() %&gt;%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mutate(transport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t>append(vehicles, starships)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</a:t>
            </a:r>
            <a:r>
              <a:t>)</a:t>
            </a:r>
          </a:p>
        </p:txBody>
      </p:sp>
      <p:sp>
        <p:nvSpPr>
          <p:cNvPr id="311" name="n_storms %&gt;%      rowwise() %&gt;%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n_storms %&gt;% </a:t>
            </a:r>
            <a:br/>
            <a:r>
              <a:t>    rowwise() %&gt;%</a:t>
            </a:r>
            <a:br/>
            <a:r>
              <a:t>    mutate(n = nrow(data))</a:t>
            </a:r>
          </a:p>
        </p:txBody>
      </p:sp>
      <p:sp>
        <p:nvSpPr>
          <p:cNvPr id="312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new list-column.</a:t>
            </a:r>
          </a:p>
        </p:txBody>
      </p:sp>
      <p:sp>
        <p:nvSpPr>
          <p:cNvPr id="313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a list-column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regular column.</a:t>
            </a:r>
          </a:p>
        </p:txBody>
      </p:sp>
      <p:sp>
        <p:nvSpPr>
          <p:cNvPr id="314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Collapse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</a:t>
            </a:r>
            <a:r>
              <a:t> into a single list-column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</a:t>
            </a:r>
          </a:p>
        </p:txBody>
      </p:sp>
      <p:sp>
        <p:nvSpPr>
          <p:cNvPr id="315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package for more list functions.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7" name="Table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20" name="Group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8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1" name="Table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ym typeface="Source Sans Pro Regular"/>
                          </a:rPr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aphicFrame>
          <p:nvGraphicFramePr>
            <p:cNvPr id="323" name="Table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4" name="Line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27" name="Triangle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28" name="append() returns a list for each row, so col type must be list"/>
          <p:cNvSpPr/>
          <p:nvPr/>
        </p:nvSpPr>
        <p:spPr>
          <a:xfrm>
            <a:off x="11537283" y="7932782"/>
            <a:ext cx="166841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append() returns a list for each row, so col type must be list</a:t>
            </a:r>
          </a:p>
        </p:txBody>
      </p:sp>
      <p:sp>
        <p:nvSpPr>
          <p:cNvPr id="329" name="CREATE TIBBLES WITH LIST-COLUMNS"/>
          <p:cNvSpPr txBox="1"/>
          <p:nvPr/>
        </p:nvSpPr>
        <p:spPr>
          <a:xfrm>
            <a:off x="312073" y="6261794"/>
            <a:ext cx="252989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TIBBLES WITH LIST-COLUMNS</a:t>
            </a:r>
          </a:p>
        </p:txBody>
      </p:sp>
      <p:sp>
        <p:nvSpPr>
          <p:cNvPr id="330" name="dplyr::mutate(), transmute(), and summarise() will output  list-columns if they return a list. mtcars %&gt;%      group_by(cyl) %&gt;%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9797A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dplyr::</a:t>
            </a:r>
            <a:r>
              <a:t>mutate()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</a:t>
            </a:r>
            <a:r>
              <a:t> transmute()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and </a:t>
            </a:r>
            <a:r>
              <a:t>summarise()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will output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list-columns if they return a list.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group_by(cyl)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summarise(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 =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list(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quantile(mpg)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))</a:t>
            </a:r>
          </a:p>
        </p:txBody>
      </p:sp>
      <p:sp>
        <p:nvSpPr>
          <p:cNvPr id="331" name="OUTPUT LIST-COLUMNS FROM OTHER FUNCTIONS"/>
          <p:cNvSpPr txBox="1"/>
          <p:nvPr/>
        </p:nvSpPr>
        <p:spPr>
          <a:xfrm>
            <a:off x="312073" y="8563960"/>
            <a:ext cx="33464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OUTPUT LIST-COLUMNS FROM OTHER FUNCTIONS</a:t>
            </a:r>
          </a:p>
        </p:txBody>
      </p:sp>
      <p:sp>
        <p:nvSpPr>
          <p:cNvPr id="332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nested data frame</a:t>
            </a:r>
            <a:r>
              <a:t> stores individual tables as a list-column of data frames within a larger organizing data frame. List-columns can also be lists of vectors or lists of varying data types. </a:t>
            </a:r>
            <a:br/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Preserve relationships between observations and subsets of data. Preserve the type of the variables being nested (factors and datetimes aren't coerced to character).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Manipulate many sub-tables at once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funcitons like map(), map2(), or pmap() or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rowwise() grouping.</a:t>
            </a:r>
          </a:p>
        </p:txBody>
      </p:sp>
      <p:sp>
        <p:nvSpPr>
          <p:cNvPr id="333" name="Triangle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34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dim() returns two values per row</a:t>
            </a:r>
          </a:p>
        </p:txBody>
      </p:sp>
      <p:sp>
        <p:nvSpPr>
          <p:cNvPr id="335" name="unnest(data, cols, ..., keep_empty = FALSE) Flatten nested columns back to regular columns. The inverse of nest(). n_storms %&gt;%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..., keep_empty = FALSE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Flatten nested columns back to regular columns. The inverse of nest().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n_storms %&gt;% unnest(data)</a:t>
            </a:r>
            <a:endParaRPr i="1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unnest_longer(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values_to = NULL, indices_to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Turn each element of a list-column into a row.</a:t>
            </a:r>
          </a:p>
        </p:txBody>
      </p:sp>
      <p:sp>
        <p:nvSpPr>
          <p:cNvPr id="336" name="RESHAPE NESTED DATA"/>
          <p:cNvSpPr txBox="1"/>
          <p:nvPr/>
        </p:nvSpPr>
        <p:spPr>
          <a:xfrm>
            <a:off x="4774007" y="1781751"/>
            <a:ext cx="156870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RESHAPE NESTED DATA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7" name="Table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8" name="Table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9" name="Line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41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unnest_wider(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Turn each element of a list-column into a  regular column.</a:t>
            </a:r>
          </a:p>
        </p:txBody>
      </p:sp>
      <p:sp>
        <p:nvSpPr>
          <p:cNvPr id="342" name="Line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43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hoist(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.data, .col, ..., .remove = TRUE) Selectively pull list components out into their own top-level columns. Uses purrr::pluck() syntax for selecting from lists.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59097" y="6793517"/>
            <a:ext cx="4219046" cy="558800"/>
            <a:chOff x="0" y="0"/>
            <a:chExt cx="4219044" cy="558798"/>
          </a:xfrm>
        </p:grpSpPr>
        <p:graphicFrame>
          <p:nvGraphicFramePr>
            <p:cNvPr id="344" name="Table"/>
            <p:cNvGraphicFramePr/>
            <p:nvPr/>
          </p:nvGraphicFramePr>
          <p:xfrm>
            <a:off x="0" y="0"/>
            <a:ext cx="1293898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>
              <p:extLst>
                <p:ext uri="{D42A27DB-BD31-4B8C-83A1-F6EECF244321}">
                  <p14:modId xmlns:p14="http://schemas.microsoft.com/office/powerpoint/2010/main" val="1578513040"/>
                </p:ext>
              </p:extLst>
            </p:nvPr>
          </p:nvGraphicFramePr>
          <p:xfrm>
            <a:off x="1751391" y="0"/>
            <a:ext cx="2467653" cy="5587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..3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Revenge of</a:t>
                        </a:r>
                        <a:r>
                          <a:rPr lang="en-US" sz="800" dirty="0">
                            <a:sym typeface="Source Sans Pro Regular"/>
                          </a:rPr>
                          <a:t>...</a:t>
                        </a:r>
                        <a:endParaRPr sz="800" dirty="0">
                          <a:sym typeface="Source Sans Pro Regular"/>
                        </a:endParaRP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Return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Empire...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Attack of...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>
                            <a:sym typeface="Source Sans Pro Regular"/>
                          </a:rPr>
                          <a:t>The Phantom... 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6" name="Line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8" name="Table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9" name="Table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ym typeface="Source Sans Pro Regular"/>
                          </a:rPr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0" name="Line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352" name="starwars %&gt;%      select(name, films) %&gt;%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starwars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select(name, films) %&gt;%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unnest_longer(films)</a:t>
            </a:r>
          </a:p>
        </p:txBody>
      </p:sp>
      <p:sp>
        <p:nvSpPr>
          <p:cNvPr id="353" name="starwars %&gt;%      select(name, films) %&gt;%      unnest_wider(films)"/>
          <p:cNvSpPr txBox="1"/>
          <p:nvPr/>
        </p:nvSpPr>
        <p:spPr>
          <a:xfrm>
            <a:off x="6008047" y="6022528"/>
            <a:ext cx="1673350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unnest_wider(films)</a:t>
            </a:r>
          </a:p>
        </p:txBody>
      </p:sp>
      <p:sp>
        <p:nvSpPr>
          <p:cNvPr id="354" name="starwars %&gt;%      select(name, films) %&gt;%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select(name, films) %&gt;% </a:t>
            </a:r>
            <a:br/>
            <a:r>
              <a:t>    hoist(films, first_film = 1, second_film = 2)</a:t>
            </a:r>
          </a:p>
        </p:txBody>
      </p:sp>
      <p:sp>
        <p:nvSpPr>
          <p:cNvPr id="355" name="starwars %&gt;%      rowwise() %&gt;%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starwars %&gt;% </a:t>
            </a:r>
            <a:br/>
            <a:r>
              <a:t>    rowwise() %&gt;% </a:t>
            </a:r>
            <a:br/>
            <a:r>
              <a:t>    mutate(n_transports = length(c(vehicles, starships)))</a:t>
            </a:r>
          </a:p>
        </p:txBody>
      </p:sp>
      <p:sp>
        <p:nvSpPr>
          <p:cNvPr id="356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Apply a function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multiple list-columns.</a:t>
            </a:r>
          </a:p>
        </p:txBody>
      </p:sp>
      <p:sp>
        <p:nvSpPr>
          <p:cNvPr id="357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wrap with list to tell mutate to create a list-column</a:t>
            </a:r>
          </a:p>
        </p:txBody>
      </p:sp>
      <p:sp>
        <p:nvSpPr>
          <p:cNvPr id="358" name="Triangle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59" name="Triangle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0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length() returns one integer per row</a:t>
            </a:r>
          </a:p>
        </p:txBody>
      </p:sp>
      <p:sp>
        <p:nvSpPr>
          <p:cNvPr id="361" name="Triangle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62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nrow() returns one integer per row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Microsoft Macintosh PowerPoint</Application>
  <PresentationFormat>Custom</PresentationFormat>
  <Paragraphs>681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 tidying with tidyr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with tidyr : : CHEAT SHEET </dc:title>
  <cp:lastModifiedBy>Averi Perny</cp:lastModifiedBy>
  <cp:revision>3</cp:revision>
  <dcterms:modified xsi:type="dcterms:W3CDTF">2021-08-17T14:36:50Z</dcterms:modified>
</cp:coreProperties>
</file>