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10233025" cy="135826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113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820863" y="1019175"/>
            <a:ext cx="6591300" cy="5092700"/>
          </a:xfrm>
          <a:prstGeom prst="rect">
            <a:avLst/>
          </a:prstGeom>
        </p:spPr>
        <p:txBody>
          <a:bodyPr lIns="136081" tIns="68041" rIns="136081" bIns="68041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364404" y="6451759"/>
            <a:ext cx="7504218" cy="6112193"/>
          </a:xfrm>
          <a:prstGeom prst="rect">
            <a:avLst/>
          </a:prstGeom>
        </p:spPr>
        <p:txBody>
          <a:bodyPr lIns="136081" tIns="68041" rIns="136081" bIns="6804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8998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idyverse.org" TargetMode="External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idyverse.org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rstudio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info@rstudio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Prueba </a:t>
            </a:r>
            <a:r>
              <a:rPr lang="es-AR" dirty="0"/>
              <a:t>uno de los siguientes paquetes para importar otros tipos de archivos</a:t>
            </a:r>
            <a:endParaRPr dirty="0" smtClean="0"/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smtClean="0"/>
              <a:t>haven </a:t>
            </a:r>
            <a:r>
              <a:rPr lang="es-AR" b="0" dirty="0" smtClean="0"/>
              <a:t>–</a:t>
            </a:r>
            <a:r>
              <a:rPr b="0" dirty="0" smtClean="0"/>
              <a:t> </a:t>
            </a:r>
            <a:r>
              <a:rPr lang="es-AR" b="0" dirty="0" smtClean="0"/>
              <a:t>archivos </a:t>
            </a:r>
            <a:r>
              <a:rPr b="0" dirty="0" smtClean="0"/>
              <a:t>SPSS, </a:t>
            </a:r>
            <a:r>
              <a:rPr b="0" dirty="0" err="1" smtClean="0"/>
              <a:t>Stata</a:t>
            </a:r>
            <a:r>
              <a:rPr lang="es-AR" b="0" dirty="0" smtClean="0"/>
              <a:t> y</a:t>
            </a:r>
            <a:r>
              <a:rPr b="0" dirty="0" smtClean="0"/>
              <a:t> SAS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readxl</a:t>
            </a:r>
            <a:r>
              <a:rPr b="1" dirty="0" smtClean="0"/>
              <a:t> </a:t>
            </a:r>
            <a:r>
              <a:rPr lang="es-AR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archivos </a:t>
            </a:r>
            <a:r>
              <a:rPr dirty="0" smtClean="0"/>
              <a:t>excel (.</a:t>
            </a:r>
            <a:r>
              <a:rPr dirty="0"/>
              <a:t>xls </a:t>
            </a:r>
            <a:r>
              <a:rPr lang="es-AR" dirty="0" smtClean="0"/>
              <a:t>y</a:t>
            </a:r>
            <a:r>
              <a:rPr dirty="0" smtClean="0"/>
              <a:t> </a:t>
            </a:r>
            <a:r>
              <a:rPr dirty="0"/>
              <a:t>.</a:t>
            </a:r>
            <a:r>
              <a:rPr dirty="0" err="1"/>
              <a:t>xlsx</a:t>
            </a:r>
            <a:r>
              <a:rPr dirty="0"/>
              <a:t>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/>
              <a:t>DBI </a:t>
            </a:r>
            <a:r>
              <a:rPr lang="es-AR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base de datos</a:t>
            </a:r>
            <a:endParaRPr dirty="0"/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jsonlite</a:t>
            </a:r>
            <a:r>
              <a:rPr dirty="0"/>
              <a:t> - </a:t>
            </a:r>
            <a:r>
              <a:rPr dirty="0" err="1"/>
              <a:t>json</a:t>
            </a:r>
            <a:endParaRPr dirty="0"/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/>
              <a:t>xml2</a:t>
            </a:r>
            <a:r>
              <a:rPr dirty="0"/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httr</a:t>
            </a:r>
            <a:r>
              <a:rPr b="1" dirty="0"/>
              <a:t> </a:t>
            </a:r>
            <a:r>
              <a:rPr dirty="0"/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rvest</a:t>
            </a:r>
            <a:r>
              <a:rPr dirty="0"/>
              <a:t> - HTML (Web </a:t>
            </a:r>
            <a:r>
              <a:rPr dirty="0" smtClean="0"/>
              <a:t>Scraping)</a:t>
            </a:r>
            <a:endParaRPr dirty="0"/>
          </a:p>
        </p:txBody>
      </p:sp>
      <p:sp>
        <p:nvSpPr>
          <p:cNvPr id="149" name="Save Data"/>
          <p:cNvSpPr txBox="1"/>
          <p:nvPr/>
        </p:nvSpPr>
        <p:spPr>
          <a:xfrm>
            <a:off x="320788" y="5294287"/>
            <a:ext cx="194123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Guardar </a:t>
            </a:r>
            <a:r>
              <a:rPr lang="es-AR" dirty="0" smtClean="0"/>
              <a:t>datos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AR" dirty="0" smtClean="0"/>
              <a:t>Importar Datos</a:t>
            </a:r>
            <a:r>
              <a:rPr dirty="0" smtClean="0"/>
              <a:t>: </a:t>
            </a:r>
            <a:r>
              <a:rPr dirty="0"/>
              <a:t>: </a:t>
            </a:r>
            <a:r>
              <a:rPr lang="es-AR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</a:t>
            </a:r>
            <a:endParaRPr dirty="0"/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319188"/>
            <a:ext cx="58669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Leer </a:t>
            </a:r>
            <a:r>
              <a:rPr lang="es-AR" dirty="0" smtClean="0"/>
              <a:t>datos tabulares</a:t>
            </a:r>
            <a:r>
              <a:rPr dirty="0" smtClean="0"/>
              <a:t> </a:t>
            </a:r>
            <a:r>
              <a:rPr sz="1200" dirty="0"/>
              <a:t>- </a:t>
            </a:r>
            <a:r>
              <a:rPr lang="es-AR" sz="1200" dirty="0" smtClean="0"/>
              <a:t>Estas</a:t>
            </a:r>
            <a:r>
              <a:rPr sz="1200" dirty="0" smtClean="0"/>
              <a:t> </a:t>
            </a:r>
            <a:r>
              <a:rPr sz="1200" dirty="0" err="1" smtClean="0"/>
              <a:t>func</a:t>
            </a:r>
            <a:r>
              <a:rPr lang="es-AR" sz="1200" dirty="0" smtClean="0"/>
              <a:t>iones comparten estos </a:t>
            </a:r>
            <a:r>
              <a:rPr lang="es-AR" sz="1200" dirty="0" err="1" smtClean="0"/>
              <a:t>ar</a:t>
            </a:r>
            <a:r>
              <a:rPr sz="1200" dirty="0" err="1" smtClean="0"/>
              <a:t>gument</a:t>
            </a:r>
            <a:r>
              <a:rPr lang="es-AR" sz="1200" dirty="0" smtClean="0"/>
              <a:t>o</a:t>
            </a:r>
            <a:r>
              <a:rPr sz="1200" dirty="0" smtClean="0"/>
              <a:t>s:</a:t>
            </a:r>
            <a:endParaRPr sz="1200" dirty="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Data types"/>
          <p:cNvSpPr txBox="1"/>
          <p:nvPr/>
        </p:nvSpPr>
        <p:spPr>
          <a:xfrm>
            <a:off x="10513392" y="1266149"/>
            <a:ext cx="19829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Tipos de datos</a:t>
            </a:r>
            <a:endParaRPr dirty="0"/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7892"/>
            <a:ext cx="150361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 smtClean="0"/>
              <a:t>ARGUMENTOS ÚTILES</a:t>
            </a:r>
            <a:endParaRPr dirty="0"/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78005"/>
            <a:ext cx="1735651" cy="25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rPr dirty="0" smtClean="0"/>
              <a:t>OT</a:t>
            </a:r>
            <a:r>
              <a:rPr lang="es-AR" dirty="0" smtClean="0"/>
              <a:t>ROS</a:t>
            </a:r>
            <a:r>
              <a:rPr dirty="0" smtClean="0"/>
              <a:t> T</a:t>
            </a:r>
            <a:r>
              <a:rPr lang="es-AR" dirty="0" smtClean="0"/>
              <a:t>IPOS</a:t>
            </a:r>
            <a:r>
              <a:rPr dirty="0" smtClean="0"/>
              <a:t> </a:t>
            </a:r>
            <a:r>
              <a:rPr lang="es-AR" dirty="0" smtClean="0"/>
              <a:t>DE</a:t>
            </a:r>
            <a:r>
              <a:rPr dirty="0" smtClean="0"/>
              <a:t> DAT</a:t>
            </a:r>
            <a:r>
              <a:rPr lang="es-AR" dirty="0" smtClean="0"/>
              <a:t>OS</a:t>
            </a:r>
            <a:endParaRPr dirty="0"/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973564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lnSpcReduction="1000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separado por </a:t>
            </a:r>
            <a:r>
              <a:rPr lang="es-AR" dirty="0" smtClean="0"/>
              <a:t>comas</a:t>
            </a:r>
            <a:endParaRPr lang="es-AR"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>
                <a:solidFill>
                  <a:schemeClr val="bg2">
                    <a:lumMod val="10000"/>
                  </a:schemeClr>
                </a:solidFill>
              </a:rPr>
              <a:t>write_csv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b="0" dirty="0" smtClean="0">
                <a:solidFill>
                  <a:srgbClr val="000000"/>
                </a:solidFill>
              </a:rPr>
              <a:t>path</a:t>
            </a:r>
            <a:r>
              <a:rPr b="0" dirty="0">
                <a:solidFill>
                  <a:srgbClr val="000000"/>
                </a:solidFill>
              </a:rPr>
              <a:t>, </a:t>
            </a:r>
            <a:r>
              <a:rPr b="0" dirty="0" err="1">
                <a:solidFill>
                  <a:srgbClr val="000000"/>
                </a:solidFill>
              </a:rPr>
              <a:t>na</a:t>
            </a:r>
            <a:r>
              <a:rPr b="0" dirty="0">
                <a:solidFill>
                  <a:srgbClr val="000000"/>
                </a:solidFill>
              </a:rPr>
              <a:t> = "NA", append = FALSE, </a:t>
            </a:r>
            <a:r>
              <a:rPr b="0" dirty="0" err="1">
                <a:solidFill>
                  <a:srgbClr val="000000"/>
                </a:solidFill>
              </a:rPr>
              <a:t>col_names</a:t>
            </a:r>
            <a:r>
              <a:rPr b="0" dirty="0">
                <a:solidFill>
                  <a:srgbClr val="000000"/>
                </a:solidFill>
              </a:rPr>
              <a:t> = !append)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</a:t>
            </a:r>
            <a:r>
              <a:rPr lang="es-AR" dirty="0"/>
              <a:t>con </a:t>
            </a:r>
            <a:r>
              <a:rPr lang="es-AR" dirty="0" smtClean="0"/>
              <a:t>separador </a:t>
            </a:r>
            <a:r>
              <a:rPr lang="es-AR" dirty="0" smtClean="0"/>
              <a:t>arbitrario</a:t>
            </a:r>
            <a:endParaRPr lang="es-AR"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>
                <a:solidFill>
                  <a:schemeClr val="bg2">
                    <a:lumMod val="10000"/>
                  </a:schemeClr>
                </a:solidFill>
              </a:rPr>
              <a:t>write_delim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dirty="0" smtClean="0"/>
              <a:t> </a:t>
            </a:r>
            <a:r>
              <a:rPr b="0" dirty="0">
                <a:solidFill>
                  <a:srgbClr val="000000"/>
                </a:solidFill>
              </a:rPr>
              <a:t>path, </a:t>
            </a:r>
            <a:r>
              <a:rPr b="0" dirty="0" err="1">
                <a:solidFill>
                  <a:srgbClr val="000000"/>
                </a:solidFill>
              </a:rPr>
              <a:t>delim</a:t>
            </a:r>
            <a:r>
              <a:rPr b="0" dirty="0">
                <a:solidFill>
                  <a:srgbClr val="000000"/>
                </a:solidFill>
              </a:rPr>
              <a:t> = " ", </a:t>
            </a:r>
            <a:r>
              <a:rPr b="0" dirty="0" err="1">
                <a:solidFill>
                  <a:srgbClr val="000000"/>
                </a:solidFill>
              </a:rPr>
              <a:t>na</a:t>
            </a:r>
            <a:r>
              <a:rPr b="0" dirty="0">
                <a:solidFill>
                  <a:srgbClr val="000000"/>
                </a:solidFill>
              </a:rPr>
              <a:t> = "NA", append = FALSE, </a:t>
            </a:r>
            <a:r>
              <a:rPr b="0" dirty="0" err="1">
                <a:solidFill>
                  <a:srgbClr val="000000"/>
                </a:solidFill>
              </a:rPr>
              <a:t>col_names</a:t>
            </a:r>
            <a:r>
              <a:rPr b="0" dirty="0">
                <a:solidFill>
                  <a:srgbClr val="000000"/>
                </a:solidFill>
              </a:rPr>
              <a:t> = !append)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smtClean="0"/>
              <a:t>CSV </a:t>
            </a:r>
            <a:r>
              <a:rPr lang="es-AR" dirty="0" smtClean="0"/>
              <a:t>para</a:t>
            </a:r>
            <a:r>
              <a:rPr dirty="0" smtClean="0"/>
              <a:t> </a:t>
            </a:r>
            <a:r>
              <a:rPr dirty="0" smtClean="0"/>
              <a:t>excel</a:t>
            </a: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>
                <a:solidFill>
                  <a:schemeClr val="bg2">
                    <a:lumMod val="10000"/>
                  </a:schemeClr>
                </a:solidFill>
              </a:rPr>
              <a:t>write_excel_csv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dirty="0" smtClean="0"/>
              <a:t> </a:t>
            </a:r>
            <a:r>
              <a:rPr b="0" dirty="0">
                <a:solidFill>
                  <a:srgbClr val="000000"/>
                </a:solidFill>
              </a:rPr>
              <a:t>path, </a:t>
            </a:r>
            <a:r>
              <a:rPr b="0" dirty="0" err="1">
                <a:solidFill>
                  <a:srgbClr val="000000"/>
                </a:solidFill>
              </a:rPr>
              <a:t>na</a:t>
            </a:r>
            <a:r>
              <a:rPr b="0" dirty="0">
                <a:solidFill>
                  <a:srgbClr val="000000"/>
                </a:solidFill>
              </a:rPr>
              <a:t> = "NA", append = FALSE, </a:t>
            </a:r>
            <a:r>
              <a:rPr b="0" dirty="0" err="1">
                <a:solidFill>
                  <a:srgbClr val="000000"/>
                </a:solidFill>
              </a:rPr>
              <a:t>col_names</a:t>
            </a:r>
            <a:r>
              <a:rPr b="0" dirty="0">
                <a:solidFill>
                  <a:srgbClr val="000000"/>
                </a:solidFill>
              </a:rPr>
              <a:t> = !append)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Cadena </a:t>
            </a:r>
            <a:r>
              <a:rPr lang="es-AR" dirty="0" smtClean="0"/>
              <a:t>(</a:t>
            </a:r>
            <a:r>
              <a:rPr lang="es-AR" dirty="0" err="1" smtClean="0"/>
              <a:t>string</a:t>
            </a:r>
            <a:r>
              <a:rPr lang="es-AR" dirty="0" smtClean="0"/>
              <a:t>) a</a:t>
            </a:r>
            <a:r>
              <a:rPr dirty="0" smtClean="0"/>
              <a:t> </a:t>
            </a:r>
            <a:r>
              <a:rPr lang="es-AR" dirty="0" smtClean="0"/>
              <a:t>archivo</a:t>
            </a:r>
            <a:endParaRPr lang="es-AR"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>
                <a:solidFill>
                  <a:schemeClr val="bg2">
                    <a:lumMod val="10000"/>
                  </a:schemeClr>
                </a:solidFill>
              </a:rPr>
              <a:t>write_file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dirty="0" smtClean="0"/>
              <a:t> </a:t>
            </a:r>
            <a:r>
              <a:rPr b="0" dirty="0">
                <a:solidFill>
                  <a:srgbClr val="000000"/>
                </a:solidFill>
              </a:rPr>
              <a:t>path, append = FALSE)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Vector </a:t>
            </a:r>
            <a:r>
              <a:rPr lang="es-AR" dirty="0"/>
              <a:t>de </a:t>
            </a:r>
            <a:r>
              <a:rPr lang="es-AR" dirty="0" smtClean="0"/>
              <a:t>cadena  </a:t>
            </a:r>
            <a:r>
              <a:rPr lang="es-AR" dirty="0"/>
              <a:t>a archivo, un elemento por </a:t>
            </a:r>
            <a:r>
              <a:rPr lang="es-AR" dirty="0" smtClean="0"/>
              <a:t>línea</a:t>
            </a:r>
            <a:endParaRPr lang="es-AR"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>
                <a:solidFill>
                  <a:schemeClr val="bg2">
                    <a:lumMod val="10000"/>
                  </a:schemeClr>
                </a:solidFill>
              </a:rPr>
              <a:t>write_lines</a:t>
            </a:r>
            <a:r>
              <a:rPr b="0" dirty="0">
                <a:solidFill>
                  <a:srgbClr val="000000"/>
                </a:solidFill>
              </a:rPr>
              <a:t>(</a:t>
            </a:r>
            <a:r>
              <a:rPr b="0" dirty="0" err="1">
                <a:solidFill>
                  <a:srgbClr val="000000"/>
                </a:solidFill>
              </a:rPr>
              <a:t>x,path</a:t>
            </a:r>
            <a:r>
              <a:rPr b="0" dirty="0">
                <a:solidFill>
                  <a:srgbClr val="000000"/>
                </a:solidFill>
              </a:rPr>
              <a:t>, </a:t>
            </a:r>
            <a:r>
              <a:rPr b="0" dirty="0" err="1">
                <a:solidFill>
                  <a:srgbClr val="000000"/>
                </a:solidFill>
              </a:rPr>
              <a:t>na</a:t>
            </a:r>
            <a:r>
              <a:rPr b="0" dirty="0">
                <a:solidFill>
                  <a:srgbClr val="000000"/>
                </a:solidFill>
              </a:rPr>
              <a:t> = "NA", append = FALSE)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smtClean="0"/>
              <a:t>Object</a:t>
            </a:r>
            <a:r>
              <a:rPr lang="es-AR" dirty="0" smtClean="0"/>
              <a:t>o</a:t>
            </a:r>
            <a:r>
              <a:rPr dirty="0" smtClean="0"/>
              <a:t> </a:t>
            </a:r>
            <a:r>
              <a:rPr lang="es-AR" dirty="0" smtClean="0"/>
              <a:t>a</a:t>
            </a:r>
            <a:r>
              <a:rPr dirty="0" smtClean="0"/>
              <a:t> </a:t>
            </a:r>
            <a:r>
              <a:rPr lang="es-AR" dirty="0" smtClean="0"/>
              <a:t>archivo </a:t>
            </a:r>
            <a:r>
              <a:rPr dirty="0" smtClean="0"/>
              <a:t>RDS</a:t>
            </a:r>
            <a:endParaRPr lang="es-AR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b="1" dirty="0" err="1" smtClean="0">
                <a:solidFill>
                  <a:schemeClr val="bg2">
                    <a:lumMod val="10000"/>
                  </a:schemeClr>
                </a:solidFill>
              </a:rPr>
              <a:t>write_rds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b="0" dirty="0" smtClean="0">
                <a:solidFill>
                  <a:srgbClr val="000000"/>
                </a:solidFill>
              </a:rPr>
              <a:t>, </a:t>
            </a:r>
            <a:r>
              <a:rPr b="0" dirty="0">
                <a:solidFill>
                  <a:srgbClr val="000000"/>
                </a:solidFill>
              </a:rPr>
              <a:t>path, compress = c("none", "</a:t>
            </a:r>
            <a:r>
              <a:rPr b="0" dirty="0" err="1">
                <a:solidFill>
                  <a:srgbClr val="000000"/>
                </a:solidFill>
              </a:rPr>
              <a:t>gz</a:t>
            </a:r>
            <a:r>
              <a:rPr b="0" dirty="0">
                <a:solidFill>
                  <a:srgbClr val="000000"/>
                </a:solidFill>
              </a:rPr>
              <a:t>", "bz2", "</a:t>
            </a:r>
            <a:r>
              <a:rPr b="0" dirty="0" err="1">
                <a:solidFill>
                  <a:srgbClr val="000000"/>
                </a:solidFill>
              </a:rPr>
              <a:t>xz</a:t>
            </a:r>
            <a:r>
              <a:rPr b="0" dirty="0">
                <a:solidFill>
                  <a:srgbClr val="000000"/>
                </a:solidFill>
              </a:rPr>
              <a:t>"), </a:t>
            </a:r>
            <a:r>
              <a:rPr b="0" dirty="0" smtClean="0">
                <a:solidFill>
                  <a:srgbClr val="000000"/>
                </a:solidFill>
              </a:rPr>
              <a:t>...)</a:t>
            </a:r>
            <a:endParaRPr lang="es-AR" b="0" dirty="0" smtClean="0">
              <a:solidFill>
                <a:srgbClr val="000000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b="0" dirty="0">
              <a:solidFill>
                <a:srgbClr val="000000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separado por tabulaciones</a:t>
            </a:r>
            <a:endParaRPr dirty="0"/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write_tsv</a:t>
            </a:r>
            <a:r>
              <a:rPr lang="es-AR" b="0" dirty="0">
                <a:solidFill>
                  <a:srgbClr val="000000"/>
                </a:solidFill>
              </a:rPr>
              <a:t>(x</a:t>
            </a:r>
            <a:r>
              <a:rPr dirty="0" smtClean="0"/>
              <a:t>, </a:t>
            </a:r>
            <a:r>
              <a:rPr dirty="0"/>
              <a:t>path, </a:t>
            </a:r>
            <a:r>
              <a:rPr dirty="0" err="1"/>
              <a:t>na</a:t>
            </a:r>
            <a:r>
              <a:rPr dirty="0"/>
              <a:t> = "NA", append = FALSE, </a:t>
            </a:r>
            <a:r>
              <a:rPr dirty="0" err="1"/>
              <a:t>col_names</a:t>
            </a:r>
            <a:r>
              <a:rPr dirty="0"/>
              <a:t> = !append</a:t>
            </a:r>
            <a:r>
              <a:rPr b="1" dirty="0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22697"/>
            <a:ext cx="312253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Guardar</a:t>
            </a:r>
            <a:r>
              <a:rPr dirty="0" smtClean="0"/>
              <a:t> </a:t>
            </a:r>
            <a:r>
              <a:rPr b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rPr dirty="0"/>
              <a:t>, </a:t>
            </a:r>
            <a:r>
              <a:rPr lang="es-AR" dirty="0" smtClean="0"/>
              <a:t>un objeto de R</a:t>
            </a:r>
            <a:r>
              <a:rPr dirty="0" smtClean="0"/>
              <a:t>, </a:t>
            </a:r>
            <a:r>
              <a:rPr lang="es-AR" dirty="0" smtClean="0"/>
              <a:t>a</a:t>
            </a:r>
            <a:r>
              <a:rPr dirty="0" smtClean="0"/>
              <a:t> </a:t>
            </a:r>
            <a:r>
              <a:rPr b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rPr dirty="0"/>
              <a:t>, </a:t>
            </a:r>
            <a:r>
              <a:rPr lang="es-AR" dirty="0" smtClean="0"/>
              <a:t>una ruta de acceso a un archivo</a:t>
            </a:r>
            <a:r>
              <a:rPr dirty="0" smtClean="0"/>
              <a:t>, </a:t>
            </a:r>
            <a:r>
              <a:rPr lang="es-AR" dirty="0" smtClean="0"/>
              <a:t>como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3" name="Skip lines…"/>
          <p:cNvSpPr txBox="1"/>
          <p:nvPr/>
        </p:nvSpPr>
        <p:spPr>
          <a:xfrm>
            <a:off x="8353152" y="6189588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Saltar </a:t>
            </a:r>
            <a:r>
              <a:rPr lang="es-AR" dirty="0" smtClean="0"/>
              <a:t>líneas</a:t>
            </a:r>
            <a:endParaRPr dirty="0" smtClean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read_csv</a:t>
            </a:r>
            <a:r>
              <a:rPr dirty="0" smtClean="0"/>
              <a:t>(f, </a:t>
            </a:r>
            <a:r>
              <a:rPr b="1" dirty="0" smtClean="0"/>
              <a:t>skip = 1</a:t>
            </a:r>
            <a:r>
              <a:rPr dirty="0" smtClean="0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endParaRPr dirty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  <a:endParaRPr dirty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Leer </a:t>
            </a:r>
            <a:r>
              <a:rPr lang="es-AR" dirty="0" smtClean="0"/>
              <a:t>un </a:t>
            </a:r>
            <a:r>
              <a:rPr lang="es-AR" dirty="0" smtClean="0"/>
              <a:t>subconjunto</a:t>
            </a:r>
            <a:endParaRPr lang="es-AR" dirty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b="0" dirty="0" err="1">
                <a:solidFill>
                  <a:schemeClr val="bg2">
                    <a:lumMod val="10000"/>
                  </a:schemeClr>
                </a:solidFill>
              </a:rPr>
              <a:t>read_csv</a:t>
            </a:r>
            <a:r>
              <a:rPr b="0" dirty="0">
                <a:solidFill>
                  <a:schemeClr val="bg2">
                    <a:lumMod val="10000"/>
                  </a:schemeClr>
                </a:solidFill>
              </a:rPr>
              <a:t>(f</a:t>
            </a:r>
            <a:r>
              <a:rPr b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b="1" dirty="0" err="1">
                <a:solidFill>
                  <a:schemeClr val="bg2">
                    <a:lumMod val="10000"/>
                  </a:schemeClr>
                </a:solidFill>
              </a:rPr>
              <a:t>n_max</a:t>
            </a:r>
            <a:r>
              <a:rPr b="1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s-AR" b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b="0" dirty="0">
              <a:solidFill>
                <a:schemeClr val="bg2">
                  <a:lumMod val="10000"/>
                </a:schemeClr>
              </a:solidFill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sz="700" dirty="0" smtClean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Valores </a:t>
            </a:r>
            <a:r>
              <a:rPr lang="es-AR" dirty="0"/>
              <a:t>faltantes</a:t>
            </a:r>
            <a:endParaRPr dirty="0"/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read_csv</a:t>
            </a:r>
            <a:r>
              <a:rPr dirty="0"/>
              <a:t>(f, </a:t>
            </a:r>
            <a:r>
              <a:rPr b="1" dirty="0" err="1"/>
              <a:t>na</a:t>
            </a:r>
            <a:r>
              <a:rPr b="1" dirty="0"/>
              <a:t> = c("1", ".")</a:t>
            </a:r>
            <a:r>
              <a:rPr dirty="0"/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separado por comas</a:t>
            </a:r>
            <a:endParaRPr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read_csv</a:t>
            </a:r>
            <a:r>
              <a:rPr b="1" dirty="0" smtClean="0"/>
              <a:t>(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</a:t>
            </a:r>
            <a:r>
              <a:rPr dirty="0" err="1" smtClean="0"/>
              <a:t>csv</a:t>
            </a:r>
            <a:r>
              <a:rPr dirty="0"/>
              <a:t>"</a:t>
            </a:r>
            <a:r>
              <a:rPr b="1" dirty="0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 smtClean="0"/>
              <a:t>Para generar </a:t>
            </a:r>
            <a:r>
              <a:rPr lang="es-AR" b="0" dirty="0">
                <a:solidFill>
                  <a:srgbClr val="000000"/>
                </a:solidFill>
                <a:sym typeface="Source Sans Pro Light"/>
              </a:rPr>
              <a:t>archivo 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.</a:t>
            </a:r>
            <a:r>
              <a:rPr lang="es-AR" b="0" dirty="0" err="1" smtClean="0">
                <a:solidFill>
                  <a:srgbClr val="000000"/>
                </a:solidFill>
                <a:sym typeface="Source Sans Pro Light"/>
              </a:rPr>
              <a:t>csv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s-AR" dirty="0" smtClean="0"/>
              <a:t>ejecuta</a:t>
            </a:r>
            <a:r>
              <a:rPr dirty="0" smtClean="0"/>
              <a:t>: 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 err="1"/>
              <a:t>write_file</a:t>
            </a:r>
            <a:r>
              <a:rPr dirty="0"/>
              <a:t>(x = "</a:t>
            </a:r>
            <a:r>
              <a:rPr dirty="0" err="1"/>
              <a:t>a,b,c</a:t>
            </a:r>
            <a:r>
              <a:rPr dirty="0"/>
              <a:t>\n1,2,3\n4,5,NA", path = 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</a:t>
            </a:r>
            <a:r>
              <a:rPr dirty="0" err="1" smtClean="0"/>
              <a:t>csv</a:t>
            </a:r>
            <a:r>
              <a:rPr dirty="0"/>
              <a:t>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separado por punto y coma</a:t>
            </a:r>
            <a:endParaRPr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read_csv2</a:t>
            </a:r>
            <a:r>
              <a:rPr b="1" dirty="0" smtClean="0"/>
              <a:t>(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2.csv</a:t>
            </a:r>
            <a:r>
              <a:rPr dirty="0"/>
              <a:t>"</a:t>
            </a:r>
            <a:r>
              <a:rPr b="1" dirty="0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 err="1"/>
              <a:t>write_file</a:t>
            </a:r>
            <a:r>
              <a:rPr dirty="0"/>
              <a:t>(x = "</a:t>
            </a:r>
            <a:r>
              <a:rPr dirty="0" err="1"/>
              <a:t>a;b;c</a:t>
            </a:r>
            <a:r>
              <a:rPr dirty="0"/>
              <a:t>\n1;2;3\n4;5;NA", path = </a:t>
            </a:r>
            <a:r>
              <a:rPr dirty="0" smtClean="0"/>
              <a:t>"</a:t>
            </a:r>
            <a:r>
              <a:rPr lang="es-AR" b="0" dirty="0">
                <a:solidFill>
                  <a:srgbClr val="000000"/>
                </a:solidFill>
                <a:sym typeface="Source Sans Pro Light"/>
              </a:rPr>
              <a:t> archivo </a:t>
            </a:r>
            <a:r>
              <a:rPr dirty="0" smtClean="0"/>
              <a:t>2.csv</a:t>
            </a:r>
            <a:r>
              <a:rPr dirty="0"/>
              <a:t>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con cualquier separador</a:t>
            </a:r>
            <a:r>
              <a:rPr dirty="0" smtClean="0"/>
              <a:t> </a:t>
            </a:r>
            <a:endParaRPr dirty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read_delim</a:t>
            </a:r>
            <a:r>
              <a:rPr b="1" dirty="0" smtClean="0"/>
              <a:t>(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.txt</a:t>
            </a:r>
            <a:r>
              <a:rPr dirty="0"/>
              <a:t>", </a:t>
            </a:r>
            <a:r>
              <a:rPr dirty="0" err="1"/>
              <a:t>delim</a:t>
            </a:r>
            <a:r>
              <a:rPr dirty="0"/>
              <a:t> = "|"</a:t>
            </a:r>
            <a:r>
              <a:rPr b="1" dirty="0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 err="1"/>
              <a:t>write_file</a:t>
            </a:r>
            <a:r>
              <a:rPr dirty="0"/>
              <a:t>(x = "</a:t>
            </a:r>
            <a:r>
              <a:rPr dirty="0" err="1"/>
              <a:t>a|b|c</a:t>
            </a:r>
            <a:r>
              <a:rPr dirty="0"/>
              <a:t>\n1|2|3\n4|5|NA", path = </a:t>
            </a:r>
            <a:r>
              <a:rPr dirty="0" smtClean="0"/>
              <a:t>"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archivo</a:t>
            </a:r>
            <a:r>
              <a:rPr dirty="0" smtClean="0"/>
              <a:t>.txt</a:t>
            </a:r>
            <a:r>
              <a:rPr dirty="0"/>
              <a:t>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Archivos de ancho fijo</a:t>
            </a:r>
            <a:endParaRPr dirty="0" smtClean="0"/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read_fwf</a:t>
            </a:r>
            <a:r>
              <a:rPr b="1" dirty="0" smtClean="0"/>
              <a:t>(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</a:t>
            </a:r>
            <a:r>
              <a:rPr dirty="0" err="1" smtClean="0"/>
              <a:t>fwf</a:t>
            </a:r>
            <a:r>
              <a:rPr dirty="0" smtClean="0"/>
              <a:t>", </a:t>
            </a:r>
            <a:r>
              <a:rPr dirty="0" err="1" smtClean="0"/>
              <a:t>col_positions</a:t>
            </a:r>
            <a:r>
              <a:rPr dirty="0" smtClean="0"/>
              <a:t> = c(1, 3, 5)</a:t>
            </a:r>
            <a:r>
              <a:rPr b="1" dirty="0" smtClean="0"/>
              <a:t>)</a:t>
            </a:r>
            <a:r>
              <a:rPr dirty="0" smtClean="0"/>
              <a:t> </a:t>
            </a:r>
            <a:endParaRPr b="1" dirty="0" smtClean="0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 err="1" smtClean="0"/>
              <a:t>write_file</a:t>
            </a:r>
            <a:r>
              <a:rPr dirty="0" smtClean="0"/>
              <a:t>(x </a:t>
            </a:r>
            <a:r>
              <a:rPr dirty="0"/>
              <a:t>= "a b c\n1 2 3\n4 5 NA", path = </a:t>
            </a:r>
            <a:r>
              <a:rPr dirty="0" smtClean="0"/>
              <a:t>"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archivo</a:t>
            </a:r>
            <a:r>
              <a:rPr dirty="0" smtClean="0"/>
              <a:t>.</a:t>
            </a:r>
            <a:r>
              <a:rPr dirty="0" err="1" smtClean="0"/>
              <a:t>fwf</a:t>
            </a:r>
            <a:r>
              <a:rPr dirty="0"/>
              <a:t>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 dirty="0"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separado por tabulaciones</a:t>
            </a:r>
            <a:endParaRPr dirty="0"/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read_tsv</a:t>
            </a:r>
            <a:r>
              <a:rPr b="1" dirty="0" smtClean="0"/>
              <a:t>(</a:t>
            </a:r>
            <a:r>
              <a:rPr dirty="0" smtClean="0"/>
              <a:t>"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archivo</a:t>
            </a:r>
            <a:r>
              <a:rPr dirty="0" smtClean="0"/>
              <a:t>.</a:t>
            </a:r>
            <a:r>
              <a:rPr dirty="0" err="1" smtClean="0"/>
              <a:t>tsv</a:t>
            </a:r>
            <a:r>
              <a:rPr dirty="0"/>
              <a:t>"</a:t>
            </a:r>
            <a:r>
              <a:rPr b="1" dirty="0"/>
              <a:t>)</a:t>
            </a:r>
            <a:r>
              <a:rPr dirty="0"/>
              <a:t> </a:t>
            </a:r>
            <a:r>
              <a:rPr lang="es-AR" dirty="0" smtClean="0"/>
              <a:t>también </a:t>
            </a:r>
            <a:r>
              <a:rPr lang="es-AR" dirty="0" smtClean="0"/>
              <a:t>con</a:t>
            </a:r>
            <a:r>
              <a:rPr b="1" dirty="0" smtClean="0"/>
              <a:t> </a:t>
            </a:r>
            <a:r>
              <a:rPr b="1" dirty="0" err="1"/>
              <a:t>read_table</a:t>
            </a:r>
            <a:r>
              <a:rPr b="1" dirty="0"/>
              <a:t>().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 err="1"/>
              <a:t>write_file</a:t>
            </a:r>
            <a:r>
              <a:rPr dirty="0"/>
              <a:t>(x = "a\</a:t>
            </a:r>
            <a:r>
              <a:rPr dirty="0" err="1"/>
              <a:t>tb</a:t>
            </a:r>
            <a:r>
              <a:rPr dirty="0"/>
              <a:t>\</a:t>
            </a:r>
            <a:r>
              <a:rPr dirty="0" err="1"/>
              <a:t>tc</a:t>
            </a:r>
            <a:r>
              <a:rPr dirty="0"/>
              <a:t>\n1\t2\t3\n4\t5\</a:t>
            </a:r>
            <a:r>
              <a:rPr dirty="0" err="1"/>
              <a:t>tNA</a:t>
            </a:r>
            <a:r>
              <a:rPr dirty="0"/>
              <a:t>", path = </a:t>
            </a:r>
            <a:r>
              <a:rPr dirty="0" smtClean="0"/>
              <a:t>"</a:t>
            </a:r>
            <a:r>
              <a:rPr lang="es-AR" b="0" dirty="0" smtClean="0">
                <a:solidFill>
                  <a:srgbClr val="000000"/>
                </a:solidFill>
                <a:sym typeface="Source Sans Pro Light"/>
              </a:rPr>
              <a:t>archivo</a:t>
            </a:r>
            <a:r>
              <a:rPr dirty="0" smtClean="0"/>
              <a:t>.</a:t>
            </a:r>
            <a:r>
              <a:rPr dirty="0" err="1" smtClean="0"/>
              <a:t>tsv</a:t>
            </a:r>
            <a:r>
              <a:rPr dirty="0"/>
              <a:t>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4052039096"/>
              </p:ext>
            </p:extLst>
          </p:nvPr>
        </p:nvGraphicFramePr>
        <p:xfrm>
          <a:off x="7676429" y="7008818"/>
          <a:ext cx="668520" cy="406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kumimoji="0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kumimoji="0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kumimoji="0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668520" cy="6858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668520" cy="482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Archivo de ejemplo</a:t>
            </a:r>
            <a:endParaRPr dirty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write_file</a:t>
            </a:r>
            <a:r>
              <a:rPr dirty="0"/>
              <a:t>("</a:t>
            </a:r>
            <a:r>
              <a:rPr dirty="0" err="1"/>
              <a:t>a,b,c</a:t>
            </a:r>
            <a:r>
              <a:rPr dirty="0"/>
              <a:t>\n1,2,3\n4,5,NA</a:t>
            </a:r>
            <a:r>
              <a:rPr dirty="0" smtClean="0"/>
              <a:t>",</a:t>
            </a:r>
            <a:endParaRPr lang="es-AR" dirty="0" smtClean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</a:t>
            </a:r>
            <a:r>
              <a:rPr dirty="0" err="1" smtClean="0"/>
              <a:t>csv</a:t>
            </a:r>
            <a:r>
              <a:rPr dirty="0"/>
              <a:t>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f &lt;- </a:t>
            </a:r>
            <a:r>
              <a:rPr dirty="0" smtClean="0"/>
              <a:t>"</a:t>
            </a:r>
            <a:r>
              <a:rPr lang="es-AR" dirty="0" smtClean="0"/>
              <a:t>archivo</a:t>
            </a:r>
            <a:r>
              <a:rPr dirty="0" smtClean="0"/>
              <a:t>.</a:t>
            </a:r>
            <a:r>
              <a:rPr dirty="0" err="1" smtClean="0"/>
              <a:t>csv</a:t>
            </a:r>
            <a:r>
              <a:rPr dirty="0"/>
              <a:t>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Sin encabezado</a:t>
            </a:r>
            <a:endParaRPr dirty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read_csv</a:t>
            </a:r>
            <a:r>
              <a:rPr dirty="0"/>
              <a:t>(f, </a:t>
            </a:r>
            <a:r>
              <a:rPr b="1" dirty="0" err="1"/>
              <a:t>col_names</a:t>
            </a:r>
            <a:r>
              <a:rPr b="1" dirty="0"/>
              <a:t> = FALSE</a:t>
            </a:r>
            <a:r>
              <a:rPr dirty="0"/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Proporcionar el  encabezado</a:t>
            </a:r>
            <a:endParaRPr dirty="0" smtClean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/>
              <a:t>read_csv</a:t>
            </a:r>
            <a:r>
              <a:rPr dirty="0" smtClean="0"/>
              <a:t>(f, </a:t>
            </a:r>
            <a:r>
              <a:rPr b="1" dirty="0" err="1" smtClean="0"/>
              <a:t>col_names</a:t>
            </a:r>
            <a:r>
              <a:rPr b="1" dirty="0" smtClean="0"/>
              <a:t> = c("x", "y", "z")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05909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Leer un archivo en una sola cadena</a:t>
            </a:r>
            <a:endParaRPr dirty="0"/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err="1"/>
              <a:t>read_file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file, locale =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default_locale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()</a:t>
            </a:r>
            <a:r>
              <a:rPr dirty="0"/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lang="es-AR" sz="500" dirty="0" smtClean="0"/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Lee </a:t>
            </a:r>
            <a:r>
              <a:rPr lang="es-AR" dirty="0"/>
              <a:t>cada línea en </a:t>
            </a:r>
            <a:r>
              <a:rPr lang="es-AR" dirty="0" smtClean="0"/>
              <a:t>una cadena</a:t>
            </a:r>
            <a:endParaRPr dirty="0" smtClean="0"/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file, skip = 0, </a:t>
            </a:r>
            <a:r>
              <a:rPr dirty="0" err="1" smtClean="0">
                <a:latin typeface="+mn-lt"/>
                <a:ea typeface="+mn-ea"/>
                <a:cs typeface="+mn-cs"/>
                <a:sym typeface="Source Sans Pro Light"/>
              </a:rPr>
              <a:t>n_max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= -1L, </a:t>
            </a:r>
            <a:r>
              <a:rPr dirty="0" err="1" smtClean="0">
                <a:latin typeface="+mn-lt"/>
                <a:ea typeface="+mn-ea"/>
                <a:cs typeface="+mn-cs"/>
                <a:sym typeface="Source Sans Pro Light"/>
              </a:rPr>
              <a:t>na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= character(), locale = </a:t>
            </a:r>
            <a:r>
              <a:rPr dirty="0" err="1" smtClean="0">
                <a:latin typeface="+mn-lt"/>
                <a:ea typeface="+mn-ea"/>
                <a:cs typeface="+mn-cs"/>
                <a:sym typeface="Source Sans Pro Light"/>
              </a:rPr>
              <a:t>default_locale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(), progress = interactive()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88409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Leer un archivo en un </a:t>
            </a:r>
            <a:r>
              <a:rPr lang="es-AR" dirty="0" smtClean="0"/>
              <a:t>vector</a:t>
            </a:r>
            <a:endParaRPr dirty="0" smtClean="0"/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 lang="es-AR" dirty="0" smtClean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 sz="500" dirty="0" smtClean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Lee cada línea en un </a:t>
            </a:r>
            <a:r>
              <a:rPr dirty="0" smtClean="0"/>
              <a:t>vector</a:t>
            </a:r>
            <a:endParaRPr dirty="0"/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file, skip = 0,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n_max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-1L, progress = interactive()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80025"/>
            <a:ext cx="317715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Leer </a:t>
            </a:r>
            <a:r>
              <a:rPr lang="es-AR" dirty="0" smtClean="0"/>
              <a:t>datos no tabulares</a:t>
            </a:r>
            <a:endParaRPr dirty="0"/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97799"/>
            <a:ext cx="6244899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Lee ficheros de log estilo Apache</a:t>
            </a:r>
            <a:endParaRPr dirty="0"/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file,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col_names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FALSE,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col_types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NULL, skip = 0,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n_max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-1, progress = interactive()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26222"/>
            <a:ext cx="2883921" cy="1033536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</a:t>
            </a:r>
            <a:r>
              <a:rPr lang="es-AR" dirty="0" smtClean="0"/>
              <a:t>Con especificación de columnas</a:t>
            </a:r>
            <a:r>
              <a:rPr dirty="0" smtClean="0"/>
              <a:t>:</a:t>
            </a:r>
            <a:endParaRPr dirty="0"/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cols(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404749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lang="es-AR" dirty="0" smtClean="0"/>
              <a:t>Usa</a:t>
            </a:r>
            <a:r>
              <a:rPr dirty="0" smtClean="0"/>
              <a:t> </a:t>
            </a:r>
            <a:r>
              <a:rPr b="1" dirty="0"/>
              <a:t>problems() </a:t>
            </a:r>
            <a:r>
              <a:rPr lang="es-AR" dirty="0" smtClean="0"/>
              <a:t>para diagnosticar </a:t>
            </a:r>
            <a:r>
              <a:rPr dirty="0" smtClean="0"/>
              <a:t>problem</a:t>
            </a:r>
            <a:r>
              <a:rPr lang="es-AR" dirty="0" smtClean="0"/>
              <a:t>a</a:t>
            </a:r>
            <a:r>
              <a:rPr dirty="0" smtClean="0"/>
              <a:t>s.</a:t>
            </a:r>
            <a:endParaRPr lang="es-AR" dirty="0" smtClean="0"/>
          </a:p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endParaRPr lang="es-AR" sz="500" i="1" dirty="0" smtClean="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r>
              <a:rPr sz="1164" i="1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x </a:t>
            </a:r>
            <a:r>
              <a:rPr sz="1164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&lt;- </a:t>
            </a:r>
            <a:r>
              <a:rPr sz="1164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read_csv</a:t>
            </a:r>
            <a:r>
              <a:rPr sz="1164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("</a:t>
            </a:r>
            <a:r>
              <a:rPr lang="es-AR" sz="1164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archivo</a:t>
            </a:r>
            <a:r>
              <a:rPr sz="1164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.</a:t>
            </a:r>
            <a:r>
              <a:rPr sz="1164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csv</a:t>
            </a:r>
            <a:r>
              <a:rPr sz="1164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"); problems(x</a:t>
            </a:r>
            <a:r>
              <a:rPr sz="1164" i="1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)</a:t>
            </a:r>
            <a:endParaRPr lang="es-AR" sz="1164" i="1" dirty="0" smtClean="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latin typeface="Source Sans Pro Black" pitchFamily="34" charset="0"/>
              <a:ea typeface="Source Sans Pro Black" pitchFamily="34" charset="0"/>
            </a:endParaRPr>
          </a:p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endParaRPr sz="1164" i="1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latin typeface="Source Sans Pro Semibold" pitchFamily="34" charset="0"/>
              <a:ea typeface="Source Sans Pro Semibold" pitchFamily="34" charset="0"/>
            </a:endParaRPr>
          </a:p>
          <a:p>
            <a:pPr marL="110871"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rPr dirty="0" smtClean="0"/>
              <a:t>2</a:t>
            </a:r>
            <a:r>
              <a:rPr dirty="0"/>
              <a:t>. </a:t>
            </a:r>
            <a:r>
              <a:rPr lang="es-AR" dirty="0" smtClean="0"/>
              <a:t>Usa un</a:t>
            </a:r>
            <a:r>
              <a:rPr dirty="0" smtClean="0"/>
              <a:t>a </a:t>
            </a:r>
            <a:r>
              <a:rPr dirty="0"/>
              <a:t>col_ </a:t>
            </a:r>
            <a:r>
              <a:rPr dirty="0" smtClean="0"/>
              <a:t>function</a:t>
            </a:r>
            <a:r>
              <a:rPr lang="es-AR" dirty="0" smtClean="0"/>
              <a:t> para guiar el </a:t>
            </a:r>
            <a:r>
              <a:rPr lang="es-AR" dirty="0" err="1" smtClean="0"/>
              <a:t>parseado</a:t>
            </a:r>
            <a:r>
              <a:rPr dirty="0" smtClean="0"/>
              <a:t>.</a:t>
            </a:r>
            <a:endParaRPr dirty="0"/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col_guess</a:t>
            </a:r>
            <a:r>
              <a:rPr dirty="0"/>
              <a:t>() </a:t>
            </a:r>
            <a:r>
              <a:rPr b="0" dirty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 dirty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lang="es-AR" b="0" dirty="0">
                <a:latin typeface="+mn-lt"/>
                <a:ea typeface="+mn-ea"/>
                <a:cs typeface="+mn-cs"/>
                <a:sym typeface="Source Sans Pro Light"/>
              </a:rPr>
              <a:t>el valor por defecto</a:t>
            </a:r>
            <a:endParaRPr b="0" dirty="0">
              <a:latin typeface="+mn-lt"/>
              <a:ea typeface="+mn-ea"/>
              <a:cs typeface="+mn-cs"/>
              <a:sym typeface="Source Sans Pro Light"/>
            </a:endParaRP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col_character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col_double</a:t>
            </a:r>
            <a:r>
              <a:rPr dirty="0"/>
              <a:t>()</a:t>
            </a:r>
            <a:r>
              <a:rPr b="0" dirty="0"/>
              <a:t>,</a:t>
            </a:r>
            <a:r>
              <a:rPr dirty="0"/>
              <a:t> </a:t>
            </a:r>
            <a:r>
              <a:rPr dirty="0" err="1"/>
              <a:t>col_euro_double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col_datetime</a:t>
            </a:r>
            <a:r>
              <a:rPr dirty="0"/>
              <a:t>(</a:t>
            </a:r>
            <a:r>
              <a:rPr b="0" dirty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rPr dirty="0"/>
              <a:t>) </a:t>
            </a:r>
            <a:r>
              <a:rPr lang="es-AR" b="0" dirty="0" smtClean="0"/>
              <a:t>También</a:t>
            </a:r>
            <a:r>
              <a:rPr b="0" dirty="0" smtClean="0"/>
              <a:t> </a:t>
            </a:r>
            <a:endParaRPr b="0" dirty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rPr dirty="0" err="1"/>
              <a:t>col_date</a:t>
            </a:r>
            <a:r>
              <a:rPr dirty="0"/>
              <a:t>(</a:t>
            </a:r>
            <a:r>
              <a:rPr b="0" dirty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rPr dirty="0"/>
              <a:t>)</a:t>
            </a:r>
            <a:r>
              <a:rPr b="0" dirty="0"/>
              <a:t>, </a:t>
            </a:r>
            <a:r>
              <a:rPr dirty="0" err="1"/>
              <a:t>col_time</a:t>
            </a:r>
            <a:r>
              <a:rPr dirty="0"/>
              <a:t>(</a:t>
            </a:r>
            <a:r>
              <a:rPr b="0" dirty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rPr dirty="0"/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col_factor</a:t>
            </a:r>
            <a:r>
              <a:rPr dirty="0"/>
              <a:t>(</a:t>
            </a:r>
            <a:r>
              <a:rPr b="0" dirty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rPr dirty="0"/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col_integer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col_logical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col_number</a:t>
            </a:r>
            <a:r>
              <a:rPr dirty="0"/>
              <a:t>()</a:t>
            </a:r>
            <a:r>
              <a:rPr b="0" dirty="0"/>
              <a:t>,</a:t>
            </a:r>
            <a:r>
              <a:rPr dirty="0"/>
              <a:t> </a:t>
            </a:r>
            <a:r>
              <a:rPr dirty="0" err="1"/>
              <a:t>col_numeric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col_skip</a:t>
            </a:r>
            <a:r>
              <a:rPr dirty="0" smtClean="0"/>
              <a:t>()</a:t>
            </a:r>
            <a:endParaRPr lang="es-AR" dirty="0" smtClean="0"/>
          </a:p>
          <a:p>
            <a:pPr marL="234061" defTabSz="566674">
              <a:lnSpc>
                <a:spcPct val="90000"/>
              </a:lnSpc>
              <a:buSzPct val="100000"/>
              <a:defRPr sz="1164">
                <a:solidFill>
                  <a:srgbClr val="000000"/>
                </a:solidFill>
              </a:defRPr>
            </a:pPr>
            <a:endParaRPr sz="500" dirty="0"/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x &lt;- 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read_csv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("</a:t>
            </a:r>
            <a:r>
              <a:rPr lang="es-AR"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archivo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.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csv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", 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col_types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    A = 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col_double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    B = 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col_logical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(),</a:t>
            </a:r>
            <a:endParaRPr lang="es-AR" sz="1164" b="0" i="1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latin typeface="Source Sans Pro Black" pitchFamily="34" charset="0"/>
              <a:ea typeface="Source Sans Pro Black" pitchFamily="34" charset="0"/>
            </a:endParaRP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    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 = </a:t>
            </a:r>
            <a:r>
              <a:rPr sz="1164" b="0" i="1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col_factor</a:t>
            </a:r>
            <a:r>
              <a:rPr sz="1164" b="0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Black" pitchFamily="34" charset="0"/>
                <a:ea typeface="Source Sans Pro Black" pitchFamily="34" charset="0"/>
              </a:rPr>
              <a:t>()))</a:t>
            </a:r>
            <a:endParaRPr lang="es-AR" sz="1164" b="0" i="1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latin typeface="Source Sans Pro Black" pitchFamily="34" charset="0"/>
              <a:ea typeface="Source Sans Pro Black" pitchFamily="34" charset="0"/>
            </a:endParaRP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endParaRPr dirty="0"/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sz="1164" b="0">
                <a:solidFill>
                  <a:srgbClr val="000000"/>
                </a:solidFill>
              </a:defRPr>
            </a:pPr>
            <a:r>
              <a:rPr dirty="0"/>
              <a:t>3. </a:t>
            </a:r>
            <a:r>
              <a:rPr lang="es-AR" dirty="0" smtClean="0"/>
              <a:t>Sino, </a:t>
            </a:r>
            <a:r>
              <a:rPr lang="es-AR" dirty="0" err="1" smtClean="0"/>
              <a:t>leé</a:t>
            </a:r>
            <a:r>
              <a:rPr lang="es-AR" dirty="0" smtClean="0"/>
              <a:t> </a:t>
            </a:r>
            <a:r>
              <a:rPr lang="es-AR" dirty="0"/>
              <a:t>como vectores de caracteres y luego </a:t>
            </a:r>
            <a:r>
              <a:rPr lang="es-AR" dirty="0" err="1" smtClean="0"/>
              <a:t>parsea</a:t>
            </a:r>
            <a:r>
              <a:rPr lang="es-AR" dirty="0" smtClean="0"/>
              <a:t> </a:t>
            </a:r>
            <a:r>
              <a:rPr lang="es-AR" dirty="0"/>
              <a:t>con </a:t>
            </a:r>
            <a:r>
              <a:rPr lang="es-AR" dirty="0" smtClean="0"/>
              <a:t>una</a:t>
            </a:r>
            <a:r>
              <a:rPr dirty="0" smtClean="0"/>
              <a:t> </a:t>
            </a:r>
            <a:r>
              <a:rPr dirty="0"/>
              <a:t>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parse_guess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parse_character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parse_datetime</a:t>
            </a:r>
            <a:r>
              <a:rPr dirty="0"/>
              <a:t>() </a:t>
            </a:r>
            <a:r>
              <a:rPr lang="es-AR" b="0" dirty="0" smtClean="0"/>
              <a:t>También</a:t>
            </a:r>
            <a:r>
              <a:rPr dirty="0" smtClean="0"/>
              <a:t> </a:t>
            </a:r>
            <a:r>
              <a:rPr dirty="0" err="1"/>
              <a:t>parse_date</a:t>
            </a:r>
            <a:r>
              <a:rPr dirty="0"/>
              <a:t>() </a:t>
            </a:r>
            <a:r>
              <a:rPr lang="es-AR" b="0" dirty="0" smtClean="0"/>
              <a:t>y</a:t>
            </a:r>
            <a:r>
              <a:rPr dirty="0" smtClean="0"/>
              <a:t> </a:t>
            </a:r>
            <a:r>
              <a:rPr dirty="0" err="1"/>
              <a:t>parse_time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parse_double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parse_factor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parse_integer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parse_logical</a:t>
            </a:r>
            <a:r>
              <a:rPr dirty="0"/>
              <a:t>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rPr dirty="0" err="1"/>
              <a:t>parse_number</a:t>
            </a:r>
            <a:r>
              <a:rPr dirty="0"/>
              <a:t>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b="0" dirty="0" err="1">
                <a:latin typeface="Source Sans Pro Black" pitchFamily="34" charset="0"/>
                <a:ea typeface="Source Sans Pro Black" pitchFamily="34" charset="0"/>
              </a:rPr>
              <a:t>x$A</a:t>
            </a:r>
            <a:r>
              <a:rPr b="0" dirty="0">
                <a:latin typeface="Source Sans Pro Black" pitchFamily="34" charset="0"/>
                <a:ea typeface="Source Sans Pro Black" pitchFamily="34" charset="0"/>
              </a:rPr>
              <a:t> &lt;- </a:t>
            </a:r>
            <a:r>
              <a:rPr b="0" dirty="0" err="1">
                <a:latin typeface="Source Sans Pro Black" pitchFamily="34" charset="0"/>
                <a:ea typeface="Source Sans Pro Black" pitchFamily="34" charset="0"/>
              </a:rPr>
              <a:t>parse_number</a:t>
            </a:r>
            <a:r>
              <a:rPr b="0" dirty="0">
                <a:latin typeface="Source Sans Pro Black" pitchFamily="34" charset="0"/>
                <a:ea typeface="Source Sans Pro Black" pitchFamily="34" charset="0"/>
              </a:rPr>
              <a:t>(</a:t>
            </a:r>
            <a:r>
              <a:rPr b="0" dirty="0" err="1">
                <a:latin typeface="Source Sans Pro Black" pitchFamily="34" charset="0"/>
                <a:ea typeface="Source Sans Pro Black" pitchFamily="34" charset="0"/>
              </a:rPr>
              <a:t>x$A</a:t>
            </a:r>
            <a:r>
              <a:rPr b="0" dirty="0">
                <a:latin typeface="Source Sans Pro Black" pitchFamily="34" charset="0"/>
                <a:ea typeface="Source Sans Pro Black" pitchFamily="34" charset="0"/>
              </a:rPr>
              <a:t>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727380"/>
            <a:ext cx="3122537" cy="103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 smtClean="0"/>
              <a:t>Las </a:t>
            </a:r>
            <a:r>
              <a:rPr lang="es-AR" dirty="0"/>
              <a:t>funciones de </a:t>
            </a:r>
            <a:r>
              <a:rPr lang="es-AR" dirty="0" err="1"/>
              <a:t>readr</a:t>
            </a:r>
            <a:r>
              <a:rPr lang="es-AR" dirty="0"/>
              <a:t> interpretan los tipos </a:t>
            </a:r>
            <a:endParaRPr lang="es-AR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 smtClean="0"/>
              <a:t>de </a:t>
            </a:r>
            <a:r>
              <a:rPr lang="es-AR" dirty="0"/>
              <a:t>cada columna y convierten</a:t>
            </a:r>
            <a:r>
              <a:rPr dirty="0" smtClean="0"/>
              <a:t> </a:t>
            </a:r>
            <a:r>
              <a:rPr lang="es-AR" dirty="0"/>
              <a:t>los tipos cuando corresponde (pero NO convertirá </a:t>
            </a:r>
            <a:r>
              <a:rPr lang="es-AR" dirty="0" smtClean="0"/>
              <a:t>cadenas </a:t>
            </a:r>
            <a:r>
              <a:rPr lang="es-AR" dirty="0"/>
              <a:t>en </a:t>
            </a:r>
            <a:r>
              <a:rPr lang="es-AR" dirty="0" smtClean="0"/>
              <a:t>factores automáticamente).</a:t>
            </a:r>
            <a:endParaRPr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/>
              <a:t>Un mensaje muestra el tipo de cada columna en el resultado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12" name="earn is a double (numeric)"/>
          <p:cNvSpPr/>
          <p:nvPr/>
        </p:nvSpPr>
        <p:spPr>
          <a:xfrm>
            <a:off x="10675316" y="3771861"/>
            <a:ext cx="1786273" cy="675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dirty="0" smtClean="0"/>
              <a:t>earn </a:t>
            </a:r>
            <a:r>
              <a:rPr lang="es-AR" dirty="0" smtClean="0"/>
              <a:t>es</a:t>
            </a:r>
            <a:r>
              <a:rPr dirty="0" smtClean="0"/>
              <a:t> </a:t>
            </a:r>
            <a:r>
              <a:rPr lang="es-AR" dirty="0" smtClean="0"/>
              <a:t>un decimal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smtClean="0"/>
              <a:t>numeric</a:t>
            </a:r>
            <a:r>
              <a:rPr lang="es-AR" dirty="0" smtClean="0"/>
              <a:t>o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13" name="sex is a character"/>
          <p:cNvSpPr/>
          <p:nvPr/>
        </p:nvSpPr>
        <p:spPr>
          <a:xfrm>
            <a:off x="12253337" y="3557509"/>
            <a:ext cx="1213914" cy="66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s-AR" dirty="0" smtClean="0"/>
          </a:p>
          <a:p>
            <a:pPr algn="r"/>
            <a:r>
              <a:rPr lang="es-AR" dirty="0" smtClean="0"/>
              <a:t> </a:t>
            </a:r>
          </a:p>
          <a:p>
            <a:r>
              <a:rPr lang="es-AR" dirty="0" smtClean="0"/>
              <a:t>     </a:t>
            </a:r>
            <a:r>
              <a:rPr dirty="0" smtClean="0"/>
              <a:t>sex </a:t>
            </a:r>
            <a:r>
              <a:rPr lang="es-AR" dirty="0" smtClean="0"/>
              <a:t>es </a:t>
            </a:r>
          </a:p>
          <a:p>
            <a:r>
              <a:rPr lang="es-AR" dirty="0" smtClean="0"/>
              <a:t>         un </a:t>
            </a:r>
            <a:r>
              <a:rPr lang="es-AR" dirty="0" err="1" smtClean="0"/>
              <a:t>caracter</a:t>
            </a:r>
            <a:endParaRPr dirty="0"/>
          </a:p>
        </p:txBody>
      </p:sp>
      <p:sp>
        <p:nvSpPr>
          <p:cNvPr id="214" name="age is an integer"/>
          <p:cNvSpPr/>
          <p:nvPr/>
        </p:nvSpPr>
        <p:spPr>
          <a:xfrm>
            <a:off x="12391959" y="3223843"/>
            <a:ext cx="936670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    </a:t>
            </a:r>
            <a:r>
              <a:rPr dirty="0" smtClean="0"/>
              <a:t>age </a:t>
            </a:r>
            <a:r>
              <a:rPr lang="es-AR" dirty="0" smtClean="0"/>
              <a:t>es</a:t>
            </a:r>
          </a:p>
          <a:p>
            <a:r>
              <a:rPr lang="es-AR" dirty="0" smtClean="0"/>
              <a:t> un entero</a:t>
            </a:r>
            <a:endParaRPr dirty="0"/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7903"/>
            <a:ext cx="11996481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RStudio® es una marca registrada </a:t>
            </a:r>
            <a:r>
              <a:rPr lang="es-AR" dirty="0" smtClean="0"/>
              <a:t>de </a:t>
            </a:r>
            <a:r>
              <a:rPr dirty="0" smtClean="0"/>
              <a:t>RStudio</a:t>
            </a:r>
            <a:r>
              <a:rPr dirty="0"/>
              <a:t>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 RStudio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•  </a:t>
            </a:r>
            <a:r>
              <a:rPr lang="es-AR" dirty="0" smtClean="0"/>
              <a:t>Aprende más en </a:t>
            </a:r>
            <a:r>
              <a:rPr u="sng" dirty="0" smtClean="0">
                <a:hlinkClick r:id="rId6"/>
              </a:rPr>
              <a:t>tidyverse.org</a:t>
            </a:r>
            <a:r>
              <a:rPr b="1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err="1"/>
              <a:t>readr</a:t>
            </a:r>
            <a:r>
              <a:rPr dirty="0"/>
              <a:t>  1.1.0 •  </a:t>
            </a:r>
            <a:r>
              <a:rPr dirty="0" err="1"/>
              <a:t>tibble</a:t>
            </a:r>
            <a:r>
              <a:rPr dirty="0"/>
              <a:t>  1.2.12 •  </a:t>
            </a:r>
            <a:r>
              <a:rPr dirty="0" err="1"/>
              <a:t>tidyr</a:t>
            </a:r>
            <a:r>
              <a:rPr dirty="0"/>
              <a:t>  0.6.0 •  Updated: 2019–08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1" cy="1752957"/>
            <a:chOff x="0" y="0"/>
            <a:chExt cx="3067129" cy="175295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65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rPr lang="es-AR" dirty="0" smtClean="0"/>
                <a:t>El</a:t>
              </a:r>
              <a:r>
                <a:rPr b="1" dirty="0" smtClean="0"/>
                <a:t> </a:t>
              </a:r>
              <a:r>
                <a:rPr b="1" dirty="0" err="1"/>
                <a:t>tidyverse</a:t>
              </a:r>
              <a:r>
                <a:rPr dirty="0"/>
                <a:t> </a:t>
              </a:r>
              <a:r>
                <a:rPr lang="es-AR" dirty="0" smtClean="0"/>
                <a:t>de R</a:t>
              </a:r>
              <a:r>
                <a:rPr dirty="0" smtClean="0"/>
                <a:t> </a:t>
              </a:r>
              <a:r>
                <a:rPr lang="es-AR" dirty="0" smtClean="0"/>
                <a:t>se basa en </a:t>
              </a:r>
              <a:r>
                <a:rPr lang="es-AR" b="1" dirty="0" smtClean="0"/>
                <a:t>datos ordenados</a:t>
              </a:r>
              <a:r>
                <a:rPr dirty="0" smtClean="0"/>
                <a:t> </a:t>
              </a:r>
              <a:r>
                <a:rPr lang="es-AR" dirty="0" smtClean="0"/>
                <a:t>(</a:t>
              </a:r>
              <a:r>
                <a:rPr lang="es-AR" dirty="0" err="1" smtClean="0"/>
                <a:t>tidy</a:t>
              </a:r>
              <a:r>
                <a:rPr lang="es-AR" dirty="0" smtClean="0"/>
                <a:t> </a:t>
              </a:r>
              <a:r>
                <a:rPr lang="es-AR" dirty="0" smtClean="0"/>
                <a:t>data) almacenados en</a:t>
              </a:r>
              <a:r>
                <a:rPr dirty="0" smtClean="0"/>
                <a:t>  </a:t>
              </a:r>
              <a:r>
                <a:rPr b="1" dirty="0" err="1"/>
                <a:t>tibbles</a:t>
              </a:r>
              <a:r>
                <a:rPr dirty="0"/>
                <a:t>, </a:t>
              </a:r>
              <a:r>
                <a:rPr lang="es-AR" dirty="0" smtClean="0"/>
                <a:t>que son</a:t>
              </a:r>
              <a:r>
                <a:rPr dirty="0" smtClean="0"/>
                <a:t> </a:t>
              </a:r>
              <a:r>
                <a:rPr dirty="0"/>
                <a:t>data </a:t>
              </a:r>
              <a:r>
                <a:rPr dirty="0" smtClean="0"/>
                <a:t>frames</a:t>
              </a:r>
              <a:r>
                <a:rPr lang="es-AR" dirty="0" smtClean="0"/>
                <a:t> mejorados</a:t>
              </a:r>
              <a:r>
                <a:rPr dirty="0" smtClean="0"/>
                <a:t>. </a:t>
              </a:r>
              <a:endParaRPr dirty="0"/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587185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200212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18797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’s tidyverse is built around tidy data stored in  tibbles, which are enhanced data frames.…"/>
          <p:cNvSpPr/>
          <p:nvPr/>
        </p:nvSpPr>
        <p:spPr>
          <a:xfrm>
            <a:off x="1076967" y="1887925"/>
            <a:ext cx="2331665" cy="127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El </a:t>
            </a:r>
            <a:r>
              <a:rPr lang="es-AR" dirty="0"/>
              <a:t>frente de esta hoja muestra cómo leer archivos de texto en R con</a:t>
            </a:r>
            <a:r>
              <a:rPr dirty="0" smtClean="0"/>
              <a:t> </a:t>
            </a:r>
            <a:r>
              <a:rPr lang="es-AR" b="1" dirty="0" err="1" smtClean="0"/>
              <a:t>readr</a:t>
            </a:r>
            <a:r>
              <a:rPr lang="es-AR" b="1" dirty="0" smtClean="0"/>
              <a:t>.</a:t>
            </a:r>
            <a:endParaRPr lang="es-AR" sz="100" dirty="0"/>
          </a:p>
          <a:p>
            <a:pPr>
              <a:spcBef>
                <a:spcPts val="5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AR" dirty="0"/>
              <a:t>El reverso muestra cómo crear </a:t>
            </a:r>
            <a:r>
              <a:rPr lang="es-AR" dirty="0" err="1"/>
              <a:t>tibbles</a:t>
            </a:r>
            <a:r>
              <a:rPr lang="es-AR" dirty="0"/>
              <a:t> con </a:t>
            </a:r>
            <a:r>
              <a:rPr lang="es-AR" b="1" dirty="0" err="1" smtClean="0"/>
              <a:t>tibble</a:t>
            </a:r>
            <a:r>
              <a:rPr lang="es-AR" b="1" dirty="0" smtClean="0"/>
              <a:t> </a:t>
            </a:r>
            <a:r>
              <a:rPr lang="es-AR" dirty="0"/>
              <a:t>y diseñar datos ordenados con</a:t>
            </a:r>
            <a:r>
              <a:rPr lang="es-AR" b="1" dirty="0" smtClean="0"/>
              <a:t> </a:t>
            </a:r>
            <a:r>
              <a:rPr lang="es-AR" b="1" dirty="0" err="1" smtClean="0"/>
              <a:t>tidyr</a:t>
            </a:r>
            <a:r>
              <a:rPr lang="es-AR" b="1" dirty="0" smtClean="0"/>
              <a:t>.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dirty="0" err="1"/>
              <a:t>separate_rows</a:t>
            </a:r>
            <a:r>
              <a:rPr dirty="0"/>
              <a:t>(</a:t>
            </a:r>
            <a:r>
              <a:rPr sz="1200" b="0" dirty="0"/>
              <a:t>data, ..., </a:t>
            </a:r>
            <a:r>
              <a:rPr sz="1200" b="0" dirty="0" err="1"/>
              <a:t>sep</a:t>
            </a:r>
            <a:r>
              <a:rPr sz="1200" b="0" dirty="0"/>
              <a:t> = "[^[:</a:t>
            </a:r>
            <a:r>
              <a:rPr sz="1200" b="0" dirty="0" err="1"/>
              <a:t>alnum</a:t>
            </a:r>
            <a:r>
              <a:rPr sz="1200" b="0" dirty="0"/>
              <a:t>:].]+", convert = FALSE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Separa cada celda en una columna para formar varias filas</a:t>
            </a:r>
            <a:r>
              <a:rPr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6982521" y="1539444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936625"/>
            <a:ext cx="341119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479"/>
                </a:solidFill>
              </a:defRPr>
            </a:pPr>
            <a:r>
              <a:rPr lang="es-AR" dirty="0"/>
              <a:t>Manejar </a:t>
            </a:r>
            <a:r>
              <a:rPr lang="es-AR" dirty="0" smtClean="0"/>
              <a:t>Valores Perdidos</a:t>
            </a:r>
            <a:endParaRPr dirty="0"/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777071"/>
            <a:ext cx="52947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err="1" smtClean="0"/>
              <a:t>Remoldear</a:t>
            </a:r>
            <a:r>
              <a:rPr lang="es-AR" dirty="0" smtClean="0"/>
              <a:t> Datos</a:t>
            </a:r>
            <a:r>
              <a:rPr sz="1200" dirty="0" smtClean="0"/>
              <a:t> </a:t>
            </a:r>
            <a:r>
              <a:rPr lang="es-AR" sz="1200" dirty="0" smtClean="0"/>
              <a:t>–</a:t>
            </a:r>
            <a:r>
              <a:rPr sz="1200" dirty="0" smtClean="0"/>
              <a:t> </a:t>
            </a:r>
            <a:r>
              <a:rPr lang="es-AR" sz="1200" dirty="0" smtClean="0"/>
              <a:t>cambiar la forma de los valores en una tabla</a:t>
            </a:r>
            <a:endParaRPr sz="1200" dirty="0"/>
          </a:p>
        </p:txBody>
      </p:sp>
      <p:sp>
        <p:nvSpPr>
          <p:cNvPr id="247" name="Line"/>
          <p:cNvSpPr/>
          <p:nvPr/>
        </p:nvSpPr>
        <p:spPr>
          <a:xfrm>
            <a:off x="3713228" y="2766212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334980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gather(</a:t>
            </a:r>
            <a:r>
              <a:rPr sz="1200" b="0" dirty="0"/>
              <a:t>data, key, value, ..., na.rm = FALSE, </a:t>
            </a:r>
            <a:r>
              <a:rPr sz="1200" b="0" dirty="0" smtClean="0"/>
              <a:t>convert </a:t>
            </a:r>
            <a:r>
              <a:rPr sz="1200" b="0" dirty="0"/>
              <a:t>= FALSE, </a:t>
            </a:r>
            <a:r>
              <a:rPr sz="1200" b="0" dirty="0" err="1"/>
              <a:t>factor_key</a:t>
            </a:r>
            <a:r>
              <a:rPr sz="1200" b="0" dirty="0"/>
              <a:t> = FALSE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gather() </a:t>
            </a:r>
            <a:r>
              <a:rPr lang="es-AR" dirty="0" smtClean="0"/>
              <a:t>mueve los nombres de las columnas a una columna 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 smtClean="0"/>
              <a:t> , </a:t>
            </a:r>
            <a:r>
              <a:rPr lang="es-AR" dirty="0"/>
              <a:t>reuniendo los valores de la columna en </a:t>
            </a:r>
            <a:r>
              <a:rPr lang="es-AR" dirty="0" smtClean="0"/>
              <a:t>una sola columna</a:t>
            </a:r>
            <a:r>
              <a:rPr dirty="0" smtClean="0"/>
              <a:t> 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334980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spread(</a:t>
            </a:r>
            <a:r>
              <a:rPr sz="1200" b="0" dirty="0"/>
              <a:t>data, key, value, fill = NA, convert = FALSE, drop = TRUE, </a:t>
            </a:r>
            <a:r>
              <a:rPr sz="1200" b="0" dirty="0" err="1"/>
              <a:t>sep</a:t>
            </a:r>
            <a:r>
              <a:rPr sz="1200" b="0" dirty="0"/>
              <a:t> = NULL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spread() </a:t>
            </a:r>
            <a:r>
              <a:rPr lang="es-AR" dirty="0"/>
              <a:t>mueve los valores únicos de </a:t>
            </a:r>
            <a:r>
              <a:rPr lang="es-AR" dirty="0" smtClean="0"/>
              <a:t>una columna 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 smtClean="0"/>
              <a:t> </a:t>
            </a:r>
            <a:r>
              <a:rPr lang="es-AR" dirty="0" smtClean="0"/>
              <a:t>como nombres de columnas</a:t>
            </a:r>
            <a:r>
              <a:rPr dirty="0" smtClean="0"/>
              <a:t>, </a:t>
            </a:r>
            <a:r>
              <a:rPr lang="es-AR" dirty="0" smtClean="0"/>
              <a:t>esparciendo los valores de una columna</a:t>
            </a:r>
            <a:r>
              <a:rPr dirty="0" smtClean="0"/>
              <a:t>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/>
              <a:t> </a:t>
            </a:r>
            <a:r>
              <a:rPr lang="es-AR" dirty="0"/>
              <a:t>a través de las nuevas columnas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3128831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smtClean="0"/>
              <a:t>Us</a:t>
            </a:r>
            <a:r>
              <a:rPr lang="es-AR" dirty="0" smtClean="0"/>
              <a:t>a</a:t>
            </a:r>
            <a:r>
              <a:rPr dirty="0" smtClean="0"/>
              <a:t> </a:t>
            </a:r>
            <a:r>
              <a:rPr b="1" dirty="0"/>
              <a:t>gather()</a:t>
            </a:r>
            <a:r>
              <a:rPr dirty="0"/>
              <a:t> </a:t>
            </a:r>
            <a:r>
              <a:rPr lang="es-AR" dirty="0"/>
              <a:t>y</a:t>
            </a:r>
            <a:r>
              <a:rPr dirty="0" smtClean="0"/>
              <a:t> </a:t>
            </a:r>
            <a:r>
              <a:rPr b="1" dirty="0"/>
              <a:t>spread()</a:t>
            </a:r>
            <a:r>
              <a:rPr dirty="0"/>
              <a:t> </a:t>
            </a:r>
            <a:r>
              <a:rPr lang="es-AR" dirty="0"/>
              <a:t>para reorganizar los valores de una tabla en </a:t>
            </a:r>
            <a:r>
              <a:rPr lang="es-AR" dirty="0" smtClean="0"/>
              <a:t>una nueva forma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457409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key = </a:t>
            </a:r>
            <a:r>
              <a:rPr dirty="0" smtClean="0"/>
              <a:t>"</a:t>
            </a:r>
            <a:r>
              <a:rPr lang="es-AR" dirty="0" err="1" smtClean="0"/>
              <a:t>anio</a:t>
            </a:r>
            <a:r>
              <a:rPr dirty="0" smtClean="0"/>
              <a:t>", </a:t>
            </a:r>
            <a:r>
              <a:rPr dirty="0"/>
              <a:t>value = "</a:t>
            </a:r>
            <a:r>
              <a:rPr dirty="0" err="1" smtClean="0"/>
              <a:t>cas</a:t>
            </a:r>
            <a:r>
              <a:rPr lang="es-AR" dirty="0" smtClean="0"/>
              <a:t>o</a:t>
            </a:r>
            <a:r>
              <a:rPr dirty="0" smtClean="0"/>
              <a:t>s</a:t>
            </a:r>
            <a:r>
              <a:rPr dirty="0"/>
              <a:t>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648594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dirty="0"/>
              <a:t>spread(table2, </a:t>
            </a:r>
            <a:r>
              <a:rPr dirty="0" smtClean="0"/>
              <a:t>t</a:t>
            </a:r>
            <a:r>
              <a:rPr lang="es-AR" dirty="0" smtClean="0"/>
              <a:t>i</a:t>
            </a:r>
            <a:r>
              <a:rPr dirty="0" smtClean="0"/>
              <a:t>p</a:t>
            </a:r>
            <a:r>
              <a:rPr lang="es-AR" dirty="0" smtClean="0"/>
              <a:t>o</a:t>
            </a:r>
            <a:r>
              <a:rPr dirty="0" smtClean="0"/>
              <a:t>, c</a:t>
            </a:r>
            <a:r>
              <a:rPr lang="es-AR" dirty="0" err="1" smtClean="0"/>
              <a:t>uenta</a:t>
            </a:r>
            <a:r>
              <a:rPr dirty="0" smtClean="0"/>
              <a:t>)</a:t>
            </a:r>
            <a:endParaRPr dirty="0"/>
          </a:p>
        </p:txBody>
      </p:sp>
      <p:grpSp>
        <p:nvGrpSpPr>
          <p:cNvPr id="260" name="Group"/>
          <p:cNvGrpSpPr/>
          <p:nvPr/>
        </p:nvGrpSpPr>
        <p:grpSpPr>
          <a:xfrm>
            <a:off x="3932382" y="4417874"/>
            <a:ext cx="2687256" cy="1455507"/>
            <a:chOff x="25400" y="-1"/>
            <a:chExt cx="2687255" cy="1455506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2660791" cy="1230393"/>
              <a:chOff x="25400" y="0"/>
              <a:chExt cx="2660790" cy="1230392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839906910"/>
                  </p:ext>
                </p:extLst>
              </p:nvPr>
            </p:nvGraphicFramePr>
            <p:xfrm>
              <a:off x="25400" y="252494"/>
              <a:ext cx="1090115" cy="5587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pais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5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2335814568"/>
                  </p:ext>
                </p:extLst>
              </p:nvPr>
            </p:nvGraphicFramePr>
            <p:xfrm>
              <a:off x="1585836" y="252494"/>
              <a:ext cx="1100354" cy="977898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pais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anio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</a:t>
                          </a:r>
                          <a:r>
                            <a:rPr lang="es-AR" sz="800" b="1" dirty="0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o</a:t>
                          </a:r>
                          <a:r>
                            <a:rPr sz="800" b="1" dirty="0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s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dirty="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417874"/>
            <a:ext cx="3159210" cy="2321906"/>
            <a:chOff x="25400" y="-1"/>
            <a:chExt cx="3159208" cy="2321905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-1"/>
              <a:ext cx="3159208" cy="2093982"/>
              <a:chOff x="25400" y="0"/>
              <a:chExt cx="3159207" cy="2093980"/>
            </a:xfrm>
          </p:grpSpPr>
          <p:graphicFrame>
            <p:nvGraphicFramePr>
              <p:cNvPr id="263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237428045"/>
                  </p:ext>
                </p:extLst>
              </p:nvPr>
            </p:nvGraphicFramePr>
            <p:xfrm>
              <a:off x="1728652" y="252494"/>
              <a:ext cx="1455955" cy="977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pais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anio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</a:t>
                          </a:r>
                          <a:r>
                            <a:rPr lang="es-AR" sz="800" b="1" dirty="0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o</a:t>
                          </a:r>
                          <a:r>
                            <a:rPr sz="800" b="1" dirty="0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s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 dirty="0" err="1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</a:t>
                          </a:r>
                          <a:r>
                            <a:rPr lang="es-AR" sz="800" b="1" dirty="0" smtClean="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  <a:endPara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66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1586575904"/>
                  </p:ext>
                </p:extLst>
              </p:nvPr>
            </p:nvGraphicFramePr>
            <p:xfrm>
              <a:off x="25400" y="252494"/>
              <a:ext cx="1462682" cy="1841486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i="0" u="none" strike="noStrike" cap="none" spc="0" baseline="0" dirty="0" err="1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pais</a:t>
                          </a:r>
                          <a:endPara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s-AR" sz="800" b="1" i="0" u="none" strike="noStrike" cap="none" spc="0" baseline="0" dirty="0" err="1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anio</a:t>
                          </a:r>
                          <a:endPara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 i="0" u="none" strike="noStrike" cap="none" spc="0" baseline="0" dirty="0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</a:t>
                          </a:r>
                          <a:r>
                            <a:rPr lang="es-AR" sz="800" b="1" i="0" u="none" strike="noStrike" cap="none" spc="0" baseline="0" dirty="0" err="1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ipo</a:t>
                          </a:r>
                          <a:endPara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 i="0" u="none" strike="noStrike" cap="none" spc="0" baseline="0" dirty="0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  <a:r>
                            <a:rPr lang="es-AR" sz="800" b="1" i="0" u="none" strike="noStrike" cap="none" spc="0" baseline="0" dirty="0" err="1" smtClean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uenta</a:t>
                          </a:r>
                          <a:endPara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 smtClean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  <a:endParaRPr sz="800" b="0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Helvetica"/>
                            <a:ea typeface="Helvetica"/>
                            <a:cs typeface="Helvetica"/>
                            <a:sym typeface="Helvetica"/>
                          </a:endParaRP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FFFFFF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 b="0" i="0" u="none" strike="noStrike" cap="none" spc="0" baseline="0" dirty="0">
                              <a:solidFill>
                                <a:srgbClr val="000000"/>
                              </a:solidFill>
                              <a:uFillTx/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lnSpcReduction="1000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rPr dirty="0"/>
              <a:t>unite(</a:t>
            </a:r>
            <a:r>
              <a:rPr sz="1188" b="0" dirty="0"/>
              <a:t>data, col, ..., </a:t>
            </a:r>
            <a:r>
              <a:rPr sz="1188" b="0" dirty="0" err="1"/>
              <a:t>sep</a:t>
            </a:r>
            <a:r>
              <a:rPr sz="1188" b="0" dirty="0"/>
              <a:t> = "_", remove = TRUE</a:t>
            </a:r>
            <a:r>
              <a:rPr dirty="0"/>
              <a:t>)</a:t>
            </a:r>
          </a:p>
          <a:p>
            <a:pPr defTabSz="578358">
              <a:lnSpc>
                <a:spcPct val="90000"/>
              </a:lnSpc>
              <a:defRPr sz="1188" b="0">
                <a:solidFill>
                  <a:srgbClr val="000000"/>
                </a:solidFill>
              </a:defRPr>
            </a:pPr>
            <a:r>
              <a:rPr lang="es-AR" dirty="0" smtClean="0"/>
              <a:t>Une múltiples </a:t>
            </a:r>
            <a:r>
              <a:rPr lang="es-AR" dirty="0"/>
              <a:t>columnas en una única columna</a:t>
            </a:r>
            <a:endParaRPr dirty="0"/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4" y="7212603"/>
            <a:ext cx="186327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 lnSpcReduction="1000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rPr dirty="0" err="1"/>
              <a:t>drop_na</a:t>
            </a:r>
            <a:r>
              <a:rPr dirty="0"/>
              <a:t>(</a:t>
            </a:r>
            <a:r>
              <a:rPr sz="1200" b="0" dirty="0"/>
              <a:t>data, ...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Elimina las filas que </a:t>
            </a:r>
            <a:r>
              <a:rPr dirty="0" smtClean="0"/>
              <a:t> </a:t>
            </a:r>
            <a:r>
              <a:rPr dirty="0" err="1" smtClean="0"/>
              <a:t>cont</a:t>
            </a:r>
            <a:r>
              <a:rPr lang="es-AR" dirty="0" err="1" smtClean="0"/>
              <a:t>ienen</a:t>
            </a:r>
            <a:r>
              <a:rPr dirty="0" smtClean="0"/>
              <a:t> </a:t>
            </a:r>
            <a:r>
              <a:rPr dirty="0"/>
              <a:t>NA’s </a:t>
            </a:r>
            <a:r>
              <a:rPr lang="es-AR" dirty="0" smtClean="0"/>
              <a:t>en</a:t>
            </a:r>
            <a:r>
              <a:rPr dirty="0" smtClean="0"/>
              <a:t> </a:t>
            </a:r>
            <a:r>
              <a:rPr lang="es-AR" dirty="0" smtClean="0"/>
              <a:t>las columnas especificadas (…)</a:t>
            </a:r>
            <a:endParaRPr dirty="0"/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725190" y="7212603"/>
            <a:ext cx="2561290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 lnSpcReduction="1000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dirty="0"/>
              <a:t>fill(</a:t>
            </a:r>
            <a:r>
              <a:rPr sz="1164" b="0" dirty="0"/>
              <a:t>data, ..., .direction = c("down", "up")</a:t>
            </a:r>
            <a:r>
              <a:rPr dirty="0"/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rPr lang="es-AR" dirty="0" smtClean="0"/>
              <a:t>Completa los </a:t>
            </a:r>
            <a:r>
              <a:rPr dirty="0" smtClean="0"/>
              <a:t>NA’s </a:t>
            </a:r>
            <a:r>
              <a:rPr lang="es-AR" dirty="0" smtClean="0"/>
              <a:t>en</a:t>
            </a:r>
            <a:r>
              <a:rPr dirty="0" smtClean="0"/>
              <a:t> </a:t>
            </a:r>
            <a:r>
              <a:rPr lang="es-AR" dirty="0" smtClean="0"/>
              <a:t>las columnas </a:t>
            </a:r>
            <a:r>
              <a:rPr lang="es-AR" dirty="0" smtClean="0"/>
              <a:t>especificadas </a:t>
            </a:r>
            <a:r>
              <a:rPr lang="es-AR" dirty="0" smtClean="0"/>
              <a:t>(</a:t>
            </a:r>
            <a:r>
              <a:rPr dirty="0" smtClean="0"/>
              <a:t>…</a:t>
            </a:r>
            <a:r>
              <a:rPr lang="es-AR" dirty="0" smtClean="0"/>
              <a:t>) con el valor no-NA más cercano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rPr dirty="0" err="1"/>
              <a:t>replace_na</a:t>
            </a:r>
            <a:r>
              <a:rPr dirty="0"/>
              <a:t>(</a:t>
            </a:r>
            <a:r>
              <a:rPr sz="1164" b="0" dirty="0"/>
              <a:t>data, </a:t>
            </a:r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sz="1164" b="0" dirty="0"/>
              <a:t>replace = list(), ...</a:t>
            </a:r>
            <a:r>
              <a:rPr dirty="0"/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rPr lang="es-AR" dirty="0" smtClean="0"/>
              <a:t>Reemplaza</a:t>
            </a:r>
            <a:r>
              <a:rPr dirty="0" smtClean="0"/>
              <a:t> </a:t>
            </a:r>
            <a:r>
              <a:rPr dirty="0"/>
              <a:t>NA’s </a:t>
            </a:r>
            <a:r>
              <a:rPr lang="es-AR" dirty="0" smtClean="0"/>
              <a:t>por columna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Usa </a:t>
            </a:r>
            <a:r>
              <a:rPr lang="es-AR" dirty="0"/>
              <a:t>estas funciones para dividir o combinar celdas en valores individuales aislados.</a:t>
            </a:r>
            <a:endParaRPr dirty="0"/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3027829" cy="1224252"/>
            <a:chOff x="25400" y="0"/>
            <a:chExt cx="3027827" cy="1224251"/>
          </a:xfrm>
        </p:grpSpPr>
        <p:graphicFrame>
          <p:nvGraphicFramePr>
            <p:cNvPr id="274" name="Table"/>
            <p:cNvGraphicFramePr/>
            <p:nvPr>
              <p:extLst>
                <p:ext uri="{D42A27DB-BD31-4B8C-83A1-F6EECF244321}">
                  <p14:modId xmlns:p14="http://schemas.microsoft.com/office/powerpoint/2010/main" val="3583575099"/>
                </p:ext>
              </p:extLst>
            </p:nvPr>
          </p:nvGraphicFramePr>
          <p:xfrm>
            <a:off x="25400" y="246352"/>
            <a:ext cx="13045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tasa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>
              <p:extLst>
                <p:ext uri="{D42A27DB-BD31-4B8C-83A1-F6EECF244321}">
                  <p14:modId xmlns:p14="http://schemas.microsoft.com/office/powerpoint/2010/main" val="4035835068"/>
                </p:ext>
              </p:extLst>
            </p:nvPr>
          </p:nvGraphicFramePr>
          <p:xfrm>
            <a:off x="1617133" y="246352"/>
            <a:ext cx="1436094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</a:t>
                        </a: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o</a:t>
                        </a:r>
                        <a:r>
                          <a:rPr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</a:t>
                        </a: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257482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separate(</a:t>
            </a:r>
            <a:r>
              <a:rPr sz="1200" b="0" dirty="0"/>
              <a:t>data, col, into,  </a:t>
            </a:r>
            <a:r>
              <a:rPr sz="1200" b="0" dirty="0" err="1"/>
              <a:t>sep</a:t>
            </a:r>
            <a:r>
              <a:rPr sz="1200" b="0" dirty="0"/>
              <a:t> = "[^[:</a:t>
            </a:r>
            <a:r>
              <a:rPr sz="1200" b="0" dirty="0" err="1"/>
              <a:t>alnum</a:t>
            </a:r>
            <a:r>
              <a:rPr sz="1200" b="0" dirty="0"/>
              <a:t>:]]+", remove = TRUE, convert = FALSE, </a:t>
            </a:r>
            <a:endParaRPr lang="es-AR" sz="1200" b="0" dirty="0" smtClean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rPr lang="es-AR" sz="1200" b="0" dirty="0" smtClean="0"/>
              <a:t>    </a:t>
            </a:r>
            <a:r>
              <a:rPr sz="1200" b="0" dirty="0" smtClean="0"/>
              <a:t>extra </a:t>
            </a:r>
            <a:r>
              <a:rPr sz="1200" b="0" dirty="0"/>
              <a:t>= "warn", fill = "warn", ...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Separa </a:t>
            </a:r>
            <a:r>
              <a:rPr lang="es-AR" dirty="0"/>
              <a:t>cada celda en una columna para hacer varias columnas.</a:t>
            </a:r>
            <a:endParaRPr dirty="0"/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344888" cy="1240300"/>
            <a:chOff x="25400" y="0"/>
            <a:chExt cx="2344886" cy="1240299"/>
          </a:xfrm>
        </p:grpSpPr>
        <p:graphicFrame>
          <p:nvGraphicFramePr>
            <p:cNvPr id="280" name="Table"/>
            <p:cNvGraphicFramePr/>
            <p:nvPr>
              <p:extLst>
                <p:ext uri="{D42A27DB-BD31-4B8C-83A1-F6EECF244321}">
                  <p14:modId xmlns:p14="http://schemas.microsoft.com/office/powerpoint/2010/main" val="449440002"/>
                </p:ext>
              </p:extLst>
            </p:nvPr>
          </p:nvGraphicFramePr>
          <p:xfrm>
            <a:off x="25400" y="262400"/>
            <a:ext cx="120644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siglo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>
              <p:extLst>
                <p:ext uri="{D42A27DB-BD31-4B8C-83A1-F6EECF244321}">
                  <p14:modId xmlns:p14="http://schemas.microsoft.com/office/powerpoint/2010/main" val="2627395857"/>
                </p:ext>
              </p:extLst>
            </p:nvPr>
          </p:nvGraphicFramePr>
          <p:xfrm>
            <a:off x="1591057" y="262215"/>
            <a:ext cx="779229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 dirty="0"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0945440" y="4066454"/>
            <a:ext cx="2222073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separate(table3, </a:t>
            </a:r>
            <a:r>
              <a:rPr lang="es-AR" dirty="0" smtClean="0"/>
              <a:t>tasa</a:t>
            </a:r>
            <a:r>
              <a:rPr dirty="0" smtClean="0"/>
              <a:t>, </a:t>
            </a:r>
            <a:r>
              <a:rPr dirty="0" err="1"/>
              <a:t>sep</a:t>
            </a:r>
            <a:r>
              <a:rPr dirty="0"/>
              <a:t>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into = c("</a:t>
            </a:r>
            <a:r>
              <a:rPr dirty="0" err="1" smtClean="0"/>
              <a:t>cas</a:t>
            </a:r>
            <a:r>
              <a:rPr lang="es-AR" dirty="0" smtClean="0"/>
              <a:t>o</a:t>
            </a:r>
            <a:r>
              <a:rPr dirty="0" smtClean="0"/>
              <a:t>s</a:t>
            </a:r>
            <a:r>
              <a:rPr dirty="0"/>
              <a:t>", "</a:t>
            </a:r>
            <a:r>
              <a:rPr dirty="0" err="1" smtClean="0"/>
              <a:t>po</a:t>
            </a:r>
            <a:r>
              <a:rPr lang="es-AR" dirty="0" smtClean="0"/>
              <a:t>b</a:t>
            </a:r>
            <a:r>
              <a:rPr dirty="0" smtClean="0"/>
              <a:t>"))</a:t>
            </a:r>
            <a:endParaRPr dirty="0"/>
          </a:p>
        </p:txBody>
      </p:sp>
      <p:sp>
        <p:nvSpPr>
          <p:cNvPr id="286" name="separate_rows(table3, rate, sep = &quot;/&quot;)"/>
          <p:cNvSpPr txBox="1"/>
          <p:nvPr/>
        </p:nvSpPr>
        <p:spPr>
          <a:xfrm>
            <a:off x="10780183" y="7560553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92500"/>
          </a:bodyPr>
          <a:lstStyle>
            <a:lvl1pPr marL="114300" indent="-114300" algn="ctr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dirty="0" err="1"/>
              <a:t>separate_rows</a:t>
            </a:r>
            <a:r>
              <a:rPr dirty="0"/>
              <a:t>(table3, </a:t>
            </a:r>
            <a:r>
              <a:rPr lang="es-AR" dirty="0" smtClean="0"/>
              <a:t>tasa</a:t>
            </a:r>
            <a:r>
              <a:rPr dirty="0" smtClean="0"/>
              <a:t>, </a:t>
            </a:r>
            <a:r>
              <a:rPr dirty="0" err="1"/>
              <a:t>sep</a:t>
            </a:r>
            <a:r>
              <a:rPr dirty="0"/>
              <a:t> = "/")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unite(table5, </a:t>
            </a:r>
            <a:r>
              <a:rPr lang="es-AR" dirty="0" smtClean="0"/>
              <a:t>siglo</a:t>
            </a:r>
            <a:r>
              <a:rPr dirty="0" smtClean="0"/>
              <a:t>, </a:t>
            </a:r>
            <a:r>
              <a:rPr lang="es-AR" dirty="0" err="1" smtClean="0"/>
              <a:t>anio</a:t>
            </a:r>
            <a:r>
              <a:rPr dirty="0" smtClean="0"/>
              <a:t>, </a:t>
            </a:r>
            <a:endParaRPr dirty="0"/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col = </a:t>
            </a:r>
            <a:r>
              <a:rPr dirty="0" smtClean="0"/>
              <a:t>"</a:t>
            </a:r>
            <a:r>
              <a:rPr lang="es-AR" dirty="0" err="1" smtClean="0"/>
              <a:t>anio</a:t>
            </a:r>
            <a:r>
              <a:rPr dirty="0" smtClean="0"/>
              <a:t>", </a:t>
            </a:r>
            <a:r>
              <a:rPr dirty="0" err="1"/>
              <a:t>sep</a:t>
            </a:r>
            <a:r>
              <a:rPr dirty="0"/>
              <a:t>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198318" cy="924838"/>
            <a:chOff x="25400" y="0"/>
            <a:chExt cx="1198316" cy="924837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422231" cy="342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173128" cy="922312"/>
            <a:chOff x="25400" y="0"/>
            <a:chExt cx="1173126" cy="922311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172554" cy="922312"/>
            <a:chOff x="25400" y="0"/>
            <a:chExt cx="1172552" cy="922311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54219" cy="2070327"/>
            <a:chOff x="25400" y="0"/>
            <a:chExt cx="2854217" cy="2070325"/>
          </a:xfrm>
        </p:grpSpPr>
        <p:graphicFrame>
          <p:nvGraphicFramePr>
            <p:cNvPr id="306" name="Table"/>
            <p:cNvGraphicFramePr/>
            <p:nvPr>
              <p:extLst>
                <p:ext uri="{D42A27DB-BD31-4B8C-83A1-F6EECF244321}">
                  <p14:modId xmlns:p14="http://schemas.microsoft.com/office/powerpoint/2010/main" val="44362307"/>
                </p:ext>
              </p:extLst>
            </p:nvPr>
          </p:nvGraphicFramePr>
          <p:xfrm>
            <a:off x="1721254" y="254227"/>
            <a:ext cx="1158363" cy="18160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tasa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>
              <p:extLst>
                <p:ext uri="{D42A27DB-BD31-4B8C-83A1-F6EECF244321}">
                  <p14:modId xmlns:p14="http://schemas.microsoft.com/office/powerpoint/2010/main" val="2693579756"/>
                </p:ext>
              </p:extLst>
            </p:nvPr>
          </p:nvGraphicFramePr>
          <p:xfrm>
            <a:off x="25400" y="256842"/>
            <a:ext cx="13172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pais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err="1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anio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AR" sz="800" b="1" dirty="0" smtClean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tasa</a:t>
                        </a:r>
                        <a:endPara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66684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Tidy </a:t>
            </a:r>
            <a:r>
              <a:rPr b="1" dirty="0" smtClean="0"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dirty="0" smtClean="0"/>
              <a:t> </a:t>
            </a:r>
            <a:r>
              <a:rPr lang="es-AR" dirty="0" smtClean="0">
                <a:latin typeface="Source Sans Pro"/>
                <a:ea typeface="Source Sans Pro"/>
                <a:cs typeface="Source Sans Pro"/>
                <a:sym typeface="Source Sans Pro"/>
              </a:rPr>
              <a:t>es una forma de organizar datos tabulares.</a:t>
            </a:r>
            <a:r>
              <a:rPr dirty="0" smtClean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dirty="0" smtClean="0">
                <a:latin typeface="Source Sans Pro"/>
                <a:ea typeface="Source Sans Pro"/>
                <a:cs typeface="Source Sans Pro"/>
                <a:sym typeface="Source Sans Pro"/>
              </a:rPr>
              <a:t>Proporciona una estructura de datos consistente entre paquetes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20" name="Group"/>
          <p:cNvGrpSpPr/>
          <p:nvPr/>
        </p:nvGrpSpPr>
        <p:grpSpPr>
          <a:xfrm>
            <a:off x="8819902" y="1437060"/>
            <a:ext cx="1639876" cy="1479264"/>
            <a:chOff x="0" y="168870"/>
            <a:chExt cx="1639874" cy="1479263"/>
          </a:xfrm>
        </p:grpSpPr>
        <p:graphicFrame>
          <p:nvGraphicFramePr>
            <p:cNvPr id="312" name="Table"/>
            <p:cNvGraphicFramePr/>
            <p:nvPr>
              <p:extLst>
                <p:ext uri="{D42A27DB-BD31-4B8C-83A1-F6EECF244321}">
                  <p14:modId xmlns:p14="http://schemas.microsoft.com/office/powerpoint/2010/main" val="1744172885"/>
                </p:ext>
              </p:extLst>
            </p:nvPr>
          </p:nvGraphicFramePr>
          <p:xfrm>
            <a:off x="1093244" y="253854"/>
            <a:ext cx="228600" cy="70361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dirty="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>
              <p:extLst>
                <p:ext uri="{D42A27DB-BD31-4B8C-83A1-F6EECF244321}">
                  <p14:modId xmlns:p14="http://schemas.microsoft.com/office/powerpoint/2010/main" val="2955641868"/>
                </p:ext>
              </p:extLst>
            </p:nvPr>
          </p:nvGraphicFramePr>
          <p:xfrm>
            <a:off x="460346" y="253854"/>
            <a:ext cx="228600" cy="70361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dirty="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>
              <p:extLst>
                <p:ext uri="{D42A27DB-BD31-4B8C-83A1-F6EECF244321}">
                  <p14:modId xmlns:p14="http://schemas.microsoft.com/office/powerpoint/2010/main" val="2774632618"/>
                </p:ext>
              </p:extLst>
            </p:nvPr>
          </p:nvGraphicFramePr>
          <p:xfrm>
            <a:off x="0" y="250699"/>
            <a:ext cx="228600" cy="70361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dirty="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rPr dirty="0"/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09898" y="1478329"/>
            <a:ext cx="729201" cy="788490"/>
            <a:chOff x="0" y="0"/>
            <a:chExt cx="729200" cy="788489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25762"/>
              <a:ext cx="729200" cy="731559"/>
              <a:chOff x="0" y="0"/>
              <a:chExt cx="729200" cy="731558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322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2905537242"/>
                  </p:ext>
                </p:extLst>
              </p:nvPr>
            </p:nvGraphicFramePr>
            <p:xfrm>
              <a:off x="0" y="0"/>
              <a:ext cx="700205" cy="703614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 dirty="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2133153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Cada</a:t>
            </a:r>
            <a:r>
              <a:rPr dirty="0" smtClean="0"/>
              <a:t> </a:t>
            </a:r>
            <a:r>
              <a:rPr b="1" dirty="0" err="1" smtClean="0"/>
              <a:t>observa</a:t>
            </a:r>
            <a:r>
              <a:rPr lang="es-AR" b="1" dirty="0" smtClean="0"/>
              <a:t>c</a:t>
            </a:r>
            <a:r>
              <a:rPr b="1" dirty="0" smtClean="0"/>
              <a:t>i</a:t>
            </a:r>
            <a:r>
              <a:rPr lang="es-AR" b="1" dirty="0" smtClean="0"/>
              <a:t>ó</a:t>
            </a:r>
            <a:r>
              <a:rPr b="1" dirty="0" smtClean="0"/>
              <a:t>n</a:t>
            </a:r>
            <a:r>
              <a:rPr lang="es-AR" b="0" dirty="0"/>
              <a:t> </a:t>
            </a:r>
            <a:endParaRPr lang="es-AR" b="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AR" b="0" dirty="0" smtClean="0"/>
              <a:t>o</a:t>
            </a:r>
            <a:r>
              <a:rPr dirty="0" smtClean="0"/>
              <a:t> </a:t>
            </a:r>
            <a:r>
              <a:rPr b="1" dirty="0" err="1" smtClean="0"/>
              <a:t>cas</a:t>
            </a:r>
            <a:r>
              <a:rPr lang="es-AR" b="1" dirty="0" smtClean="0"/>
              <a:t>o</a:t>
            </a:r>
            <a:r>
              <a:rPr lang="es-AR" dirty="0" smtClean="0"/>
              <a:t> es una</a:t>
            </a:r>
            <a:r>
              <a:rPr dirty="0" smtClean="0"/>
              <a:t> </a:t>
            </a:r>
            <a:r>
              <a:rPr lang="es-AR" b="1" dirty="0" smtClean="0"/>
              <a:t>fila</a:t>
            </a:r>
            <a:endParaRPr b="1" dirty="0"/>
          </a:p>
        </p:txBody>
      </p:sp>
      <p:grpSp>
        <p:nvGrpSpPr>
          <p:cNvPr id="334" name="Group"/>
          <p:cNvGrpSpPr/>
          <p:nvPr/>
        </p:nvGrpSpPr>
        <p:grpSpPr>
          <a:xfrm>
            <a:off x="5724256" y="1506256"/>
            <a:ext cx="715239" cy="709414"/>
            <a:chOff x="19288" y="21178"/>
            <a:chExt cx="715237" cy="709413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30" name="Table"/>
            <p:cNvGraphicFramePr/>
            <p:nvPr>
              <p:extLst>
                <p:ext uri="{D42A27DB-BD31-4B8C-83A1-F6EECF244321}">
                  <p14:modId xmlns:p14="http://schemas.microsoft.com/office/powerpoint/2010/main" val="1600294561"/>
                </p:ext>
              </p:extLst>
            </p:nvPr>
          </p:nvGraphicFramePr>
          <p:xfrm>
            <a:off x="25400" y="25400"/>
            <a:ext cx="700204" cy="70361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2152559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Cada</a:t>
            </a:r>
            <a:r>
              <a:rPr dirty="0" smtClean="0"/>
              <a:t> </a:t>
            </a:r>
            <a:r>
              <a:rPr b="1" dirty="0"/>
              <a:t>variable</a:t>
            </a:r>
            <a:r>
              <a:rPr dirty="0"/>
              <a:t> </a:t>
            </a:r>
            <a:r>
              <a:rPr lang="es-AR" dirty="0" smtClean="0"/>
              <a:t>es</a:t>
            </a:r>
            <a:r>
              <a:rPr dirty="0" smtClean="0"/>
              <a:t> </a:t>
            </a:r>
            <a:r>
              <a:rPr lang="es-AR" dirty="0" smtClean="0"/>
              <a:t>una</a:t>
            </a:r>
            <a:r>
              <a:rPr dirty="0" smtClean="0"/>
              <a:t> </a:t>
            </a:r>
            <a:r>
              <a:rPr b="1" dirty="0" smtClean="0"/>
              <a:t>column</a:t>
            </a:r>
            <a:r>
              <a:rPr lang="es-AR" b="1" dirty="0" smtClean="0"/>
              <a:t>a</a:t>
            </a:r>
            <a:endParaRPr b="1" dirty="0"/>
          </a:p>
        </p:txBody>
      </p:sp>
      <p:grpSp>
        <p:nvGrpSpPr>
          <p:cNvPr id="341" name="Group"/>
          <p:cNvGrpSpPr/>
          <p:nvPr/>
        </p:nvGrpSpPr>
        <p:grpSpPr>
          <a:xfrm>
            <a:off x="4160244" y="1501133"/>
            <a:ext cx="708993" cy="754075"/>
            <a:chOff x="119271" y="16056"/>
            <a:chExt cx="708991" cy="754073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337" name="Table"/>
            <p:cNvGraphicFramePr/>
            <p:nvPr>
              <p:extLst>
                <p:ext uri="{D42A27DB-BD31-4B8C-83A1-F6EECF244321}">
                  <p14:modId xmlns:p14="http://schemas.microsoft.com/office/powerpoint/2010/main" val="3163702845"/>
                </p:ext>
              </p:extLst>
            </p:nvPr>
          </p:nvGraphicFramePr>
          <p:xfrm>
            <a:off x="124461" y="25400"/>
            <a:ext cx="700204" cy="70361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dirty="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632868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38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218289"/>
            <a:ext cx="135093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 smtClean="0">
                <a:latin typeface="Source Sans Pro"/>
                <a:ea typeface="Source Sans Pro"/>
                <a:cs typeface="Source Sans Pro"/>
                <a:sym typeface="Source Sans Pro"/>
              </a:rPr>
              <a:t>Una tabla es </a:t>
            </a:r>
            <a:r>
              <a:rPr lang="es-AR" dirty="0" err="1" smtClean="0">
                <a:latin typeface="Source Sans Pro"/>
                <a:ea typeface="Source Sans Pro"/>
                <a:cs typeface="Source Sans Pro"/>
                <a:sym typeface="Source Sans Pro"/>
              </a:rPr>
              <a:t>tidy</a:t>
            </a:r>
            <a:r>
              <a:rPr lang="es-AR" dirty="0" smtClean="0">
                <a:latin typeface="Source Sans Pro"/>
                <a:ea typeface="Source Sans Pro"/>
                <a:cs typeface="Source Sans Pro"/>
                <a:sym typeface="Source Sans Pro"/>
              </a:rPr>
              <a:t> si: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Tidy data:"/>
          <p:cNvSpPr txBox="1"/>
          <p:nvPr/>
        </p:nvSpPr>
        <p:spPr>
          <a:xfrm>
            <a:off x="7164828" y="1209426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252976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Facilita el acceso </a:t>
            </a:r>
            <a:r>
              <a:rPr lang="es-AR" dirty="0" smtClean="0"/>
              <a:t>a las </a:t>
            </a:r>
            <a:r>
              <a:rPr lang="es-AR" dirty="0"/>
              <a:t>variables </a:t>
            </a:r>
            <a:r>
              <a:rPr lang="es-AR" dirty="0" smtClean="0"/>
              <a:t>como vectores</a:t>
            </a:r>
            <a:r>
              <a:rPr lang="es-AR" dirty="0"/>
              <a:t>.</a:t>
            </a:r>
            <a:endParaRPr dirty="0"/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188317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Preserva los casos durante las operaciones </a:t>
            </a:r>
            <a:r>
              <a:rPr lang="es-AR" dirty="0" err="1"/>
              <a:t>vectorizadas</a:t>
            </a:r>
            <a:r>
              <a:rPr lang="es-AR" dirty="0"/>
              <a:t>.</a:t>
            </a:r>
            <a:endParaRPr dirty="0"/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09491" y="9315474"/>
            <a:ext cx="3374166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 b="0">
                <a:solidFill>
                  <a:srgbClr val="000000"/>
                </a:solidFill>
              </a:defRPr>
            </a:pPr>
            <a:r>
              <a:rPr b="1" dirty="0"/>
              <a:t>complete(</a:t>
            </a:r>
            <a:r>
              <a:rPr dirty="0"/>
              <a:t>data, ..., fill = list()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 smtClean="0"/>
              <a:t>Completa los datos con combinaciones faltantes de las variables listadas en </a:t>
            </a:r>
            <a:r>
              <a:rPr sz="1100" dirty="0" smtClean="0"/>
              <a:t>…</a:t>
            </a:r>
            <a:r>
              <a:rPr lang="es-AR" sz="1100" dirty="0" smtClean="0"/>
              <a:t> usando los valores de </a:t>
            </a:r>
            <a:r>
              <a:rPr lang="es-AR" sz="1100" dirty="0" err="1" smtClean="0"/>
              <a:t>fill</a:t>
            </a:r>
            <a:r>
              <a:rPr lang="es-AR" sz="1100" dirty="0" smtClean="0"/>
              <a:t> o </a:t>
            </a:r>
            <a:r>
              <a:rPr lang="es-AR" sz="1100" dirty="0" err="1" smtClean="0"/>
              <a:t>NA’s</a:t>
            </a:r>
            <a:r>
              <a:rPr lang="es-AR" dirty="0" smtClean="0"/>
              <a:t>.</a:t>
            </a:r>
            <a:endParaRPr dirty="0" smtClean="0"/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 dirty="0" smtClean="0">
                <a:latin typeface="Source Sans Pro"/>
                <a:ea typeface="Source Sans Pro"/>
                <a:cs typeface="Source Sans Pro"/>
                <a:sym typeface="Source Sans Pro"/>
              </a:rPr>
              <a:t>complete(</a:t>
            </a:r>
            <a:r>
              <a:rPr i="1" dirty="0" err="1" smtClean="0">
                <a:latin typeface="Source Sans Pro"/>
                <a:ea typeface="Source Sans Pro"/>
                <a:cs typeface="Source Sans Pro"/>
                <a:sym typeface="Source Sans Pro"/>
              </a:rPr>
              <a:t>mtcars</a:t>
            </a:r>
            <a:r>
              <a:rPr i="1" dirty="0" smtClean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dirty="0" err="1" smtClean="0">
                <a:latin typeface="Source Sans Pro"/>
                <a:ea typeface="Source Sans Pro"/>
                <a:cs typeface="Source Sans Pro"/>
                <a:sym typeface="Source Sans Pro"/>
              </a:rPr>
              <a:t>cyl</a:t>
            </a:r>
            <a:r>
              <a:rPr i="1" dirty="0" smtClean="0">
                <a:latin typeface="Source Sans Pro"/>
                <a:ea typeface="Source Sans Pro"/>
                <a:cs typeface="Source Sans Pro"/>
                <a:sym typeface="Source Sans Pro"/>
              </a:rPr>
              <a:t>, gear, carb)</a:t>
            </a:r>
            <a:endParaRPr i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expand(data, ...)…"/>
          <p:cNvSpPr txBox="1"/>
          <p:nvPr/>
        </p:nvSpPr>
        <p:spPr>
          <a:xfrm>
            <a:off x="7184940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expand(</a:t>
            </a:r>
            <a:r>
              <a:rPr b="0" dirty="0"/>
              <a:t>data, ...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1100" b="0" dirty="0" err="1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Crea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s-AR"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un nuevo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</a:t>
            </a:r>
            <a:r>
              <a:rPr sz="1100" b="0" dirty="0" err="1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tibble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s-AR"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con todas las </a:t>
            </a:r>
            <a:r>
              <a:rPr sz="1100" b="0" dirty="0" err="1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combina</a:t>
            </a:r>
            <a:r>
              <a:rPr lang="es-AR" sz="1100" b="0" dirty="0" err="1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ciones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s-AR"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posibles de los valores de las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variables list</a:t>
            </a:r>
            <a:r>
              <a:rPr lang="es-AR" sz="1100" b="0" dirty="0" err="1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adas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s-AR"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e</a:t>
            </a:r>
            <a:r>
              <a:rPr sz="1100" b="0" dirty="0">
                <a:solidFill>
                  <a:srgbClr val="000000"/>
                </a:solidFill>
                <a:latin typeface="Source Sans Pro" pitchFamily="34" charset="0"/>
                <a:ea typeface="Source Sans Pro" pitchFamily="34" charset="0"/>
              </a:rPr>
              <a:t>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 dirty="0">
                <a:latin typeface="Source Sans Pro"/>
                <a:ea typeface="Source Sans Pro"/>
                <a:cs typeface="Source Sans Pro"/>
                <a:sym typeface="Source Sans Pro"/>
              </a:rPr>
              <a:t>expand(</a:t>
            </a:r>
            <a:r>
              <a:rPr i="1" dirty="0" err="1">
                <a:latin typeface="Source Sans Pro"/>
                <a:ea typeface="Source Sans Pro"/>
                <a:cs typeface="Source Sans Pro"/>
                <a:sym typeface="Source Sans Pro"/>
              </a:rPr>
              <a:t>mtcars</a:t>
            </a:r>
            <a:r>
              <a:rPr i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dirty="0" err="1">
                <a:latin typeface="Source Sans Pro"/>
                <a:ea typeface="Source Sans Pro"/>
                <a:cs typeface="Source Sans Pro"/>
                <a:sym typeface="Source Sans Pro"/>
              </a:rPr>
              <a:t>cyl</a:t>
            </a:r>
            <a:r>
              <a:rPr i="1" dirty="0">
                <a:latin typeface="Source Sans Pro"/>
                <a:ea typeface="Source Sans Pro"/>
                <a:cs typeface="Source Sans Pro"/>
                <a:sym typeface="Source Sans Pro"/>
              </a:rPr>
              <a:t>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860996"/>
            <a:ext cx="3270288" cy="266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El paquete</a:t>
            </a:r>
            <a:r>
              <a:rPr dirty="0" smtClean="0"/>
              <a:t> </a:t>
            </a:r>
            <a:r>
              <a:rPr b="1" dirty="0" err="1"/>
              <a:t>tibble</a:t>
            </a:r>
            <a:r>
              <a:rPr dirty="0"/>
              <a:t> </a:t>
            </a:r>
            <a:r>
              <a:rPr lang="es-AR" dirty="0"/>
              <a:t>proporciona </a:t>
            </a:r>
            <a:r>
              <a:rPr lang="es-AR" dirty="0" smtClean="0"/>
              <a:t>una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n</a:t>
            </a:r>
            <a:r>
              <a:rPr lang="es-AR" dirty="0" smtClean="0"/>
              <a:t>ueva </a:t>
            </a:r>
            <a:r>
              <a:rPr lang="es-AR" dirty="0" smtClean="0"/>
              <a:t>clase </a:t>
            </a:r>
            <a:r>
              <a:rPr lang="es-AR" dirty="0"/>
              <a:t>S3 para almacenar datos </a:t>
            </a:r>
            <a:endParaRPr lang="es-AR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tabulares</a:t>
            </a:r>
            <a:r>
              <a:rPr lang="es-AR" dirty="0"/>
              <a:t>, </a:t>
            </a:r>
            <a:r>
              <a:rPr lang="es-AR" dirty="0" smtClean="0"/>
              <a:t>el </a:t>
            </a:r>
            <a:r>
              <a:rPr lang="es-AR" dirty="0" err="1" smtClean="0"/>
              <a:t>tibble</a:t>
            </a:r>
            <a:r>
              <a:rPr dirty="0" smtClean="0"/>
              <a:t>. </a:t>
            </a:r>
            <a:r>
              <a:rPr dirty="0" err="1"/>
              <a:t>Tibbles</a:t>
            </a:r>
            <a:r>
              <a:rPr dirty="0"/>
              <a:t> </a:t>
            </a:r>
            <a:r>
              <a:rPr lang="es-ES" b="0" dirty="0" smtClean="0"/>
              <a:t>hereda la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b="0" dirty="0" smtClean="0"/>
              <a:t>clase</a:t>
            </a:r>
            <a:r>
              <a:rPr dirty="0" smtClean="0"/>
              <a:t> </a:t>
            </a:r>
            <a:r>
              <a:rPr dirty="0"/>
              <a:t>data </a:t>
            </a:r>
            <a:r>
              <a:rPr dirty="0" smtClean="0"/>
              <a:t>frame, </a:t>
            </a:r>
            <a:r>
              <a:rPr lang="es-ES" b="0" dirty="0"/>
              <a:t>pero mejora tres </a:t>
            </a:r>
            <a:r>
              <a:rPr lang="es-ES" b="0" dirty="0" smtClean="0"/>
              <a:t>comportamientos:</a:t>
            </a:r>
            <a:endParaRPr dirty="0"/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b="1" dirty="0" smtClean="0"/>
              <a:t>Creación de subconjuntos</a:t>
            </a:r>
            <a:r>
              <a:rPr dirty="0" smtClean="0"/>
              <a:t> </a:t>
            </a:r>
            <a:r>
              <a:rPr dirty="0"/>
              <a:t>- [ </a:t>
            </a:r>
            <a:r>
              <a:rPr lang="es-AR" dirty="0" smtClean="0"/>
              <a:t>siempre retorna un nuevo</a:t>
            </a:r>
            <a:r>
              <a:rPr dirty="0" smtClean="0"/>
              <a:t> </a:t>
            </a:r>
            <a:r>
              <a:rPr dirty="0" err="1"/>
              <a:t>tibble</a:t>
            </a:r>
            <a:r>
              <a:rPr dirty="0"/>
              <a:t>, [[ </a:t>
            </a:r>
            <a:r>
              <a:rPr lang="es-AR" dirty="0" smtClean="0"/>
              <a:t>y</a:t>
            </a:r>
            <a:r>
              <a:rPr dirty="0" smtClean="0"/>
              <a:t> </a:t>
            </a:r>
            <a:r>
              <a:rPr dirty="0"/>
              <a:t>$ </a:t>
            </a:r>
            <a:r>
              <a:rPr lang="es-AR" dirty="0" smtClean="0"/>
              <a:t>siempre retornan un vector</a:t>
            </a:r>
            <a:r>
              <a:rPr dirty="0" smtClean="0"/>
              <a:t>.</a:t>
            </a:r>
            <a:endParaRPr dirty="0"/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b="1" dirty="0" smtClean="0"/>
              <a:t>Sin coincidencias parciales</a:t>
            </a:r>
            <a:r>
              <a:rPr dirty="0" smtClean="0"/>
              <a:t>- </a:t>
            </a:r>
            <a:r>
              <a:rPr lang="es-AR" dirty="0" smtClean="0"/>
              <a:t>se deben </a:t>
            </a:r>
            <a:r>
              <a:rPr lang="es-AR" dirty="0"/>
              <a:t>utilizar los nombres completos de las columnas al </a:t>
            </a:r>
            <a:r>
              <a:rPr lang="es-AR" dirty="0" smtClean="0"/>
              <a:t>crear subconjuntos</a:t>
            </a:r>
            <a:endParaRPr dirty="0"/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b="1" dirty="0" smtClean="0"/>
              <a:t>Impresión en la consola </a:t>
            </a:r>
            <a:r>
              <a:rPr lang="es-AR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Cuando imprimes</a:t>
            </a:r>
            <a:r>
              <a:rPr lang="es-AR" dirty="0"/>
              <a:t> </a:t>
            </a:r>
            <a:r>
              <a:rPr lang="es-AR" dirty="0" smtClean="0"/>
              <a:t>un </a:t>
            </a:r>
            <a:r>
              <a:rPr dirty="0" err="1" smtClean="0"/>
              <a:t>tibble</a:t>
            </a:r>
            <a:r>
              <a:rPr dirty="0" smtClean="0"/>
              <a:t>, R </a:t>
            </a:r>
            <a:r>
              <a:rPr lang="es-AR" dirty="0" smtClean="0"/>
              <a:t>proporciona</a:t>
            </a:r>
            <a:r>
              <a:rPr dirty="0" smtClean="0"/>
              <a:t>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lang="es-AR" dirty="0" smtClean="0"/>
              <a:t> una vista concisa de</a:t>
            </a:r>
            <a:endParaRPr dirty="0" smtClean="0"/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  los datos que se</a:t>
            </a:r>
            <a:endParaRPr dirty="0" smtClean="0"/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  ajustan a una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 </a:t>
            </a:r>
            <a:r>
              <a:rPr lang="es-AR" dirty="0" smtClean="0"/>
              <a:t> pantalla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536868"/>
            <a:ext cx="303729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 err="1"/>
              <a:t>Tibbles</a:t>
            </a:r>
            <a:r>
              <a:rPr sz="1200" dirty="0"/>
              <a:t> </a:t>
            </a:r>
            <a:r>
              <a:rPr sz="1200" dirty="0" smtClean="0"/>
              <a:t>- </a:t>
            </a:r>
            <a:r>
              <a:rPr lang="es-AR" sz="1200" dirty="0" smtClean="0"/>
              <a:t>un</a:t>
            </a:r>
            <a:r>
              <a:rPr sz="1200" dirty="0" smtClean="0"/>
              <a:t> data frame</a:t>
            </a:r>
            <a:r>
              <a:rPr lang="es-AR" sz="1200" dirty="0" smtClean="0"/>
              <a:t> mejorado</a:t>
            </a:r>
            <a:endParaRPr sz="1200" dirty="0"/>
          </a:p>
        </p:txBody>
      </p:sp>
      <p:sp>
        <p:nvSpPr>
          <p:cNvPr id="355" name="Split Cells"/>
          <p:cNvSpPr txBox="1"/>
          <p:nvPr/>
        </p:nvSpPr>
        <p:spPr>
          <a:xfrm>
            <a:off x="10513392" y="521615"/>
            <a:ext cx="204062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 smtClean="0"/>
              <a:t>Separar Celdas</a:t>
            </a:r>
            <a:endParaRPr dirty="0"/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24123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Controla la apariencia por defecto con las opciones</a:t>
            </a:r>
            <a:r>
              <a:rPr dirty="0" smtClean="0"/>
              <a:t>:</a:t>
            </a:r>
            <a:endParaRPr dirty="0"/>
          </a:p>
          <a:p>
            <a:pPr marL="152400" lvl="2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options(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tibble.print_max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n, </a:t>
            </a:r>
            <a:endParaRPr lang="es-AR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 marL="152400" lvl="2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lang="es-AR" dirty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   </a:t>
            </a:r>
            <a:r>
              <a:rPr dirty="0" err="1" smtClean="0">
                <a:latin typeface="+mn-lt"/>
                <a:ea typeface="+mn-ea"/>
                <a:cs typeface="+mn-cs"/>
                <a:sym typeface="Source Sans Pro Light"/>
              </a:rPr>
              <a:t>tibble.print_min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= m,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tibble.width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Inf</a:t>
            </a:r>
            <a:r>
              <a:rPr b="1" dirty="0"/>
              <a:t>)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Ver el conjunto de datos completo con</a:t>
            </a:r>
            <a:r>
              <a:rPr dirty="0" smtClean="0"/>
              <a:t> </a:t>
            </a:r>
            <a:r>
              <a:rPr b="1" dirty="0"/>
              <a:t>View() </a:t>
            </a:r>
            <a:r>
              <a:rPr lang="es-AR" dirty="0" smtClean="0"/>
              <a:t>o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 dirty="0"/>
              <a:t>glimpse()</a:t>
            </a: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lang="es-AR" dirty="0" smtClean="0"/>
              <a:t>Convierte a </a:t>
            </a:r>
            <a:r>
              <a:rPr dirty="0" smtClean="0"/>
              <a:t>data </a:t>
            </a:r>
            <a:r>
              <a:rPr dirty="0"/>
              <a:t>frame </a:t>
            </a:r>
            <a:r>
              <a:rPr lang="es-AR" dirty="0" smtClean="0"/>
              <a:t>con</a:t>
            </a:r>
            <a:r>
              <a:rPr dirty="0" smtClean="0"/>
              <a:t> </a:t>
            </a:r>
            <a:r>
              <a:rPr b="1" dirty="0" err="1"/>
              <a:t>as.data.frame</a:t>
            </a:r>
            <a:r>
              <a:rPr b="1" dirty="0"/>
              <a:t>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226177" y="5427190"/>
            <a:ext cx="1100862" cy="279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es-AR" sz="1100" dirty="0" smtClean="0"/>
              <a:t>Vista </a:t>
            </a:r>
            <a:r>
              <a:rPr sz="1100" dirty="0" smtClean="0"/>
              <a:t>data frame</a:t>
            </a:r>
            <a:endParaRPr sz="1100" dirty="0"/>
          </a:p>
        </p:txBody>
      </p:sp>
      <p:sp>
        <p:nvSpPr>
          <p:cNvPr id="359" name="tibble display"/>
          <p:cNvSpPr txBox="1"/>
          <p:nvPr/>
        </p:nvSpPr>
        <p:spPr>
          <a:xfrm>
            <a:off x="2270673" y="4127159"/>
            <a:ext cx="854000" cy="324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es-AR" dirty="0" smtClean="0"/>
              <a:t>Vista </a:t>
            </a:r>
            <a:r>
              <a:rPr dirty="0" err="1" smtClean="0"/>
              <a:t>tibble</a:t>
            </a:r>
            <a:endParaRPr dirty="0"/>
          </a:p>
        </p:txBody>
      </p:sp>
      <p:grpSp>
        <p:nvGrpSpPr>
          <p:cNvPr id="364" name="Group"/>
          <p:cNvGrpSpPr/>
          <p:nvPr/>
        </p:nvGrpSpPr>
        <p:grpSpPr>
          <a:xfrm>
            <a:off x="321327" y="7286848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dirty="0" err="1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</a:t>
              </a:r>
              <a:r>
                <a:rPr dirty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(</a:t>
              </a:r>
              <a:r>
                <a:rPr dirty="0"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 dirty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AR" dirty="0" smtClean="0"/>
                <a:t>Construir por columnas</a:t>
              </a:r>
              <a:r>
                <a:rPr dirty="0" smtClean="0"/>
                <a:t>.</a:t>
              </a:r>
              <a:endParaRPr lang="es-AR" dirty="0" smtClean="0"/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 smtClean="0"/>
                <a:t>tibble</a:t>
              </a:r>
              <a:r>
                <a:rPr dirty="0" smtClean="0"/>
                <a:t>(x </a:t>
              </a:r>
              <a:r>
                <a:rPr dirty="0"/>
                <a:t>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s-AR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dirty="0" err="1" smtClean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</a:t>
              </a:r>
              <a:r>
                <a:rPr dirty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(</a:t>
              </a:r>
              <a:r>
                <a:rPr dirty="0"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 dirty="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AR" dirty="0" smtClean="0"/>
                <a:t>Construir por filas</a:t>
              </a:r>
              <a:r>
                <a:rPr dirty="0" smtClean="0"/>
                <a:t>.</a:t>
              </a:r>
              <a:endParaRPr dirty="0"/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 dirty="0" err="1"/>
                <a:t>tribble</a:t>
              </a:r>
              <a:r>
                <a:rPr dirty="0"/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dirty="0"/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dirty="0"/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dirty="0"/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rPr lang="es-AR" dirty="0" smtClean="0"/>
                <a:t>Ambos crean este </a:t>
              </a:r>
              <a:r>
                <a:rPr lang="es-AR" dirty="0" err="1" smtClean="0"/>
                <a:t>tibble</a:t>
              </a:r>
              <a:endParaRPr dirty="0"/>
            </a:p>
          </p:txBody>
        </p:sp>
      </p:grpSp>
      <p:graphicFrame>
        <p:nvGraphicFramePr>
          <p:cNvPr id="365" nam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706352"/>
              </p:ext>
            </p:extLst>
          </p:nvPr>
        </p:nvGraphicFramePr>
        <p:xfrm>
          <a:off x="637762" y="3513414"/>
          <a:ext cx="1016000" cy="1778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1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100" b="1" baseline="0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1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674590" y="2865343"/>
            <a:ext cx="1842414" cy="1330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7" name="Table"/>
          <p:cNvGraphicFramePr/>
          <p:nvPr>
            <p:extLst>
              <p:ext uri="{D42A27DB-BD31-4B8C-83A1-F6EECF244321}">
                <p14:modId xmlns:p14="http://schemas.microsoft.com/office/powerpoint/2010/main" val="3818928938"/>
              </p:ext>
            </p:extLst>
          </p:nvPr>
        </p:nvGraphicFramePr>
        <p:xfrm>
          <a:off x="642005" y="3513414"/>
          <a:ext cx="381000" cy="508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2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284316" y="4409952"/>
            <a:ext cx="1340215" cy="1093829"/>
          </a:xfrm>
          <a:custGeom>
            <a:avLst/>
            <a:gdLst>
              <a:gd name="connsiteX0" fmla="*/ 93 w 21693"/>
              <a:gd name="connsiteY0" fmla="*/ 669 h 21600"/>
              <a:gd name="connsiteX1" fmla="*/ 15143 w 21693"/>
              <a:gd name="connsiteY1" fmla="*/ 0 h 21600"/>
              <a:gd name="connsiteX2" fmla="*/ 21693 w 21693"/>
              <a:gd name="connsiteY2" fmla="*/ 11318 h 21600"/>
              <a:gd name="connsiteX3" fmla="*/ 15181 w 21693"/>
              <a:gd name="connsiteY3" fmla="*/ 21600 h 21600"/>
              <a:gd name="connsiteX4" fmla="*/ 0 w 21693"/>
              <a:gd name="connsiteY4" fmla="*/ 11683 h 21600"/>
              <a:gd name="connsiteX5" fmla="*/ 93 w 21693"/>
              <a:gd name="connsiteY5" fmla="*/ 669 h 21600"/>
              <a:gd name="connsiteX0" fmla="*/ 3 w 21796"/>
              <a:gd name="connsiteY0" fmla="*/ 1655 h 21600"/>
              <a:gd name="connsiteX1" fmla="*/ 15246 w 21796"/>
              <a:gd name="connsiteY1" fmla="*/ 0 h 21600"/>
              <a:gd name="connsiteX2" fmla="*/ 21796 w 21796"/>
              <a:gd name="connsiteY2" fmla="*/ 11318 h 21600"/>
              <a:gd name="connsiteX3" fmla="*/ 15284 w 21796"/>
              <a:gd name="connsiteY3" fmla="*/ 21600 h 21600"/>
              <a:gd name="connsiteX4" fmla="*/ 103 w 21796"/>
              <a:gd name="connsiteY4" fmla="*/ 11683 h 21600"/>
              <a:gd name="connsiteX5" fmla="*/ 3 w 21796"/>
              <a:gd name="connsiteY5" fmla="*/ 1655 h 21600"/>
              <a:gd name="connsiteX0" fmla="*/ 3 w 21796"/>
              <a:gd name="connsiteY0" fmla="*/ 2518 h 22463"/>
              <a:gd name="connsiteX1" fmla="*/ 13025 w 21796"/>
              <a:gd name="connsiteY1" fmla="*/ 0 h 22463"/>
              <a:gd name="connsiteX2" fmla="*/ 21796 w 21796"/>
              <a:gd name="connsiteY2" fmla="*/ 12181 h 22463"/>
              <a:gd name="connsiteX3" fmla="*/ 15284 w 21796"/>
              <a:gd name="connsiteY3" fmla="*/ 22463 h 22463"/>
              <a:gd name="connsiteX4" fmla="*/ 103 w 21796"/>
              <a:gd name="connsiteY4" fmla="*/ 12546 h 22463"/>
              <a:gd name="connsiteX5" fmla="*/ 3 w 21796"/>
              <a:gd name="connsiteY5" fmla="*/ 2518 h 22463"/>
              <a:gd name="connsiteX0" fmla="*/ 3 w 21796"/>
              <a:gd name="connsiteY0" fmla="*/ 2518 h 22710"/>
              <a:gd name="connsiteX1" fmla="*/ 13025 w 21796"/>
              <a:gd name="connsiteY1" fmla="*/ 0 h 22710"/>
              <a:gd name="connsiteX2" fmla="*/ 21796 w 21796"/>
              <a:gd name="connsiteY2" fmla="*/ 12181 h 22710"/>
              <a:gd name="connsiteX3" fmla="*/ 12966 w 21796"/>
              <a:gd name="connsiteY3" fmla="*/ 22710 h 22710"/>
              <a:gd name="connsiteX4" fmla="*/ 103 w 21796"/>
              <a:gd name="connsiteY4" fmla="*/ 12546 h 22710"/>
              <a:gd name="connsiteX5" fmla="*/ 3 w 21796"/>
              <a:gd name="connsiteY5" fmla="*/ 2518 h 2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" h="22710" extrusionOk="0">
                <a:moveTo>
                  <a:pt x="3" y="2518"/>
                </a:moveTo>
                <a:lnTo>
                  <a:pt x="13025" y="0"/>
                </a:lnTo>
                <a:lnTo>
                  <a:pt x="21796" y="12181"/>
                </a:lnTo>
                <a:lnTo>
                  <a:pt x="12966" y="22710"/>
                </a:lnTo>
                <a:lnTo>
                  <a:pt x="103" y="12546"/>
                </a:lnTo>
                <a:cubicBezTo>
                  <a:pt x="134" y="8875"/>
                  <a:pt x="-28" y="6189"/>
                  <a:pt x="3" y="2518"/>
                </a:cubicBez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9" name="Table"/>
          <p:cNvGraphicFramePr/>
          <p:nvPr>
            <p:extLst>
              <p:ext uri="{D42A27DB-BD31-4B8C-83A1-F6EECF244321}">
                <p14:modId xmlns:p14="http://schemas.microsoft.com/office/powerpoint/2010/main" val="2017589015"/>
              </p:ext>
            </p:extLst>
          </p:nvPr>
        </p:nvGraphicFramePr>
        <p:xfrm>
          <a:off x="1278416" y="4522690"/>
          <a:ext cx="381000" cy="508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2064278" y="2865342"/>
            <a:ext cx="1375986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# A </a:t>
            </a:r>
            <a:r>
              <a:rPr sz="650" dirty="0" err="1"/>
              <a:t>tibble</a:t>
            </a:r>
            <a:r>
              <a:rPr sz="650" dirty="0"/>
              <a:t>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   manufacturer      model </a:t>
            </a:r>
            <a:r>
              <a:rPr lang="es-AR" sz="650" dirty="0" smtClean="0"/>
              <a:t>	</a:t>
            </a:r>
            <a:r>
              <a:rPr sz="650" dirty="0" err="1" smtClean="0"/>
              <a:t>displ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          &lt;</a:t>
            </a:r>
            <a:r>
              <a:rPr sz="650" dirty="0" err="1"/>
              <a:t>chr</a:t>
            </a:r>
            <a:r>
              <a:rPr sz="650" dirty="0"/>
              <a:t>&gt;      </a:t>
            </a:r>
            <a:r>
              <a:rPr lang="es-AR" sz="650" dirty="0" smtClean="0"/>
              <a:t>    </a:t>
            </a:r>
            <a:r>
              <a:rPr sz="650" dirty="0" smtClean="0"/>
              <a:t>&lt;</a:t>
            </a:r>
            <a:r>
              <a:rPr sz="650" dirty="0" err="1"/>
              <a:t>chr</a:t>
            </a:r>
            <a:r>
              <a:rPr sz="650" dirty="0"/>
              <a:t>&gt; </a:t>
            </a:r>
            <a:r>
              <a:rPr lang="es-AR" sz="650" dirty="0" smtClean="0"/>
              <a:t>	</a:t>
            </a:r>
            <a:r>
              <a:rPr sz="650" dirty="0" smtClean="0"/>
              <a:t>&lt;</a:t>
            </a:r>
            <a:r>
              <a:rPr sz="650" dirty="0" err="1"/>
              <a:t>dbl</a:t>
            </a:r>
            <a:r>
              <a:rPr sz="650" dirty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1.8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2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1.8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3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2.0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4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2.0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5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2.8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6          </a:t>
            </a:r>
            <a:r>
              <a:rPr sz="650" dirty="0" err="1"/>
              <a:t>audi</a:t>
            </a:r>
            <a:r>
              <a:rPr sz="650" dirty="0"/>
              <a:t>         </a:t>
            </a:r>
            <a:r>
              <a:rPr lang="es-AR" sz="650" dirty="0" smtClean="0"/>
              <a:t>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2.8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7          </a:t>
            </a:r>
            <a:r>
              <a:rPr lang="es-AR" sz="650" dirty="0" smtClean="0"/>
              <a:t>A</a:t>
            </a:r>
            <a:r>
              <a:rPr sz="650" dirty="0" err="1" smtClean="0"/>
              <a:t>udi</a:t>
            </a:r>
            <a:r>
              <a:rPr lang="es-AR" sz="650" dirty="0" smtClean="0"/>
              <a:t>	      </a:t>
            </a:r>
            <a:r>
              <a:rPr sz="650" dirty="0" smtClean="0"/>
              <a:t>a4   </a:t>
            </a:r>
            <a:r>
              <a:rPr lang="es-AR" sz="650" dirty="0" smtClean="0"/>
              <a:t>	</a:t>
            </a:r>
            <a:r>
              <a:rPr sz="650" dirty="0" smtClean="0"/>
              <a:t>3.1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8          </a:t>
            </a:r>
            <a:r>
              <a:rPr sz="650" dirty="0" err="1"/>
              <a:t>audi</a:t>
            </a:r>
            <a:r>
              <a:rPr sz="650" dirty="0"/>
              <a:t> a4 </a:t>
            </a:r>
            <a:r>
              <a:rPr sz="650" dirty="0" err="1"/>
              <a:t>quattro</a:t>
            </a:r>
            <a:r>
              <a:rPr sz="650" dirty="0"/>
              <a:t>   </a:t>
            </a:r>
            <a:r>
              <a:rPr lang="es-AR" sz="650" dirty="0" smtClean="0"/>
              <a:t>	</a:t>
            </a:r>
            <a:r>
              <a:rPr sz="650" dirty="0" smtClean="0"/>
              <a:t>1.8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9          </a:t>
            </a:r>
            <a:r>
              <a:rPr sz="650" dirty="0" err="1"/>
              <a:t>audi</a:t>
            </a:r>
            <a:r>
              <a:rPr sz="650" dirty="0"/>
              <a:t> a4 </a:t>
            </a:r>
            <a:r>
              <a:rPr sz="650" dirty="0" err="1"/>
              <a:t>quattro</a:t>
            </a:r>
            <a:r>
              <a:rPr sz="650" dirty="0"/>
              <a:t>   </a:t>
            </a:r>
            <a:r>
              <a:rPr lang="es-AR" sz="650" dirty="0" smtClean="0"/>
              <a:t>	</a:t>
            </a:r>
            <a:r>
              <a:rPr sz="650" dirty="0" smtClean="0"/>
              <a:t>1.8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10        </a:t>
            </a:r>
            <a:r>
              <a:rPr sz="650" dirty="0" err="1" smtClean="0"/>
              <a:t>audi</a:t>
            </a:r>
            <a:r>
              <a:rPr sz="650" dirty="0" smtClean="0"/>
              <a:t> </a:t>
            </a:r>
            <a:r>
              <a:rPr sz="650" dirty="0"/>
              <a:t>a4 </a:t>
            </a:r>
            <a:r>
              <a:rPr sz="650" dirty="0" err="1"/>
              <a:t>quattro</a:t>
            </a:r>
            <a:r>
              <a:rPr sz="650" dirty="0"/>
              <a:t>   </a:t>
            </a:r>
            <a:r>
              <a:rPr lang="es-AR" sz="650" dirty="0" smtClean="0"/>
              <a:t>	</a:t>
            </a:r>
            <a:r>
              <a:rPr sz="650" dirty="0" smtClean="0"/>
              <a:t>2.0</a:t>
            </a:r>
            <a:endParaRPr sz="650" dirty="0"/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#   more variables: year &lt;</a:t>
            </a:r>
            <a:r>
              <a:rPr sz="650" dirty="0" err="1"/>
              <a:t>int</a:t>
            </a:r>
            <a:r>
              <a:rPr sz="650" dirty="0"/>
              <a:t>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#   </a:t>
            </a:r>
            <a:r>
              <a:rPr sz="650" dirty="0" err="1"/>
              <a:t>cyl</a:t>
            </a:r>
            <a:r>
              <a:rPr sz="650" dirty="0"/>
              <a:t> &lt;</a:t>
            </a:r>
            <a:r>
              <a:rPr sz="650" dirty="0" err="1"/>
              <a:t>int</a:t>
            </a:r>
            <a:r>
              <a:rPr sz="650" dirty="0"/>
              <a:t>&gt;, trans &lt;</a:t>
            </a:r>
            <a:r>
              <a:rPr sz="650" dirty="0" err="1"/>
              <a:t>chr</a:t>
            </a:r>
            <a:r>
              <a:rPr sz="650" dirty="0"/>
              <a:t>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2064278" y="4411193"/>
            <a:ext cx="1375986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650" dirty="0"/>
              <a:t> [ reached </a:t>
            </a:r>
            <a:r>
              <a:rPr sz="650" dirty="0" err="1"/>
              <a:t>getOption</a:t>
            </a:r>
            <a:r>
              <a:rPr sz="650" dirty="0"/>
              <a:t>("</a:t>
            </a:r>
            <a:r>
              <a:rPr sz="650" dirty="0" err="1"/>
              <a:t>max.print</a:t>
            </a:r>
            <a:r>
              <a:rPr sz="650" dirty="0"/>
              <a:t>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78741" y="5253484"/>
            <a:ext cx="1114049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es-AR" sz="1100" dirty="0" smtClean="0"/>
              <a:t>Una tabla larga para visualizar</a:t>
            </a:r>
            <a:endParaRPr sz="1100" dirty="0"/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9044550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rmAutofit fontScale="92500" lnSpcReduction="1000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 lang="es-AR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Convierte un data </a:t>
            </a:r>
            <a:r>
              <a:rPr lang="es-AR" dirty="0" err="1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frame</a:t>
            </a:r>
            <a:r>
              <a:rPr lang="es-AR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a un</a:t>
            </a:r>
            <a:r>
              <a:rPr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tibble</a:t>
            </a: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.</a:t>
            </a:r>
            <a:r>
              <a:rPr dirty="0">
                <a:solidFill>
                  <a:srgbClr val="FF7E79"/>
                </a:solidFill>
              </a:rPr>
              <a:t> 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 lang="es-AR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Convierte un vector con nombre en un </a:t>
            </a:r>
            <a:r>
              <a:rPr lang="es-AR" dirty="0" err="1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tibble</a:t>
            </a:r>
            <a:endParaRPr lang="es-AR" dirty="0" smtClean="0">
              <a:solidFill>
                <a:schemeClr val="accent1">
                  <a:hueOff val="47394"/>
                  <a:satOff val="-25753"/>
                  <a:lumOff val="-7544"/>
                </a:schemeClr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</a:t>
            </a:r>
            <a:r>
              <a:rPr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 lang="es-AR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cs typeface="Source Sans Pro Semibold"/>
              </a:rPr>
              <a:t>Comp</a:t>
            </a:r>
            <a:r>
              <a:rPr lang="es-AR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rueba </a:t>
            </a:r>
            <a:r>
              <a:rPr lang="es-AR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si x es un </a:t>
            </a:r>
            <a:r>
              <a:rPr lang="es-AR" dirty="0" err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tibble</a:t>
            </a:r>
            <a:r>
              <a:rPr lang="es-AR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.</a:t>
            </a:r>
            <a:endParaRPr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</a:endParaRP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7073268"/>
            <a:ext cx="291586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/>
              <a:t>CONSTRUYE </a:t>
            </a:r>
            <a:r>
              <a:rPr lang="es-AR" dirty="0" smtClean="0"/>
              <a:t>UN </a:t>
            </a:r>
            <a:r>
              <a:rPr lang="es-AR" dirty="0"/>
              <a:t>TIBBLE DE DOS MANERAS</a:t>
            </a:r>
            <a:endParaRPr dirty="0"/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98927"/>
            <a:ext cx="578203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AR" dirty="0"/>
              <a:t>Expandir tablas</a:t>
            </a:r>
            <a:r>
              <a:rPr sz="1200" dirty="0" smtClean="0"/>
              <a:t> </a:t>
            </a:r>
            <a:r>
              <a:rPr lang="es-AR" sz="1200" dirty="0" smtClean="0"/>
              <a:t>–</a:t>
            </a:r>
            <a:r>
              <a:rPr sz="1200" dirty="0" smtClean="0"/>
              <a:t> </a:t>
            </a:r>
            <a:r>
              <a:rPr lang="es-AR" sz="1200" dirty="0" smtClean="0"/>
              <a:t>crea rápidamente</a:t>
            </a:r>
            <a:r>
              <a:rPr sz="1200" dirty="0" smtClean="0"/>
              <a:t> </a:t>
            </a:r>
            <a:r>
              <a:rPr sz="1200" dirty="0" err="1" smtClean="0"/>
              <a:t>tabl</a:t>
            </a:r>
            <a:r>
              <a:rPr lang="es-AR" sz="1200" dirty="0" smtClean="0"/>
              <a:t>a</a:t>
            </a:r>
            <a:r>
              <a:rPr sz="1200" dirty="0" smtClean="0"/>
              <a:t>s </a:t>
            </a:r>
            <a:r>
              <a:rPr lang="es-AR" sz="1200" dirty="0" smtClean="0"/>
              <a:t>con </a:t>
            </a:r>
            <a:r>
              <a:rPr lang="es-AR" sz="1200" dirty="0" smtClean="0"/>
              <a:t>combinaciones </a:t>
            </a:r>
            <a:r>
              <a:rPr lang="es-AR" sz="1200" dirty="0" smtClean="0"/>
              <a:t>de valores</a:t>
            </a:r>
            <a:endParaRPr sz="1200" dirty="0"/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524917"/>
            <a:ext cx="254396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Tidy Data </a:t>
            </a:r>
            <a:r>
              <a:rPr lang="es-AR" dirty="0" smtClean="0"/>
              <a:t>con</a:t>
            </a:r>
            <a:r>
              <a:rPr dirty="0" smtClean="0"/>
              <a:t> </a:t>
            </a:r>
            <a:r>
              <a:rPr dirty="0" err="1"/>
              <a:t>tidyr</a:t>
            </a:r>
            <a:endParaRPr dirty="0"/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3467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7903"/>
            <a:ext cx="11996481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RStudio® es una marca registrada </a:t>
            </a:r>
            <a:r>
              <a:rPr lang="es-AR" dirty="0" smtClean="0"/>
              <a:t>de </a:t>
            </a:r>
            <a:r>
              <a:rPr dirty="0" smtClean="0"/>
              <a:t>RStudio</a:t>
            </a:r>
            <a:r>
              <a:rPr dirty="0"/>
              <a:t>, Inc.  •  </a:t>
            </a:r>
            <a:r>
              <a:rPr dirty="0">
                <a:hlinkClick r:id="rId5"/>
              </a:rPr>
              <a:t>CC BY SA</a:t>
            </a:r>
            <a:r>
              <a:rPr dirty="0"/>
              <a:t>  RStudio •  </a:t>
            </a:r>
            <a:r>
              <a:rPr dirty="0">
                <a:hlinkClick r:id="rId6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7"/>
              </a:rPr>
              <a:t>rstudio.com</a:t>
            </a:r>
            <a:r>
              <a:rPr dirty="0"/>
              <a:t> •  </a:t>
            </a:r>
            <a:r>
              <a:rPr lang="es-AR" dirty="0" smtClean="0"/>
              <a:t>Aprende más en </a:t>
            </a:r>
            <a:r>
              <a:rPr u="sng" dirty="0" smtClean="0">
                <a:hlinkClick r:id="rId8"/>
              </a:rPr>
              <a:t>tidyverse.org</a:t>
            </a:r>
            <a:r>
              <a:rPr b="1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err="1"/>
              <a:t>readr</a:t>
            </a:r>
            <a:r>
              <a:rPr dirty="0"/>
              <a:t>  1.1.0 •  </a:t>
            </a:r>
            <a:r>
              <a:rPr dirty="0" err="1"/>
              <a:t>tibble</a:t>
            </a:r>
            <a:r>
              <a:rPr dirty="0"/>
              <a:t>  1.2.12 •  </a:t>
            </a:r>
            <a:r>
              <a:rPr dirty="0" err="1"/>
              <a:t>tidyr</a:t>
            </a:r>
            <a:r>
              <a:rPr dirty="0"/>
              <a:t>  0.6.0 •  Updated: 2019–08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2309</Words>
  <Application>Microsoft Office PowerPoint</Application>
  <PresentationFormat>Personalizado</PresentationFormat>
  <Paragraphs>706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White</vt:lpstr>
      <vt:lpstr>Importar Datos: : GUÍA RÁPIDA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dc:creator>Usuario</dc:creator>
  <cp:lastModifiedBy>Usuario</cp:lastModifiedBy>
  <cp:revision>33</cp:revision>
  <cp:lastPrinted>2019-11-30T13:57:15Z</cp:lastPrinted>
  <dcterms:modified xsi:type="dcterms:W3CDTF">2019-11-30T16:16:54Z</dcterms:modified>
</cp:coreProperties>
</file>