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305" autoAdjust="0"/>
  </p:normalViewPr>
  <p:slideViewPr>
    <p:cSldViewPr>
      <p:cViewPr>
        <p:scale>
          <a:sx n="110" d="100"/>
          <a:sy n="110" d="100"/>
        </p:scale>
        <p:origin x="806" y="3710"/>
      </p:cViewPr>
      <p:guideLst>
        <p:guide orient="horz" pos="3400"/>
        <p:guide pos="44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 b="1"/>
            </a:lvl1pPr>
            <a:lvl2pPr marL="489857" indent="-146957">
              <a:defRPr sz="1200" b="1"/>
            </a:lvl2pPr>
            <a:lvl3pPr marL="832757" indent="-146957">
              <a:defRPr sz="1200" b="1"/>
            </a:lvl3pPr>
            <a:lvl4pPr marL="1175657" indent="-146957">
              <a:defRPr sz="1200" b="1"/>
            </a:lvl4pPr>
            <a:lvl5pPr marL="1518557" indent="-146957">
              <a:defRPr sz="12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rstudio.com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mailto:info@rstudio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hyperlink" Target="https://creativecommons.org/licenses/by-sa/4.0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hyperlink" Target="http://rstudio.com" TargetMode="External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42" Type="http://schemas.openxmlformats.org/officeDocument/2006/relationships/image" Target="../media/image47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hyperlink" Target="mailto:info@rstudio.com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hyperlink" Target="https://creativecommons.org/licenses/by-sa/4.0/" TargetMode="External"/><Relationship Id="rId40" Type="http://schemas.openxmlformats.org/officeDocument/2006/relationships/image" Target="../media/image1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Quote Bubble"/>
          <p:cNvSpPr/>
          <p:nvPr/>
        </p:nvSpPr>
        <p:spPr>
          <a:xfrm>
            <a:off x="674105" y="6077198"/>
            <a:ext cx="982426" cy="150978"/>
          </a:xfrm>
          <a:prstGeom prst="roundRect">
            <a:avLst/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Quote Bubble"/>
          <p:cNvSpPr/>
          <p:nvPr/>
        </p:nvSpPr>
        <p:spPr>
          <a:xfrm>
            <a:off x="678916" y="6084079"/>
            <a:ext cx="444501" cy="148882"/>
          </a:xfrm>
          <a:prstGeom prst="wedgeEllipseCallout">
            <a:avLst>
              <a:gd name="adj1" fmla="val 155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Rectangle"/>
          <p:cNvSpPr/>
          <p:nvPr/>
        </p:nvSpPr>
        <p:spPr>
          <a:xfrm>
            <a:off x="198460" y="1278866"/>
            <a:ext cx="3328451" cy="8157234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s-AR" dirty="0" smtClean="0"/>
              <a:t>Visualización de datos con</a:t>
            </a:r>
            <a:r>
              <a:rPr dirty="0" smtClean="0"/>
              <a:t> </a:t>
            </a:r>
            <a:r>
              <a:rPr dirty="0"/>
              <a:t>ggplot2 : : </a:t>
            </a:r>
            <a:r>
              <a:rPr lang="es-AR"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GUÍA RÁPIDA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23" name="Quote Bubble"/>
          <p:cNvSpPr/>
          <p:nvPr/>
        </p:nvSpPr>
        <p:spPr>
          <a:xfrm>
            <a:off x="1151485" y="5706735"/>
            <a:ext cx="575715" cy="147965"/>
          </a:xfrm>
          <a:prstGeom prst="roundRect">
            <a:avLst/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Quote Bubble"/>
          <p:cNvSpPr/>
          <p:nvPr/>
        </p:nvSpPr>
        <p:spPr>
          <a:xfrm>
            <a:off x="889018" y="6235700"/>
            <a:ext cx="761982" cy="151621"/>
          </a:xfrm>
          <a:prstGeom prst="roundRect">
            <a:avLst/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Quote Bubble"/>
          <p:cNvSpPr/>
          <p:nvPr/>
        </p:nvSpPr>
        <p:spPr>
          <a:xfrm>
            <a:off x="2404552" y="5895407"/>
            <a:ext cx="814846" cy="148882"/>
          </a:xfrm>
          <a:prstGeom prst="roundRect">
            <a:avLst/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Quote Bubble"/>
          <p:cNvSpPr/>
          <p:nvPr/>
        </p:nvSpPr>
        <p:spPr>
          <a:xfrm>
            <a:off x="342918" y="5897235"/>
            <a:ext cx="1172174" cy="148882"/>
          </a:xfrm>
          <a:prstGeom prst="roundRect">
            <a:avLst/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Quote Bubble"/>
          <p:cNvSpPr/>
          <p:nvPr/>
        </p:nvSpPr>
        <p:spPr>
          <a:xfrm>
            <a:off x="342918" y="6448418"/>
            <a:ext cx="1612882" cy="168281"/>
          </a:xfrm>
          <a:prstGeom prst="roundRect">
            <a:avLst/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Quote Bubble"/>
          <p:cNvSpPr/>
          <p:nvPr/>
        </p:nvSpPr>
        <p:spPr>
          <a:xfrm>
            <a:off x="342918" y="6637091"/>
            <a:ext cx="1219296" cy="148881"/>
          </a:xfrm>
          <a:prstGeom prst="roundRect">
            <a:avLst/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Quote Bubble"/>
          <p:cNvSpPr/>
          <p:nvPr/>
        </p:nvSpPr>
        <p:spPr>
          <a:xfrm>
            <a:off x="342918" y="6825762"/>
            <a:ext cx="1219296" cy="148882"/>
          </a:xfrm>
          <a:prstGeom prst="roundRect">
            <a:avLst/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Quote Bubble"/>
          <p:cNvSpPr/>
          <p:nvPr/>
        </p:nvSpPr>
        <p:spPr>
          <a:xfrm>
            <a:off x="342918" y="7014434"/>
            <a:ext cx="1219296" cy="148882"/>
          </a:xfrm>
          <a:prstGeom prst="roundRect">
            <a:avLst/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Rectangle"/>
          <p:cNvSpPr/>
          <p:nvPr/>
        </p:nvSpPr>
        <p:spPr>
          <a:xfrm>
            <a:off x="7081503" y="9069072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ggplot2</a:t>
            </a:r>
            <a:r>
              <a:rPr dirty="0"/>
              <a:t> </a:t>
            </a:r>
            <a:r>
              <a:rPr lang="es-AR" dirty="0" smtClean="0"/>
              <a:t>está basado en la</a:t>
            </a:r>
            <a:r>
              <a:rPr dirty="0"/>
              <a:t> </a:t>
            </a:r>
            <a:r>
              <a:rPr b="1" dirty="0" smtClean="0"/>
              <a:t>gram</a:t>
            </a:r>
            <a:r>
              <a:rPr lang="es-AR" b="1" dirty="0" smtClean="0"/>
              <a:t>ática de gráficos</a:t>
            </a:r>
            <a:r>
              <a:rPr dirty="0" smtClean="0"/>
              <a:t>, </a:t>
            </a:r>
            <a:r>
              <a:rPr lang="es-AR" dirty="0" smtClean="0"/>
              <a:t>la idea de que se puede construir cualquier gráfico a partir de los mismos </a:t>
            </a:r>
            <a:r>
              <a:rPr dirty="0" smtClean="0"/>
              <a:t>component</a:t>
            </a:r>
            <a:r>
              <a:rPr lang="es-AR" dirty="0" smtClean="0"/>
              <a:t>e</a:t>
            </a:r>
            <a:r>
              <a:rPr dirty="0" smtClean="0"/>
              <a:t>s</a:t>
            </a:r>
            <a:r>
              <a:rPr dirty="0"/>
              <a:t>: </a:t>
            </a:r>
            <a:r>
              <a:rPr b="1" dirty="0" err="1" smtClean="0"/>
              <a:t>dat</a:t>
            </a:r>
            <a:r>
              <a:rPr lang="es-AR" b="1" dirty="0" smtClean="0"/>
              <a:t>os</a:t>
            </a:r>
            <a:r>
              <a:rPr dirty="0" smtClean="0"/>
              <a:t>, </a:t>
            </a:r>
            <a:r>
              <a:rPr lang="es-AR" dirty="0" smtClean="0"/>
              <a:t>un</a:t>
            </a:r>
            <a:r>
              <a:rPr dirty="0"/>
              <a:t> </a:t>
            </a:r>
            <a:r>
              <a:rPr lang="es-AR" b="1" dirty="0" smtClean="0"/>
              <a:t>sistema de c</a:t>
            </a:r>
            <a:r>
              <a:rPr b="1" dirty="0" err="1" smtClean="0"/>
              <a:t>oord</a:t>
            </a:r>
            <a:r>
              <a:rPr lang="es-AR" b="1" dirty="0" smtClean="0"/>
              <a:t>e</a:t>
            </a:r>
            <a:r>
              <a:rPr b="1" dirty="0" err="1" smtClean="0"/>
              <a:t>na</a:t>
            </a:r>
            <a:r>
              <a:rPr lang="es-AR" b="1" dirty="0" smtClean="0"/>
              <a:t>das</a:t>
            </a:r>
            <a:r>
              <a:rPr lang="es-AR" b="0" dirty="0" smtClean="0"/>
              <a:t> y </a:t>
            </a:r>
            <a:r>
              <a:rPr lang="es-AR" b="1" dirty="0" smtClean="0"/>
              <a:t>objetos geométricos</a:t>
            </a:r>
            <a:r>
              <a:rPr lang="es-AR" b="0" dirty="0" smtClean="0"/>
              <a:t> (</a:t>
            </a:r>
            <a:r>
              <a:rPr lang="es-AR" b="1" i="1" dirty="0" err="1" smtClean="0"/>
              <a:t>geom</a:t>
            </a:r>
            <a:r>
              <a:rPr lang="es-AR" b="0" dirty="0" smtClean="0"/>
              <a:t>)</a:t>
            </a:r>
            <a:r>
              <a:rPr b="0" dirty="0" smtClean="0"/>
              <a:t> </a:t>
            </a:r>
            <a:r>
              <a:rPr dirty="0" smtClean="0"/>
              <a:t>—</a:t>
            </a:r>
            <a:r>
              <a:rPr lang="es-AR" dirty="0" smtClean="0"/>
              <a:t>marcas visuales que representan puntos de </a:t>
            </a:r>
            <a:r>
              <a:rPr dirty="0" err="1" smtClean="0"/>
              <a:t>dat</a:t>
            </a:r>
            <a:r>
              <a:rPr lang="es-AR" dirty="0" smtClean="0"/>
              <a:t>os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35" name="Basics"/>
          <p:cNvSpPr txBox="1"/>
          <p:nvPr/>
        </p:nvSpPr>
        <p:spPr>
          <a:xfrm>
            <a:off x="282688" y="1330275"/>
            <a:ext cx="252633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lang="es-AR" dirty="0" smtClean="0"/>
              <a:t>Conceptos básicos</a:t>
            </a:r>
            <a:endParaRPr dirty="0"/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75015"/>
            <a:ext cx="151483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AR" dirty="0" smtClean="0"/>
              <a:t>PRIMITIVAS GRÁFICAS</a:t>
            </a:r>
            <a:endParaRPr dirty="0"/>
          </a:p>
        </p:txBody>
      </p:sp>
      <p:sp>
        <p:nvSpPr>
          <p:cNvPr id="139" name="a + geom_blank() (Useful for expanding limits)…"/>
          <p:cNvSpPr txBox="1"/>
          <p:nvPr/>
        </p:nvSpPr>
        <p:spPr>
          <a:xfrm>
            <a:off x="4165600" y="2273300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a + </a:t>
            </a:r>
            <a:r>
              <a:rPr b="1" dirty="0" err="1"/>
              <a:t>geom_blank</a:t>
            </a:r>
            <a:r>
              <a:rPr b="1" dirty="0"/>
              <a:t>()</a:t>
            </a:r>
            <a:r>
              <a:rPr dirty="0"/>
              <a:t/>
            </a:r>
            <a:br>
              <a:rPr dirty="0"/>
            </a:br>
            <a:r>
              <a:rPr dirty="0" smtClean="0"/>
              <a:t>(</a:t>
            </a:r>
            <a:r>
              <a:rPr lang="es-AR" dirty="0" smtClean="0"/>
              <a:t>Útil para expandir límites</a:t>
            </a:r>
            <a:r>
              <a:rPr dirty="0" smtClean="0"/>
              <a:t>)</a:t>
            </a:r>
            <a:endParaRPr lang="es-AR" dirty="0" smtClean="0"/>
          </a:p>
          <a:p>
            <a:pPr>
              <a:lnSpc>
                <a:spcPct val="7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b </a:t>
            </a:r>
            <a:r>
              <a:rPr b="1" dirty="0"/>
              <a:t>+ </a:t>
            </a:r>
            <a:r>
              <a:rPr b="1" dirty="0" err="1"/>
              <a:t>geom_curve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yend</a:t>
            </a:r>
            <a:r>
              <a:rPr dirty="0"/>
              <a:t> = lat + 1,</a:t>
            </a:r>
            <a:br>
              <a:rPr dirty="0"/>
            </a:br>
            <a:r>
              <a:rPr dirty="0" err="1"/>
              <a:t>xend</a:t>
            </a:r>
            <a:r>
              <a:rPr dirty="0"/>
              <a:t>=long+1),curvature=1</a:t>
            </a:r>
            <a:r>
              <a:rPr b="1" dirty="0"/>
              <a:t>)</a:t>
            </a:r>
            <a:r>
              <a:rPr dirty="0"/>
              <a:t> - x, </a:t>
            </a:r>
            <a:r>
              <a:rPr dirty="0" err="1"/>
              <a:t>xend</a:t>
            </a:r>
            <a:r>
              <a:rPr dirty="0"/>
              <a:t>, y, </a:t>
            </a:r>
            <a:r>
              <a:rPr dirty="0" err="1"/>
              <a:t>yend</a:t>
            </a:r>
            <a:r>
              <a:rPr dirty="0"/>
              <a:t>, alpha, angle, color, curvature,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a + </a:t>
            </a:r>
            <a:r>
              <a:rPr b="1" dirty="0" err="1"/>
              <a:t>geom_path</a:t>
            </a:r>
            <a:r>
              <a:rPr b="1" dirty="0"/>
              <a:t>(</a:t>
            </a:r>
            <a:r>
              <a:rPr dirty="0" err="1"/>
              <a:t>lineend</a:t>
            </a:r>
            <a:r>
              <a:rPr dirty="0"/>
              <a:t>="butt", </a:t>
            </a:r>
            <a:r>
              <a:rPr dirty="0" err="1"/>
              <a:t>linejoin</a:t>
            </a:r>
            <a:r>
              <a:rPr dirty="0"/>
              <a:t>="round", </a:t>
            </a:r>
            <a:r>
              <a:rPr dirty="0" err="1"/>
              <a:t>linemitre</a:t>
            </a:r>
            <a:r>
              <a:rPr dirty="0"/>
              <a:t>=1</a:t>
            </a:r>
            <a:r>
              <a:rPr b="1" dirty="0"/>
              <a:t>)</a:t>
            </a:r>
            <a:r>
              <a:rPr dirty="0"/>
              <a:t/>
            </a:r>
            <a:br>
              <a:rPr dirty="0"/>
            </a:br>
            <a:r>
              <a:rPr dirty="0"/>
              <a:t>x, y, alpha, color,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a + </a:t>
            </a:r>
            <a:r>
              <a:rPr b="1" dirty="0" err="1"/>
              <a:t>geom_polygon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(group = group)</a:t>
            </a:r>
            <a:r>
              <a:rPr b="1" dirty="0"/>
              <a:t>)</a:t>
            </a:r>
            <a:br>
              <a:rPr b="1" dirty="0"/>
            </a:br>
            <a:r>
              <a:rPr dirty="0"/>
              <a:t>x, y, alpha, color, fill,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b + </a:t>
            </a:r>
            <a:r>
              <a:rPr b="1" dirty="0" err="1"/>
              <a:t>geom_rect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xmin</a:t>
            </a:r>
            <a:r>
              <a:rPr dirty="0"/>
              <a:t> = long, </a:t>
            </a:r>
            <a:r>
              <a:rPr dirty="0" err="1"/>
              <a:t>ymin</a:t>
            </a:r>
            <a:r>
              <a:rPr dirty="0"/>
              <a:t>=lat, </a:t>
            </a:r>
            <a:r>
              <a:rPr dirty="0" err="1"/>
              <a:t>xmax</a:t>
            </a:r>
            <a:r>
              <a:rPr dirty="0"/>
              <a:t>= long + 1, </a:t>
            </a:r>
            <a:r>
              <a:rPr dirty="0" err="1"/>
              <a:t>ymax</a:t>
            </a:r>
            <a:r>
              <a:rPr dirty="0"/>
              <a:t> = lat + 1)</a:t>
            </a:r>
            <a:r>
              <a:rPr b="1" dirty="0"/>
              <a:t>)</a:t>
            </a:r>
            <a:r>
              <a:rPr dirty="0"/>
              <a:t> - </a:t>
            </a:r>
            <a:r>
              <a:rPr dirty="0" err="1"/>
              <a:t>xmax</a:t>
            </a:r>
            <a:r>
              <a:rPr dirty="0"/>
              <a:t>, </a:t>
            </a:r>
            <a:r>
              <a:rPr dirty="0" err="1"/>
              <a:t>xmin</a:t>
            </a:r>
            <a:r>
              <a:rPr dirty="0"/>
              <a:t>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alpha, color, fill,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100" b="0">
                <a:solidFill>
                  <a:srgbClr val="000000"/>
                </a:solidFill>
              </a:defRPr>
            </a:pPr>
            <a:r>
              <a:rPr b="1" dirty="0"/>
              <a:t>a + </a:t>
            </a:r>
            <a:r>
              <a:rPr b="1" dirty="0" err="1"/>
              <a:t>geom_ribbon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ymin</a:t>
            </a:r>
            <a:r>
              <a:rPr dirty="0"/>
              <a:t>=</a:t>
            </a:r>
            <a:r>
              <a:rPr dirty="0" err="1"/>
              <a:t>unemploy</a:t>
            </a:r>
            <a:r>
              <a:rPr dirty="0"/>
              <a:t> - 900, </a:t>
            </a:r>
            <a:r>
              <a:rPr dirty="0" err="1"/>
              <a:t>ymax</a:t>
            </a:r>
            <a:r>
              <a:rPr dirty="0"/>
              <a:t>=</a:t>
            </a:r>
            <a:r>
              <a:rPr dirty="0" err="1"/>
              <a:t>unemploy</a:t>
            </a:r>
            <a:r>
              <a:rPr dirty="0"/>
              <a:t> + 900)</a:t>
            </a:r>
            <a:r>
              <a:rPr b="1" dirty="0"/>
              <a:t>)</a:t>
            </a:r>
            <a:r>
              <a:rPr dirty="0"/>
              <a:t> - x,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alpha, color, fill, group, </a:t>
            </a:r>
            <a:r>
              <a:rPr dirty="0" err="1"/>
              <a:t>linetype</a:t>
            </a:r>
            <a:r>
              <a:rPr dirty="0"/>
              <a:t>, size</a:t>
            </a: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41" name="Table"/>
          <p:cNvGraphicFramePr/>
          <p:nvPr/>
        </p:nvGraphicFramePr>
        <p:xfrm>
          <a:off x="1495917" y="2588878"/>
          <a:ext cx="431800" cy="43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=</a:t>
            </a:r>
          </a:p>
        </p:txBody>
      </p:sp>
      <p:sp>
        <p:nvSpPr>
          <p:cNvPr id="144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AR" dirty="0" smtClean="0"/>
              <a:t>Para mostrar los valores</a:t>
            </a:r>
            <a:r>
              <a:rPr dirty="0" smtClean="0"/>
              <a:t>, </a:t>
            </a:r>
            <a:r>
              <a:rPr lang="es-AR" dirty="0" smtClean="0"/>
              <a:t>asigna las variables de los datos a las propiedades visuales del </a:t>
            </a:r>
            <a:r>
              <a:rPr lang="es-AR" dirty="0" err="1" smtClean="0"/>
              <a:t>geom</a:t>
            </a:r>
            <a:r>
              <a:rPr dirty="0" smtClean="0"/>
              <a:t> (</a:t>
            </a:r>
            <a:r>
              <a:rPr lang="es-ES" b="1" i="1" dirty="0" err="1" smtClean="0"/>
              <a:t>aesthetics</a:t>
            </a:r>
            <a:r>
              <a:rPr dirty="0" smtClean="0"/>
              <a:t>)</a:t>
            </a:r>
            <a:r>
              <a:rPr lang="es-AR" dirty="0" smtClean="0"/>
              <a:t>, como</a:t>
            </a:r>
            <a:r>
              <a:rPr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tamaño</a:t>
            </a:r>
            <a:r>
              <a:rPr lang="es-AR" b="0" dirty="0" smtClean="0"/>
              <a:t> </a:t>
            </a:r>
            <a:r>
              <a:rPr lang="es-AR" dirty="0" smtClean="0"/>
              <a:t>(</a:t>
            </a:r>
            <a:r>
              <a:rPr lang="es-AR" b="1" i="1" dirty="0" err="1" smtClean="0"/>
              <a:t>size</a:t>
            </a:r>
            <a:r>
              <a:rPr lang="es-AR" dirty="0" smtClean="0"/>
              <a:t>)</a:t>
            </a:r>
            <a:r>
              <a:rPr lang="es-AR" b="0" dirty="0" smtClean="0"/>
              <a:t>,</a:t>
            </a:r>
            <a:r>
              <a:rPr lang="es-AR" b="1" dirty="0" smtClean="0"/>
              <a:t> c</a:t>
            </a:r>
            <a:r>
              <a:rPr b="1" dirty="0" err="1" smtClean="0"/>
              <a:t>olor</a:t>
            </a:r>
            <a:r>
              <a:rPr lang="es-AR" dirty="0" smtClean="0"/>
              <a:t> </a:t>
            </a:r>
            <a:r>
              <a:rPr lang="es-AR" dirty="0" smtClean="0"/>
              <a:t>y posiciones en </a:t>
            </a:r>
            <a:r>
              <a:rPr b="1" dirty="0" smtClean="0"/>
              <a:t>x</a:t>
            </a:r>
            <a:r>
              <a:rPr dirty="0" smtClean="0"/>
              <a:t> </a:t>
            </a:r>
            <a:r>
              <a:rPr lang="es-AR" dirty="0" smtClean="0"/>
              <a:t>e</a:t>
            </a:r>
            <a:r>
              <a:rPr dirty="0" smtClean="0"/>
              <a:t> </a:t>
            </a:r>
            <a:r>
              <a:rPr b="1" dirty="0" smtClean="0"/>
              <a:t>y</a:t>
            </a:r>
            <a:r>
              <a:rPr dirty="0" smtClean="0"/>
              <a:t>.</a:t>
            </a:r>
            <a:endParaRPr dirty="0"/>
          </a:p>
        </p:txBody>
      </p:sp>
      <p:grpSp>
        <p:nvGrpSpPr>
          <p:cNvPr id="152" name="Group"/>
          <p:cNvGrpSpPr/>
          <p:nvPr/>
        </p:nvGrpSpPr>
        <p:grpSpPr>
          <a:xfrm>
            <a:off x="2714983" y="2588878"/>
            <a:ext cx="431800" cy="431800"/>
            <a:chOff x="25400" y="25400"/>
            <a:chExt cx="431800" cy="431800"/>
          </a:xfrm>
        </p:grpSpPr>
        <p:graphicFrame>
          <p:nvGraphicFramePr>
            <p:cNvPr id="145" name="Table"/>
            <p:cNvGraphicFramePr/>
            <p:nvPr/>
          </p:nvGraphicFramePr>
          <p:xfrm>
            <a:off x="25400" y="25400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sp>
          <p:nvSpPr>
            <p:cNvPr id="146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 cstate="print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7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3" cstate="print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3" cstate="print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3" cstate="print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3" cstate="print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3" cstate="print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153" name="Table"/>
          <p:cNvGraphicFramePr/>
          <p:nvPr/>
        </p:nvGraphicFramePr>
        <p:xfrm>
          <a:off x="1495917" y="4113895"/>
          <a:ext cx="431800" cy="43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54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+</a:t>
            </a:r>
          </a:p>
        </p:txBody>
      </p:sp>
      <p:sp>
        <p:nvSpPr>
          <p:cNvPr id="155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=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2714983" y="4113895"/>
            <a:ext cx="431800" cy="431800"/>
            <a:chOff x="25400" y="25400"/>
            <a:chExt cx="431800" cy="431800"/>
          </a:xfrm>
        </p:grpSpPr>
        <p:graphicFrame>
          <p:nvGraphicFramePr>
            <p:cNvPr id="156" name="Table"/>
            <p:cNvGraphicFramePr/>
            <p:nvPr/>
          </p:nvGraphicFramePr>
          <p:xfrm>
            <a:off x="25400" y="25400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data"/>
          <p:cNvSpPr txBox="1"/>
          <p:nvPr/>
        </p:nvSpPr>
        <p:spPr>
          <a:xfrm>
            <a:off x="336016" y="3073399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dirty="0" err="1" smtClean="0"/>
              <a:t>dat</a:t>
            </a:r>
            <a:r>
              <a:rPr lang="es-AR" dirty="0" smtClean="0"/>
              <a:t>os</a:t>
            </a:r>
            <a:endParaRPr dirty="0"/>
          </a:p>
        </p:txBody>
      </p:sp>
      <p:sp>
        <p:nvSpPr>
          <p:cNvPr id="160" name="geom…"/>
          <p:cNvSpPr txBox="1"/>
          <p:nvPr/>
        </p:nvSpPr>
        <p:spPr>
          <a:xfrm>
            <a:off x="717016" y="3083002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 err="1" smtClean="0"/>
              <a:t>geom</a:t>
            </a: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x = F </a:t>
            </a:r>
            <a:endParaRPr lang="es-AR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smtClean="0"/>
              <a:t>y </a:t>
            </a:r>
            <a:r>
              <a:rPr dirty="0"/>
              <a:t>= A</a:t>
            </a:r>
          </a:p>
        </p:txBody>
      </p:sp>
      <p:sp>
        <p:nvSpPr>
          <p:cNvPr id="161" name="coordinate system"/>
          <p:cNvSpPr txBox="1"/>
          <p:nvPr/>
        </p:nvSpPr>
        <p:spPr>
          <a:xfrm>
            <a:off x="1490025" y="3060699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es-AR" dirty="0" smtClean="0"/>
              <a:t>sistema de coordenadas</a:t>
            </a:r>
            <a:endParaRPr dirty="0"/>
          </a:p>
        </p:txBody>
      </p:sp>
      <p:sp>
        <p:nvSpPr>
          <p:cNvPr id="162" name="plot"/>
          <p:cNvSpPr txBox="1"/>
          <p:nvPr/>
        </p:nvSpPr>
        <p:spPr>
          <a:xfrm>
            <a:off x="2725807" y="3098799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es-AR" dirty="0" smtClean="0"/>
              <a:t>gráfico</a:t>
            </a:r>
            <a:endParaRPr dirty="0"/>
          </a:p>
        </p:txBody>
      </p:sp>
      <p:sp>
        <p:nvSpPr>
          <p:cNvPr id="163" name="data"/>
          <p:cNvSpPr txBox="1"/>
          <p:nvPr/>
        </p:nvSpPr>
        <p:spPr>
          <a:xfrm>
            <a:off x="336016" y="4615104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dirty="0" err="1" smtClean="0"/>
              <a:t>dat</a:t>
            </a:r>
            <a:r>
              <a:rPr lang="es-AR" dirty="0" smtClean="0"/>
              <a:t>os</a:t>
            </a:r>
            <a:endParaRPr dirty="0"/>
          </a:p>
        </p:txBody>
      </p:sp>
      <p:sp>
        <p:nvSpPr>
          <p:cNvPr id="164" name="geom…"/>
          <p:cNvSpPr txBox="1"/>
          <p:nvPr/>
        </p:nvSpPr>
        <p:spPr>
          <a:xfrm>
            <a:off x="717016" y="4635500"/>
            <a:ext cx="6858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 err="1" smtClean="0"/>
              <a:t>geom</a:t>
            </a: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x = F </a:t>
            </a:r>
            <a:r>
              <a:rPr dirty="0" smtClean="0">
                <a:solidFill>
                  <a:srgbClr val="A7AAA9"/>
                </a:solidFill>
              </a:rPr>
              <a:t>·</a:t>
            </a:r>
            <a:endParaRPr lang="es-AR" dirty="0" smtClean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smtClean="0"/>
              <a:t>y </a:t>
            </a:r>
            <a:r>
              <a:rPr dirty="0"/>
              <a:t>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color = </a:t>
            </a:r>
            <a:r>
              <a:rPr lang="es-AR" dirty="0" smtClean="0"/>
              <a:t>F</a:t>
            </a: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AR" dirty="0" err="1" smtClean="0"/>
              <a:t>size</a:t>
            </a:r>
            <a:r>
              <a:rPr dirty="0" smtClean="0"/>
              <a:t> </a:t>
            </a:r>
            <a:r>
              <a:rPr dirty="0"/>
              <a:t>= </a:t>
            </a:r>
            <a:r>
              <a:rPr lang="es-AR" dirty="0" smtClean="0"/>
              <a:t>A</a:t>
            </a:r>
            <a:endParaRPr dirty="0"/>
          </a:p>
        </p:txBody>
      </p:sp>
      <p:sp>
        <p:nvSpPr>
          <p:cNvPr id="165" name="coordinate system"/>
          <p:cNvSpPr txBox="1"/>
          <p:nvPr/>
        </p:nvSpPr>
        <p:spPr>
          <a:xfrm>
            <a:off x="1490025" y="4615104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es-AR" dirty="0" smtClean="0"/>
              <a:t>sistema de coordenadas</a:t>
            </a:r>
            <a:endParaRPr dirty="0"/>
          </a:p>
        </p:txBody>
      </p:sp>
      <p:sp>
        <p:nvSpPr>
          <p:cNvPr id="166" name="plot"/>
          <p:cNvSpPr txBox="1"/>
          <p:nvPr/>
        </p:nvSpPr>
        <p:spPr>
          <a:xfrm>
            <a:off x="2725807" y="4615104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es-AR" dirty="0" smtClean="0"/>
              <a:t>gráfico</a:t>
            </a:r>
            <a:endParaRPr dirty="0"/>
          </a:p>
        </p:txBody>
      </p:sp>
      <p:sp>
        <p:nvSpPr>
          <p:cNvPr id="167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rPr dirty="0" err="1" smtClean="0"/>
              <a:t>Complet</a:t>
            </a:r>
            <a:r>
              <a:rPr lang="es-ES" dirty="0" smtClean="0"/>
              <a:t>a</a:t>
            </a:r>
            <a:r>
              <a:rPr lang="es-AR" dirty="0" smtClean="0"/>
              <a:t> esta plantilla para construir un gráfico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68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required"/>
          <p:cNvSpPr txBox="1"/>
          <p:nvPr/>
        </p:nvSpPr>
        <p:spPr>
          <a:xfrm>
            <a:off x="2936767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r>
              <a:rPr lang="es-AR" dirty="0" err="1" smtClean="0"/>
              <a:t>R</a:t>
            </a:r>
            <a:r>
              <a:rPr dirty="0" err="1" smtClean="0"/>
              <a:t>equ</a:t>
            </a:r>
            <a:r>
              <a:rPr lang="es-AR" dirty="0" err="1" smtClean="0"/>
              <a:t>erido</a:t>
            </a:r>
            <a:endParaRPr dirty="0"/>
          </a:p>
        </p:txBody>
      </p:sp>
      <p:sp>
        <p:nvSpPr>
          <p:cNvPr id="170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495542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err="1"/>
              <a:t>ggplot</a:t>
            </a:r>
            <a:r>
              <a:rPr b="1" dirty="0"/>
              <a:t>(</a:t>
            </a:r>
            <a:r>
              <a:rPr dirty="0"/>
              <a:t>data = mpg, </a:t>
            </a:r>
            <a:r>
              <a:rPr b="1" dirty="0" err="1"/>
              <a:t>aes</a:t>
            </a:r>
            <a:r>
              <a:rPr b="1" dirty="0"/>
              <a:t>(</a:t>
            </a:r>
            <a:r>
              <a:rPr dirty="0"/>
              <a:t>x = </a:t>
            </a:r>
            <a:r>
              <a:rPr dirty="0" err="1"/>
              <a:t>cty</a:t>
            </a:r>
            <a:r>
              <a:rPr dirty="0"/>
              <a:t>, y = hwy</a:t>
            </a:r>
            <a:r>
              <a:rPr b="1" dirty="0"/>
              <a:t>)) </a:t>
            </a:r>
            <a:r>
              <a:rPr lang="es-AR" b="0" dirty="0" smtClean="0"/>
              <a:t>inicia</a:t>
            </a:r>
            <a:r>
              <a:rPr lang="es-AR" dirty="0" smtClean="0"/>
              <a:t> </a:t>
            </a:r>
            <a:r>
              <a:rPr lang="es-AR" dirty="0" smtClean="0"/>
              <a:t>un gráfico, </a:t>
            </a:r>
            <a:r>
              <a:rPr lang="es-AR" dirty="0" smtClean="0"/>
              <a:t>e</a:t>
            </a:r>
            <a:r>
              <a:rPr lang="es-AR" dirty="0" smtClean="0"/>
              <a:t>l </a:t>
            </a:r>
            <a:r>
              <a:rPr lang="es-AR" dirty="0" smtClean="0"/>
              <a:t>cual se </a:t>
            </a:r>
            <a:r>
              <a:rPr lang="es-AR" dirty="0" smtClean="0"/>
              <a:t>finaliza</a:t>
            </a:r>
            <a:r>
              <a:rPr lang="es-AR" dirty="0" smtClean="0"/>
              <a:t> </a:t>
            </a:r>
            <a:r>
              <a:rPr lang="es-AR" dirty="0" smtClean="0"/>
              <a:t>añadiendo capas</a:t>
            </a:r>
            <a:r>
              <a:rPr dirty="0" smtClean="0"/>
              <a:t>. A</a:t>
            </a:r>
            <a:r>
              <a:rPr lang="es-AR" dirty="0" err="1" smtClean="0"/>
              <a:t>grega</a:t>
            </a:r>
            <a:r>
              <a:rPr lang="es-AR" dirty="0" smtClean="0"/>
              <a:t> </a:t>
            </a:r>
            <a:r>
              <a:rPr lang="es-AR" dirty="0" smtClean="0"/>
              <a:t>una función </a:t>
            </a:r>
            <a:r>
              <a:rPr dirty="0" err="1" smtClean="0"/>
              <a:t>geom</a:t>
            </a:r>
            <a:r>
              <a:rPr dirty="0" smtClean="0"/>
              <a:t> </a:t>
            </a:r>
            <a:r>
              <a:rPr lang="es-AR" dirty="0" smtClean="0"/>
              <a:t>por capa</a:t>
            </a:r>
            <a:r>
              <a:rPr dirty="0" smtClean="0"/>
              <a:t>.     </a:t>
            </a:r>
            <a:r>
              <a:rPr dirty="0"/>
              <a:t/>
            </a:r>
            <a:br>
              <a:rPr dirty="0"/>
            </a:br>
            <a:r>
              <a:rPr dirty="0"/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err="1"/>
              <a:t>qplot</a:t>
            </a:r>
            <a:r>
              <a:rPr b="1" dirty="0"/>
              <a:t>(</a:t>
            </a:r>
            <a:r>
              <a:rPr dirty="0"/>
              <a:t>x = </a:t>
            </a:r>
            <a:r>
              <a:rPr dirty="0" err="1"/>
              <a:t>cty</a:t>
            </a:r>
            <a:r>
              <a:rPr dirty="0"/>
              <a:t>, y = hwy, data = mpg, </a:t>
            </a:r>
            <a:r>
              <a:rPr dirty="0" err="1"/>
              <a:t>geom</a:t>
            </a:r>
            <a:r>
              <a:rPr dirty="0"/>
              <a:t> = “point"</a:t>
            </a:r>
            <a:r>
              <a:rPr b="1" dirty="0"/>
              <a:t>)</a:t>
            </a:r>
            <a:r>
              <a:rPr dirty="0"/>
              <a:t> </a:t>
            </a:r>
            <a:r>
              <a:rPr lang="es-AR" dirty="0" smtClean="0"/>
              <a:t>crea un gráfico completo con los datos, el </a:t>
            </a:r>
            <a:r>
              <a:rPr lang="es-AR" dirty="0" err="1" smtClean="0"/>
              <a:t>geom</a:t>
            </a:r>
            <a:r>
              <a:rPr lang="es-AR" dirty="0" smtClean="0"/>
              <a:t> y las estéticas asignadas</a:t>
            </a:r>
            <a:r>
              <a:rPr dirty="0" smtClean="0"/>
              <a:t>. </a:t>
            </a:r>
            <a:r>
              <a:rPr lang="es-AR" dirty="0" smtClean="0"/>
              <a:t>Provee valores iniciales útiles.</a:t>
            </a:r>
            <a:r>
              <a:rPr dirty="0" smtClean="0"/>
              <a:t>    </a:t>
            </a:r>
            <a:endParaRPr dirty="0"/>
          </a:p>
          <a:p>
            <a:pPr>
              <a:lnSpc>
                <a:spcPct val="80000"/>
              </a:lnSpc>
              <a:spcBef>
                <a:spcPts val="7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err="1"/>
              <a:t>last_plot</a:t>
            </a:r>
            <a:r>
              <a:rPr b="1" dirty="0"/>
              <a:t>() </a:t>
            </a:r>
            <a:r>
              <a:rPr lang="es-ES" dirty="0" smtClean="0"/>
              <a:t>Devuelve el último gráfico</a:t>
            </a:r>
            <a:endParaRPr dirty="0"/>
          </a:p>
          <a:p>
            <a:pPr>
              <a:lnSpc>
                <a:spcPct val="80000"/>
              </a:lnSpc>
              <a:spcBef>
                <a:spcPts val="7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err="1"/>
              <a:t>ggsave</a:t>
            </a:r>
            <a:r>
              <a:rPr b="1" dirty="0"/>
              <a:t>("plot.png", width = 5, height = 5)</a:t>
            </a:r>
            <a:r>
              <a:rPr dirty="0"/>
              <a:t> </a:t>
            </a:r>
            <a:r>
              <a:rPr lang="es-AR" dirty="0" smtClean="0"/>
              <a:t>graba el último gráfico como un archivo de imagen de</a:t>
            </a:r>
            <a:r>
              <a:rPr dirty="0" smtClean="0"/>
              <a:t> </a:t>
            </a:r>
            <a:r>
              <a:rPr dirty="0"/>
              <a:t>5’ x 5’ </a:t>
            </a:r>
            <a:r>
              <a:rPr lang="es-AR" dirty="0" smtClean="0"/>
              <a:t>llamado </a:t>
            </a:r>
            <a:r>
              <a:rPr dirty="0" smtClean="0"/>
              <a:t>"plot.png"</a:t>
            </a:r>
            <a:r>
              <a:rPr lang="es-ES" dirty="0" smtClean="0"/>
              <a:t> en el directorio de trabajo</a:t>
            </a:r>
            <a:r>
              <a:rPr dirty="0" smtClean="0"/>
              <a:t>. </a:t>
            </a:r>
            <a:r>
              <a:rPr lang="es-AR" dirty="0" smtClean="0"/>
              <a:t>Hace coincidir el tipo de archivo con la extensión indicada</a:t>
            </a:r>
            <a:r>
              <a:rPr dirty="0" smtClean="0"/>
              <a:t>.</a:t>
            </a:r>
            <a:endParaRPr dirty="0"/>
          </a:p>
        </p:txBody>
      </p:sp>
      <p:grpSp>
        <p:nvGrpSpPr>
          <p:cNvPr id="189" name="Group"/>
          <p:cNvGrpSpPr/>
          <p:nvPr/>
        </p:nvGrpSpPr>
        <p:grpSpPr>
          <a:xfrm>
            <a:off x="138221" y="2518830"/>
            <a:ext cx="630202" cy="518074"/>
            <a:chOff x="0" y="25400"/>
            <a:chExt cx="630200" cy="518073"/>
          </a:xfrm>
        </p:grpSpPr>
        <p:graphicFrame>
          <p:nvGraphicFramePr>
            <p:cNvPr id="171" name="Table"/>
            <p:cNvGraphicFramePr/>
            <p:nvPr/>
          </p:nvGraphicFramePr>
          <p:xfrm>
            <a:off x="194627" y="25400"/>
            <a:ext cx="342899" cy="514349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  <p:sp>
          <p:nvSpPr>
            <p:cNvPr id="172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3" cstate="print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3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3" cstate="print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4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3" cstate="print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5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3" cstate="print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3" cstate="print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7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3" cstate="print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1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2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3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5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6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7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8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aphicFrame>
        <p:nvGraphicFramePr>
          <p:cNvPr id="190" name="Table"/>
          <p:cNvGraphicFramePr/>
          <p:nvPr/>
        </p:nvGraphicFramePr>
        <p:xfrm>
          <a:off x="332849" y="4039282"/>
          <a:ext cx="342900" cy="51435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8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0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1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0" name="Group"/>
          <p:cNvGrpSpPr/>
          <p:nvPr/>
        </p:nvGrpSpPr>
        <p:grpSpPr>
          <a:xfrm>
            <a:off x="627846" y="7848612"/>
            <a:ext cx="2144948" cy="256531"/>
            <a:chOff x="0" y="0"/>
            <a:chExt cx="2144947" cy="256530"/>
          </a:xfrm>
        </p:grpSpPr>
        <p:sp>
          <p:nvSpPr>
            <p:cNvPr id="203" name="Triangle"/>
            <p:cNvSpPr/>
            <p:nvPr/>
          </p:nvSpPr>
          <p:spPr>
            <a:xfrm rot="10800000" flipH="1">
              <a:off x="34248" y="104130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4" name="Triangle"/>
            <p:cNvSpPr/>
            <p:nvPr/>
          </p:nvSpPr>
          <p:spPr>
            <a:xfrm rot="10800000" flipH="1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5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es-AR" dirty="0" smtClean="0"/>
                <a:t>estéticas</a:t>
              </a:r>
              <a:endParaRPr dirty="0"/>
            </a:p>
          </p:txBody>
        </p:sp>
        <p:sp>
          <p:nvSpPr>
            <p:cNvPr id="206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dirty="0" err="1" smtClean="0"/>
                <a:t>dat</a:t>
              </a:r>
              <a:r>
                <a:rPr lang="es-AR" dirty="0" smtClean="0"/>
                <a:t>os</a:t>
              </a:r>
              <a:endParaRPr dirty="0"/>
            </a:p>
          </p:txBody>
        </p:sp>
        <p:sp>
          <p:nvSpPr>
            <p:cNvPr id="207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dirty="0" err="1"/>
                <a:t>geom</a:t>
              </a:r>
              <a:endParaRPr dirty="0"/>
            </a:p>
          </p:txBody>
        </p:sp>
        <p:sp>
          <p:nvSpPr>
            <p:cNvPr id="208" name="Triangle"/>
            <p:cNvSpPr/>
            <p:nvPr/>
          </p:nvSpPr>
          <p:spPr>
            <a:xfrm rot="10800000" flipH="1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9" name="Triangle"/>
            <p:cNvSpPr/>
            <p:nvPr/>
          </p:nvSpPr>
          <p:spPr>
            <a:xfrm rot="10800000" flipH="1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11" name="LINE SEGMENTS"/>
          <p:cNvSpPr txBox="1"/>
          <p:nvPr/>
        </p:nvSpPr>
        <p:spPr>
          <a:xfrm>
            <a:off x="3731523" y="5019293"/>
            <a:ext cx="51135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AR" dirty="0" smtClean="0"/>
              <a:t>LÍNEAS</a:t>
            </a:r>
            <a:endParaRPr dirty="0"/>
          </a:p>
        </p:txBody>
      </p:sp>
      <p:sp>
        <p:nvSpPr>
          <p:cNvPr id="212" name="b + geom_abline(aes(intercept=0, slope=1))…"/>
          <p:cNvSpPr txBox="1"/>
          <p:nvPr/>
        </p:nvSpPr>
        <p:spPr>
          <a:xfrm>
            <a:off x="4190732" y="5414217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b + </a:t>
            </a:r>
            <a:r>
              <a:rPr b="1" dirty="0" err="1"/>
              <a:t>geom_abline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(intercept=0, slope=1)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b + </a:t>
            </a:r>
            <a:r>
              <a:rPr b="1" dirty="0" err="1"/>
              <a:t>geom_hline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yintercept</a:t>
            </a:r>
            <a:r>
              <a:rPr dirty="0"/>
              <a:t> = lat)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b + </a:t>
            </a:r>
            <a:r>
              <a:rPr b="1" dirty="0" err="1"/>
              <a:t>geom_vline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xintercept</a:t>
            </a:r>
            <a:r>
              <a:rPr dirty="0"/>
              <a:t> = long)</a:t>
            </a:r>
            <a:r>
              <a:rPr b="1" dirty="0"/>
              <a:t>)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213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5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6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18" name="common aesthetics: x, y, alpha, color, linetype, size"/>
          <p:cNvSpPr txBox="1"/>
          <p:nvPr/>
        </p:nvSpPr>
        <p:spPr>
          <a:xfrm>
            <a:off x="3736217" y="5257799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rPr lang="es-AR" dirty="0" smtClean="0"/>
              <a:t>Estéticas comunes</a:t>
            </a:r>
            <a:r>
              <a:rPr dirty="0" smtClean="0"/>
              <a:t>: </a:t>
            </a:r>
            <a:r>
              <a:rPr dirty="0"/>
              <a:t>x, y, alpha, color, </a:t>
            </a:r>
            <a:r>
              <a:rPr dirty="0" err="1"/>
              <a:t>linetype</a:t>
            </a:r>
            <a:r>
              <a:rPr dirty="0"/>
              <a:t>, size</a:t>
            </a:r>
          </a:p>
        </p:txBody>
      </p:sp>
      <p:sp>
        <p:nvSpPr>
          <p:cNvPr id="219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b + </a:t>
            </a:r>
            <a:r>
              <a:rPr b="1" dirty="0" err="1"/>
              <a:t>geom_segment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yend</a:t>
            </a:r>
            <a:r>
              <a:rPr dirty="0"/>
              <a:t>=lat+1, </a:t>
            </a:r>
            <a:r>
              <a:rPr dirty="0" err="1"/>
              <a:t>xend</a:t>
            </a:r>
            <a:r>
              <a:rPr dirty="0"/>
              <a:t>=long+1)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b + </a:t>
            </a:r>
            <a:r>
              <a:rPr b="1" dirty="0" err="1"/>
              <a:t>geom_spoke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(angle = 1:1155, radius = 1)</a:t>
            </a:r>
            <a:r>
              <a:rPr b="1" dirty="0"/>
              <a:t>)</a:t>
            </a:r>
          </a:p>
        </p:txBody>
      </p:sp>
      <p:sp>
        <p:nvSpPr>
          <p:cNvPr id="220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221" name="ONE VARIABLE    continuous"/>
          <p:cNvSpPr txBox="1"/>
          <p:nvPr/>
        </p:nvSpPr>
        <p:spPr>
          <a:xfrm>
            <a:off x="3731523" y="6424672"/>
            <a:ext cx="1106072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AR" dirty="0" smtClean="0"/>
              <a:t>UNA</a:t>
            </a:r>
            <a:r>
              <a:rPr dirty="0" smtClean="0"/>
              <a:t> </a:t>
            </a:r>
            <a:r>
              <a:rPr dirty="0"/>
              <a:t>VARIABLE   </a:t>
            </a:r>
            <a:endParaRPr lang="es-AR" dirty="0" smtClean="0"/>
          </a:p>
          <a:p>
            <a:pPr lvl="1" indent="0"/>
            <a:r>
              <a:rPr dirty="0" err="1" smtClean="0"/>
              <a:t>conti</a:t>
            </a:r>
            <a:r>
              <a:rPr lang="es-AR" dirty="0" err="1" smtClean="0"/>
              <a:t>nua</a:t>
            </a:r>
            <a:endParaRPr dirty="0"/>
          </a:p>
        </p:txBody>
      </p:sp>
      <p:sp>
        <p:nvSpPr>
          <p:cNvPr id="222" name="c &lt;- ggplot(mpg, aes(hwy)); c2 &lt;- ggplot(mpg)"/>
          <p:cNvSpPr txBox="1"/>
          <p:nvPr/>
        </p:nvSpPr>
        <p:spPr>
          <a:xfrm>
            <a:off x="3736217" y="6845300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rPr dirty="0"/>
              <a:t>c &lt;- </a:t>
            </a: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(hwy)); c2 &lt;- </a:t>
            </a:r>
            <a:r>
              <a:rPr dirty="0" err="1"/>
              <a:t>ggplot</a:t>
            </a:r>
            <a:r>
              <a:rPr dirty="0"/>
              <a:t>(mpg)</a:t>
            </a:r>
          </a:p>
        </p:txBody>
      </p:sp>
      <p:sp>
        <p:nvSpPr>
          <p:cNvPr id="223" name="c + geom_area(stat = &quot;bin&quot;) x, y, alpha, color, fill,  linetype, size…"/>
          <p:cNvSpPr txBox="1"/>
          <p:nvPr/>
        </p:nvSpPr>
        <p:spPr>
          <a:xfrm>
            <a:off x="4187827" y="7096538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c + </a:t>
            </a:r>
            <a:r>
              <a:rPr b="1" dirty="0" err="1"/>
              <a:t>geom_area</a:t>
            </a:r>
            <a:r>
              <a:rPr b="1" dirty="0"/>
              <a:t>(stat = "bin")</a:t>
            </a:r>
            <a:r>
              <a:rPr dirty="0"/>
              <a:t/>
            </a:r>
            <a:br>
              <a:rPr dirty="0"/>
            </a:br>
            <a:r>
              <a:rPr dirty="0"/>
              <a:t>x, y, alpha, color, fill, 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c </a:t>
            </a:r>
            <a:r>
              <a:rPr b="1" dirty="0"/>
              <a:t>+ </a:t>
            </a:r>
            <a:r>
              <a:rPr b="1" dirty="0" err="1"/>
              <a:t>geom_density</a:t>
            </a:r>
            <a:r>
              <a:rPr b="1" dirty="0"/>
              <a:t>(</a:t>
            </a:r>
            <a:r>
              <a:rPr dirty="0"/>
              <a:t>kernel = "</a:t>
            </a:r>
            <a:r>
              <a:rPr dirty="0" err="1"/>
              <a:t>gaussian</a:t>
            </a:r>
            <a:r>
              <a:rPr dirty="0"/>
              <a:t>"</a:t>
            </a:r>
            <a:r>
              <a:rPr b="1" dirty="0"/>
              <a:t>)</a:t>
            </a:r>
            <a:r>
              <a:rPr dirty="0"/>
              <a:t/>
            </a:r>
            <a:br>
              <a:rPr dirty="0"/>
            </a:br>
            <a:r>
              <a:rPr dirty="0"/>
              <a:t>x, y, alpha, color, fill, group, </a:t>
            </a:r>
            <a:r>
              <a:rPr dirty="0" err="1"/>
              <a:t>linetype</a:t>
            </a:r>
            <a:r>
              <a:rPr dirty="0"/>
              <a:t>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c + </a:t>
            </a:r>
            <a:r>
              <a:rPr b="1" dirty="0" err="1"/>
              <a:t>geom_dotplot</a:t>
            </a:r>
            <a:r>
              <a:rPr b="1" dirty="0"/>
              <a:t>()</a:t>
            </a:r>
            <a:r>
              <a:rPr dirty="0"/>
              <a:t> </a:t>
            </a:r>
            <a:br>
              <a:rPr dirty="0"/>
            </a:br>
            <a:r>
              <a:rPr dirty="0"/>
              <a:t>x, y, alpha, color, fill</a:t>
            </a:r>
          </a:p>
          <a:p>
            <a:pPr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endParaRPr lang="es-AR" dirty="0" smtClean="0"/>
          </a:p>
          <a:p>
            <a:pPr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c </a:t>
            </a:r>
            <a:r>
              <a:rPr b="1" dirty="0"/>
              <a:t>+ </a:t>
            </a:r>
            <a:r>
              <a:rPr b="1" dirty="0" err="1"/>
              <a:t>geom_freqpoly</a:t>
            </a:r>
            <a:r>
              <a:rPr b="1" dirty="0"/>
              <a:t>()</a:t>
            </a:r>
            <a:r>
              <a:rPr dirty="0"/>
              <a:t> x, y, alpha, color,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c + </a:t>
            </a:r>
            <a:r>
              <a:rPr b="1" dirty="0" err="1"/>
              <a:t>geom_histogram</a:t>
            </a:r>
            <a:r>
              <a:rPr b="1" dirty="0"/>
              <a:t>(</a:t>
            </a:r>
            <a:r>
              <a:rPr dirty="0" err="1"/>
              <a:t>binwidth</a:t>
            </a:r>
            <a:r>
              <a:rPr dirty="0"/>
              <a:t> = 5</a:t>
            </a:r>
            <a:r>
              <a:rPr b="1" dirty="0"/>
              <a:t>)</a:t>
            </a:r>
            <a:r>
              <a:rPr dirty="0"/>
              <a:t> x, y, alpha, color, fill, </a:t>
            </a:r>
            <a:r>
              <a:rPr dirty="0" err="1"/>
              <a:t>linetype</a:t>
            </a:r>
            <a:r>
              <a:rPr dirty="0"/>
              <a:t>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c2 + </a:t>
            </a:r>
            <a:r>
              <a:rPr b="1" dirty="0" err="1"/>
              <a:t>geom_qq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(sample = hwy)</a:t>
            </a:r>
            <a:r>
              <a:rPr b="1" dirty="0"/>
              <a:t>)</a:t>
            </a:r>
            <a:r>
              <a:rPr dirty="0"/>
              <a:t> x, y, alpha, color, fill, </a:t>
            </a:r>
            <a:r>
              <a:rPr dirty="0" err="1"/>
              <a:t>linetype</a:t>
            </a:r>
            <a:r>
              <a:rPr dirty="0"/>
              <a:t>, size, weight</a:t>
            </a:r>
          </a:p>
        </p:txBody>
      </p:sp>
      <p:sp>
        <p:nvSpPr>
          <p:cNvPr id="224" name="discrete"/>
          <p:cNvSpPr txBox="1"/>
          <p:nvPr/>
        </p:nvSpPr>
        <p:spPr>
          <a:xfrm>
            <a:off x="3731523" y="9436100"/>
            <a:ext cx="57868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 err="1" smtClean="0"/>
              <a:t>discret</a:t>
            </a:r>
            <a:r>
              <a:rPr lang="es-AR" dirty="0" smtClean="0"/>
              <a:t>a</a:t>
            </a:r>
            <a:endParaRPr dirty="0"/>
          </a:p>
        </p:txBody>
      </p:sp>
      <p:sp>
        <p:nvSpPr>
          <p:cNvPr id="225" name="d &lt;- ggplot(mpg, aes(fl))"/>
          <p:cNvSpPr txBox="1"/>
          <p:nvPr/>
        </p:nvSpPr>
        <p:spPr>
          <a:xfrm>
            <a:off x="3736217" y="9630931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t>d &lt;- ggplot(mpg, aes(fl))</a:t>
            </a:r>
          </a:p>
        </p:txBody>
      </p:sp>
      <p:sp>
        <p:nvSpPr>
          <p:cNvPr id="226" name="d + geom_bar()  x, alpha, color, fill, linetype, size, weight"/>
          <p:cNvSpPr txBox="1"/>
          <p:nvPr/>
        </p:nvSpPr>
        <p:spPr>
          <a:xfrm>
            <a:off x="4187827" y="9842475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d + geom_bar() </a:t>
            </a:r>
            <a:r>
              <a:t/>
            </a:r>
            <a:br/>
            <a:r>
              <a:t>x, alpha, color, fill, linetype, size, weight</a:t>
            </a:r>
          </a:p>
        </p:txBody>
      </p:sp>
      <p:sp>
        <p:nvSpPr>
          <p:cNvPr id="227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59571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geom_label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(label = </a:t>
            </a:r>
            <a:r>
              <a:rPr dirty="0" err="1"/>
              <a:t>cty</a:t>
            </a:r>
            <a:r>
              <a:rPr dirty="0"/>
              <a:t>), </a:t>
            </a:r>
            <a:r>
              <a:rPr dirty="0" err="1"/>
              <a:t>nudge_x</a:t>
            </a:r>
            <a:r>
              <a:rPr dirty="0"/>
              <a:t> = 1, </a:t>
            </a:r>
            <a:r>
              <a:rPr dirty="0" err="1"/>
              <a:t>nudge_y</a:t>
            </a:r>
            <a:r>
              <a:rPr dirty="0"/>
              <a:t> = 1, </a:t>
            </a:r>
            <a:r>
              <a:rPr dirty="0" err="1"/>
              <a:t>check_overlap</a:t>
            </a:r>
            <a:r>
              <a:rPr dirty="0"/>
              <a:t> = TRUE</a:t>
            </a:r>
            <a:r>
              <a:rPr b="1" dirty="0"/>
              <a:t>)</a:t>
            </a:r>
            <a:r>
              <a:rPr dirty="0"/>
              <a:t> x, y, label, alpha, angle, color, family, </a:t>
            </a:r>
            <a:r>
              <a:rPr dirty="0" err="1"/>
              <a:t>fontface</a:t>
            </a:r>
            <a:r>
              <a:rPr dirty="0"/>
              <a:t>, </a:t>
            </a:r>
            <a:r>
              <a:rPr dirty="0" err="1"/>
              <a:t>hjust</a:t>
            </a:r>
            <a:r>
              <a:rPr dirty="0"/>
              <a:t>, </a:t>
            </a:r>
            <a:r>
              <a:rPr dirty="0" err="1"/>
              <a:t>lineheight</a:t>
            </a:r>
            <a:r>
              <a:rPr dirty="0"/>
              <a:t>, size, </a:t>
            </a:r>
            <a:r>
              <a:rPr dirty="0" err="1"/>
              <a:t>vjust</a:t>
            </a:r>
            <a:endParaRPr dirty="0"/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geom_jitter</a:t>
            </a:r>
            <a:r>
              <a:rPr b="1" dirty="0"/>
              <a:t>(</a:t>
            </a:r>
            <a:r>
              <a:rPr dirty="0"/>
              <a:t>height = 2, width = 2</a:t>
            </a:r>
            <a:r>
              <a:rPr b="1" dirty="0"/>
              <a:t>) </a:t>
            </a:r>
            <a:br>
              <a:rPr b="1" dirty="0"/>
            </a:br>
            <a:r>
              <a:rPr dirty="0"/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4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geom_point</a:t>
            </a:r>
            <a:r>
              <a:rPr b="1" dirty="0"/>
              <a:t>()</a:t>
            </a:r>
            <a:r>
              <a:rPr dirty="0"/>
              <a:t>,</a:t>
            </a:r>
            <a:r>
              <a:rPr b="1" dirty="0"/>
              <a:t> </a:t>
            </a:r>
            <a:r>
              <a:rPr dirty="0"/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geom_quantile</a:t>
            </a:r>
            <a:r>
              <a:rPr b="1" dirty="0"/>
              <a:t>()</a:t>
            </a:r>
            <a:r>
              <a:rPr dirty="0"/>
              <a:t>, x, y, alpha, color, group, </a:t>
            </a:r>
            <a:r>
              <a:rPr dirty="0" err="1"/>
              <a:t>linetype</a:t>
            </a:r>
            <a:r>
              <a:rPr dirty="0"/>
              <a:t>, size, weight</a:t>
            </a:r>
            <a:br>
              <a:rPr dirty="0"/>
            </a:br>
            <a:endParaRPr dirty="0"/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geom_rug</a:t>
            </a:r>
            <a:r>
              <a:rPr b="1" dirty="0"/>
              <a:t>(</a:t>
            </a:r>
            <a:r>
              <a:rPr dirty="0"/>
              <a:t>sides = "</a:t>
            </a:r>
            <a:r>
              <a:rPr dirty="0" err="1"/>
              <a:t>bl</a:t>
            </a:r>
            <a:r>
              <a:rPr dirty="0"/>
              <a:t>"</a:t>
            </a:r>
            <a:r>
              <a:rPr b="1" dirty="0"/>
              <a:t>)</a:t>
            </a:r>
            <a:r>
              <a:rPr dirty="0"/>
              <a:t>, x, y, alpha, color,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geom_smooth</a:t>
            </a:r>
            <a:r>
              <a:rPr b="1" dirty="0"/>
              <a:t>(</a:t>
            </a:r>
            <a:r>
              <a:rPr dirty="0"/>
              <a:t>method = lm</a:t>
            </a:r>
            <a:r>
              <a:rPr b="1" dirty="0"/>
              <a:t>)</a:t>
            </a:r>
            <a:r>
              <a:rPr dirty="0"/>
              <a:t>, x, y, alpha, color, fill, group, </a:t>
            </a:r>
            <a:r>
              <a:rPr dirty="0" err="1"/>
              <a:t>linetype</a:t>
            </a:r>
            <a:r>
              <a:rPr dirty="0"/>
              <a:t>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geom_text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(label = </a:t>
            </a:r>
            <a:r>
              <a:rPr dirty="0" err="1"/>
              <a:t>cty</a:t>
            </a:r>
            <a:r>
              <a:rPr dirty="0"/>
              <a:t>), </a:t>
            </a:r>
            <a:r>
              <a:rPr dirty="0" err="1"/>
              <a:t>nudge_x</a:t>
            </a:r>
            <a:r>
              <a:rPr dirty="0"/>
              <a:t> = 1, </a:t>
            </a:r>
            <a:r>
              <a:rPr dirty="0" err="1"/>
              <a:t>nudge_y</a:t>
            </a:r>
            <a:r>
              <a:rPr dirty="0"/>
              <a:t> = 1, </a:t>
            </a:r>
            <a:r>
              <a:rPr dirty="0" err="1"/>
              <a:t>check_overlap</a:t>
            </a:r>
            <a:r>
              <a:rPr dirty="0"/>
              <a:t> = TRUE</a:t>
            </a:r>
            <a:r>
              <a:rPr b="1" dirty="0"/>
              <a:t>)</a:t>
            </a:r>
            <a:r>
              <a:rPr dirty="0"/>
              <a:t>, x, y, label, alpha, angle, color, family, </a:t>
            </a:r>
            <a:r>
              <a:rPr dirty="0" err="1"/>
              <a:t>fontface</a:t>
            </a:r>
            <a:r>
              <a:rPr dirty="0"/>
              <a:t>, </a:t>
            </a:r>
            <a:r>
              <a:rPr dirty="0" err="1"/>
              <a:t>hjust</a:t>
            </a:r>
            <a:r>
              <a:rPr dirty="0"/>
              <a:t>, </a:t>
            </a:r>
            <a:r>
              <a:rPr dirty="0" err="1"/>
              <a:t>lineheight</a:t>
            </a:r>
            <a:r>
              <a:rPr dirty="0"/>
              <a:t>, size, </a:t>
            </a:r>
            <a:r>
              <a:rPr dirty="0" err="1"/>
              <a:t>vjust</a:t>
            </a:r>
            <a:endParaRPr dirty="0"/>
          </a:p>
        </p:txBody>
      </p:sp>
      <p:sp>
        <p:nvSpPr>
          <p:cNvPr id="228" name="discrete x , continuous y…"/>
          <p:cNvSpPr txBox="1"/>
          <p:nvPr/>
        </p:nvSpPr>
        <p:spPr>
          <a:xfrm>
            <a:off x="7134363" y="5548034"/>
            <a:ext cx="3363321" cy="29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lang="es-AR" dirty="0" smtClean="0"/>
              <a:t>x </a:t>
            </a:r>
            <a:r>
              <a:rPr dirty="0" err="1" smtClean="0"/>
              <a:t>discret</a:t>
            </a:r>
            <a:r>
              <a:rPr lang="es-AR" dirty="0" smtClean="0"/>
              <a:t>a</a:t>
            </a:r>
            <a:r>
              <a:rPr dirty="0" smtClean="0"/>
              <a:t> </a:t>
            </a:r>
            <a:r>
              <a:rPr dirty="0"/>
              <a:t>, </a:t>
            </a:r>
            <a:r>
              <a:rPr lang="es-AR" dirty="0" smtClean="0"/>
              <a:t>y </a:t>
            </a:r>
            <a:r>
              <a:rPr dirty="0" err="1" smtClean="0"/>
              <a:t>continu</a:t>
            </a:r>
            <a:r>
              <a:rPr lang="es-AR" dirty="0" smtClean="0"/>
              <a:t>a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>f &lt;- </a:t>
            </a: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(class, hwy))</a:t>
            </a:r>
          </a:p>
        </p:txBody>
      </p:sp>
      <p:sp>
        <p:nvSpPr>
          <p:cNvPr id="229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f + </a:t>
            </a:r>
            <a:r>
              <a:rPr b="1" dirty="0" err="1"/>
              <a:t>geom_col</a:t>
            </a:r>
            <a:r>
              <a:rPr b="1" dirty="0"/>
              <a:t>()</a:t>
            </a:r>
            <a:r>
              <a:rPr dirty="0"/>
              <a:t>, x, y, alpha, color, fill,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7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f + </a:t>
            </a:r>
            <a:r>
              <a:rPr b="1" dirty="0" err="1"/>
              <a:t>geom_boxplot</a:t>
            </a:r>
            <a:r>
              <a:rPr b="1" dirty="0"/>
              <a:t>()</a:t>
            </a:r>
            <a:r>
              <a:rPr dirty="0"/>
              <a:t>, x, y, lower, middle, upper,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alpha, color, fill, group, </a:t>
            </a:r>
            <a:r>
              <a:rPr dirty="0" err="1"/>
              <a:t>linetype</a:t>
            </a:r>
            <a:r>
              <a:rPr dirty="0"/>
              <a:t>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f + </a:t>
            </a:r>
            <a:r>
              <a:rPr b="1" dirty="0" err="1"/>
              <a:t>geom_dotplot</a:t>
            </a:r>
            <a:r>
              <a:rPr b="1" dirty="0"/>
              <a:t>(</a:t>
            </a:r>
            <a:r>
              <a:rPr dirty="0" err="1"/>
              <a:t>binaxis</a:t>
            </a:r>
            <a:r>
              <a:rPr dirty="0"/>
              <a:t> = "y", </a:t>
            </a:r>
            <a:r>
              <a:rPr dirty="0" err="1"/>
              <a:t>stackdir</a:t>
            </a:r>
            <a:r>
              <a:rPr dirty="0"/>
              <a:t> = "center"</a:t>
            </a:r>
            <a:r>
              <a:rPr b="1" dirty="0"/>
              <a:t>)</a:t>
            </a:r>
            <a:r>
              <a:rPr dirty="0"/>
              <a:t>,</a:t>
            </a:r>
            <a:r>
              <a:rPr b="1" dirty="0"/>
              <a:t> </a:t>
            </a:r>
            <a:r>
              <a:rPr dirty="0"/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f + </a:t>
            </a:r>
            <a:r>
              <a:rPr b="1" dirty="0" err="1"/>
              <a:t>geom_violin</a:t>
            </a:r>
            <a:r>
              <a:rPr b="1" dirty="0"/>
              <a:t>(</a:t>
            </a:r>
            <a:r>
              <a:rPr dirty="0"/>
              <a:t>scale = "area"</a:t>
            </a:r>
            <a:r>
              <a:rPr b="1" dirty="0"/>
              <a:t>)</a:t>
            </a:r>
            <a:r>
              <a:rPr dirty="0"/>
              <a:t>, x, y, alpha, color, fill, group, </a:t>
            </a:r>
            <a:r>
              <a:rPr dirty="0" err="1"/>
              <a:t>linetype</a:t>
            </a:r>
            <a:r>
              <a:rPr dirty="0"/>
              <a:t>, size, weight</a:t>
            </a:r>
          </a:p>
        </p:txBody>
      </p:sp>
      <p:sp>
        <p:nvSpPr>
          <p:cNvPr id="230" name="discrete x , discrete y…"/>
          <p:cNvSpPr txBox="1"/>
          <p:nvPr/>
        </p:nvSpPr>
        <p:spPr>
          <a:xfrm>
            <a:off x="7134363" y="7921054"/>
            <a:ext cx="3363321" cy="29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lang="es-AR" dirty="0" smtClean="0"/>
              <a:t>x </a:t>
            </a:r>
            <a:r>
              <a:rPr dirty="0" err="1" smtClean="0"/>
              <a:t>discret</a:t>
            </a:r>
            <a:r>
              <a:rPr lang="es-AR" dirty="0" smtClean="0"/>
              <a:t>a</a:t>
            </a:r>
            <a:r>
              <a:rPr dirty="0" smtClean="0"/>
              <a:t>, </a:t>
            </a:r>
            <a:r>
              <a:rPr lang="es-AR" dirty="0" smtClean="0"/>
              <a:t>y </a:t>
            </a:r>
            <a:r>
              <a:rPr dirty="0" err="1" smtClean="0"/>
              <a:t>discret</a:t>
            </a:r>
            <a:r>
              <a:rPr lang="es-AR" dirty="0" smtClean="0"/>
              <a:t>a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>g &lt;- </a:t>
            </a:r>
            <a:r>
              <a:rPr dirty="0" err="1"/>
              <a:t>ggplot</a:t>
            </a:r>
            <a:r>
              <a:rPr dirty="0"/>
              <a:t>(diamonds, </a:t>
            </a:r>
            <a:r>
              <a:rPr dirty="0" err="1"/>
              <a:t>aes</a:t>
            </a:r>
            <a:r>
              <a:rPr dirty="0"/>
              <a:t>(cut, color))</a:t>
            </a:r>
          </a:p>
        </p:txBody>
      </p:sp>
      <p:sp>
        <p:nvSpPr>
          <p:cNvPr id="231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232" name="THREE VARIABLES…"/>
          <p:cNvSpPr txBox="1"/>
          <p:nvPr/>
        </p:nvSpPr>
        <p:spPr>
          <a:xfrm>
            <a:off x="7134363" y="9038069"/>
            <a:ext cx="620714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rPr dirty="0" smtClean="0"/>
              <a:t>T</a:t>
            </a:r>
            <a:r>
              <a:rPr lang="es-AR" dirty="0" smtClean="0"/>
              <a:t>RES</a:t>
            </a:r>
            <a:r>
              <a:rPr dirty="0" smtClean="0"/>
              <a:t> </a:t>
            </a:r>
            <a:r>
              <a:rPr dirty="0"/>
              <a:t>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 err="1"/>
              <a:t>seals$z</a:t>
            </a:r>
            <a:r>
              <a:rPr dirty="0"/>
              <a:t> &lt;- with(seals, </a:t>
            </a:r>
            <a:r>
              <a:rPr dirty="0" err="1"/>
              <a:t>sqrt</a:t>
            </a:r>
            <a:r>
              <a:rPr dirty="0"/>
              <a:t>(delta_long^2 + delta_lat^2)); l &lt;- </a:t>
            </a:r>
            <a:r>
              <a:rPr dirty="0" err="1"/>
              <a:t>ggplot</a:t>
            </a:r>
            <a:r>
              <a:rPr dirty="0"/>
              <a:t>(seals, </a:t>
            </a:r>
            <a:r>
              <a:rPr dirty="0" err="1"/>
              <a:t>aes</a:t>
            </a:r>
            <a:r>
              <a:rPr dirty="0"/>
              <a:t>(long, lat))</a:t>
            </a:r>
          </a:p>
        </p:txBody>
      </p:sp>
      <p:sp>
        <p:nvSpPr>
          <p:cNvPr id="233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r>
              <a:t/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234" name="l + geom_raster(aes(fill = z), hjust=0.5, vjust=0.5, interpolate=FALSE) x, y, alpha, fill…"/>
          <p:cNvSpPr txBox="1"/>
          <p:nvPr/>
        </p:nvSpPr>
        <p:spPr>
          <a:xfrm>
            <a:off x="10985161" y="9525950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l + </a:t>
            </a:r>
            <a:r>
              <a:rPr b="1" dirty="0" err="1"/>
              <a:t>geom_raster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(fill = z), </a:t>
            </a:r>
            <a:r>
              <a:rPr dirty="0" err="1"/>
              <a:t>hjust</a:t>
            </a:r>
            <a:r>
              <a:rPr dirty="0"/>
              <a:t>=0.5, </a:t>
            </a:r>
            <a:r>
              <a:rPr dirty="0" err="1"/>
              <a:t>vjust</a:t>
            </a:r>
            <a:r>
              <a:rPr dirty="0"/>
              <a:t>=0.5, interpolate=FALSE</a:t>
            </a:r>
            <a:r>
              <a:rPr b="1" dirty="0"/>
              <a:t>)</a:t>
            </a:r>
            <a:r>
              <a:rPr dirty="0"/>
              <a:t/>
            </a:r>
            <a:br>
              <a:rPr dirty="0"/>
            </a:br>
            <a:r>
              <a:rPr dirty="0"/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l + </a:t>
            </a:r>
            <a:r>
              <a:rPr b="1" dirty="0" err="1"/>
              <a:t>geom_tile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(fill = z)), x, y, alpha, color, fill, </a:t>
            </a:r>
            <a:r>
              <a:rPr dirty="0" err="1"/>
              <a:t>linetype</a:t>
            </a:r>
            <a:r>
              <a:rPr dirty="0"/>
              <a:t>, size, width</a:t>
            </a:r>
          </a:p>
        </p:txBody>
      </p:sp>
      <p:sp>
        <p:nvSpPr>
          <p:cNvPr id="235" name="h + geom_bin2d(binwidth = c(0.25, 500)) x, y, alpha, color, fill, linetype, size, weight…"/>
          <p:cNvSpPr txBox="1"/>
          <p:nvPr/>
        </p:nvSpPr>
        <p:spPr>
          <a:xfrm>
            <a:off x="10995674" y="2272181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h + geom_bin2d(</a:t>
            </a:r>
            <a:r>
              <a:rPr dirty="0" err="1"/>
              <a:t>binwidth</a:t>
            </a:r>
            <a:r>
              <a:rPr dirty="0"/>
              <a:t> = c(0.25, 500)</a:t>
            </a:r>
            <a:r>
              <a:rPr b="1" dirty="0"/>
              <a:t>)</a:t>
            </a:r>
            <a:r>
              <a:rPr dirty="0"/>
              <a:t/>
            </a:r>
            <a:br>
              <a:rPr dirty="0"/>
            </a:br>
            <a:r>
              <a:rPr dirty="0"/>
              <a:t>x, y, alpha, color, fill, </a:t>
            </a:r>
            <a:r>
              <a:rPr dirty="0" err="1"/>
              <a:t>linetype</a:t>
            </a:r>
            <a:r>
              <a:rPr dirty="0"/>
              <a:t>, size, weight</a:t>
            </a:r>
          </a:p>
          <a:p>
            <a:pPr>
              <a:lnSpc>
                <a:spcPct val="7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h + geom_density2d()</a:t>
            </a:r>
            <a:r>
              <a:rPr dirty="0"/>
              <a:t/>
            </a:r>
            <a:br>
              <a:rPr dirty="0"/>
            </a:br>
            <a:r>
              <a:rPr dirty="0"/>
              <a:t>x, y, alpha, </a:t>
            </a:r>
            <a:r>
              <a:rPr dirty="0" err="1"/>
              <a:t>colour</a:t>
            </a:r>
            <a:r>
              <a:rPr dirty="0"/>
              <a:t>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h + </a:t>
            </a:r>
            <a:r>
              <a:rPr b="1" dirty="0" err="1"/>
              <a:t>geom_hex</a:t>
            </a:r>
            <a:r>
              <a:rPr b="1" dirty="0"/>
              <a:t>()</a:t>
            </a:r>
            <a:r>
              <a:rPr dirty="0"/>
              <a:t/>
            </a:r>
            <a:br>
              <a:rPr dirty="0"/>
            </a:br>
            <a:r>
              <a:rPr dirty="0"/>
              <a:t>x, y, alpha, </a:t>
            </a:r>
            <a:r>
              <a:rPr dirty="0" err="1"/>
              <a:t>colour</a:t>
            </a:r>
            <a:r>
              <a:rPr dirty="0"/>
              <a:t>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/>
            </a:r>
            <a:br>
              <a:rPr dirty="0"/>
            </a:br>
            <a:endParaRPr dirty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i</a:t>
            </a:r>
            <a:r>
              <a:rPr dirty="0"/>
              <a:t> + </a:t>
            </a:r>
            <a:r>
              <a:rPr dirty="0" err="1"/>
              <a:t>geom_area</a:t>
            </a:r>
            <a:r>
              <a:rPr dirty="0"/>
              <a:t>()</a:t>
            </a:r>
            <a:br>
              <a:rPr dirty="0"/>
            </a:br>
            <a:r>
              <a:rPr b="0" dirty="0"/>
              <a:t>x, y, alpha, color, fill, </a:t>
            </a:r>
            <a:r>
              <a:rPr b="0" dirty="0" err="1"/>
              <a:t>linetype</a:t>
            </a:r>
            <a:r>
              <a:rPr b="0" dirty="0"/>
              <a:t>, size</a:t>
            </a:r>
          </a:p>
          <a:p>
            <a:pPr>
              <a:lnSpc>
                <a:spcPct val="70000"/>
              </a:lnSpc>
              <a:spcBef>
                <a:spcPts val="180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i</a:t>
            </a:r>
            <a:r>
              <a:rPr dirty="0"/>
              <a:t> + </a:t>
            </a:r>
            <a:r>
              <a:rPr dirty="0" err="1"/>
              <a:t>geom_line</a:t>
            </a:r>
            <a:r>
              <a:rPr dirty="0"/>
              <a:t>()</a:t>
            </a:r>
            <a:r>
              <a:rPr b="0" dirty="0"/>
              <a:t/>
            </a:r>
            <a:br>
              <a:rPr b="0" dirty="0"/>
            </a:br>
            <a:r>
              <a:rPr b="0" dirty="0"/>
              <a:t>x, y, alpha, color, group, </a:t>
            </a:r>
            <a:r>
              <a:rPr b="0" dirty="0" err="1"/>
              <a:t>linetype</a:t>
            </a:r>
            <a:r>
              <a:rPr b="0" dirty="0"/>
              <a:t>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i</a:t>
            </a:r>
            <a:r>
              <a:rPr dirty="0"/>
              <a:t> + </a:t>
            </a:r>
            <a:r>
              <a:rPr dirty="0" err="1"/>
              <a:t>geom_step</a:t>
            </a:r>
            <a:r>
              <a:rPr dirty="0"/>
              <a:t>(direction = "</a:t>
            </a:r>
            <a:r>
              <a:rPr dirty="0" err="1"/>
              <a:t>hv</a:t>
            </a:r>
            <a:r>
              <a:rPr dirty="0"/>
              <a:t>")</a:t>
            </a:r>
            <a:br>
              <a:rPr dirty="0"/>
            </a:br>
            <a:r>
              <a:rPr b="0" dirty="0"/>
              <a:t>x, y, alpha, color, group, </a:t>
            </a:r>
            <a:r>
              <a:rPr b="0" dirty="0" err="1"/>
              <a:t>linetype</a:t>
            </a:r>
            <a:r>
              <a:rPr b="0" dirty="0"/>
              <a:t>, size</a:t>
            </a:r>
            <a:br>
              <a:rPr b="0" dirty="0"/>
            </a:br>
            <a:r>
              <a:rPr b="0" dirty="0"/>
              <a:t/>
            </a:r>
            <a:br>
              <a:rPr b="0" dirty="0"/>
            </a:br>
            <a:r>
              <a:rPr b="0" dirty="0"/>
              <a:t/>
            </a:r>
            <a:br>
              <a:rPr b="0" dirty="0"/>
            </a:br>
            <a:r>
              <a:rPr b="0" dirty="0"/>
              <a:t/>
            </a:r>
            <a:br>
              <a:rPr b="0" dirty="0"/>
            </a:br>
            <a:endParaRPr b="0" dirty="0"/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s-AR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s-AR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j </a:t>
            </a:r>
            <a:r>
              <a:rPr b="1" dirty="0"/>
              <a:t>+ </a:t>
            </a:r>
            <a:r>
              <a:rPr b="1" dirty="0" err="1"/>
              <a:t>geom_crossbar</a:t>
            </a:r>
            <a:r>
              <a:rPr b="1" dirty="0"/>
              <a:t>(</a:t>
            </a:r>
            <a:r>
              <a:rPr dirty="0"/>
              <a:t>fatten = 2</a:t>
            </a:r>
            <a:r>
              <a:rPr b="1" dirty="0"/>
              <a:t>)</a:t>
            </a:r>
            <a:br>
              <a:rPr b="1" dirty="0"/>
            </a:br>
            <a:r>
              <a:rPr dirty="0"/>
              <a:t>x, y,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alpha, color, fill,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j + </a:t>
            </a:r>
            <a:r>
              <a:rPr b="1" dirty="0" err="1"/>
              <a:t>geom_errorbar</a:t>
            </a:r>
            <a:r>
              <a:rPr b="1" dirty="0"/>
              <a:t>()</a:t>
            </a:r>
            <a:r>
              <a:rPr dirty="0"/>
              <a:t>,</a:t>
            </a:r>
            <a:r>
              <a:rPr b="1" dirty="0"/>
              <a:t> </a:t>
            </a:r>
            <a:r>
              <a:rPr dirty="0"/>
              <a:t>x,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alpha, color, group, </a:t>
            </a:r>
            <a:r>
              <a:rPr dirty="0" err="1"/>
              <a:t>linetype</a:t>
            </a:r>
            <a:r>
              <a:rPr dirty="0"/>
              <a:t>, size, width </a:t>
            </a:r>
            <a:r>
              <a:rPr dirty="0" smtClean="0"/>
              <a:t>(</a:t>
            </a:r>
            <a:r>
              <a:rPr lang="es-ES" dirty="0" smtClean="0"/>
              <a:t>también</a:t>
            </a:r>
            <a:r>
              <a:rPr dirty="0" smtClean="0"/>
              <a:t> </a:t>
            </a:r>
            <a:r>
              <a:rPr b="1" dirty="0" err="1"/>
              <a:t>geom_errorbarh</a:t>
            </a:r>
            <a:r>
              <a:rPr b="1" dirty="0"/>
              <a:t>()</a:t>
            </a:r>
            <a:r>
              <a:rPr dirty="0"/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j + </a:t>
            </a:r>
            <a:r>
              <a:rPr b="1" dirty="0" err="1"/>
              <a:t>geom_linerange</a:t>
            </a:r>
            <a:r>
              <a:rPr b="1" dirty="0"/>
              <a:t>()</a:t>
            </a:r>
            <a:r>
              <a:rPr dirty="0"/>
              <a:t/>
            </a:r>
            <a:br>
              <a:rPr dirty="0"/>
            </a:br>
            <a:r>
              <a:rPr dirty="0"/>
              <a:t>x, </a:t>
            </a:r>
            <a:r>
              <a:rPr dirty="0" err="1"/>
              <a:t>ymin</a:t>
            </a:r>
            <a:r>
              <a:rPr dirty="0"/>
              <a:t>, </a:t>
            </a:r>
            <a:r>
              <a:rPr dirty="0" err="1"/>
              <a:t>ymax</a:t>
            </a:r>
            <a:r>
              <a:rPr dirty="0"/>
              <a:t>, alpha, color,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7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j + </a:t>
            </a:r>
            <a:r>
              <a:rPr b="1" dirty="0" err="1"/>
              <a:t>geom_pointrange</a:t>
            </a:r>
            <a:r>
              <a:rPr b="1" dirty="0"/>
              <a:t>()</a:t>
            </a:r>
            <a:r>
              <a:rPr dirty="0"/>
              <a:t/>
            </a:r>
            <a:br>
              <a:rPr dirty="0"/>
            </a:br>
            <a:r>
              <a:rPr dirty="0"/>
              <a:t>x, y, </a:t>
            </a:r>
            <a:r>
              <a:rPr dirty="0" err="1"/>
              <a:t>ymin</a:t>
            </a:r>
            <a:r>
              <a:rPr dirty="0"/>
              <a:t>, </a:t>
            </a:r>
            <a:r>
              <a:rPr dirty="0" err="1"/>
              <a:t>ymax</a:t>
            </a:r>
            <a:r>
              <a:rPr dirty="0"/>
              <a:t>, alpha, color, fill, group, </a:t>
            </a:r>
            <a:r>
              <a:rPr dirty="0" err="1"/>
              <a:t>linetype</a:t>
            </a:r>
            <a:r>
              <a:rPr dirty="0"/>
              <a:t>, shape, size</a:t>
            </a:r>
          </a:p>
        </p:txBody>
      </p:sp>
      <p:sp>
        <p:nvSpPr>
          <p:cNvPr id="236" name="continuous function…"/>
          <p:cNvSpPr txBox="1"/>
          <p:nvPr/>
        </p:nvSpPr>
        <p:spPr>
          <a:xfrm>
            <a:off x="10533790" y="3603465"/>
            <a:ext cx="3363320" cy="29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lang="es-AR" dirty="0" smtClean="0"/>
              <a:t>función </a:t>
            </a:r>
            <a:r>
              <a:rPr dirty="0" err="1" smtClean="0"/>
              <a:t>continu</a:t>
            </a:r>
            <a:r>
              <a:rPr lang="es-AR" dirty="0" smtClean="0"/>
              <a:t>a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 err="1"/>
              <a:t>i</a:t>
            </a:r>
            <a:r>
              <a:rPr dirty="0"/>
              <a:t> &lt;- </a:t>
            </a:r>
            <a:r>
              <a:rPr dirty="0" err="1"/>
              <a:t>ggplot</a:t>
            </a:r>
            <a:r>
              <a:rPr dirty="0"/>
              <a:t>(economics, </a:t>
            </a:r>
            <a:r>
              <a:rPr dirty="0" err="1"/>
              <a:t>aes</a:t>
            </a:r>
            <a:r>
              <a:rPr dirty="0"/>
              <a:t>(date, </a:t>
            </a:r>
            <a:r>
              <a:rPr dirty="0" err="1"/>
              <a:t>unemploy</a:t>
            </a:r>
            <a:r>
              <a:rPr dirty="0"/>
              <a:t>))</a:t>
            </a:r>
          </a:p>
        </p:txBody>
      </p:sp>
      <p:sp>
        <p:nvSpPr>
          <p:cNvPr id="237" name="visualizing error…"/>
          <p:cNvSpPr txBox="1"/>
          <p:nvPr/>
        </p:nvSpPr>
        <p:spPr>
          <a:xfrm>
            <a:off x="10533790" y="5295760"/>
            <a:ext cx="3363320" cy="444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lang="es-AR" dirty="0" smtClean="0"/>
              <a:t>visualizando el</a:t>
            </a:r>
            <a:r>
              <a:rPr dirty="0" smtClean="0"/>
              <a:t> </a:t>
            </a:r>
            <a:r>
              <a:rPr dirty="0"/>
              <a:t>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data.frame</a:t>
            </a:r>
            <a:r>
              <a:rPr dirty="0"/>
              <a:t>(</a:t>
            </a:r>
            <a:r>
              <a:rPr dirty="0" err="1"/>
              <a:t>grp</a:t>
            </a:r>
            <a:r>
              <a:rPr dirty="0"/>
              <a:t>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/>
              <a:t>j &lt;- </a:t>
            </a:r>
            <a:r>
              <a:rPr dirty="0" err="1"/>
              <a:t>ggplot</a:t>
            </a:r>
            <a:r>
              <a:rPr dirty="0"/>
              <a:t>(</a:t>
            </a:r>
            <a:r>
              <a:rPr dirty="0" err="1"/>
              <a:t>df</a:t>
            </a:r>
            <a:r>
              <a:rPr dirty="0"/>
              <a:t>, 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grp</a:t>
            </a:r>
            <a:r>
              <a:rPr dirty="0"/>
              <a:t>, fit, </a:t>
            </a:r>
            <a:r>
              <a:rPr dirty="0" err="1"/>
              <a:t>ymin</a:t>
            </a:r>
            <a:r>
              <a:rPr dirty="0"/>
              <a:t> = fit-se, </a:t>
            </a:r>
            <a:r>
              <a:rPr dirty="0" err="1"/>
              <a:t>ymax</a:t>
            </a:r>
            <a:r>
              <a:rPr dirty="0"/>
              <a:t> = </a:t>
            </a:r>
            <a:r>
              <a:rPr dirty="0" err="1"/>
              <a:t>fit+se</a:t>
            </a:r>
            <a:r>
              <a:rPr dirty="0"/>
              <a:t>))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1" name="Group"/>
          <p:cNvGrpSpPr/>
          <p:nvPr/>
        </p:nvGrpSpPr>
        <p:grpSpPr>
          <a:xfrm>
            <a:off x="3731523" y="6997700"/>
            <a:ext cx="357938" cy="358034"/>
            <a:chOff x="0" y="0"/>
            <a:chExt cx="357936" cy="358032"/>
          </a:xfrm>
        </p:grpSpPr>
        <p:pic>
          <p:nvPicPr>
            <p:cNvPr id="239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42" name="Image" descr="Image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249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252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255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6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3731523" y="7400767"/>
            <a:ext cx="357938" cy="358033"/>
            <a:chOff x="0" y="0"/>
            <a:chExt cx="357936" cy="358032"/>
          </a:xfrm>
        </p:grpSpPr>
        <p:pic>
          <p:nvPicPr>
            <p:cNvPr id="258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Line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3731523" y="8200562"/>
            <a:ext cx="357938" cy="358033"/>
            <a:chOff x="0" y="0"/>
            <a:chExt cx="357936" cy="358032"/>
          </a:xfrm>
        </p:grpSpPr>
        <p:pic>
          <p:nvPicPr>
            <p:cNvPr id="261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3731523" y="8590851"/>
            <a:ext cx="357938" cy="358033"/>
            <a:chOff x="0" y="0"/>
            <a:chExt cx="357936" cy="358032"/>
          </a:xfrm>
        </p:grpSpPr>
        <p:pic>
          <p:nvPicPr>
            <p:cNvPr id="264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3" name="Group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265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9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0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94" name="Group"/>
          <p:cNvGrpSpPr/>
          <p:nvPr/>
        </p:nvGrpSpPr>
        <p:grpSpPr>
          <a:xfrm>
            <a:off x="3731523" y="7809180"/>
            <a:ext cx="357938" cy="358033"/>
            <a:chOff x="0" y="0"/>
            <a:chExt cx="357936" cy="358032"/>
          </a:xfrm>
        </p:grpSpPr>
        <p:pic>
          <p:nvPicPr>
            <p:cNvPr id="275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3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76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7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1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2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3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4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23" name="Group"/>
          <p:cNvGrpSpPr/>
          <p:nvPr/>
        </p:nvGrpSpPr>
        <p:grpSpPr>
          <a:xfrm>
            <a:off x="3731523" y="8987580"/>
            <a:ext cx="357938" cy="358033"/>
            <a:chOff x="0" y="0"/>
            <a:chExt cx="357936" cy="358032"/>
          </a:xfrm>
        </p:grpSpPr>
        <p:pic>
          <p:nvPicPr>
            <p:cNvPr id="295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2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96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1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2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3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4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9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0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30" name="Group"/>
          <p:cNvGrpSpPr/>
          <p:nvPr/>
        </p:nvGrpSpPr>
        <p:grpSpPr>
          <a:xfrm>
            <a:off x="3731523" y="9817100"/>
            <a:ext cx="357938" cy="358034"/>
            <a:chOff x="0" y="0"/>
            <a:chExt cx="357936" cy="358032"/>
          </a:xfrm>
        </p:grpSpPr>
        <p:pic>
          <p:nvPicPr>
            <p:cNvPr id="324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9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25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6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65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4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332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0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1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2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3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4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5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6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7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8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9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0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1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2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3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4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5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6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7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8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9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2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84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366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3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67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8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9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0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1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3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4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5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6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7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8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9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0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1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2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90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385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9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86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87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88" name="Line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24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391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7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92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3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4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5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7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8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9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0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1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2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3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4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5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423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408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9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1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2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28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425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6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27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429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4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430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431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432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433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48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7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41" name="Group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437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38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39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40" name="Line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442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3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4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5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6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76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449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5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50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1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2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3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4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5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6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7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8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9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0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1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2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3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4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5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6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7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8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9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0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1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2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3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87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477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86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80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78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79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481" name="Line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82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485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83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84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494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488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3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89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0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44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495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6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7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8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9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0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1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2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3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4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5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6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7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8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9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0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1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2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3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4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5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6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7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8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9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0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1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2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3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4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5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6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7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8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9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0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1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2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3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4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5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6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7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8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9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0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1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2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3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545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6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7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8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9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0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2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3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5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6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7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8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9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0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1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2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3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4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5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6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7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8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9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0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1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2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3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4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5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6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7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8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9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0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1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2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3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4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5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6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7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8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2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3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0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95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99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596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7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8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17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601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2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3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4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5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6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7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8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9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0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1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2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3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23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618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22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619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26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5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29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627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8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630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1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41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633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0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634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35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36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37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38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39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51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642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0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43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4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5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6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7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8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9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57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652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6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53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54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55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66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658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65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59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60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61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62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3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4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69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667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8" name="Image" descr="Image"/>
            <p:cNvPicPr>
              <a:picLocks noChangeAspect="1"/>
            </p:cNvPicPr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0" name="maps…"/>
          <p:cNvSpPr txBox="1"/>
          <p:nvPr/>
        </p:nvSpPr>
        <p:spPr>
          <a:xfrm>
            <a:off x="10533790" y="7683541"/>
            <a:ext cx="3363320" cy="610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dirty="0" smtClean="0"/>
              <a:t>map</a:t>
            </a:r>
            <a:r>
              <a:rPr lang="es-AR" dirty="0" smtClean="0"/>
              <a:t>a</a:t>
            </a:r>
            <a:r>
              <a:rPr dirty="0" smtClean="0"/>
              <a:t>s</a:t>
            </a:r>
            <a:endParaRPr dirty="0"/>
          </a:p>
          <a:p>
            <a:pPr lvl="1" indent="0">
              <a:lnSpc>
                <a:spcPct val="7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>data &lt;- </a:t>
            </a:r>
            <a:r>
              <a:rPr dirty="0" err="1"/>
              <a:t>data.frame</a:t>
            </a:r>
            <a:r>
              <a:rPr dirty="0"/>
              <a:t>(murder = </a:t>
            </a:r>
            <a:r>
              <a:rPr dirty="0" err="1"/>
              <a:t>USArrests$Murder</a:t>
            </a:r>
            <a:r>
              <a:rPr dirty="0"/>
              <a:t>,</a:t>
            </a:r>
            <a:br>
              <a:rPr dirty="0"/>
            </a:br>
            <a:r>
              <a:rPr dirty="0"/>
              <a:t>state = </a:t>
            </a:r>
            <a:r>
              <a:rPr dirty="0" err="1"/>
              <a:t>tolower</a:t>
            </a:r>
            <a:r>
              <a:rPr dirty="0"/>
              <a:t>(</a:t>
            </a:r>
            <a:r>
              <a:rPr dirty="0" err="1"/>
              <a:t>rownames</a:t>
            </a:r>
            <a:r>
              <a:rPr dirty="0"/>
              <a:t>(</a:t>
            </a:r>
            <a:r>
              <a:rPr dirty="0" err="1"/>
              <a:t>USArrests</a:t>
            </a:r>
            <a:r>
              <a:rPr dirty="0"/>
              <a:t>)))</a:t>
            </a:r>
            <a:br>
              <a:rPr dirty="0"/>
            </a:br>
            <a:r>
              <a:rPr dirty="0"/>
              <a:t>map &lt;- </a:t>
            </a:r>
            <a:r>
              <a:rPr dirty="0" err="1"/>
              <a:t>map_data</a:t>
            </a:r>
            <a:r>
              <a:rPr dirty="0"/>
              <a:t>("state")</a:t>
            </a:r>
            <a:br>
              <a:rPr dirty="0"/>
            </a:br>
            <a:r>
              <a:rPr dirty="0"/>
              <a:t>k &lt;- </a:t>
            </a:r>
            <a:r>
              <a:rPr dirty="0" err="1"/>
              <a:t>ggplot</a:t>
            </a:r>
            <a:r>
              <a:rPr dirty="0"/>
              <a:t>(data, </a:t>
            </a:r>
            <a:r>
              <a:rPr dirty="0" err="1"/>
              <a:t>aes</a:t>
            </a:r>
            <a:r>
              <a:rPr dirty="0"/>
              <a:t>(fill = murder))</a:t>
            </a:r>
          </a:p>
        </p:txBody>
      </p:sp>
      <p:sp>
        <p:nvSpPr>
          <p:cNvPr id="671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7962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k + </a:t>
            </a:r>
            <a:r>
              <a:rPr b="1" dirty="0" err="1"/>
              <a:t>geom_map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map_id</a:t>
            </a:r>
            <a:r>
              <a:rPr dirty="0"/>
              <a:t> = state), map = map) </a:t>
            </a:r>
            <a:r>
              <a:rPr b="1" dirty="0"/>
              <a:t>+ </a:t>
            </a:r>
            <a:r>
              <a:rPr b="1" dirty="0" err="1"/>
              <a:t>expand_limits</a:t>
            </a:r>
            <a:r>
              <a:rPr b="1" dirty="0"/>
              <a:t>(</a:t>
            </a:r>
            <a:r>
              <a:rPr dirty="0"/>
              <a:t>x = </a:t>
            </a:r>
            <a:r>
              <a:rPr dirty="0" err="1"/>
              <a:t>map$long</a:t>
            </a:r>
            <a:r>
              <a:rPr dirty="0"/>
              <a:t>, y = </a:t>
            </a:r>
            <a:r>
              <a:rPr dirty="0" err="1"/>
              <a:t>map$lat</a:t>
            </a:r>
            <a:r>
              <a:rPr b="1" dirty="0"/>
              <a:t>)</a:t>
            </a:r>
            <a:r>
              <a:rPr dirty="0"/>
              <a:t>, </a:t>
            </a:r>
            <a:r>
              <a:rPr dirty="0" err="1"/>
              <a:t>map_id</a:t>
            </a:r>
            <a:r>
              <a:rPr dirty="0"/>
              <a:t>, alpha, color, fill, </a:t>
            </a:r>
            <a:r>
              <a:rPr dirty="0" err="1"/>
              <a:t>linetype</a:t>
            </a:r>
            <a:r>
              <a:rPr dirty="0"/>
              <a:t>, size</a:t>
            </a:r>
          </a:p>
        </p:txBody>
      </p:sp>
      <p:sp>
        <p:nvSpPr>
          <p:cNvPr id="672" name="Line"/>
          <p:cNvSpPr/>
          <p:nvPr/>
        </p:nvSpPr>
        <p:spPr>
          <a:xfrm>
            <a:off x="2845883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3" name="Line"/>
          <p:cNvSpPr/>
          <p:nvPr/>
        </p:nvSpPr>
        <p:spPr>
          <a:xfrm>
            <a:off x="2845883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Not  required, sensible defaults supplied"/>
          <p:cNvSpPr txBox="1"/>
          <p:nvPr/>
        </p:nvSpPr>
        <p:spPr>
          <a:xfrm>
            <a:off x="2963507" y="6111951"/>
            <a:ext cx="668693" cy="73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3DA64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dirty="0" smtClean="0"/>
              <a:t>No </a:t>
            </a:r>
            <a:r>
              <a:rPr dirty="0"/>
              <a:t/>
            </a:r>
            <a:br>
              <a:rPr dirty="0"/>
            </a:br>
            <a:r>
              <a:rPr dirty="0" err="1" smtClean="0"/>
              <a:t>requ</a:t>
            </a:r>
            <a:r>
              <a:rPr lang="es-AR" dirty="0" err="1" smtClean="0"/>
              <a:t>erido</a:t>
            </a:r>
            <a:r>
              <a:rPr lang="es-AR" dirty="0" smtClean="0"/>
              <a:t>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3DA64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es-AR" dirty="0" smtClean="0"/>
              <a:t>se proveen valores iniciales razonables</a:t>
            </a:r>
            <a:endParaRPr dirty="0"/>
          </a:p>
        </p:txBody>
      </p:sp>
      <p:grpSp>
        <p:nvGrpSpPr>
          <p:cNvPr id="677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675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6" name="Image" descr="Image"/>
            <p:cNvPicPr>
              <a:picLocks noChangeAspect="1"/>
            </p:cNvPicPr>
            <p:nvPr/>
          </p:nvPicPr>
          <p:blipFill>
            <a:blip r:embed="rId9" cstate="print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80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678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9" name="Image" descr="Image"/>
            <p:cNvPicPr>
              <a:picLocks noChangeAspect="1"/>
            </p:cNvPicPr>
            <p:nvPr/>
          </p:nvPicPr>
          <p:blipFill>
            <a:blip r:embed="rId10" cstate="print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1" name="Geoms"/>
          <p:cNvSpPr txBox="1"/>
          <p:nvPr/>
        </p:nvSpPr>
        <p:spPr>
          <a:xfrm>
            <a:off x="3724388" y="1220487"/>
            <a:ext cx="101869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dirty="0" err="1" smtClean="0"/>
              <a:t>Geom</a:t>
            </a:r>
            <a:endParaRPr dirty="0"/>
          </a:p>
        </p:txBody>
      </p:sp>
      <p:sp>
        <p:nvSpPr>
          <p:cNvPr id="682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7101892" cy="29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3DA642"/>
                </a:solidFill>
              </a:defRPr>
            </a:pPr>
            <a:r>
              <a:rPr dirty="0" smtClean="0"/>
              <a:t>U</a:t>
            </a:r>
            <a:r>
              <a:rPr lang="es-AR" dirty="0" err="1" smtClean="0"/>
              <a:t>tiliza</a:t>
            </a:r>
            <a:r>
              <a:rPr lang="es-AR" dirty="0" smtClean="0"/>
              <a:t> una función</a:t>
            </a:r>
            <a:r>
              <a:rPr dirty="0" smtClean="0"/>
              <a:t> </a:t>
            </a:r>
            <a:r>
              <a:rPr dirty="0" err="1"/>
              <a:t>geom</a:t>
            </a:r>
            <a:r>
              <a:rPr dirty="0"/>
              <a:t> </a:t>
            </a:r>
            <a:r>
              <a:rPr lang="es-AR" dirty="0" smtClean="0"/>
              <a:t>para representar puntos de datos y usa las propiedades estéticas para representar variables</a:t>
            </a:r>
            <a:r>
              <a:rPr dirty="0" smtClean="0"/>
              <a:t>. </a:t>
            </a:r>
            <a:r>
              <a:rPr dirty="0"/>
              <a:t/>
            </a:r>
            <a:br>
              <a:rPr dirty="0"/>
            </a:br>
            <a:r>
              <a:rPr lang="es-AR" dirty="0" smtClean="0"/>
              <a:t>Cada función genera una capa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683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4" name="Line"/>
          <p:cNvSpPr/>
          <p:nvPr/>
        </p:nvSpPr>
        <p:spPr>
          <a:xfrm>
            <a:off x="3740503" y="94361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6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7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8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9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0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1" name="TWO VARIABLES…"/>
          <p:cNvSpPr txBox="1"/>
          <p:nvPr/>
        </p:nvSpPr>
        <p:spPr>
          <a:xfrm>
            <a:off x="7134363" y="1672222"/>
            <a:ext cx="3363321" cy="481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rPr lang="es-AR" dirty="0" smtClean="0"/>
              <a:t>DOS</a:t>
            </a:r>
            <a:r>
              <a:rPr dirty="0" smtClean="0"/>
              <a:t> </a:t>
            </a:r>
            <a:r>
              <a:rPr dirty="0"/>
              <a:t>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lang="es-AR" dirty="0" smtClean="0"/>
              <a:t>x </a:t>
            </a:r>
            <a:r>
              <a:rPr dirty="0" err="1" smtClean="0"/>
              <a:t>continu</a:t>
            </a:r>
            <a:r>
              <a:rPr lang="es-AR" dirty="0" smtClean="0"/>
              <a:t>a</a:t>
            </a:r>
            <a:r>
              <a:rPr dirty="0" smtClean="0"/>
              <a:t> </a:t>
            </a:r>
            <a:r>
              <a:rPr dirty="0"/>
              <a:t>, </a:t>
            </a:r>
            <a:r>
              <a:rPr lang="es-AR" dirty="0" smtClean="0"/>
              <a:t>y </a:t>
            </a:r>
            <a:r>
              <a:rPr dirty="0" err="1" smtClean="0"/>
              <a:t>continu</a:t>
            </a:r>
            <a:r>
              <a:rPr lang="es-AR" dirty="0" smtClean="0"/>
              <a:t>a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>e &lt;- </a:t>
            </a: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cty</a:t>
            </a:r>
            <a:r>
              <a:rPr dirty="0"/>
              <a:t>, hwy))</a:t>
            </a:r>
          </a:p>
        </p:txBody>
      </p:sp>
      <p:sp>
        <p:nvSpPr>
          <p:cNvPr id="692" name="continuous bivariate distribution…"/>
          <p:cNvSpPr txBox="1"/>
          <p:nvPr/>
        </p:nvSpPr>
        <p:spPr>
          <a:xfrm>
            <a:off x="10533790" y="1672222"/>
            <a:ext cx="3093870" cy="444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dirty="0"/>
              <a:t/>
            </a:r>
            <a:br>
              <a:rPr dirty="0"/>
            </a:br>
            <a:r>
              <a:rPr lang="es-AR" dirty="0" smtClean="0"/>
              <a:t>distribución </a:t>
            </a:r>
            <a:r>
              <a:rPr lang="es-AR" dirty="0" err="1" smtClean="0"/>
              <a:t>bivariada</a:t>
            </a:r>
            <a:r>
              <a:rPr lang="es-AR" dirty="0" smtClean="0"/>
              <a:t> </a:t>
            </a:r>
            <a:r>
              <a:rPr dirty="0" err="1" smtClean="0"/>
              <a:t>continu</a:t>
            </a:r>
            <a:r>
              <a:rPr lang="es-AR" dirty="0" smtClean="0"/>
              <a:t>a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>h &lt;- </a:t>
            </a:r>
            <a:r>
              <a:rPr dirty="0" err="1"/>
              <a:t>ggplot</a:t>
            </a:r>
            <a:r>
              <a:rPr dirty="0"/>
              <a:t>(diamonds, </a:t>
            </a:r>
            <a:r>
              <a:rPr dirty="0" err="1"/>
              <a:t>aes</a:t>
            </a:r>
            <a:r>
              <a:rPr dirty="0"/>
              <a:t>(carat, price))</a:t>
            </a:r>
          </a:p>
        </p:txBody>
      </p:sp>
      <p:sp>
        <p:nvSpPr>
          <p:cNvPr id="693" name="RStudio® is a trademark of RStudio, Inc.  •  CC BY SA  RStudio •  info@rstudio.com  •  844-448-1212 • rstudio.com •  Learn more at  http://ggplot2.tidyverse.org •  ggplot2  3.1.0  •  Updated: 2018-12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</a:t>
            </a:r>
            <a:r>
              <a:rPr lang="es-AR" dirty="0" smtClean="0"/>
              <a:t>e</a:t>
            </a:r>
            <a:r>
              <a:rPr dirty="0" smtClean="0"/>
              <a:t>s </a:t>
            </a:r>
            <a:r>
              <a:rPr lang="es-AR" dirty="0" smtClean="0"/>
              <a:t>una marca registrada de </a:t>
            </a:r>
            <a:r>
              <a:rPr dirty="0" err="1" smtClean="0"/>
              <a:t>RStudio</a:t>
            </a:r>
            <a:r>
              <a:rPr dirty="0"/>
              <a:t>, Inc.  •  </a:t>
            </a:r>
            <a:r>
              <a:rPr dirty="0">
                <a:hlinkClick r:id="rId11"/>
              </a:rPr>
              <a:t>CC BY SA</a:t>
            </a:r>
            <a:r>
              <a:rPr dirty="0"/>
              <a:t>  </a:t>
            </a:r>
            <a:r>
              <a:rPr dirty="0" err="1"/>
              <a:t>RStudio</a:t>
            </a:r>
            <a:r>
              <a:rPr dirty="0"/>
              <a:t> •  </a:t>
            </a:r>
            <a:r>
              <a:rPr dirty="0">
                <a:hlinkClick r:id="rId12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13"/>
              </a:rPr>
              <a:t>rstudio.com</a:t>
            </a:r>
            <a:r>
              <a:rPr dirty="0"/>
              <a:t> •  </a:t>
            </a:r>
            <a:r>
              <a:rPr lang="es-AR" dirty="0" smtClean="0"/>
              <a:t>Aprenda más en </a:t>
            </a:r>
            <a:r>
              <a:rPr b="1" dirty="0" smtClean="0"/>
              <a:t>http</a:t>
            </a:r>
            <a:r>
              <a:rPr b="1" dirty="0"/>
              <a:t>://ggplot2.tidyverse.org</a:t>
            </a:r>
            <a:r>
              <a:rPr dirty="0"/>
              <a:t> •  ggplot2  3.1.0  •  </a:t>
            </a:r>
            <a:r>
              <a:rPr lang="es-AR" dirty="0" smtClean="0"/>
              <a:t>Actualizado</a:t>
            </a:r>
            <a:r>
              <a:rPr dirty="0" smtClean="0"/>
              <a:t>: </a:t>
            </a:r>
            <a:r>
              <a:rPr lang="es-AR" dirty="0" smtClean="0"/>
              <a:t>12/</a:t>
            </a:r>
            <a:r>
              <a:rPr dirty="0" smtClean="0"/>
              <a:t>2018</a:t>
            </a:r>
            <a:endParaRPr dirty="0"/>
          </a:p>
        </p:txBody>
      </p:sp>
      <p:pic>
        <p:nvPicPr>
          <p:cNvPr id="694" name="Image" descr="Image"/>
          <p:cNvPicPr>
            <a:picLocks noChangeAspect="1"/>
          </p:cNvPicPr>
          <p:nvPr/>
        </p:nvPicPr>
        <p:blipFill>
          <a:blip r:embed="rId14" cstate="print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5" name="ggplot2.png" descr="ggplot2.png"/>
          <p:cNvPicPr>
            <a:picLocks noChangeAspect="1"/>
          </p:cNvPicPr>
          <p:nvPr/>
        </p:nvPicPr>
        <p:blipFill>
          <a:blip r:embed="rId15" cstate="print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696" name="ggplot (data =  &lt;DATA&gt; ) +…"/>
          <p:cNvSpPr txBox="1"/>
          <p:nvPr/>
        </p:nvSpPr>
        <p:spPr>
          <a:xfrm>
            <a:off x="350145" y="5670126"/>
            <a:ext cx="3054155" cy="1817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ggplot</a:t>
            </a:r>
            <a:r>
              <a:rPr dirty="0"/>
              <a:t> (data =  </a:t>
            </a:r>
            <a:r>
              <a:rPr dirty="0">
                <a:solidFill>
                  <a:srgbClr val="FFFFFF"/>
                </a:solidFill>
              </a:rPr>
              <a:t>&lt;</a:t>
            </a:r>
            <a:r>
              <a:rPr dirty="0" smtClean="0">
                <a:solidFill>
                  <a:srgbClr val="FFFFFF"/>
                </a:solidFill>
              </a:rPr>
              <a:t>DAT</a:t>
            </a:r>
            <a:r>
              <a:rPr lang="es-AR" dirty="0" smtClean="0">
                <a:solidFill>
                  <a:srgbClr val="FFFFFF"/>
                </a:solidFill>
              </a:rPr>
              <a:t>OS</a:t>
            </a:r>
            <a:r>
              <a:rPr dirty="0" smtClean="0">
                <a:solidFill>
                  <a:srgbClr val="FFFFFF"/>
                </a:solidFill>
              </a:rPr>
              <a:t>&gt; </a:t>
            </a:r>
            <a:r>
              <a:rPr dirty="0"/>
              <a:t>) +</a:t>
            </a:r>
            <a:r>
              <a:rPr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</a:t>
            </a:r>
            <a:r>
              <a:rPr dirty="0" smtClean="0">
                <a:solidFill>
                  <a:srgbClr val="FFFFFF"/>
                </a:solidFill>
              </a:rPr>
              <a:t>&lt;</a:t>
            </a:r>
            <a:r>
              <a:rPr lang="es-AR" dirty="0" smtClean="0">
                <a:solidFill>
                  <a:srgbClr val="FFFFFF"/>
                </a:solidFill>
              </a:rPr>
              <a:t>FUNCIÓN_</a:t>
            </a:r>
            <a:r>
              <a:rPr dirty="0" smtClean="0">
                <a:solidFill>
                  <a:srgbClr val="FFFFFF"/>
                </a:solidFill>
              </a:rPr>
              <a:t>GEOM&gt; 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r>
              <a:rPr dirty="0" smtClean="0"/>
              <a:t>(</a:t>
            </a:r>
            <a:r>
              <a:rPr dirty="0"/>
              <a:t>mapping = </a:t>
            </a:r>
            <a:r>
              <a:rPr dirty="0" err="1"/>
              <a:t>aes</a:t>
            </a:r>
            <a:r>
              <a:rPr dirty="0"/>
              <a:t>( </a:t>
            </a:r>
            <a:r>
              <a:rPr dirty="0" smtClean="0">
                <a:solidFill>
                  <a:srgbClr val="FFFFFF"/>
                </a:solidFill>
              </a:rPr>
              <a:t>&lt;</a:t>
            </a:r>
            <a:r>
              <a:rPr lang="es-AR" dirty="0" smtClean="0">
                <a:solidFill>
                  <a:srgbClr val="FFFFFF"/>
                </a:solidFill>
              </a:rPr>
              <a:t>ESTÉTICAS</a:t>
            </a:r>
            <a:r>
              <a:rPr dirty="0" smtClean="0">
                <a:solidFill>
                  <a:srgbClr val="FFFFFF"/>
                </a:solidFill>
              </a:rPr>
              <a:t>&gt;</a:t>
            </a:r>
            <a:r>
              <a:rPr dirty="0" smtClean="0"/>
              <a:t> </a:t>
            </a:r>
            <a:r>
              <a:rPr lang="es-AR" dirty="0" smtClean="0"/>
              <a:t>   </a:t>
            </a:r>
            <a:r>
              <a:rPr dirty="0" smtClean="0"/>
              <a:t>), </a:t>
            </a:r>
            <a:endParaRPr dirty="0"/>
          </a:p>
          <a:p>
            <a:pPr>
              <a:lnSpc>
                <a:spcPts val="15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>  stat = </a:t>
            </a:r>
            <a:r>
              <a:rPr b="1" dirty="0" smtClean="0">
                <a:solidFill>
                  <a:srgbClr val="FFFFFF"/>
                </a:solidFill>
              </a:rPr>
              <a:t>&lt;</a:t>
            </a:r>
            <a:r>
              <a:rPr lang="es-ES" b="1" dirty="0" smtClean="0">
                <a:solidFill>
                  <a:srgbClr val="FFFFFF"/>
                </a:solidFill>
              </a:rPr>
              <a:t>ESTADÍSTICA</a:t>
            </a:r>
            <a:r>
              <a:rPr b="1" dirty="0" smtClean="0">
                <a:solidFill>
                  <a:srgbClr val="FFFFFF"/>
                </a:solidFill>
              </a:rPr>
              <a:t>&gt;</a:t>
            </a:r>
            <a:r>
              <a:rPr dirty="0" smtClean="0"/>
              <a:t> </a:t>
            </a:r>
            <a:r>
              <a:rPr dirty="0"/>
              <a:t>, </a:t>
            </a:r>
            <a:endParaRPr lang="es-ES" dirty="0" smtClean="0"/>
          </a:p>
          <a:p>
            <a:pPr>
              <a:lnSpc>
                <a:spcPts val="15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 smtClean="0"/>
              <a:t>position </a:t>
            </a:r>
            <a:r>
              <a:rPr dirty="0"/>
              <a:t>= </a:t>
            </a:r>
            <a:r>
              <a:rPr b="1" dirty="0">
                <a:solidFill>
                  <a:srgbClr val="FFFFFF"/>
                </a:solidFill>
              </a:rPr>
              <a:t>&lt;</a:t>
            </a:r>
            <a:r>
              <a:rPr b="1" dirty="0" smtClean="0">
                <a:solidFill>
                  <a:srgbClr val="FFFFFF"/>
                </a:solidFill>
              </a:rPr>
              <a:t>POSI</a:t>
            </a:r>
            <a:r>
              <a:rPr lang="es-AR" b="1" dirty="0" smtClean="0">
                <a:solidFill>
                  <a:srgbClr val="FFFFFF"/>
                </a:solidFill>
              </a:rPr>
              <a:t>C</a:t>
            </a:r>
            <a:r>
              <a:rPr b="1" dirty="0" smtClean="0">
                <a:solidFill>
                  <a:srgbClr val="FFFFFF"/>
                </a:solidFill>
              </a:rPr>
              <a:t>I</a:t>
            </a:r>
            <a:r>
              <a:rPr lang="es-AR" b="1" dirty="0" smtClean="0">
                <a:solidFill>
                  <a:srgbClr val="FFFFFF"/>
                </a:solidFill>
              </a:rPr>
              <a:t>Ó</a:t>
            </a:r>
            <a:r>
              <a:rPr b="1" dirty="0" smtClean="0">
                <a:solidFill>
                  <a:srgbClr val="FFFFFF"/>
                </a:solidFill>
              </a:rPr>
              <a:t>N</a:t>
            </a:r>
            <a:r>
              <a:rPr b="1" dirty="0">
                <a:solidFill>
                  <a:srgbClr val="FFFFFF"/>
                </a:solidFill>
              </a:rPr>
              <a:t>&gt;</a:t>
            </a:r>
            <a:r>
              <a:rPr dirty="0"/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b="1" dirty="0" smtClean="0">
                <a:solidFill>
                  <a:srgbClr val="FFFFFF"/>
                </a:solidFill>
              </a:rPr>
              <a:t>&lt;</a:t>
            </a:r>
            <a:r>
              <a:rPr lang="es-AR" b="1" dirty="0" smtClean="0">
                <a:solidFill>
                  <a:srgbClr val="FFFFFF"/>
                </a:solidFill>
              </a:rPr>
              <a:t>FUNCIÓN</a:t>
            </a:r>
            <a:r>
              <a:rPr b="1" dirty="0" smtClean="0">
                <a:solidFill>
                  <a:srgbClr val="FFFFFF"/>
                </a:solidFill>
              </a:rPr>
              <a:t>_</a:t>
            </a:r>
            <a:r>
              <a:rPr lang="es-AR" b="1" dirty="0" smtClean="0">
                <a:solidFill>
                  <a:srgbClr val="FFFFFF"/>
                </a:solidFill>
              </a:rPr>
              <a:t>COORDENADAS</a:t>
            </a:r>
            <a:r>
              <a:rPr b="1" dirty="0" smtClean="0">
                <a:solidFill>
                  <a:srgbClr val="FFFFFF"/>
                </a:solidFill>
              </a:rPr>
              <a:t>&gt;</a:t>
            </a:r>
            <a:r>
              <a:rPr dirty="0" smtClean="0"/>
              <a:t> </a:t>
            </a:r>
            <a:r>
              <a:rPr dirty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dirty="0" smtClean="0">
                <a:solidFill>
                  <a:srgbClr val="FFFFFF"/>
                </a:solidFill>
              </a:rPr>
              <a:t>&lt;</a:t>
            </a:r>
            <a:r>
              <a:rPr lang="es-AR" dirty="0" smtClean="0">
                <a:solidFill>
                  <a:srgbClr val="FFFFFF"/>
                </a:solidFill>
              </a:rPr>
              <a:t>FUNCIÓN_FACETA</a:t>
            </a:r>
            <a:r>
              <a:rPr dirty="0" smtClean="0">
                <a:solidFill>
                  <a:srgbClr val="FFFFFF"/>
                </a:solidFill>
              </a:rPr>
              <a:t>&gt;</a:t>
            </a:r>
            <a:r>
              <a:rPr dirty="0" smtClean="0"/>
              <a:t>  </a:t>
            </a:r>
            <a:r>
              <a:rPr b="0" dirty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dirty="0" smtClean="0">
                <a:solidFill>
                  <a:srgbClr val="FFFFFF"/>
                </a:solidFill>
              </a:rPr>
              <a:t>&lt;</a:t>
            </a:r>
            <a:r>
              <a:rPr lang="es-AR" dirty="0" smtClean="0">
                <a:solidFill>
                  <a:srgbClr val="FFFFFF"/>
                </a:solidFill>
              </a:rPr>
              <a:t> FUNCIÓN_ESCALA</a:t>
            </a:r>
            <a:r>
              <a:rPr dirty="0" smtClean="0">
                <a:solidFill>
                  <a:srgbClr val="FFFFFF"/>
                </a:solidFill>
              </a:rPr>
              <a:t>&gt;</a:t>
            </a:r>
            <a:r>
              <a:rPr dirty="0" smtClean="0"/>
              <a:t>  </a:t>
            </a:r>
            <a:r>
              <a:rPr b="0" dirty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rPr dirty="0"/>
              <a:t>  </a:t>
            </a:r>
            <a:r>
              <a:rPr lang="es-AR" dirty="0" smtClean="0"/>
              <a:t> </a:t>
            </a:r>
            <a:r>
              <a:rPr dirty="0" smtClean="0"/>
              <a:t>&lt;</a:t>
            </a:r>
            <a:r>
              <a:rPr lang="es-AR" dirty="0" smtClean="0">
                <a:solidFill>
                  <a:srgbClr val="FFFFFF"/>
                </a:solidFill>
              </a:rPr>
              <a:t> FUNCIÓN_TEMA</a:t>
            </a:r>
            <a:r>
              <a:rPr dirty="0" smtClean="0"/>
              <a:t>&gt;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Triangle"/>
          <p:cNvSpPr/>
          <p:nvPr/>
        </p:nvSpPr>
        <p:spPr>
          <a:xfrm rot="3119865">
            <a:off x="11269269" y="651828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698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699" name="Rectangle"/>
          <p:cNvSpPr/>
          <p:nvPr/>
        </p:nvSpPr>
        <p:spPr>
          <a:xfrm>
            <a:off x="3614760" y="596899"/>
            <a:ext cx="3328451" cy="9533759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0" name="Scales"/>
          <p:cNvSpPr txBox="1"/>
          <p:nvPr/>
        </p:nvSpPr>
        <p:spPr>
          <a:xfrm>
            <a:off x="3724388" y="673100"/>
            <a:ext cx="196047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lang="es-AR" dirty="0" smtClean="0"/>
              <a:t>Escalas (</a:t>
            </a:r>
            <a:r>
              <a:rPr lang="es-AR" i="1" dirty="0" err="1" smtClean="0"/>
              <a:t>scale</a:t>
            </a:r>
            <a:r>
              <a:rPr lang="es-AR" dirty="0" smtClean="0"/>
              <a:t>)</a:t>
            </a:r>
            <a:endParaRPr dirty="0"/>
          </a:p>
        </p:txBody>
      </p:sp>
      <p:sp>
        <p:nvSpPr>
          <p:cNvPr id="70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2" name="Coordinate Systems"/>
          <p:cNvSpPr txBox="1"/>
          <p:nvPr/>
        </p:nvSpPr>
        <p:spPr>
          <a:xfrm>
            <a:off x="7127988" y="740817"/>
            <a:ext cx="332462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lang="es-AR" dirty="0" smtClean="0"/>
              <a:t>Sistema de coordenadas</a:t>
            </a:r>
            <a:endParaRPr dirty="0"/>
          </a:p>
        </p:txBody>
      </p:sp>
      <p:sp>
        <p:nvSpPr>
          <p:cNvPr id="703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4" name="Rectangle"/>
          <p:cNvSpPr/>
          <p:nvPr/>
        </p:nvSpPr>
        <p:spPr>
          <a:xfrm>
            <a:off x="236082" y="596899"/>
            <a:ext cx="3328451" cy="9185385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5" name="A stat builds new variables to plot (e.g., count, prop)."/>
          <p:cNvSpPr txBox="1"/>
          <p:nvPr/>
        </p:nvSpPr>
        <p:spPr>
          <a:xfrm>
            <a:off x="335608" y="1054100"/>
            <a:ext cx="3144192" cy="49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rPr lang="es-AR" dirty="0" smtClean="0"/>
              <a:t>Una forma alternativa de construir una capa. Crea nuevas variables para realizar el gráfico</a:t>
            </a:r>
            <a:r>
              <a:rPr dirty="0" smtClean="0"/>
              <a:t> (</a:t>
            </a:r>
            <a:r>
              <a:rPr lang="es-ES" dirty="0" smtClean="0"/>
              <a:t>por ejemplo, </a:t>
            </a:r>
            <a:r>
              <a:rPr b="1" i="1" dirty="0" smtClean="0"/>
              <a:t>count</a:t>
            </a:r>
            <a:r>
              <a:rPr lang="es-ES" dirty="0" smtClean="0"/>
              <a:t> y</a:t>
            </a:r>
            <a:r>
              <a:rPr dirty="0" smtClean="0"/>
              <a:t> </a:t>
            </a:r>
            <a:r>
              <a:rPr b="1" i="1" dirty="0"/>
              <a:t>prop</a:t>
            </a:r>
            <a:r>
              <a:rPr dirty="0"/>
              <a:t>). </a:t>
            </a:r>
          </a:p>
        </p:txBody>
      </p:sp>
      <p:sp>
        <p:nvSpPr>
          <p:cNvPr id="706" name="Stats"/>
          <p:cNvSpPr txBox="1"/>
          <p:nvPr/>
        </p:nvSpPr>
        <p:spPr>
          <a:xfrm>
            <a:off x="282688" y="673100"/>
            <a:ext cx="303729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>
                <a:solidFill>
                  <a:srgbClr val="00A642"/>
                </a:solidFill>
              </a:rPr>
              <a:t>Estadísticas (</a:t>
            </a:r>
            <a:r>
              <a:rPr lang="es-ES" i="1" dirty="0" err="1" smtClean="0">
                <a:solidFill>
                  <a:srgbClr val="00A642"/>
                </a:solidFill>
              </a:rPr>
              <a:t>stat</a:t>
            </a:r>
            <a:r>
              <a:rPr lang="es-ES" dirty="0" smtClean="0">
                <a:solidFill>
                  <a:srgbClr val="00A642"/>
                </a:solidFill>
              </a:rPr>
              <a:t>)</a:t>
            </a:r>
            <a:r>
              <a:rPr dirty="0" smtClean="0"/>
              <a:t>  </a:t>
            </a:r>
            <a:endParaRPr dirty="0"/>
          </a:p>
        </p:txBody>
      </p:sp>
      <p:grpSp>
        <p:nvGrpSpPr>
          <p:cNvPr id="744" name="Group"/>
          <p:cNvGrpSpPr/>
          <p:nvPr/>
        </p:nvGrpSpPr>
        <p:grpSpPr>
          <a:xfrm>
            <a:off x="332849" y="1511300"/>
            <a:ext cx="2918351" cy="996753"/>
            <a:chOff x="25399" y="153161"/>
            <a:chExt cx="2918350" cy="996753"/>
          </a:xfrm>
        </p:grpSpPr>
        <p:graphicFrame>
          <p:nvGraphicFramePr>
            <p:cNvPr id="708" name="Table"/>
            <p:cNvGraphicFramePr/>
            <p:nvPr>
              <p:extLst>
                <p:ext uri="{D42A27DB-BD31-4B8C-83A1-F6EECF244321}">
                  <p14:modId xmlns:p14="http://schemas.microsoft.com/office/powerpoint/2010/main" xmlns="" val="3910483859"/>
                </p:ext>
              </p:extLst>
            </p:nvPr>
          </p:nvGraphicFramePr>
          <p:xfrm>
            <a:off x="1714938" y="153161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sp>
          <p:nvSpPr>
            <p:cNvPr id="709" name="+"/>
            <p:cNvSpPr txBox="1"/>
            <p:nvPr/>
          </p:nvSpPr>
          <p:spPr>
            <a:xfrm>
              <a:off x="1467545" y="22069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 b="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710" name="="/>
            <p:cNvSpPr txBox="1"/>
            <p:nvPr/>
          </p:nvSpPr>
          <p:spPr>
            <a:xfrm>
              <a:off x="2190077" y="22069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 b="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=</a:t>
              </a:r>
            </a:p>
          </p:txBody>
        </p:sp>
        <p:graphicFrame>
          <p:nvGraphicFramePr>
            <p:cNvPr id="711" name="Table"/>
            <p:cNvGraphicFramePr/>
            <p:nvPr>
              <p:extLst>
                <p:ext uri="{D42A27DB-BD31-4B8C-83A1-F6EECF244321}">
                  <p14:modId xmlns:p14="http://schemas.microsoft.com/office/powerpoint/2010/main" xmlns="" val="2364776196"/>
                </p:ext>
              </p:extLst>
            </p:nvPr>
          </p:nvGraphicFramePr>
          <p:xfrm>
            <a:off x="2407534" y="153161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sp>
          <p:nvSpPr>
            <p:cNvPr id="712" name="data"/>
            <p:cNvSpPr txBox="1"/>
            <p:nvPr/>
          </p:nvSpPr>
          <p:spPr>
            <a:xfrm>
              <a:off x="28566" y="730813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dirty="0" err="1" smtClean="0"/>
                <a:t>dat</a:t>
              </a:r>
              <a:r>
                <a:rPr lang="es-AR" dirty="0" smtClean="0"/>
                <a:t>os</a:t>
              </a:r>
              <a:endParaRPr dirty="0"/>
            </a:p>
          </p:txBody>
        </p:sp>
        <p:sp>
          <p:nvSpPr>
            <p:cNvPr id="713" name="geom…"/>
            <p:cNvSpPr txBox="1"/>
            <p:nvPr/>
          </p:nvSpPr>
          <p:spPr>
            <a:xfrm>
              <a:off x="1111811" y="711763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rPr dirty="0" err="1"/>
                <a:t>geom</a:t>
              </a:r>
              <a:endParaRPr dirty="0"/>
            </a:p>
            <a:p>
              <a:pPr>
                <a:lnSpc>
                  <a:spcPct val="70000"/>
                </a:lnSpc>
                <a:spcBef>
                  <a:spcPts val="0"/>
                </a:spcBef>
                <a:defRPr sz="900" b="0">
                  <a:solidFill>
                    <a:srgbClr val="000000"/>
                  </a:solidFill>
                </a:defRPr>
              </a:pPr>
              <a:r>
                <a:rPr dirty="0"/>
                <a:t>x = x </a:t>
              </a:r>
              <a:r>
                <a:rPr dirty="0">
                  <a:solidFill>
                    <a:srgbClr val="A7AAA9"/>
                  </a:solidFill>
                </a:rPr>
                <a:t>·</a:t>
              </a:r>
              <a:br>
                <a:rPr dirty="0">
                  <a:solidFill>
                    <a:srgbClr val="A7AAA9"/>
                  </a:solidFill>
                </a:rPr>
              </a:br>
              <a:r>
                <a:rPr dirty="0"/>
                <a:t>y = ..count..</a:t>
              </a:r>
            </a:p>
          </p:txBody>
        </p:sp>
        <p:sp>
          <p:nvSpPr>
            <p:cNvPr id="714" name="coordinate system"/>
            <p:cNvSpPr txBox="1"/>
            <p:nvPr/>
          </p:nvSpPr>
          <p:spPr>
            <a:xfrm>
              <a:off x="1711762" y="639797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lang="es-AR" dirty="0" smtClean="0"/>
                <a:t>sistema de coordenadas</a:t>
              </a:r>
              <a:endParaRPr dirty="0"/>
            </a:p>
          </p:txBody>
        </p:sp>
        <p:sp>
          <p:nvSpPr>
            <p:cNvPr id="715" name="plot"/>
            <p:cNvSpPr txBox="1"/>
            <p:nvPr/>
          </p:nvSpPr>
          <p:spPr>
            <a:xfrm>
              <a:off x="2461148" y="601697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lang="es-AR" dirty="0" smtClean="0"/>
                <a:t>gráfico</a:t>
              </a:r>
              <a:endParaRPr dirty="0"/>
            </a:p>
          </p:txBody>
        </p:sp>
        <p:grpSp>
          <p:nvGrpSpPr>
            <p:cNvPr id="722" name="Group"/>
            <p:cNvGrpSpPr/>
            <p:nvPr/>
          </p:nvGrpSpPr>
          <p:grpSpPr>
            <a:xfrm>
              <a:off x="25399" y="159314"/>
              <a:ext cx="484993" cy="514350"/>
              <a:chOff x="25400" y="159314"/>
              <a:chExt cx="484991" cy="514350"/>
            </a:xfrm>
          </p:grpSpPr>
          <p:graphicFrame>
            <p:nvGraphicFramePr>
              <p:cNvPr id="716" name="Table"/>
              <p:cNvGraphicFramePr/>
              <p:nvPr>
                <p:extLst>
                  <p:ext uri="{D42A27DB-BD31-4B8C-83A1-F6EECF244321}">
                    <p14:modId xmlns:p14="http://schemas.microsoft.com/office/powerpoint/2010/main" xmlns="" val="1908199151"/>
                  </p:ext>
                </p:extLst>
              </p:nvPr>
            </p:nvGraphicFramePr>
            <p:xfrm>
              <a:off x="25400" y="159314"/>
              <a:ext cx="469898" cy="514350"/>
            </p:xfrm>
            <a:graphic>
              <a:graphicData uri="http://schemas.openxmlformats.org/drawingml/2006/table">
                <a:tbl>
                  <a:tblPr firstRow="1">
                    <a:tableStyleId>{4C3C2611-4C71-4FC5-86AE-919BDF0F9419}</a:tableStyleId>
                  </a:tblPr>
                  <a:tblGrid>
                    <a:gridCol w="1397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651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651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 b="1" dirty="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 b="1" dirty="0" err="1" smtClean="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  <a:endParaRPr sz="7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 b="1" dirty="0" err="1" smtClean="0">
                              <a:solidFill>
                                <a:srgbClr val="FFFFFF"/>
                              </a:solidFill>
                            </a:rPr>
                            <a:t>cyl</a:t>
                          </a:r>
                          <a:endParaRPr sz="7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endParaRPr dirty="0"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endParaRPr dirty="0"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endParaRPr dirty="0"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718" name="Line"/>
              <p:cNvSpPr/>
              <p:nvPr/>
            </p:nvSpPr>
            <p:spPr>
              <a:xfrm flipV="1">
                <a:off x="32364" y="345583"/>
                <a:ext cx="478027" cy="2114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19" name="Line"/>
              <p:cNvSpPr/>
              <p:nvPr/>
            </p:nvSpPr>
            <p:spPr>
              <a:xfrm>
                <a:off x="32366" y="423898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20" name="Line"/>
              <p:cNvSpPr/>
              <p:nvPr/>
            </p:nvSpPr>
            <p:spPr>
              <a:xfrm>
                <a:off x="32366" y="500097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21" name="Line"/>
              <p:cNvSpPr/>
              <p:nvPr/>
            </p:nvSpPr>
            <p:spPr>
              <a:xfrm>
                <a:off x="32366" y="576297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723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737" name="Group"/>
            <p:cNvGrpSpPr/>
            <p:nvPr/>
          </p:nvGrpSpPr>
          <p:grpSpPr>
            <a:xfrm>
              <a:off x="720812" y="201647"/>
              <a:ext cx="654305" cy="378831"/>
              <a:chOff x="-1" y="57714"/>
              <a:chExt cx="654303" cy="378830"/>
            </a:xfrm>
          </p:grpSpPr>
          <p:grpSp>
            <p:nvGrpSpPr>
              <p:cNvPr id="732" name="Group"/>
              <p:cNvGrpSpPr/>
              <p:nvPr/>
            </p:nvGrpSpPr>
            <p:grpSpPr>
              <a:xfrm>
                <a:off x="-1" y="57714"/>
                <a:ext cx="583091" cy="378830"/>
                <a:chOff x="0" y="57714"/>
                <a:chExt cx="583089" cy="378830"/>
              </a:xfrm>
            </p:grpSpPr>
            <p:graphicFrame>
              <p:nvGraphicFramePr>
                <p:cNvPr id="724" name="Table"/>
                <p:cNvGraphicFramePr/>
                <p:nvPr>
                  <p:extLst>
                    <p:ext uri="{D42A27DB-BD31-4B8C-83A1-F6EECF244321}">
                      <p14:modId xmlns:p14="http://schemas.microsoft.com/office/powerpoint/2010/main" xmlns="" val="1983323430"/>
                    </p:ext>
                  </p:extLst>
                </p:nvPr>
              </p:nvGraphicFramePr>
              <p:xfrm>
                <a:off x="0" y="57714"/>
                <a:ext cx="520695" cy="378830"/>
              </p:xfrm>
              <a:graphic>
                <a:graphicData uri="http://schemas.openxmlformats.org/drawingml/2006/table">
                  <a:tbl>
                    <a:tblPr firstRow="1">
                      <a:tableStyleId>{4C3C2611-4C71-4FC5-86AE-919BDF0F9419}</a:tableStyleId>
                    </a:tblPr>
                    <a:tblGrid>
                      <a:gridCol w="118340">
                        <a:extLst>
                          <a:ext uri="{9D8B030D-6E8A-4147-A177-3AD203B41FA5}">
                            <a16:colId xmlns:a16="http://schemas.microsoft.com/office/drawing/2014/main" xmlns="" val="20000"/>
                          </a:ext>
                        </a:extLst>
                      </a:gridCol>
                      <a:gridCol w="402359">
                        <a:extLst>
                          <a:ext uri="{9D8B030D-6E8A-4147-A177-3AD203B41FA5}">
                            <a16:colId xmlns:a16="http://schemas.microsoft.com/office/drawing/2014/main" xmlns="" val="20001"/>
                          </a:ext>
                        </a:extLst>
                      </a:gridCol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 b="1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 b="1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="" val="10000"/>
                        </a:ext>
                      </a:extLst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  <a:endParaRPr dirty="0"/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xmlns="" val="10001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25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26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27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28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30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9359" y="396379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sp>
            <p:nvSpPr>
              <p:cNvPr id="733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4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5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6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38" name="stat"/>
            <p:cNvSpPr txBox="1"/>
            <p:nvPr/>
          </p:nvSpPr>
          <p:spPr>
            <a:xfrm>
              <a:off x="530749" y="730813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stat</a:t>
              </a:r>
            </a:p>
          </p:txBody>
        </p:sp>
        <p:grpSp>
          <p:nvGrpSpPr>
            <p:cNvPr id="743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39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0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1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2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45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475796"/>
            <a:ext cx="3054155" cy="917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lang="es-AR" dirty="0" smtClean="0"/>
              <a:t>Visualiza un </a:t>
            </a:r>
            <a:r>
              <a:rPr dirty="0" smtClean="0"/>
              <a:t>stat </a:t>
            </a:r>
            <a:r>
              <a:rPr lang="es-AR" dirty="0" smtClean="0"/>
              <a:t>modificando el</a:t>
            </a:r>
            <a:r>
              <a:rPr dirty="0" smtClean="0"/>
              <a:t> </a:t>
            </a:r>
            <a:r>
              <a:rPr dirty="0"/>
              <a:t>stat </a:t>
            </a:r>
            <a:r>
              <a:rPr lang="es-AR" dirty="0" smtClean="0"/>
              <a:t>predeterminado de un </a:t>
            </a:r>
            <a:r>
              <a:rPr lang="es-AR" dirty="0" err="1" smtClean="0"/>
              <a:t>geom</a:t>
            </a:r>
            <a:r>
              <a:rPr lang="es-AR" dirty="0"/>
              <a:t>,</a:t>
            </a:r>
            <a:r>
              <a:rPr dirty="0" smtClean="0"/>
              <a:t> </a:t>
            </a:r>
            <a:r>
              <a:rPr b="1" dirty="0" err="1"/>
              <a:t>geom_bar</a:t>
            </a:r>
            <a:r>
              <a:rPr b="1" dirty="0"/>
              <a:t>(stat="count</a:t>
            </a:r>
            <a:r>
              <a:rPr b="1" dirty="0" smtClean="0"/>
              <a:t>")</a:t>
            </a:r>
            <a:r>
              <a:rPr lang="es-AR" dirty="0" smtClean="0"/>
              <a:t>,</a:t>
            </a:r>
            <a:r>
              <a:rPr lang="es-AR" b="0" dirty="0" smtClean="0"/>
              <a:t> o bien utilizando</a:t>
            </a:r>
            <a:r>
              <a:rPr lang="es-AR" dirty="0" smtClean="0"/>
              <a:t> la función </a:t>
            </a:r>
            <a:r>
              <a:rPr lang="es-AR" dirty="0" err="1" smtClean="0"/>
              <a:t>stat</a:t>
            </a:r>
            <a:r>
              <a:rPr lang="es-AR" dirty="0"/>
              <a:t>,</a:t>
            </a:r>
            <a:r>
              <a:rPr dirty="0" smtClean="0"/>
              <a:t> </a:t>
            </a:r>
            <a:r>
              <a:rPr b="1" dirty="0" err="1"/>
              <a:t>stat_count</a:t>
            </a:r>
            <a:r>
              <a:rPr b="1" dirty="0"/>
              <a:t>(</a:t>
            </a:r>
            <a:r>
              <a:rPr b="1" dirty="0" err="1"/>
              <a:t>geom</a:t>
            </a:r>
            <a:r>
              <a:rPr b="1" dirty="0"/>
              <a:t>="bar")</a:t>
            </a:r>
            <a:r>
              <a:rPr dirty="0"/>
              <a:t>, </a:t>
            </a:r>
            <a:r>
              <a:rPr lang="es-AR" dirty="0" smtClean="0"/>
              <a:t>la cual llama a un </a:t>
            </a:r>
            <a:r>
              <a:rPr lang="es-AR" dirty="0" err="1" smtClean="0"/>
              <a:t>geom</a:t>
            </a:r>
            <a:r>
              <a:rPr lang="es-AR" dirty="0" smtClean="0"/>
              <a:t> básico para generar una nueva capa (equivalente a una función </a:t>
            </a:r>
            <a:r>
              <a:rPr lang="es-AR" dirty="0" err="1" smtClean="0"/>
              <a:t>geom</a:t>
            </a:r>
            <a:r>
              <a:rPr lang="es-AR" dirty="0" smtClean="0"/>
              <a:t>)</a:t>
            </a:r>
            <a:r>
              <a:rPr dirty="0" smtClean="0"/>
              <a:t>.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dirty="0" smtClean="0"/>
              <a:t>U</a:t>
            </a:r>
            <a:r>
              <a:rPr lang="es-AR" dirty="0" err="1" smtClean="0"/>
              <a:t>tiliza</a:t>
            </a:r>
            <a:r>
              <a:rPr lang="es-AR" dirty="0" smtClean="0"/>
              <a:t> la sintaxis</a:t>
            </a:r>
            <a:r>
              <a:rPr dirty="0" smtClean="0"/>
              <a:t> </a:t>
            </a:r>
            <a:r>
              <a:rPr b="1" dirty="0"/>
              <a:t>..name.. </a:t>
            </a:r>
            <a:r>
              <a:rPr lang="es-AR" b="0" dirty="0" smtClean="0"/>
              <a:t>para mapear variables </a:t>
            </a:r>
            <a:r>
              <a:rPr lang="es-AR" b="0" dirty="0" err="1" smtClean="0"/>
              <a:t>stat</a:t>
            </a:r>
            <a:r>
              <a:rPr lang="es-AR" b="0" dirty="0" smtClean="0"/>
              <a:t> a estéticas (</a:t>
            </a:r>
            <a:r>
              <a:rPr lang="es-AR" i="1" dirty="0" smtClean="0"/>
              <a:t>aes</a:t>
            </a:r>
            <a:r>
              <a:rPr lang="es-AR" b="0" dirty="0" smtClean="0"/>
              <a:t>)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746" name="i + stat_density2d(aes(fill = ..level..),…"/>
          <p:cNvSpPr txBox="1"/>
          <p:nvPr/>
        </p:nvSpPr>
        <p:spPr>
          <a:xfrm>
            <a:off x="840678" y="3605783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 err="1"/>
              <a:t>i</a:t>
            </a:r>
            <a:r>
              <a:rPr b="1" dirty="0"/>
              <a:t> + stat_density2d</a:t>
            </a:r>
            <a:r>
              <a:rPr dirty="0"/>
              <a:t>(</a:t>
            </a:r>
            <a:r>
              <a:rPr dirty="0" err="1"/>
              <a:t>aes</a:t>
            </a:r>
            <a:r>
              <a:rPr dirty="0"/>
              <a:t>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 err="1"/>
              <a:t>geom</a:t>
            </a:r>
            <a:r>
              <a:rPr dirty="0"/>
              <a:t> = "polygon"</a:t>
            </a:r>
            <a:r>
              <a:rPr b="1" dirty="0"/>
              <a:t>)</a:t>
            </a:r>
          </a:p>
        </p:txBody>
      </p:sp>
      <p:sp>
        <p:nvSpPr>
          <p:cNvPr id="747" name="Triangle"/>
          <p:cNvSpPr/>
          <p:nvPr/>
        </p:nvSpPr>
        <p:spPr>
          <a:xfrm rot="13348086" flipH="1">
            <a:off x="1527353" y="3529168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8" name="stat function"/>
          <p:cNvSpPr/>
          <p:nvPr/>
        </p:nvSpPr>
        <p:spPr>
          <a:xfrm>
            <a:off x="1537431" y="3419832"/>
            <a:ext cx="793840" cy="152400"/>
          </a:xfrm>
          <a:prstGeom prst="roundRect">
            <a:avLst/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s-AR" dirty="0" smtClean="0"/>
              <a:t>función </a:t>
            </a:r>
            <a:r>
              <a:rPr lang="es-AR" dirty="0" err="1" smtClean="0"/>
              <a:t>stat</a:t>
            </a:r>
            <a:endParaRPr dirty="0"/>
          </a:p>
        </p:txBody>
      </p:sp>
      <p:sp>
        <p:nvSpPr>
          <p:cNvPr id="749" name="Triangle"/>
          <p:cNvSpPr/>
          <p:nvPr/>
        </p:nvSpPr>
        <p:spPr>
          <a:xfrm rot="13749031" flipH="1">
            <a:off x="2363137" y="3527363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0" name="Triangle"/>
          <p:cNvSpPr/>
          <p:nvPr/>
        </p:nvSpPr>
        <p:spPr>
          <a:xfrm>
            <a:off x="2454339" y="3701023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1" name="geommappings"/>
          <p:cNvSpPr/>
          <p:nvPr/>
        </p:nvSpPr>
        <p:spPr>
          <a:xfrm>
            <a:off x="2379683" y="3421644"/>
            <a:ext cx="947717" cy="157079"/>
          </a:xfrm>
          <a:prstGeom prst="roundRect">
            <a:avLst/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s-AR" dirty="0" smtClean="0"/>
              <a:t>estéticas</a:t>
            </a:r>
            <a:endParaRPr dirty="0"/>
          </a:p>
        </p:txBody>
      </p:sp>
      <p:sp>
        <p:nvSpPr>
          <p:cNvPr id="752" name="variable created by stat"/>
          <p:cNvSpPr/>
          <p:nvPr/>
        </p:nvSpPr>
        <p:spPr>
          <a:xfrm>
            <a:off x="1953343" y="3762111"/>
            <a:ext cx="1418520" cy="153021"/>
          </a:xfrm>
          <a:prstGeom prst="roundRect">
            <a:avLst/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variable </a:t>
            </a:r>
            <a:r>
              <a:rPr dirty="0" err="1" smtClean="0"/>
              <a:t>crea</a:t>
            </a:r>
            <a:r>
              <a:rPr lang="es-AR" dirty="0" smtClean="0"/>
              <a:t>da por</a:t>
            </a:r>
            <a:r>
              <a:rPr dirty="0" smtClean="0"/>
              <a:t> stat</a:t>
            </a:r>
            <a:endParaRPr dirty="0"/>
          </a:p>
        </p:txBody>
      </p:sp>
      <p:sp>
        <p:nvSpPr>
          <p:cNvPr id="753" name="Line"/>
          <p:cNvSpPr/>
          <p:nvPr/>
        </p:nvSpPr>
        <p:spPr>
          <a:xfrm>
            <a:off x="742863" y="3466395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4" name="geom to use"/>
          <p:cNvSpPr/>
          <p:nvPr/>
        </p:nvSpPr>
        <p:spPr>
          <a:xfrm>
            <a:off x="715841" y="3419832"/>
            <a:ext cx="793840" cy="152400"/>
          </a:xfrm>
          <a:prstGeom prst="roundRect">
            <a:avLst/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s-AR" dirty="0"/>
              <a:t>f</a:t>
            </a:r>
            <a:r>
              <a:rPr lang="es-AR" dirty="0" smtClean="0"/>
              <a:t>unción </a:t>
            </a:r>
            <a:r>
              <a:rPr dirty="0" err="1" smtClean="0"/>
              <a:t>geom</a:t>
            </a:r>
            <a:r>
              <a:rPr dirty="0" smtClean="0"/>
              <a:t> </a:t>
            </a:r>
            <a:endParaRPr dirty="0"/>
          </a:p>
        </p:txBody>
      </p:sp>
      <p:grpSp>
        <p:nvGrpSpPr>
          <p:cNvPr id="757" name="Group"/>
          <p:cNvGrpSpPr/>
          <p:nvPr/>
        </p:nvGrpSpPr>
        <p:grpSpPr>
          <a:xfrm>
            <a:off x="331930" y="3368222"/>
            <a:ext cx="364616" cy="364712"/>
            <a:chOff x="0" y="0"/>
            <a:chExt cx="364614" cy="364710"/>
          </a:xfrm>
        </p:grpSpPr>
        <p:pic>
          <p:nvPicPr>
            <p:cNvPr id="755" name="Image" descr="Image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6" name="Image" descr="Image"/>
            <p:cNvPicPr>
              <a:picLocks noChangeAspect="1"/>
            </p:cNvPicPr>
            <p:nvPr/>
          </p:nvPicPr>
          <p:blipFill>
            <a:blip r:embed="rId4" cstate="print">
              <a:extLst/>
            </a:blip>
            <a:srcRect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58" name="c + stat_bin(binwidth = 1, origin = 10) x, y |  ..count.., ..ncount.., ..density.., ..ndensity..…"/>
          <p:cNvSpPr txBox="1"/>
          <p:nvPr/>
        </p:nvSpPr>
        <p:spPr>
          <a:xfrm>
            <a:off x="327126" y="4025900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c + </a:t>
            </a:r>
            <a:r>
              <a:rPr b="1" dirty="0" err="1"/>
              <a:t>stat_bin</a:t>
            </a:r>
            <a:r>
              <a:rPr b="1" dirty="0"/>
              <a:t>(</a:t>
            </a:r>
            <a:r>
              <a:rPr dirty="0" err="1"/>
              <a:t>binwidth</a:t>
            </a:r>
            <a:r>
              <a:rPr dirty="0"/>
              <a:t> = 1, origin = 10</a:t>
            </a:r>
            <a:r>
              <a:rPr b="1" dirty="0"/>
              <a:t>)</a:t>
            </a:r>
            <a:br>
              <a:rPr b="1" dirty="0"/>
            </a:br>
            <a:r>
              <a:rPr b="1" dirty="0"/>
              <a:t>x, y</a:t>
            </a:r>
            <a:r>
              <a:rPr dirty="0"/>
              <a:t> |  ..count.., ..</a:t>
            </a:r>
            <a:r>
              <a:rPr dirty="0" err="1"/>
              <a:t>ncount</a:t>
            </a:r>
            <a:r>
              <a:rPr dirty="0"/>
              <a:t>.., ..density.., ..</a:t>
            </a:r>
            <a:r>
              <a:rPr dirty="0" err="1"/>
              <a:t>ndensity</a:t>
            </a:r>
            <a:r>
              <a:rPr dirty="0"/>
              <a:t>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c + </a:t>
            </a:r>
            <a:r>
              <a:rPr b="1" dirty="0" err="1"/>
              <a:t>stat_count</a:t>
            </a:r>
            <a:r>
              <a:rPr b="1" dirty="0"/>
              <a:t>(</a:t>
            </a:r>
            <a:r>
              <a:rPr dirty="0"/>
              <a:t>width = 1</a:t>
            </a:r>
            <a:r>
              <a:rPr b="1" dirty="0"/>
              <a:t>)  x, y,</a:t>
            </a:r>
            <a:r>
              <a:rPr dirty="0"/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c + </a:t>
            </a:r>
            <a:r>
              <a:rPr b="1" dirty="0" err="1"/>
              <a:t>stat_density</a:t>
            </a:r>
            <a:r>
              <a:rPr b="1" dirty="0"/>
              <a:t>(</a:t>
            </a:r>
            <a:r>
              <a:rPr dirty="0"/>
              <a:t>adjust = 1, kernel = “</a:t>
            </a:r>
            <a:r>
              <a:rPr dirty="0" err="1"/>
              <a:t>gaussian</a:t>
            </a:r>
            <a:r>
              <a:rPr dirty="0"/>
              <a:t>"</a:t>
            </a:r>
            <a:r>
              <a:rPr b="1" dirty="0"/>
              <a:t>) </a:t>
            </a:r>
            <a:br>
              <a:rPr b="1" dirty="0"/>
            </a:br>
            <a:r>
              <a:rPr b="1" dirty="0"/>
              <a:t>x, y,</a:t>
            </a:r>
            <a:r>
              <a:rPr dirty="0"/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stat_bin_2d(</a:t>
            </a:r>
            <a:r>
              <a:rPr dirty="0"/>
              <a:t>bins = 30, drop = T</a:t>
            </a:r>
            <a:r>
              <a:rPr b="1" dirty="0"/>
              <a:t>)</a:t>
            </a:r>
            <a:br>
              <a:rPr b="1" dirty="0"/>
            </a:br>
            <a:r>
              <a:rPr b="1" dirty="0"/>
              <a:t>x, y, fill</a:t>
            </a:r>
            <a:r>
              <a:rPr dirty="0"/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stat_bin_hex</a:t>
            </a:r>
            <a:r>
              <a:rPr b="1" dirty="0"/>
              <a:t>(</a:t>
            </a:r>
            <a:r>
              <a:rPr dirty="0"/>
              <a:t>bins=30</a:t>
            </a:r>
            <a:r>
              <a:rPr b="1" dirty="0"/>
              <a:t>) x, y, fill</a:t>
            </a:r>
            <a:r>
              <a:rPr dirty="0"/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stat_density_2d(</a:t>
            </a:r>
            <a:r>
              <a:rPr dirty="0"/>
              <a:t>contour = TRUE, n = 100</a:t>
            </a:r>
            <a:r>
              <a:rPr b="1" dirty="0"/>
              <a:t>)</a:t>
            </a:r>
            <a:br>
              <a:rPr b="1" dirty="0"/>
            </a:br>
            <a:r>
              <a:rPr b="1" dirty="0"/>
              <a:t>x, y, color, size</a:t>
            </a:r>
            <a:r>
              <a:rPr dirty="0"/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stat_ellipse</a:t>
            </a:r>
            <a:r>
              <a:rPr b="1" dirty="0"/>
              <a:t>(l</a:t>
            </a:r>
            <a:r>
              <a:rPr dirty="0"/>
              <a:t>evel = 0.95, segments = 51, type = "t"</a:t>
            </a:r>
            <a:r>
              <a:rPr b="1" dirty="0"/>
              <a:t>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l + </a:t>
            </a:r>
            <a:r>
              <a:rPr b="1" dirty="0" err="1"/>
              <a:t>stat_contour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(z = z)</a:t>
            </a:r>
            <a:r>
              <a:rPr b="1" dirty="0"/>
              <a:t>) x, y, z, order</a:t>
            </a:r>
            <a:r>
              <a:rPr dirty="0"/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l + </a:t>
            </a:r>
            <a:r>
              <a:rPr b="1" dirty="0" err="1"/>
              <a:t>stat_summary_hex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(z = z), bins = 30, fun = max</a:t>
            </a:r>
            <a:r>
              <a:rPr b="1" dirty="0"/>
              <a:t>)</a:t>
            </a:r>
            <a:br>
              <a:rPr b="1" dirty="0"/>
            </a:br>
            <a:r>
              <a:rPr b="1" dirty="0"/>
              <a:t>x, y, z, fill </a:t>
            </a:r>
            <a:r>
              <a:rPr dirty="0"/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l + stat_summary_2d(</a:t>
            </a:r>
            <a:r>
              <a:rPr dirty="0" err="1"/>
              <a:t>aes</a:t>
            </a:r>
            <a:r>
              <a:rPr dirty="0"/>
              <a:t>(z = z), bins = 30, fun = mean</a:t>
            </a:r>
            <a:r>
              <a:rPr b="1" dirty="0"/>
              <a:t>)</a:t>
            </a:r>
            <a:br>
              <a:rPr b="1" dirty="0"/>
            </a:br>
            <a:r>
              <a:rPr b="1" dirty="0"/>
              <a:t>x, y, z, fill</a:t>
            </a:r>
            <a:r>
              <a:rPr dirty="0"/>
              <a:t> 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f + </a:t>
            </a:r>
            <a:r>
              <a:rPr b="1" dirty="0" err="1"/>
              <a:t>stat_boxplot</a:t>
            </a:r>
            <a:r>
              <a:rPr b="1" dirty="0"/>
              <a:t>(</a:t>
            </a:r>
            <a:r>
              <a:rPr dirty="0" err="1"/>
              <a:t>coef</a:t>
            </a:r>
            <a:r>
              <a:rPr dirty="0"/>
              <a:t> = 1.5</a:t>
            </a:r>
            <a:r>
              <a:rPr b="1" dirty="0"/>
              <a:t>) x, y</a:t>
            </a:r>
            <a:r>
              <a:rPr dirty="0"/>
              <a:t> |  ..lower.., </a:t>
            </a:r>
            <a:br>
              <a:rPr dirty="0"/>
            </a:br>
            <a:r>
              <a:rPr dirty="0"/>
              <a:t>..middle.., ..upper.., ..width.. , ..</a:t>
            </a:r>
            <a:r>
              <a:rPr dirty="0" err="1"/>
              <a:t>ymin</a:t>
            </a:r>
            <a:r>
              <a:rPr dirty="0"/>
              <a:t>.., ..</a:t>
            </a:r>
            <a:r>
              <a:rPr dirty="0" err="1"/>
              <a:t>ymax</a:t>
            </a:r>
            <a:r>
              <a:rPr dirty="0"/>
              <a:t>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f + </a:t>
            </a:r>
            <a:r>
              <a:rPr b="1" dirty="0" err="1"/>
              <a:t>stat_ydensity</a:t>
            </a:r>
            <a:r>
              <a:rPr b="1" dirty="0"/>
              <a:t>(</a:t>
            </a:r>
            <a:r>
              <a:rPr dirty="0"/>
              <a:t>kernel = "</a:t>
            </a:r>
            <a:r>
              <a:rPr dirty="0" err="1"/>
              <a:t>gaussian</a:t>
            </a:r>
            <a:r>
              <a:rPr dirty="0"/>
              <a:t>", scale = “area"</a:t>
            </a:r>
            <a:r>
              <a:rPr b="1" dirty="0"/>
              <a:t>) x, y</a:t>
            </a:r>
            <a:r>
              <a:rPr dirty="0"/>
              <a:t> |  ..density.., ..scaled.., ..count.., ..n.., ..</a:t>
            </a:r>
            <a:r>
              <a:rPr dirty="0" err="1"/>
              <a:t>violinwidth</a:t>
            </a:r>
            <a:r>
              <a:rPr dirty="0"/>
              <a:t>.., ..width..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stat_ecdf</a:t>
            </a:r>
            <a:r>
              <a:rPr b="1" dirty="0"/>
              <a:t>(</a:t>
            </a:r>
            <a:r>
              <a:rPr dirty="0"/>
              <a:t>n = 40</a:t>
            </a:r>
            <a:r>
              <a:rPr b="1" dirty="0"/>
              <a:t>)  x, y</a:t>
            </a:r>
            <a:r>
              <a:rPr dirty="0"/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stat_quantile</a:t>
            </a:r>
            <a:r>
              <a:rPr b="1" dirty="0"/>
              <a:t>(</a:t>
            </a:r>
            <a:r>
              <a:rPr dirty="0"/>
              <a:t>quantiles = c(0.1, 0.9), formula = y ~ log(x), method = "</a:t>
            </a:r>
            <a:r>
              <a:rPr dirty="0" err="1"/>
              <a:t>rq</a:t>
            </a:r>
            <a:r>
              <a:rPr dirty="0"/>
              <a:t>"</a:t>
            </a:r>
            <a:r>
              <a:rPr b="1" dirty="0"/>
              <a:t>)  x, y</a:t>
            </a:r>
            <a:r>
              <a:rPr dirty="0"/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stat_smooth</a:t>
            </a:r>
            <a:r>
              <a:rPr b="1" dirty="0"/>
              <a:t>(</a:t>
            </a:r>
            <a:r>
              <a:rPr dirty="0"/>
              <a:t>method = "lm", formula = y ~ x, se=T, level=0.95</a:t>
            </a:r>
            <a:r>
              <a:rPr b="1" dirty="0"/>
              <a:t>) x, y</a:t>
            </a:r>
            <a:r>
              <a:rPr dirty="0"/>
              <a:t> | ..se.., ..x.., ..y.., ..</a:t>
            </a:r>
            <a:r>
              <a:rPr dirty="0" err="1"/>
              <a:t>ymin</a:t>
            </a:r>
            <a:r>
              <a:rPr dirty="0"/>
              <a:t>.., ..</a:t>
            </a:r>
            <a:r>
              <a:rPr dirty="0" err="1"/>
              <a:t>ymax</a:t>
            </a:r>
            <a:r>
              <a:rPr dirty="0"/>
              <a:t>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err="1"/>
              <a:t>ggplot</a:t>
            </a:r>
            <a:r>
              <a:rPr b="1" dirty="0"/>
              <a:t>() + </a:t>
            </a:r>
            <a:r>
              <a:rPr b="1" dirty="0" err="1"/>
              <a:t>stat_function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(x = -3:3), n = 99,  fun = </a:t>
            </a:r>
            <a:r>
              <a:rPr dirty="0" err="1"/>
              <a:t>dnorm</a:t>
            </a:r>
            <a:r>
              <a:rPr dirty="0"/>
              <a:t>, </a:t>
            </a:r>
            <a:r>
              <a:rPr dirty="0" err="1"/>
              <a:t>args</a:t>
            </a:r>
            <a:r>
              <a:rPr dirty="0"/>
              <a:t> = list(</a:t>
            </a:r>
            <a:r>
              <a:rPr dirty="0" err="1"/>
              <a:t>sd</a:t>
            </a:r>
            <a:r>
              <a:rPr dirty="0"/>
              <a:t>=0.5)</a:t>
            </a:r>
            <a:r>
              <a:rPr b="1" dirty="0"/>
              <a:t>) x</a:t>
            </a:r>
            <a:r>
              <a:rPr dirty="0"/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stat_identity(</a:t>
            </a:r>
            <a:r>
              <a:rPr dirty="0"/>
              <a:t>na.rm = TRUE</a:t>
            </a:r>
            <a:r>
              <a:rPr b="1" dirty="0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err="1"/>
              <a:t>ggplot</a:t>
            </a:r>
            <a:r>
              <a:rPr b="1" dirty="0"/>
              <a:t>() + </a:t>
            </a:r>
            <a:r>
              <a:rPr b="1" dirty="0" err="1"/>
              <a:t>stat_qq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(sample=1:100), </a:t>
            </a:r>
            <a:r>
              <a:rPr dirty="0" err="1"/>
              <a:t>dist</a:t>
            </a:r>
            <a:r>
              <a:rPr dirty="0"/>
              <a:t> = </a:t>
            </a:r>
            <a:r>
              <a:rPr dirty="0" err="1"/>
              <a:t>qt</a:t>
            </a:r>
            <a:r>
              <a:rPr dirty="0"/>
              <a:t>, </a:t>
            </a:r>
            <a:r>
              <a:rPr dirty="0" err="1"/>
              <a:t>dparam</a:t>
            </a:r>
            <a:r>
              <a:rPr dirty="0"/>
              <a:t>=list(</a:t>
            </a:r>
            <a:r>
              <a:rPr dirty="0" err="1"/>
              <a:t>df</a:t>
            </a:r>
            <a:r>
              <a:rPr dirty="0"/>
              <a:t>=5)</a:t>
            </a:r>
            <a:r>
              <a:rPr b="1" dirty="0"/>
              <a:t>) sample, x, y</a:t>
            </a:r>
            <a:r>
              <a:rPr dirty="0"/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stat_sum</a:t>
            </a:r>
            <a:r>
              <a:rPr b="1" dirty="0"/>
              <a:t>() x, y, size</a:t>
            </a:r>
            <a:r>
              <a:rPr dirty="0"/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stat_summary</a:t>
            </a:r>
            <a:r>
              <a:rPr b="1" dirty="0"/>
              <a:t>(</a:t>
            </a:r>
            <a:r>
              <a:rPr b="1" dirty="0" err="1"/>
              <a:t>f</a:t>
            </a:r>
            <a:r>
              <a:rPr dirty="0" err="1"/>
              <a:t>un.data</a:t>
            </a:r>
            <a:r>
              <a:rPr dirty="0"/>
              <a:t> = "</a:t>
            </a:r>
            <a:r>
              <a:rPr dirty="0" err="1"/>
              <a:t>mean_cl_boot</a:t>
            </a:r>
            <a:r>
              <a:rPr dirty="0"/>
              <a:t>"</a:t>
            </a:r>
            <a:r>
              <a:rPr b="1" dirty="0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h + </a:t>
            </a:r>
            <a:r>
              <a:rPr b="1" dirty="0" err="1"/>
              <a:t>stat_summary_bin</a:t>
            </a:r>
            <a:r>
              <a:rPr b="1" dirty="0"/>
              <a:t>(</a:t>
            </a:r>
            <a:r>
              <a:rPr dirty="0" err="1"/>
              <a:t>fun.y</a:t>
            </a:r>
            <a:r>
              <a:rPr dirty="0"/>
              <a:t> = "mean", </a:t>
            </a:r>
            <a:r>
              <a:rPr dirty="0" err="1"/>
              <a:t>geom</a:t>
            </a:r>
            <a:r>
              <a:rPr dirty="0"/>
              <a:t> = "bar"</a:t>
            </a:r>
            <a:r>
              <a:rPr b="1" dirty="0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e + </a:t>
            </a:r>
            <a:r>
              <a:rPr dirty="0" err="1"/>
              <a:t>stat_unique</a:t>
            </a:r>
            <a:r>
              <a:rPr dirty="0"/>
              <a:t>()</a:t>
            </a:r>
          </a:p>
        </p:txBody>
      </p:sp>
      <p:sp>
        <p:nvSpPr>
          <p:cNvPr id="759" name="Scales map data values to the visual values of an aesthetic. To change a mapping, add a new scale."/>
          <p:cNvSpPr txBox="1"/>
          <p:nvPr/>
        </p:nvSpPr>
        <p:spPr>
          <a:xfrm>
            <a:off x="3724388" y="1021058"/>
            <a:ext cx="3054155" cy="414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AR" dirty="0" smtClean="0"/>
              <a:t>Mapea los valores de los datos a los valores visuales de una estética</a:t>
            </a:r>
            <a:r>
              <a:rPr dirty="0" smtClean="0"/>
              <a:t>. </a:t>
            </a:r>
            <a:r>
              <a:rPr lang="es-AR" dirty="0" smtClean="0"/>
              <a:t>Para modificar un mapeo, agrega una nueva escala.</a:t>
            </a:r>
            <a:endParaRPr dirty="0"/>
          </a:p>
        </p:txBody>
      </p:sp>
      <p:grpSp>
        <p:nvGrpSpPr>
          <p:cNvPr id="766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0" name="Image" descr="Image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5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1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762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763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764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67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r>
              <a:rPr dirty="0"/>
              <a:t>(n &lt;- d + </a:t>
            </a:r>
            <a:r>
              <a:rPr dirty="0" err="1"/>
              <a:t>geom_bar</a:t>
            </a:r>
            <a:r>
              <a:rPr dirty="0"/>
              <a:t>(</a:t>
            </a:r>
            <a:r>
              <a:rPr dirty="0" err="1"/>
              <a:t>aes</a:t>
            </a:r>
            <a:r>
              <a:rPr dirty="0"/>
              <a:t>(fill = </a:t>
            </a:r>
            <a:r>
              <a:rPr dirty="0" err="1"/>
              <a:t>fl</a:t>
            </a:r>
            <a:r>
              <a:rPr dirty="0"/>
              <a:t>)))</a:t>
            </a:r>
          </a:p>
        </p:txBody>
      </p:sp>
      <p:sp>
        <p:nvSpPr>
          <p:cNvPr id="768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rPr dirty="0"/>
              <a:t>n + </a:t>
            </a:r>
            <a:r>
              <a:rPr dirty="0" err="1"/>
              <a:t>scale_fill_manual</a:t>
            </a:r>
            <a:r>
              <a:rPr dirty="0"/>
              <a:t>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values</a:t>
            </a:r>
            <a:r>
              <a:rPr dirty="0"/>
              <a:t> = c("</a:t>
            </a:r>
            <a:r>
              <a:rPr dirty="0" err="1"/>
              <a:t>skyblue</a:t>
            </a:r>
            <a:r>
              <a:rPr dirty="0"/>
              <a:t>", "</a:t>
            </a:r>
            <a:r>
              <a:rPr dirty="0" err="1"/>
              <a:t>royalblue</a:t>
            </a:r>
            <a:r>
              <a:rPr dirty="0"/>
              <a:t>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limits</a:t>
            </a:r>
            <a:r>
              <a:rPr dirty="0"/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name</a:t>
            </a:r>
            <a:r>
              <a:rPr dirty="0"/>
              <a:t> = "fuel", labels = c("D", "E", "P", "R")</a:t>
            </a:r>
            <a:r>
              <a:rPr b="1" dirty="0"/>
              <a:t>)</a:t>
            </a:r>
          </a:p>
        </p:txBody>
      </p:sp>
      <p:sp>
        <p:nvSpPr>
          <p:cNvPr id="769" name="Triangle"/>
          <p:cNvSpPr/>
          <p:nvPr/>
        </p:nvSpPr>
        <p:spPr>
          <a:xfrm rot="13919865" flipH="1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0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1" name="Triangle"/>
          <p:cNvSpPr/>
          <p:nvPr/>
        </p:nvSpPr>
        <p:spPr>
          <a:xfrm rot="10800000" flipH="1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2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3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4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5" name="scale_"/>
          <p:cNvSpPr/>
          <p:nvPr/>
        </p:nvSpPr>
        <p:spPr>
          <a:xfrm>
            <a:off x="4113430" y="1822011"/>
            <a:ext cx="444437" cy="160286"/>
          </a:xfrm>
          <a:prstGeom prst="roundRect">
            <a:avLst/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s-AR" dirty="0" smtClean="0"/>
              <a:t>escala</a:t>
            </a:r>
            <a:endParaRPr dirty="0"/>
          </a:p>
        </p:txBody>
      </p:sp>
      <p:sp>
        <p:nvSpPr>
          <p:cNvPr id="776" name="Triangle"/>
          <p:cNvSpPr/>
          <p:nvPr/>
        </p:nvSpPr>
        <p:spPr>
          <a:xfrm rot="10800000" flipH="1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7" name="Triangle"/>
          <p:cNvSpPr/>
          <p:nvPr/>
        </p:nvSpPr>
        <p:spPr>
          <a:xfrm rot="13919865" flipH="1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8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s-AR" dirty="0" smtClean="0"/>
              <a:t>estética a ajustar</a:t>
            </a:r>
            <a:endParaRPr dirty="0"/>
          </a:p>
        </p:txBody>
      </p:sp>
      <p:sp>
        <p:nvSpPr>
          <p:cNvPr id="779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s-AR" dirty="0" smtClean="0"/>
              <a:t>escala del paquete</a:t>
            </a:r>
            <a:endParaRPr dirty="0"/>
          </a:p>
        </p:txBody>
      </p:sp>
      <p:sp>
        <p:nvSpPr>
          <p:cNvPr id="780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s-AR" dirty="0" smtClean="0"/>
              <a:t>argumentos de la escala</a:t>
            </a:r>
            <a:endParaRPr dirty="0"/>
          </a:p>
        </p:txBody>
      </p:sp>
      <p:sp>
        <p:nvSpPr>
          <p:cNvPr id="781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rPr lang="es-AR" dirty="0" smtClean="0"/>
              <a:t>título de leyenda/eje</a:t>
            </a:r>
            <a:endParaRPr dirty="0"/>
          </a:p>
        </p:txBody>
      </p:sp>
      <p:sp>
        <p:nvSpPr>
          <p:cNvPr id="782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rPr lang="es-AR" dirty="0" smtClean="0"/>
              <a:t>etiquetas de leyenda/eje</a:t>
            </a:r>
            <a:endParaRPr dirty="0"/>
          </a:p>
        </p:txBody>
      </p:sp>
      <p:sp>
        <p:nvSpPr>
          <p:cNvPr id="783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rPr lang="es-AR" dirty="0" smtClean="0"/>
              <a:t>intervalos de leyenda/eje</a:t>
            </a:r>
            <a:endParaRPr dirty="0"/>
          </a:p>
        </p:txBody>
      </p:sp>
      <p:sp>
        <p:nvSpPr>
          <p:cNvPr id="784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rPr lang="es-AR" dirty="0" smtClean="0"/>
              <a:t>rango de valores a incluir en la estética</a:t>
            </a:r>
            <a:endParaRPr dirty="0"/>
          </a:p>
        </p:txBody>
      </p:sp>
      <p:pic>
        <p:nvPicPr>
          <p:cNvPr id="785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C0D9F0"/>
                </a:solidFill>
              </a:defRPr>
            </a:pPr>
            <a:endParaRPr/>
          </a:p>
        </p:txBody>
      </p:sp>
      <p:sp>
        <p:nvSpPr>
          <p:cNvPr id="787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659FD5"/>
                </a:solidFill>
              </a:defRPr>
            </a:pPr>
            <a:endParaRPr/>
          </a:p>
        </p:txBody>
      </p:sp>
      <p:sp>
        <p:nvSpPr>
          <p:cNvPr id="788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659FD5"/>
                </a:solidFill>
              </a:defRPr>
            </a:pPr>
            <a:endParaRPr/>
          </a:p>
        </p:txBody>
      </p:sp>
      <p:sp>
        <p:nvSpPr>
          <p:cNvPr id="789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659FD5"/>
                </a:solidFill>
              </a:defRPr>
            </a:pPr>
            <a:endParaRPr/>
          </a:p>
        </p:txBody>
      </p:sp>
      <p:sp>
        <p:nvSpPr>
          <p:cNvPr id="790" name="GENERAL PURPOSE SCALES…"/>
          <p:cNvSpPr txBox="1"/>
          <p:nvPr/>
        </p:nvSpPr>
        <p:spPr>
          <a:xfrm>
            <a:off x="3724388" y="2934280"/>
            <a:ext cx="3054155" cy="177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r>
              <a:rPr lang="es-AR" dirty="0" smtClean="0"/>
              <a:t>ESCALAS DE USO GENERAL</a:t>
            </a:r>
            <a:endParaRPr dirty="0"/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lang="es-AR" dirty="0" smtClean="0"/>
              <a:t>Utilízalas con la mayoría de las estéticas.</a:t>
            </a:r>
            <a:endParaRPr dirty="0"/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scale_*_continuous()</a:t>
            </a:r>
            <a:r>
              <a:rPr dirty="0"/>
              <a:t> </a:t>
            </a:r>
            <a:r>
              <a:rPr lang="en-US" dirty="0" smtClean="0"/>
              <a:t>–</a:t>
            </a:r>
            <a:r>
              <a:rPr dirty="0" smtClean="0"/>
              <a:t> </a:t>
            </a:r>
            <a:r>
              <a:rPr lang="es-AR" dirty="0" smtClean="0"/>
              <a:t>asigna valores continuos a los visuales.</a:t>
            </a:r>
            <a:endParaRPr dirty="0"/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scale_*_discrete()</a:t>
            </a:r>
            <a:r>
              <a:rPr dirty="0"/>
              <a:t> </a:t>
            </a:r>
            <a:r>
              <a:rPr lang="en-US" dirty="0" smtClean="0"/>
              <a:t>–</a:t>
            </a:r>
            <a:r>
              <a:rPr dirty="0" smtClean="0"/>
              <a:t> </a:t>
            </a:r>
            <a:r>
              <a:rPr lang="es-AR" dirty="0" smtClean="0"/>
              <a:t>asigna valores discretos a los visuales.</a:t>
            </a:r>
            <a:endParaRPr dirty="0"/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scale_*_identity()</a:t>
            </a:r>
            <a:r>
              <a:rPr dirty="0"/>
              <a:t> </a:t>
            </a:r>
            <a:r>
              <a:rPr lang="en-US" dirty="0" smtClean="0"/>
              <a:t>–</a:t>
            </a:r>
            <a:r>
              <a:rPr dirty="0" smtClean="0"/>
              <a:t> </a:t>
            </a:r>
            <a:r>
              <a:rPr lang="es-AR" dirty="0" smtClean="0"/>
              <a:t>usa valores de datos como valores visuales</a:t>
            </a:r>
            <a:endParaRPr dirty="0"/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scale_*_manual(</a:t>
            </a:r>
            <a:r>
              <a:rPr dirty="0"/>
              <a:t>values = c()</a:t>
            </a:r>
            <a:r>
              <a:rPr b="1" dirty="0"/>
              <a:t>)</a:t>
            </a:r>
            <a:r>
              <a:rPr dirty="0"/>
              <a:t> </a:t>
            </a:r>
            <a:r>
              <a:rPr lang="en-US" dirty="0" smtClean="0"/>
              <a:t>–</a:t>
            </a:r>
            <a:r>
              <a:rPr dirty="0" smtClean="0"/>
              <a:t> </a:t>
            </a:r>
            <a:r>
              <a:rPr lang="es-AR" dirty="0" smtClean="0"/>
              <a:t>asigna valores discretos a visuales elegidos manualmente.</a:t>
            </a:r>
            <a:endParaRPr dirty="0"/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scale_*_date(</a:t>
            </a:r>
            <a:r>
              <a:rPr dirty="0" err="1"/>
              <a:t>date_labels</a:t>
            </a:r>
            <a:r>
              <a:rPr dirty="0"/>
              <a:t> = "%m/%d"), </a:t>
            </a:r>
            <a:r>
              <a:rPr dirty="0" err="1"/>
              <a:t>date_breaks</a:t>
            </a:r>
            <a:r>
              <a:rPr dirty="0"/>
              <a:t> = "2 weeks"</a:t>
            </a:r>
            <a:r>
              <a:rPr b="1" dirty="0"/>
              <a:t>)</a:t>
            </a:r>
            <a:r>
              <a:rPr dirty="0"/>
              <a:t> </a:t>
            </a:r>
            <a:r>
              <a:rPr lang="en-US" dirty="0" smtClean="0"/>
              <a:t>–</a:t>
            </a:r>
            <a:r>
              <a:rPr dirty="0" smtClean="0"/>
              <a:t> </a:t>
            </a:r>
            <a:r>
              <a:rPr lang="es-AR" dirty="0" smtClean="0"/>
              <a:t>trata a los valores de los datos como fechas</a:t>
            </a:r>
            <a:r>
              <a:rPr dirty="0" smtClean="0"/>
              <a:t>. </a:t>
            </a:r>
            <a:endParaRPr dirty="0"/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scale_*_</a:t>
            </a:r>
            <a:r>
              <a:rPr b="1" dirty="0" err="1"/>
              <a:t>datetime</a:t>
            </a:r>
            <a:r>
              <a:rPr b="1" dirty="0"/>
              <a:t>()</a:t>
            </a:r>
            <a:r>
              <a:rPr dirty="0"/>
              <a:t> -  </a:t>
            </a:r>
            <a:r>
              <a:rPr lang="es-AR" dirty="0" smtClean="0"/>
              <a:t>trata a los valores de los datos como fecha-hora.</a:t>
            </a:r>
            <a:r>
              <a:rPr dirty="0" smtClean="0"/>
              <a:t> Us</a:t>
            </a:r>
            <a:r>
              <a:rPr lang="es-AR" dirty="0" smtClean="0"/>
              <a:t>a los mismos argumentos que</a:t>
            </a:r>
            <a:r>
              <a:rPr dirty="0" smtClean="0"/>
              <a:t> </a:t>
            </a:r>
            <a:r>
              <a:rPr dirty="0" err="1"/>
              <a:t>scale_x_date</a:t>
            </a:r>
            <a:r>
              <a:rPr dirty="0"/>
              <a:t>(). </a:t>
            </a:r>
            <a:r>
              <a:rPr lang="es-AR" dirty="0" smtClean="0"/>
              <a:t>Ve</a:t>
            </a:r>
            <a:r>
              <a:rPr dirty="0" smtClean="0"/>
              <a:t> </a:t>
            </a:r>
            <a:r>
              <a:rPr dirty="0"/>
              <a:t>?</a:t>
            </a:r>
            <a:r>
              <a:rPr dirty="0" err="1"/>
              <a:t>strptime</a:t>
            </a:r>
            <a:r>
              <a:rPr dirty="0"/>
              <a:t> </a:t>
            </a:r>
            <a:r>
              <a:rPr lang="es-AR" dirty="0" smtClean="0"/>
              <a:t>para formatos de etiquetas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791" name="X &amp; Y LOCATION SCALES…"/>
          <p:cNvSpPr txBox="1"/>
          <p:nvPr/>
        </p:nvSpPr>
        <p:spPr>
          <a:xfrm>
            <a:off x="3724039" y="4787900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s-AR" dirty="0" smtClean="0"/>
              <a:t>ESCALAS DE LOCALIZACIÓN X E Y</a:t>
            </a:r>
            <a:endParaRPr dirty="0"/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lang="es-AR" dirty="0" smtClean="0"/>
              <a:t>Utilícelas con estéticas </a:t>
            </a:r>
            <a:r>
              <a:rPr dirty="0" smtClean="0"/>
              <a:t>x </a:t>
            </a:r>
            <a:r>
              <a:rPr lang="es-AR" dirty="0" smtClean="0"/>
              <a:t>o</a:t>
            </a:r>
            <a:r>
              <a:rPr dirty="0" smtClean="0"/>
              <a:t> </a:t>
            </a:r>
            <a:r>
              <a:rPr dirty="0"/>
              <a:t>y </a:t>
            </a:r>
            <a:r>
              <a:rPr dirty="0" smtClean="0"/>
              <a:t>(</a:t>
            </a:r>
            <a:r>
              <a:rPr lang="es-AR" dirty="0" smtClean="0"/>
              <a:t>en este caso, </a:t>
            </a:r>
            <a:r>
              <a:rPr dirty="0" smtClean="0"/>
              <a:t>x)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scale_x_log10()</a:t>
            </a:r>
            <a:r>
              <a:rPr dirty="0"/>
              <a:t> </a:t>
            </a:r>
            <a:r>
              <a:rPr lang="en-US" dirty="0" smtClean="0"/>
              <a:t>–</a:t>
            </a:r>
            <a:r>
              <a:rPr dirty="0" smtClean="0"/>
              <a:t> </a:t>
            </a:r>
            <a:r>
              <a:rPr lang="es-AR" dirty="0" smtClean="0"/>
              <a:t>u</a:t>
            </a:r>
            <a:r>
              <a:rPr lang="es-AR" dirty="0" smtClean="0"/>
              <a:t>sa </a:t>
            </a:r>
            <a:r>
              <a:rPr lang="es-AR" dirty="0" smtClean="0"/>
              <a:t>una escala logarítmica de base 10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 err="1"/>
              <a:t>scale_x_reverse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smtClean="0"/>
              <a:t>–</a:t>
            </a:r>
            <a:r>
              <a:rPr dirty="0" smtClean="0"/>
              <a:t> </a:t>
            </a:r>
            <a:r>
              <a:rPr lang="es-AR" dirty="0" smtClean="0"/>
              <a:t>i</a:t>
            </a:r>
            <a:r>
              <a:rPr lang="es-AR" dirty="0" smtClean="0"/>
              <a:t>nvierte </a:t>
            </a:r>
            <a:r>
              <a:rPr lang="es-AR" dirty="0" smtClean="0"/>
              <a:t>la dirección del eje x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 err="1"/>
              <a:t>scale_x_sqrt</a:t>
            </a:r>
            <a:r>
              <a:rPr b="1" dirty="0"/>
              <a:t>()</a:t>
            </a:r>
            <a:r>
              <a:rPr dirty="0"/>
              <a:t> </a:t>
            </a:r>
            <a:r>
              <a:rPr lang="en-US" dirty="0" smtClean="0"/>
              <a:t>–</a:t>
            </a:r>
            <a:r>
              <a:rPr dirty="0" smtClean="0"/>
              <a:t> </a:t>
            </a:r>
            <a:r>
              <a:rPr lang="es-AR" dirty="0" smtClean="0"/>
              <a:t>u</a:t>
            </a:r>
            <a:r>
              <a:rPr lang="es-AR" dirty="0" smtClean="0"/>
              <a:t>sa </a:t>
            </a:r>
            <a:r>
              <a:rPr lang="es-AR" dirty="0" smtClean="0"/>
              <a:t>la escala de raíz cuadrada</a:t>
            </a:r>
            <a:endParaRPr dirty="0"/>
          </a:p>
        </p:txBody>
      </p:sp>
      <p:sp>
        <p:nvSpPr>
          <p:cNvPr id="792" name="COLOR AND FILL SCALES (DISCRETE)…"/>
          <p:cNvSpPr txBox="1"/>
          <p:nvPr/>
        </p:nvSpPr>
        <p:spPr>
          <a:xfrm>
            <a:off x="3724039" y="5682696"/>
            <a:ext cx="3184761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s-AR" dirty="0" smtClean="0"/>
              <a:t>ESCALAS DE COLOR Y RELLENO (DISCRETAS)</a:t>
            </a:r>
            <a:endParaRPr dirty="0"/>
          </a:p>
        </p:txBody>
      </p:sp>
      <p:grpSp>
        <p:nvGrpSpPr>
          <p:cNvPr id="798" name="Group"/>
          <p:cNvGrpSpPr/>
          <p:nvPr/>
        </p:nvGrpSpPr>
        <p:grpSpPr>
          <a:xfrm>
            <a:off x="3724388" y="6007100"/>
            <a:ext cx="364615" cy="364712"/>
            <a:chOff x="0" y="0"/>
            <a:chExt cx="364614" cy="364710"/>
          </a:xfrm>
        </p:grpSpPr>
        <p:pic>
          <p:nvPicPr>
            <p:cNvPr id="793" name="Image" descr="Image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4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C0D9F0"/>
                  </a:solidFill>
                </a:defRPr>
              </a:pPr>
              <a:endParaRPr/>
            </a:p>
          </p:txBody>
        </p:sp>
        <p:sp>
          <p:nvSpPr>
            <p:cNvPr id="795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796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797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</p:grpSp>
      <p:grpSp>
        <p:nvGrpSpPr>
          <p:cNvPr id="804" name="Group"/>
          <p:cNvGrpSpPr/>
          <p:nvPr/>
        </p:nvGrpSpPr>
        <p:grpSpPr>
          <a:xfrm>
            <a:off x="3724388" y="6390891"/>
            <a:ext cx="364615" cy="364712"/>
            <a:chOff x="0" y="0"/>
            <a:chExt cx="364614" cy="364710"/>
          </a:xfrm>
        </p:grpSpPr>
        <p:pic>
          <p:nvPicPr>
            <p:cNvPr id="799" name="Image" descr="Image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0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C0D9F0"/>
                  </a:solidFill>
                </a:defRPr>
              </a:pPr>
              <a:endParaRPr/>
            </a:p>
          </p:txBody>
        </p:sp>
        <p:sp>
          <p:nvSpPr>
            <p:cNvPr id="801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802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803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</p:grpSp>
      <p:sp>
        <p:nvSpPr>
          <p:cNvPr id="805" name="COLOR AND FILL SCALES (CONTINUOUS)…"/>
          <p:cNvSpPr txBox="1"/>
          <p:nvPr/>
        </p:nvSpPr>
        <p:spPr>
          <a:xfrm>
            <a:off x="3724039" y="6845300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s-AR" dirty="0"/>
              <a:t>ESCALAS DE COLOR Y RELLENO</a:t>
            </a:r>
            <a:r>
              <a:rPr dirty="0" smtClean="0"/>
              <a:t>(CONTINU</a:t>
            </a:r>
            <a:r>
              <a:rPr lang="es-ES" dirty="0" smtClean="0"/>
              <a:t>AS</a:t>
            </a:r>
            <a:r>
              <a:rPr dirty="0" smtClean="0"/>
              <a:t>)</a:t>
            </a:r>
            <a:endParaRPr dirty="0"/>
          </a:p>
        </p:txBody>
      </p:sp>
      <p:grpSp>
        <p:nvGrpSpPr>
          <p:cNvPr id="808" name="Group"/>
          <p:cNvGrpSpPr/>
          <p:nvPr/>
        </p:nvGrpSpPr>
        <p:grpSpPr>
          <a:xfrm>
            <a:off x="3724388" y="7226300"/>
            <a:ext cx="364615" cy="364712"/>
            <a:chOff x="0" y="0"/>
            <a:chExt cx="364614" cy="364710"/>
          </a:xfrm>
        </p:grpSpPr>
        <p:pic>
          <p:nvPicPr>
            <p:cNvPr id="806" name="Image" descr="Image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7" name="Image" descr="Image"/>
            <p:cNvPicPr>
              <a:picLocks noChangeAspect="1"/>
            </p:cNvPicPr>
            <p:nvPr/>
          </p:nvPicPr>
          <p:blipFill>
            <a:blip r:embed="rId5" cstate="print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1" name="Group"/>
          <p:cNvGrpSpPr/>
          <p:nvPr/>
        </p:nvGrpSpPr>
        <p:grpSpPr>
          <a:xfrm>
            <a:off x="3724388" y="7607300"/>
            <a:ext cx="364615" cy="364712"/>
            <a:chOff x="0" y="0"/>
            <a:chExt cx="364614" cy="364710"/>
          </a:xfrm>
        </p:grpSpPr>
        <p:pic>
          <p:nvPicPr>
            <p:cNvPr id="809" name="Image" descr="Image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0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4" name="Group"/>
          <p:cNvGrpSpPr/>
          <p:nvPr/>
        </p:nvGrpSpPr>
        <p:grpSpPr>
          <a:xfrm>
            <a:off x="3724388" y="7988300"/>
            <a:ext cx="364615" cy="364712"/>
            <a:chOff x="0" y="0"/>
            <a:chExt cx="364614" cy="364710"/>
          </a:xfrm>
        </p:grpSpPr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3" name="Image" descr="Image"/>
            <p:cNvPicPr>
              <a:picLocks noChangeAspect="1"/>
            </p:cNvPicPr>
            <p:nvPr/>
          </p:nvPicPr>
          <p:blipFill>
            <a:blip r:embed="rId7" cstate="print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7" name="Group"/>
          <p:cNvGrpSpPr/>
          <p:nvPr/>
        </p:nvGrpSpPr>
        <p:grpSpPr>
          <a:xfrm>
            <a:off x="3724388" y="8369300"/>
            <a:ext cx="364615" cy="364712"/>
            <a:chOff x="0" y="0"/>
            <a:chExt cx="364614" cy="364710"/>
          </a:xfrm>
        </p:grpSpPr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6" name="Image" descr="Image"/>
            <p:cNvPicPr>
              <a:picLocks noChangeAspect="1"/>
            </p:cNvPicPr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8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s-AR" dirty="0" smtClean="0"/>
              <a:t>ESCALAS DE FORMA Y TAMAÑO</a:t>
            </a:r>
            <a:endParaRPr dirty="0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b="1" dirty="0"/>
              <a:t>p &lt;- e + </a:t>
            </a:r>
            <a:r>
              <a:rPr b="1" dirty="0" err="1"/>
              <a:t>geom_point</a:t>
            </a:r>
            <a:r>
              <a:rPr b="1" dirty="0"/>
              <a:t>(</a:t>
            </a:r>
            <a:r>
              <a:rPr b="1" dirty="0" err="1"/>
              <a:t>aes</a:t>
            </a:r>
            <a:r>
              <a:rPr b="1" dirty="0"/>
              <a:t>(shape = fl, size = </a:t>
            </a:r>
            <a:r>
              <a:rPr b="1" dirty="0" err="1"/>
              <a:t>cyl</a:t>
            </a:r>
            <a:r>
              <a:rPr b="1" dirty="0"/>
              <a:t>))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rPr dirty="0"/>
              <a:t>p + </a:t>
            </a:r>
            <a:r>
              <a:rPr dirty="0" err="1"/>
              <a:t>scale_shape</a:t>
            </a:r>
            <a:r>
              <a:rPr dirty="0"/>
              <a:t>() + </a:t>
            </a:r>
            <a:r>
              <a:rPr dirty="0" err="1"/>
              <a:t>scale_size</a:t>
            </a:r>
            <a:r>
              <a:rPr dirty="0"/>
              <a:t>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p + </a:t>
            </a:r>
            <a:r>
              <a:rPr b="1" dirty="0" err="1"/>
              <a:t>scale_shape_manual</a:t>
            </a:r>
            <a:r>
              <a:rPr b="1" dirty="0"/>
              <a:t>(</a:t>
            </a:r>
            <a:r>
              <a:rPr dirty="0"/>
              <a:t>values = c(3:7)</a:t>
            </a:r>
            <a:r>
              <a:rPr b="1" dirty="0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s-AR" b="1" dirty="0" smtClean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p </a:t>
            </a:r>
            <a:r>
              <a:rPr b="1" dirty="0"/>
              <a:t>+ </a:t>
            </a:r>
            <a:r>
              <a:rPr b="1" dirty="0" err="1"/>
              <a:t>scale_radius</a:t>
            </a:r>
            <a:r>
              <a:rPr b="1" dirty="0"/>
              <a:t>(</a:t>
            </a:r>
            <a:r>
              <a:rPr dirty="0"/>
              <a:t>range = c(1,6)</a:t>
            </a:r>
            <a:r>
              <a:rPr b="1" dirty="0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p + </a:t>
            </a:r>
            <a:r>
              <a:rPr b="1" dirty="0" err="1"/>
              <a:t>scale_size_area</a:t>
            </a:r>
            <a:r>
              <a:rPr b="1" dirty="0"/>
              <a:t>(</a:t>
            </a:r>
            <a:r>
              <a:rPr dirty="0" err="1"/>
              <a:t>max_size</a:t>
            </a:r>
            <a:r>
              <a:rPr dirty="0"/>
              <a:t> = 6</a:t>
            </a:r>
            <a:r>
              <a:rPr b="1" dirty="0"/>
              <a:t>)</a:t>
            </a:r>
          </a:p>
        </p:txBody>
      </p:sp>
      <p:pic>
        <p:nvPicPr>
          <p:cNvPr id="819" name="Image" descr="Image"/>
          <p:cNvPicPr>
            <a:picLocks noChangeAspect="1"/>
          </p:cNvPicPr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>
            <a:off x="4194095" y="9457088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3" name="Group"/>
          <p:cNvGrpSpPr/>
          <p:nvPr/>
        </p:nvGrpSpPr>
        <p:grpSpPr>
          <a:xfrm>
            <a:off x="3724388" y="9207500"/>
            <a:ext cx="364615" cy="364711"/>
            <a:chOff x="0" y="0"/>
            <a:chExt cx="364614" cy="364710"/>
          </a:xfrm>
        </p:grpSpPr>
        <p:pic>
          <p:nvPicPr>
            <p:cNvPr id="821" name="Image" descr="Image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2" name="Image" descr="Image"/>
            <p:cNvPicPr>
              <a:picLocks noChangeAspect="1"/>
            </p:cNvPicPr>
            <p:nvPr/>
          </p:nvPicPr>
          <p:blipFill>
            <a:blip r:embed="rId10" cstate="print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4" name="Image" descr="Image"/>
          <p:cNvPicPr>
            <a:picLocks noChangeAspect="1"/>
          </p:cNvPicPr>
          <p:nvPr/>
        </p:nvPicPr>
        <p:blipFill>
          <a:blip r:embed="rId11" cstate="print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5" name="r &lt;- d + geom_bar()…"/>
          <p:cNvSpPr txBox="1"/>
          <p:nvPr/>
        </p:nvSpPr>
        <p:spPr>
          <a:xfrm>
            <a:off x="7670800" y="1107246"/>
            <a:ext cx="2567579" cy="3452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r &lt;- d + </a:t>
            </a:r>
            <a:r>
              <a:rPr dirty="0" err="1"/>
              <a:t>geom_bar</a:t>
            </a:r>
            <a:r>
              <a:rPr dirty="0"/>
              <a:t>()</a:t>
            </a:r>
          </a:p>
          <a:p>
            <a:pPr lvl="2" indent="0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r + </a:t>
            </a:r>
            <a:r>
              <a:rPr dirty="0" err="1"/>
              <a:t>coord_cartesian</a:t>
            </a:r>
            <a:r>
              <a:rPr dirty="0"/>
              <a:t>(</a:t>
            </a:r>
            <a:r>
              <a:rPr b="0" dirty="0" err="1"/>
              <a:t>xlim</a:t>
            </a:r>
            <a:r>
              <a:rPr b="0" dirty="0"/>
              <a:t> = c(0, 5)</a:t>
            </a:r>
            <a:r>
              <a:rPr dirty="0"/>
              <a:t>)</a:t>
            </a:r>
            <a:r>
              <a:rPr b="0" dirty="0"/>
              <a:t> </a:t>
            </a:r>
            <a:br>
              <a:rPr b="0" dirty="0"/>
            </a:br>
            <a:r>
              <a:rPr b="0" dirty="0" err="1"/>
              <a:t>xlim</a:t>
            </a:r>
            <a:r>
              <a:rPr b="0" dirty="0"/>
              <a:t>, </a:t>
            </a:r>
            <a:r>
              <a:rPr b="0" dirty="0" err="1"/>
              <a:t>ylim</a:t>
            </a:r>
            <a:r>
              <a:rPr b="0" dirty="0"/>
              <a:t/>
            </a:r>
            <a:br>
              <a:rPr b="0" dirty="0"/>
            </a:br>
            <a:r>
              <a:rPr lang="es-AR" b="0" dirty="0" smtClean="0">
                <a:latin typeface="+mn-lt"/>
                <a:ea typeface="+mn-ea"/>
                <a:cs typeface="+mn-cs"/>
                <a:sym typeface="Source Sans Pro Light"/>
              </a:rPr>
              <a:t>El sistema de coordenadas cartesiano por defecto</a:t>
            </a:r>
            <a:endParaRPr b="0" dirty="0">
              <a:latin typeface="+mn-lt"/>
              <a:ea typeface="+mn-ea"/>
              <a:cs typeface="+mn-cs"/>
              <a:sym typeface="Source Sans Pro Light"/>
            </a:endParaRPr>
          </a:p>
          <a:p>
            <a:pPr lvl="2" indent="0"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r + </a:t>
            </a:r>
            <a:r>
              <a:rPr b="1" dirty="0" err="1"/>
              <a:t>coord_fixed</a:t>
            </a:r>
            <a:r>
              <a:rPr b="1" dirty="0"/>
              <a:t>(</a:t>
            </a:r>
            <a:r>
              <a:rPr dirty="0"/>
              <a:t>ratio = 1/2</a:t>
            </a:r>
            <a:r>
              <a:rPr b="1" dirty="0"/>
              <a:t>)</a:t>
            </a:r>
            <a:r>
              <a:rPr dirty="0"/>
              <a:t> </a:t>
            </a:r>
            <a:br>
              <a:rPr dirty="0"/>
            </a:br>
            <a:r>
              <a:rPr dirty="0"/>
              <a:t>ratio, </a:t>
            </a:r>
            <a:r>
              <a:rPr dirty="0" err="1"/>
              <a:t>xlim</a:t>
            </a:r>
            <a:r>
              <a:rPr dirty="0"/>
              <a:t>, </a:t>
            </a:r>
            <a:r>
              <a:rPr dirty="0" err="1"/>
              <a:t>ylim</a:t>
            </a:r>
            <a:r>
              <a:rPr dirty="0"/>
              <a:t/>
            </a:r>
            <a:br>
              <a:rPr dirty="0"/>
            </a:br>
            <a:r>
              <a:rPr dirty="0" smtClean="0">
                <a:latin typeface="+mn-lt"/>
                <a:ea typeface="+mn-ea"/>
                <a:cs typeface="+mn-cs"/>
                <a:sym typeface="Source Sans Pro Light"/>
              </a:rPr>
              <a:t>C</a:t>
            </a:r>
            <a:r>
              <a:rPr lang="es-AR" dirty="0" err="1" smtClean="0">
                <a:latin typeface="+mn-lt"/>
                <a:ea typeface="+mn-ea"/>
                <a:cs typeface="+mn-cs"/>
                <a:sym typeface="Source Sans Pro Light"/>
              </a:rPr>
              <a:t>oordenadas</a:t>
            </a:r>
            <a:r>
              <a:rPr lang="es-AR" dirty="0" smtClean="0">
                <a:latin typeface="+mn-lt"/>
                <a:ea typeface="+mn-ea"/>
                <a:cs typeface="+mn-cs"/>
                <a:sym typeface="Source Sans Pro Light"/>
              </a:rPr>
              <a:t> cartesianas con una relación de aspecto fija entre unidades de x e y</a:t>
            </a:r>
            <a:endParaRPr dirty="0">
              <a:latin typeface="+mn-lt"/>
              <a:ea typeface="+mn-ea"/>
              <a:cs typeface="+mn-cs"/>
              <a:sym typeface="Source Sans Pro Light"/>
            </a:endParaRPr>
          </a:p>
          <a:p>
            <a:pPr lvl="2" indent="0"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r + </a:t>
            </a:r>
            <a:r>
              <a:rPr b="1" dirty="0" err="1"/>
              <a:t>coord_flip</a:t>
            </a:r>
            <a:r>
              <a:rPr b="1" dirty="0"/>
              <a:t>()</a:t>
            </a:r>
            <a:r>
              <a:rPr dirty="0"/>
              <a:t> </a:t>
            </a:r>
            <a:br>
              <a:rPr dirty="0"/>
            </a:br>
            <a:r>
              <a:rPr dirty="0" err="1"/>
              <a:t>xlim</a:t>
            </a:r>
            <a:r>
              <a:rPr dirty="0"/>
              <a:t>, </a:t>
            </a:r>
            <a:r>
              <a:rPr dirty="0" err="1"/>
              <a:t>ylim</a:t>
            </a:r>
            <a:r>
              <a:rPr dirty="0"/>
              <a:t/>
            </a:r>
            <a:br>
              <a:rPr dirty="0"/>
            </a:br>
            <a:r>
              <a:rPr dirty="0" smtClean="0">
                <a:latin typeface="+mn-lt"/>
                <a:ea typeface="+mn-ea"/>
                <a:cs typeface="+mn-cs"/>
                <a:sym typeface="Source Sans Pro Light"/>
              </a:rPr>
              <a:t>C</a:t>
            </a:r>
            <a:r>
              <a:rPr lang="es-AR" dirty="0" err="1" smtClean="0">
                <a:latin typeface="+mn-lt"/>
                <a:ea typeface="+mn-ea"/>
                <a:cs typeface="+mn-cs"/>
                <a:sym typeface="Source Sans Pro Light"/>
              </a:rPr>
              <a:t>oordenadas</a:t>
            </a:r>
            <a:r>
              <a:rPr lang="es-AR" dirty="0" smtClean="0">
                <a:latin typeface="+mn-lt"/>
                <a:ea typeface="+mn-ea"/>
                <a:cs typeface="+mn-cs"/>
                <a:sym typeface="Source Sans Pro Light"/>
              </a:rPr>
              <a:t> cartesianas volteadas</a:t>
            </a:r>
            <a:endParaRPr dirty="0">
              <a:latin typeface="+mn-lt"/>
              <a:ea typeface="+mn-ea"/>
              <a:cs typeface="+mn-cs"/>
              <a:sym typeface="Source Sans Pro Light"/>
            </a:endParaRPr>
          </a:p>
          <a:p>
            <a:pPr lvl="2" indent="0"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r + </a:t>
            </a:r>
            <a:r>
              <a:rPr b="1" dirty="0" err="1"/>
              <a:t>coord_polar</a:t>
            </a:r>
            <a:r>
              <a:rPr b="1" dirty="0"/>
              <a:t>(</a:t>
            </a:r>
            <a:r>
              <a:rPr dirty="0"/>
              <a:t>theta = "x", direction=1 </a:t>
            </a:r>
            <a:r>
              <a:rPr b="1" dirty="0"/>
              <a:t>) </a:t>
            </a:r>
            <a:br>
              <a:rPr b="1" dirty="0"/>
            </a:br>
            <a:r>
              <a:rPr dirty="0"/>
              <a:t>theta, start, direction</a:t>
            </a:r>
            <a:br>
              <a:rPr dirty="0"/>
            </a:br>
            <a:r>
              <a:rPr lang="es-AR" dirty="0" smtClean="0">
                <a:latin typeface="+mn-lt"/>
                <a:ea typeface="+mn-ea"/>
                <a:cs typeface="+mn-cs"/>
                <a:sym typeface="Source Sans Pro Light"/>
              </a:rPr>
              <a:t>Coordenadas polares</a:t>
            </a:r>
            <a:endParaRPr dirty="0">
              <a:latin typeface="+mn-lt"/>
              <a:ea typeface="+mn-ea"/>
              <a:cs typeface="+mn-cs"/>
              <a:sym typeface="Source Sans Pro Light"/>
            </a:endParaRPr>
          </a:p>
          <a:p>
            <a:pPr lvl="2" indent="0"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r + </a:t>
            </a:r>
            <a:r>
              <a:rPr b="1" dirty="0" err="1"/>
              <a:t>coord_trans</a:t>
            </a:r>
            <a:r>
              <a:rPr b="1" dirty="0"/>
              <a:t>(</a:t>
            </a:r>
            <a:r>
              <a:rPr dirty="0" err="1"/>
              <a:t>ytrans</a:t>
            </a:r>
            <a:r>
              <a:rPr dirty="0"/>
              <a:t> = “</a:t>
            </a:r>
            <a:r>
              <a:rPr dirty="0" err="1"/>
              <a:t>sqrt</a:t>
            </a:r>
            <a:r>
              <a:rPr dirty="0"/>
              <a:t>"</a:t>
            </a:r>
            <a:r>
              <a:rPr b="1" dirty="0"/>
              <a:t>) </a:t>
            </a:r>
            <a:br>
              <a:rPr b="1" dirty="0"/>
            </a:br>
            <a:r>
              <a:rPr dirty="0" err="1"/>
              <a:t>xtrans</a:t>
            </a:r>
            <a:r>
              <a:rPr dirty="0"/>
              <a:t>, </a:t>
            </a:r>
            <a:r>
              <a:rPr dirty="0" err="1"/>
              <a:t>ytrans</a:t>
            </a:r>
            <a:r>
              <a:rPr dirty="0"/>
              <a:t>, </a:t>
            </a:r>
            <a:r>
              <a:rPr dirty="0" err="1"/>
              <a:t>limx</a:t>
            </a:r>
            <a:r>
              <a:rPr dirty="0"/>
              <a:t>, limy</a:t>
            </a:r>
            <a:br>
              <a:rPr dirty="0"/>
            </a:br>
            <a:r>
              <a:rPr lang="es-AR" dirty="0" smtClean="0">
                <a:latin typeface="+mn-lt"/>
                <a:ea typeface="+mn-ea"/>
                <a:cs typeface="+mn-cs"/>
                <a:sym typeface="Source Sans Pro Light"/>
              </a:rPr>
              <a:t>Coordenadas cartesianas </a:t>
            </a:r>
            <a:r>
              <a:rPr lang="es-AR" dirty="0" err="1" smtClean="0">
                <a:latin typeface="+mn-lt"/>
                <a:ea typeface="+mn-ea"/>
                <a:cs typeface="+mn-cs"/>
                <a:sym typeface="Source Sans Pro Light"/>
              </a:rPr>
              <a:t>transformadas.Asigne</a:t>
            </a:r>
            <a:r>
              <a:rPr dirty="0" smtClean="0"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dirty="0" err="1" smtClean="0">
                <a:latin typeface="+mn-lt"/>
                <a:ea typeface="+mn-ea"/>
                <a:cs typeface="+mn-cs"/>
                <a:sym typeface="Source Sans Pro Light"/>
              </a:rPr>
              <a:t>xtrans</a:t>
            </a:r>
            <a:r>
              <a:rPr dirty="0" smtClean="0"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lang="es-AR" dirty="0" smtClean="0">
                <a:latin typeface="+mn-lt"/>
                <a:ea typeface="+mn-ea"/>
                <a:cs typeface="+mn-cs"/>
                <a:sym typeface="Source Sans Pro Light"/>
              </a:rPr>
              <a:t>y</a:t>
            </a:r>
            <a:r>
              <a:rPr dirty="0" smtClean="0"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Source Sans Pro Light"/>
              </a:rPr>
              <a:t>ytrans</a:t>
            </a:r>
            <a:r>
              <a:rPr dirty="0"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lang="es-AR" dirty="0" smtClean="0">
                <a:latin typeface="+mn-lt"/>
                <a:ea typeface="+mn-ea"/>
                <a:cs typeface="+mn-cs"/>
                <a:sym typeface="Source Sans Pro Light"/>
              </a:rPr>
              <a:t>al nombre de una función ventana.</a:t>
            </a:r>
            <a:endParaRPr dirty="0">
              <a:latin typeface="+mn-lt"/>
              <a:ea typeface="+mn-ea"/>
              <a:cs typeface="+mn-cs"/>
              <a:sym typeface="Source Sans Pro Light"/>
            </a:endParaRPr>
          </a:p>
          <a:p>
            <a:pPr lvl="2" indent="0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rPr dirty="0" smtClean="0"/>
              <a:t>π </a:t>
            </a:r>
            <a:r>
              <a:rPr dirty="0"/>
              <a:t>+ </a:t>
            </a:r>
            <a:r>
              <a:rPr dirty="0" err="1"/>
              <a:t>coord_quickmap</a:t>
            </a:r>
            <a:r>
              <a:rPr dirty="0"/>
              <a:t>()</a:t>
            </a:r>
          </a:p>
          <a:p>
            <a:pPr lvl="2" indent="0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π + </a:t>
            </a:r>
            <a:r>
              <a:rPr b="1" dirty="0" err="1"/>
              <a:t>coord_map</a:t>
            </a:r>
            <a:r>
              <a:rPr b="1" dirty="0"/>
              <a:t>(</a:t>
            </a:r>
            <a:r>
              <a:rPr dirty="0"/>
              <a:t>projection = "</a:t>
            </a:r>
            <a:r>
              <a:rPr dirty="0" err="1"/>
              <a:t>ortho</a:t>
            </a:r>
            <a:r>
              <a:rPr dirty="0"/>
              <a:t>", orientation=c(41, -74, 0)</a:t>
            </a:r>
            <a:r>
              <a:rPr b="1" dirty="0"/>
              <a:t>)</a:t>
            </a:r>
            <a:r>
              <a:rPr dirty="0"/>
              <a:t>projection,  </a:t>
            </a:r>
            <a:r>
              <a:rPr dirty="0" err="1"/>
              <a:t>xlim</a:t>
            </a:r>
            <a:r>
              <a:rPr dirty="0"/>
              <a:t>, </a:t>
            </a:r>
            <a:r>
              <a:rPr dirty="0" err="1"/>
              <a:t>ylim</a:t>
            </a:r>
            <a:endParaRPr dirty="0"/>
          </a:p>
          <a:p>
            <a:pPr lvl="2" indent="0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AR" dirty="0" smtClean="0"/>
              <a:t>Asigne proyecciones utilizando el paquete</a:t>
            </a:r>
            <a:r>
              <a:rPr dirty="0" smtClean="0"/>
              <a:t> </a:t>
            </a:r>
            <a:r>
              <a:rPr dirty="0" err="1"/>
              <a:t>mapproj</a:t>
            </a:r>
            <a:r>
              <a:rPr dirty="0"/>
              <a:t> </a:t>
            </a:r>
            <a:r>
              <a:rPr dirty="0" smtClean="0"/>
              <a:t>(</a:t>
            </a:r>
            <a:r>
              <a:rPr dirty="0" err="1"/>
              <a:t>mercator</a:t>
            </a:r>
            <a:r>
              <a:rPr dirty="0"/>
              <a:t> (default), </a:t>
            </a:r>
            <a:r>
              <a:rPr dirty="0" err="1"/>
              <a:t>azequalarea</a:t>
            </a:r>
            <a:r>
              <a:rPr dirty="0"/>
              <a:t>, </a:t>
            </a:r>
            <a:r>
              <a:rPr dirty="0" err="1"/>
              <a:t>lagrange</a:t>
            </a:r>
            <a:r>
              <a:rPr dirty="0"/>
              <a:t>, etc.)</a:t>
            </a:r>
          </a:p>
        </p:txBody>
      </p:sp>
      <p:grpSp>
        <p:nvGrpSpPr>
          <p:cNvPr id="832" name="Group"/>
          <p:cNvGrpSpPr/>
          <p:nvPr/>
        </p:nvGrpSpPr>
        <p:grpSpPr>
          <a:xfrm>
            <a:off x="7202039" y="1375188"/>
            <a:ext cx="364615" cy="364712"/>
            <a:chOff x="0" y="0"/>
            <a:chExt cx="364614" cy="364710"/>
          </a:xfrm>
        </p:grpSpPr>
        <p:pic>
          <p:nvPicPr>
            <p:cNvPr id="826" name="Image" descr="Image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1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27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28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29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0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839" name="Group"/>
          <p:cNvGrpSpPr/>
          <p:nvPr/>
        </p:nvGrpSpPr>
        <p:grpSpPr>
          <a:xfrm rot="5400000">
            <a:off x="7202039" y="2365836"/>
            <a:ext cx="364615" cy="364712"/>
            <a:chOff x="0" y="0"/>
            <a:chExt cx="364614" cy="364710"/>
          </a:xfrm>
        </p:grpSpPr>
        <p:pic>
          <p:nvPicPr>
            <p:cNvPr id="833" name="Image" descr="Image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8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4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5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6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7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pic>
        <p:nvPicPr>
          <p:cNvPr id="840" name="Image" descr="Image"/>
          <p:cNvPicPr>
            <a:picLocks noChangeAspect="1"/>
          </p:cNvPicPr>
          <p:nvPr/>
        </p:nvPicPr>
        <p:blipFill>
          <a:blip r:embed="rId12" cstate="print">
            <a:extLst/>
          </a:blip>
          <a:stretch>
            <a:fillRect/>
          </a:stretch>
        </p:blipFill>
        <p:spPr>
          <a:xfrm>
            <a:off x="7202039" y="1971321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1" name="Image" descr="Image"/>
          <p:cNvPicPr>
            <a:picLocks noChangeAspect="1"/>
          </p:cNvPicPr>
          <p:nvPr/>
        </p:nvPicPr>
        <p:blipFill>
          <a:blip r:embed="rId13" cstate="print">
            <a:extLst/>
          </a:blip>
          <a:stretch>
            <a:fillRect/>
          </a:stretch>
        </p:blipFill>
        <p:spPr>
          <a:xfrm>
            <a:off x="7201991" y="280670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2" name="Image" descr="Image"/>
          <p:cNvPicPr>
            <a:picLocks noChangeAspect="1"/>
          </p:cNvPicPr>
          <p:nvPr/>
        </p:nvPicPr>
        <p:blipFill>
          <a:blip r:embed="rId14" cstate="print">
            <a:extLst/>
          </a:blip>
          <a:stretch>
            <a:fillRect/>
          </a:stretch>
        </p:blipFill>
        <p:spPr>
          <a:xfrm>
            <a:off x="7201991" y="3263900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43" name="Position Adjustments"/>
          <p:cNvSpPr txBox="1"/>
          <p:nvPr/>
        </p:nvSpPr>
        <p:spPr>
          <a:xfrm>
            <a:off x="7127988" y="4583811"/>
            <a:ext cx="274915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lang="es-AR" dirty="0" smtClean="0"/>
              <a:t>Ajuste </a:t>
            </a:r>
            <a:r>
              <a:rPr lang="es-AR" smtClean="0"/>
              <a:t>de posiciones</a:t>
            </a:r>
            <a:endParaRPr dirty="0"/>
          </a:p>
        </p:txBody>
      </p:sp>
      <p:sp>
        <p:nvSpPr>
          <p:cNvPr id="844" name="Position adjustments determine how to arrange geoms that would otherwise occupy the same space.…"/>
          <p:cNvSpPr txBox="1"/>
          <p:nvPr/>
        </p:nvSpPr>
        <p:spPr>
          <a:xfrm>
            <a:off x="7184224" y="4940300"/>
            <a:ext cx="3054155" cy="30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dirty="0" smtClean="0"/>
              <a:t>D</a:t>
            </a:r>
            <a:r>
              <a:rPr dirty="0" err="1" smtClean="0"/>
              <a:t>etermin</a:t>
            </a:r>
            <a:r>
              <a:rPr lang="es-ES" dirty="0" err="1" smtClean="0"/>
              <a:t>an</a:t>
            </a:r>
            <a:r>
              <a:rPr lang="es-ES" dirty="0" smtClean="0"/>
              <a:t> cómo ordenar</a:t>
            </a:r>
            <a:r>
              <a:rPr dirty="0" smtClean="0"/>
              <a:t> </a:t>
            </a:r>
            <a:r>
              <a:rPr dirty="0" err="1" smtClean="0"/>
              <a:t>geom</a:t>
            </a:r>
            <a:r>
              <a:rPr lang="es-ES" dirty="0" smtClean="0"/>
              <a:t>s que, de otra manera, se superpondrían.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845" name="Image" descr="Image"/>
          <p:cNvPicPr>
            <a:picLocks noChangeAspect="1"/>
          </p:cNvPicPr>
          <p:nvPr/>
        </p:nvPicPr>
        <p:blipFill>
          <a:blip r:embed="rId15" cstate="print">
            <a:extLst/>
          </a:blip>
          <a:stretch>
            <a:fillRect/>
          </a:stretch>
        </p:blipFill>
        <p:spPr>
          <a:xfrm>
            <a:off x="7202039" y="5409060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Image" descr="Image"/>
          <p:cNvPicPr>
            <a:picLocks noChangeAspect="1"/>
          </p:cNvPicPr>
          <p:nvPr/>
        </p:nvPicPr>
        <p:blipFill>
          <a:blip r:embed="rId16" cstate="print">
            <a:extLst/>
          </a:blip>
          <a:stretch>
            <a:fillRect/>
          </a:stretch>
        </p:blipFill>
        <p:spPr>
          <a:xfrm>
            <a:off x="7202039" y="5866260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7" name="Image" descr="Image"/>
          <p:cNvPicPr>
            <a:picLocks noChangeAspect="1"/>
          </p:cNvPicPr>
          <p:nvPr/>
        </p:nvPicPr>
        <p:blipFill>
          <a:blip r:embed="rId17" cstate="print">
            <a:extLst/>
          </a:blip>
          <a:stretch>
            <a:fillRect/>
          </a:stretch>
        </p:blipFill>
        <p:spPr>
          <a:xfrm>
            <a:off x="7202039" y="6327910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Image" descr="Image"/>
          <p:cNvPicPr>
            <a:picLocks noChangeAspect="1"/>
          </p:cNvPicPr>
          <p:nvPr/>
        </p:nvPicPr>
        <p:blipFill>
          <a:blip r:embed="rId18" cstate="print">
            <a:extLst/>
          </a:blip>
          <a:stretch>
            <a:fillRect/>
          </a:stretch>
        </p:blipFill>
        <p:spPr>
          <a:xfrm>
            <a:off x="7202039" y="671691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19" cstate="print">
            <a:extLst/>
          </a:blip>
          <a:stretch>
            <a:fillRect/>
          </a:stretch>
        </p:blipFill>
        <p:spPr>
          <a:xfrm>
            <a:off x="7202039" y="7161660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0" name="Line"/>
          <p:cNvSpPr/>
          <p:nvPr/>
        </p:nvSpPr>
        <p:spPr>
          <a:xfrm>
            <a:off x="315515" y="39497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1" name="Line"/>
          <p:cNvSpPr/>
          <p:nvPr/>
        </p:nvSpPr>
        <p:spPr>
          <a:xfrm>
            <a:off x="7151239" y="45807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2" name="Line"/>
          <p:cNvSpPr/>
          <p:nvPr/>
        </p:nvSpPr>
        <p:spPr>
          <a:xfrm>
            <a:off x="315515" y="47879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3" name="Line"/>
          <p:cNvSpPr/>
          <p:nvPr/>
        </p:nvSpPr>
        <p:spPr>
          <a:xfrm>
            <a:off x="315515" y="57785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4" name="Line"/>
          <p:cNvSpPr/>
          <p:nvPr/>
        </p:nvSpPr>
        <p:spPr>
          <a:xfrm>
            <a:off x="315515" y="73025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5" name="Line"/>
          <p:cNvSpPr/>
          <p:nvPr/>
        </p:nvSpPr>
        <p:spPr>
          <a:xfrm>
            <a:off x="315515" y="814069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6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7" name="Line"/>
          <p:cNvSpPr/>
          <p:nvPr/>
        </p:nvSpPr>
        <p:spPr>
          <a:xfrm>
            <a:off x="3722283" y="47879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8" name="Line"/>
          <p:cNvSpPr/>
          <p:nvPr/>
        </p:nvSpPr>
        <p:spPr>
          <a:xfrm>
            <a:off x="3722283" y="5626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9" name="Line"/>
          <p:cNvSpPr/>
          <p:nvPr/>
        </p:nvSpPr>
        <p:spPr>
          <a:xfrm>
            <a:off x="3722283" y="68453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0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1" name="Themes"/>
          <p:cNvSpPr txBox="1"/>
          <p:nvPr/>
        </p:nvSpPr>
        <p:spPr>
          <a:xfrm>
            <a:off x="7127988" y="8216900"/>
            <a:ext cx="91852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dirty="0" smtClean="0"/>
              <a:t>Tem</a:t>
            </a:r>
            <a:r>
              <a:rPr lang="es-AR" dirty="0" smtClean="0"/>
              <a:t>a</a:t>
            </a:r>
            <a:r>
              <a:rPr dirty="0" smtClean="0"/>
              <a:t>s</a:t>
            </a:r>
            <a:endParaRPr dirty="0"/>
          </a:p>
        </p:txBody>
      </p:sp>
      <p:sp>
        <p:nvSpPr>
          <p:cNvPr id="862" name="r + theme_bw() White background with grid lines…"/>
          <p:cNvSpPr txBox="1"/>
          <p:nvPr/>
        </p:nvSpPr>
        <p:spPr>
          <a:xfrm>
            <a:off x="7594600" y="8657123"/>
            <a:ext cx="1219200" cy="1338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2" indent="0"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/>
              <a:t>r + </a:t>
            </a:r>
            <a:r>
              <a:rPr lang="es-AR" sz="1000" b="1" dirty="0" smtClean="0"/>
              <a:t>t</a:t>
            </a:r>
            <a:r>
              <a:rPr sz="1000" b="1" dirty="0" err="1" smtClean="0"/>
              <a:t>heme_bw</a:t>
            </a:r>
            <a:r>
              <a:rPr sz="1000" b="1" dirty="0"/>
              <a:t>()</a:t>
            </a:r>
            <a:r>
              <a:rPr sz="1000" dirty="0"/>
              <a:t/>
            </a:r>
            <a:br>
              <a:rPr sz="1000" dirty="0"/>
            </a:br>
            <a:r>
              <a:rPr lang="es-AR" sz="1000" dirty="0" smtClean="0"/>
              <a:t>Fondo blanco con cuadrícula.</a:t>
            </a:r>
            <a:endParaRPr sz="1000" dirty="0"/>
          </a:p>
          <a:p>
            <a:pPr lvl="2" indent="0"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/>
              <a:t>r + </a:t>
            </a:r>
            <a:r>
              <a:rPr sz="1000" b="1" dirty="0" err="1"/>
              <a:t>theme_gray</a:t>
            </a:r>
            <a:r>
              <a:rPr sz="1000" b="1" dirty="0"/>
              <a:t>()</a:t>
            </a:r>
            <a:r>
              <a:rPr sz="1000" dirty="0"/>
              <a:t/>
            </a:r>
            <a:br>
              <a:rPr sz="1000" dirty="0"/>
            </a:br>
            <a:r>
              <a:rPr lang="es-AR" sz="1000" dirty="0" smtClean="0"/>
              <a:t>Fondo gris (tema inicial</a:t>
            </a:r>
            <a:r>
              <a:rPr sz="1000" dirty="0" smtClean="0"/>
              <a:t>)</a:t>
            </a:r>
            <a:endParaRPr sz="1000" dirty="0"/>
          </a:p>
          <a:p>
            <a:pPr lvl="2" indent="0"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/>
              <a:t>r + </a:t>
            </a:r>
            <a:r>
              <a:rPr sz="1000" b="1" dirty="0" err="1"/>
              <a:t>theme_dark</a:t>
            </a:r>
            <a:r>
              <a:rPr sz="1000" b="1" dirty="0"/>
              <a:t>()</a:t>
            </a:r>
            <a:r>
              <a:rPr sz="1000" dirty="0"/>
              <a:t/>
            </a:r>
            <a:br>
              <a:rPr sz="1000" dirty="0"/>
            </a:br>
            <a:r>
              <a:rPr lang="es-AR" sz="1000" dirty="0" smtClean="0"/>
              <a:t>Oscuro, para contrastar.</a:t>
            </a:r>
            <a:endParaRPr sz="1000" dirty="0"/>
          </a:p>
        </p:txBody>
      </p:sp>
      <p:sp>
        <p:nvSpPr>
          <p:cNvPr id="863" name="Line"/>
          <p:cNvSpPr/>
          <p:nvPr/>
        </p:nvSpPr>
        <p:spPr>
          <a:xfrm>
            <a:off x="7151239" y="8140699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4" name="r + theme_classic()…"/>
          <p:cNvSpPr txBox="1"/>
          <p:nvPr/>
        </p:nvSpPr>
        <p:spPr>
          <a:xfrm>
            <a:off x="9118599" y="8651421"/>
            <a:ext cx="1219201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2" indent="0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r + </a:t>
            </a:r>
            <a:r>
              <a:rPr dirty="0" err="1"/>
              <a:t>theme_classic</a:t>
            </a:r>
            <a:r>
              <a:rPr dirty="0"/>
              <a:t>()</a:t>
            </a:r>
          </a:p>
          <a:p>
            <a:pPr lvl="2" indent="0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r + </a:t>
            </a:r>
            <a:r>
              <a:rPr dirty="0" err="1"/>
              <a:t>theme_light</a:t>
            </a:r>
            <a:r>
              <a:rPr dirty="0"/>
              <a:t>()</a:t>
            </a:r>
          </a:p>
          <a:p>
            <a:pPr lvl="2" indent="0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r + </a:t>
            </a:r>
            <a:r>
              <a:rPr dirty="0" err="1"/>
              <a:t>theme_linedraw</a:t>
            </a:r>
            <a:r>
              <a:rPr dirty="0"/>
              <a:t>()</a:t>
            </a:r>
          </a:p>
          <a:p>
            <a:pPr lvl="2" indent="0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r + </a:t>
            </a:r>
            <a:r>
              <a:rPr b="1" dirty="0" err="1"/>
              <a:t>theme_minimal</a:t>
            </a:r>
            <a:r>
              <a:rPr b="1" dirty="0"/>
              <a:t>()</a:t>
            </a:r>
            <a:r>
              <a:rPr dirty="0"/>
              <a:t/>
            </a:r>
            <a:br>
              <a:rPr dirty="0"/>
            </a:br>
            <a:r>
              <a:rPr lang="es-AR" dirty="0" smtClean="0"/>
              <a:t>Temas minimalistas.</a:t>
            </a:r>
            <a:endParaRPr dirty="0"/>
          </a:p>
          <a:p>
            <a:pPr lvl="2" indent="0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r + </a:t>
            </a:r>
            <a:r>
              <a:rPr b="1" dirty="0" err="1"/>
              <a:t>theme_void</a:t>
            </a:r>
            <a:r>
              <a:rPr b="1" dirty="0"/>
              <a:t>()</a:t>
            </a:r>
            <a:r>
              <a:rPr dirty="0"/>
              <a:t/>
            </a:r>
            <a:br>
              <a:rPr dirty="0"/>
            </a:br>
            <a:r>
              <a:rPr lang="es-AR" dirty="0" smtClean="0"/>
              <a:t>Tema vacío.</a:t>
            </a:r>
            <a:endParaRPr dirty="0"/>
          </a:p>
        </p:txBody>
      </p:sp>
      <p:pic>
        <p:nvPicPr>
          <p:cNvPr id="865" name="Image" descr="Image"/>
          <p:cNvPicPr>
            <a:picLocks noChangeAspect="1"/>
          </p:cNvPicPr>
          <p:nvPr/>
        </p:nvPicPr>
        <p:blipFill>
          <a:blip r:embed="rId20" cstate="print">
            <a:extLst/>
          </a:blip>
          <a:stretch>
            <a:fillRect/>
          </a:stretch>
        </p:blipFill>
        <p:spPr>
          <a:xfrm>
            <a:off x="7202039" y="8656819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6" name="Image" descr="Image"/>
          <p:cNvPicPr>
            <a:picLocks noChangeAspect="1"/>
          </p:cNvPicPr>
          <p:nvPr/>
        </p:nvPicPr>
        <p:blipFill>
          <a:blip r:embed="rId21" cstate="print">
            <a:extLst/>
          </a:blip>
          <a:stretch>
            <a:fillRect/>
          </a:stretch>
        </p:blipFill>
        <p:spPr>
          <a:xfrm>
            <a:off x="7202039" y="9053971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7" name="Image" descr="Image"/>
          <p:cNvPicPr>
            <a:picLocks noChangeAspect="1"/>
          </p:cNvPicPr>
          <p:nvPr/>
        </p:nvPicPr>
        <p:blipFill>
          <a:blip r:embed="rId22" cstate="print">
            <a:extLst/>
          </a:blip>
          <a:stretch>
            <a:fillRect/>
          </a:stretch>
        </p:blipFill>
        <p:spPr>
          <a:xfrm>
            <a:off x="7202039" y="9451124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8" name="Image" descr="Image"/>
          <p:cNvPicPr>
            <a:picLocks noChangeAspect="1"/>
          </p:cNvPicPr>
          <p:nvPr/>
        </p:nvPicPr>
        <p:blipFill>
          <a:blip r:embed="rId23" cstate="print">
            <a:extLst/>
          </a:blip>
          <a:stretch>
            <a:fillRect/>
          </a:stretch>
        </p:blipFill>
        <p:spPr>
          <a:xfrm>
            <a:off x="8692753" y="8661443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Image" descr="Image"/>
          <p:cNvPicPr>
            <a:picLocks noChangeAspect="1"/>
          </p:cNvPicPr>
          <p:nvPr/>
        </p:nvPicPr>
        <p:blipFill>
          <a:blip r:embed="rId24" cstate="print">
            <a:extLst/>
          </a:blip>
          <a:stretch>
            <a:fillRect/>
          </a:stretch>
        </p:blipFill>
        <p:spPr>
          <a:xfrm>
            <a:off x="8692753" y="9063790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Image" descr="Image"/>
          <p:cNvPicPr>
            <a:picLocks noChangeAspect="1"/>
          </p:cNvPicPr>
          <p:nvPr/>
        </p:nvPicPr>
        <p:blipFill>
          <a:blip r:embed="rId25" cstate="print">
            <a:extLst/>
          </a:blip>
          <a:stretch>
            <a:fillRect/>
          </a:stretch>
        </p:blipFill>
        <p:spPr>
          <a:xfrm>
            <a:off x="8692753" y="9476177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Line"/>
          <p:cNvSpPr/>
          <p:nvPr/>
        </p:nvSpPr>
        <p:spPr>
          <a:xfrm>
            <a:off x="8650105" y="8485650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2" name="Faceting"/>
          <p:cNvSpPr txBox="1"/>
          <p:nvPr/>
        </p:nvSpPr>
        <p:spPr>
          <a:xfrm>
            <a:off x="10572878" y="737515"/>
            <a:ext cx="105798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dirty="0" smtClean="0"/>
              <a:t>Facet</a:t>
            </a:r>
            <a:r>
              <a:rPr lang="es-AR" dirty="0" smtClean="0"/>
              <a:t>as</a:t>
            </a:r>
            <a:endParaRPr dirty="0"/>
          </a:p>
        </p:txBody>
      </p:sp>
      <p:sp>
        <p:nvSpPr>
          <p:cNvPr id="873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4" name="Facets divide a plot into  subplots based on the  values of one or more  discrete variables.…"/>
          <p:cNvSpPr txBox="1"/>
          <p:nvPr/>
        </p:nvSpPr>
        <p:spPr>
          <a:xfrm>
            <a:off x="10577257" y="1206500"/>
            <a:ext cx="3111501" cy="449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AR" dirty="0" smtClean="0"/>
              <a:t>D</a:t>
            </a:r>
            <a:r>
              <a:rPr dirty="0" err="1" smtClean="0"/>
              <a:t>ivide</a:t>
            </a:r>
            <a:r>
              <a:rPr lang="es-AR" dirty="0" smtClean="0"/>
              <a:t>n</a:t>
            </a:r>
            <a:r>
              <a:rPr dirty="0" smtClean="0"/>
              <a:t> </a:t>
            </a:r>
            <a:r>
              <a:rPr lang="es-AR" dirty="0" smtClean="0"/>
              <a:t>el gráfico en </a:t>
            </a:r>
            <a:r>
              <a:rPr lang="es-AR" dirty="0" err="1" smtClean="0"/>
              <a:t>subgráficos</a:t>
            </a:r>
            <a:endParaRPr lang="es-AR" dirty="0" smtClean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AR" dirty="0" smtClean="0"/>
              <a:t>basados en el valor de una o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AR" dirty="0" smtClean="0"/>
              <a:t>más variables discretas.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t &lt;- </a:t>
            </a: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cty</a:t>
            </a:r>
            <a:r>
              <a:rPr dirty="0"/>
              <a:t>, hwy)) + </a:t>
            </a:r>
            <a:r>
              <a:rPr dirty="0" err="1"/>
              <a:t>geom_point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t + </a:t>
            </a:r>
            <a:r>
              <a:rPr b="1" dirty="0" err="1"/>
              <a:t>facet_grid</a:t>
            </a:r>
            <a:r>
              <a:rPr b="1" dirty="0"/>
              <a:t>(cols = </a:t>
            </a:r>
            <a:r>
              <a:rPr b="1" dirty="0" err="1"/>
              <a:t>vars</a:t>
            </a:r>
            <a:r>
              <a:rPr b="1" dirty="0"/>
              <a:t>(fl</a:t>
            </a:r>
            <a:r>
              <a:rPr b="1" dirty="0" smtClean="0"/>
              <a:t>))</a:t>
            </a:r>
            <a:endParaRPr lang="es-AR" b="1" dirty="0" smtClean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AR" dirty="0" smtClean="0"/>
              <a:t>Divide en columnas según </a:t>
            </a:r>
            <a:r>
              <a:rPr lang="es-AR" i="1" dirty="0" err="1" smtClean="0"/>
              <a:t>fl</a:t>
            </a:r>
            <a:endParaRPr i="1" dirty="0"/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t + </a:t>
            </a:r>
            <a:r>
              <a:rPr b="1" dirty="0" err="1"/>
              <a:t>facet_grid</a:t>
            </a:r>
            <a:r>
              <a:rPr b="1" dirty="0"/>
              <a:t>(rows = </a:t>
            </a:r>
            <a:r>
              <a:rPr b="1" dirty="0" err="1"/>
              <a:t>vars</a:t>
            </a:r>
            <a:r>
              <a:rPr b="1" dirty="0"/>
              <a:t>(year</a:t>
            </a:r>
            <a:r>
              <a:rPr b="1" dirty="0" smtClean="0"/>
              <a:t>))</a:t>
            </a:r>
            <a:endParaRPr lang="es-AR" b="1" dirty="0" smtClean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AR" dirty="0" smtClean="0"/>
              <a:t>Divide en filas según </a:t>
            </a:r>
            <a:r>
              <a:rPr lang="es-AR" i="1" dirty="0" err="1" smtClean="0"/>
              <a:t>year</a:t>
            </a:r>
            <a:endParaRPr i="1" dirty="0"/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t </a:t>
            </a:r>
            <a:r>
              <a:rPr b="1" dirty="0"/>
              <a:t>+ </a:t>
            </a:r>
            <a:r>
              <a:rPr b="1" dirty="0" err="1"/>
              <a:t>facet_grid</a:t>
            </a:r>
            <a:r>
              <a:rPr b="1" dirty="0"/>
              <a:t>(rows = </a:t>
            </a:r>
            <a:r>
              <a:rPr b="1" dirty="0" err="1"/>
              <a:t>vars</a:t>
            </a:r>
            <a:r>
              <a:rPr b="1" dirty="0"/>
              <a:t>(year), cols = </a:t>
            </a:r>
            <a:r>
              <a:rPr b="1" dirty="0" err="1"/>
              <a:t>vars</a:t>
            </a:r>
            <a:r>
              <a:rPr b="1" dirty="0"/>
              <a:t>(fl</a:t>
            </a:r>
            <a:r>
              <a:rPr b="1" dirty="0" smtClean="0"/>
              <a:t>)</a:t>
            </a:r>
            <a:endParaRPr lang="es-AR" b="1" dirty="0" smtClean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AR" dirty="0" smtClean="0"/>
              <a:t>Divide en filas y columnas</a:t>
            </a:r>
            <a:endParaRPr dirty="0"/>
          </a:p>
          <a:p>
            <a:pPr lvl="2"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t + </a:t>
            </a:r>
            <a:r>
              <a:rPr b="1" dirty="0" err="1"/>
              <a:t>facet_wrap</a:t>
            </a:r>
            <a:r>
              <a:rPr b="1" dirty="0"/>
              <a:t>(</a:t>
            </a:r>
            <a:r>
              <a:rPr b="1" dirty="0" err="1"/>
              <a:t>vars</a:t>
            </a:r>
            <a:r>
              <a:rPr b="1" dirty="0"/>
              <a:t>(fl</a:t>
            </a:r>
            <a:r>
              <a:rPr b="1" dirty="0" smtClean="0"/>
              <a:t>))</a:t>
            </a:r>
            <a:endParaRPr lang="es-AR" b="1" dirty="0" smtClean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AR" dirty="0" smtClean="0"/>
              <a:t>Divide en una disposición rectangular</a:t>
            </a:r>
            <a:endParaRPr dirty="0"/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lang="es-AR" dirty="0" smtClean="0"/>
              <a:t>Usa</a:t>
            </a:r>
            <a:r>
              <a:rPr dirty="0" smtClean="0"/>
              <a:t> </a:t>
            </a:r>
            <a:r>
              <a:rPr lang="es-AR" b="1" dirty="0" smtClean="0"/>
              <a:t>s</a:t>
            </a:r>
            <a:r>
              <a:rPr b="1" dirty="0" smtClean="0"/>
              <a:t>ca</a:t>
            </a:r>
            <a:r>
              <a:rPr lang="es-AR" b="1" dirty="0" smtClean="0"/>
              <a:t>le</a:t>
            </a:r>
            <a:r>
              <a:rPr b="1" dirty="0" smtClean="0"/>
              <a:t>s</a:t>
            </a:r>
            <a:r>
              <a:rPr dirty="0" smtClean="0"/>
              <a:t> </a:t>
            </a:r>
            <a:r>
              <a:rPr lang="es-AR" dirty="0" smtClean="0"/>
              <a:t>para permitir que los límites de los ejes varíen entre facetas.</a:t>
            </a:r>
            <a:endParaRPr dirty="0"/>
          </a:p>
          <a:p>
            <a:pPr>
              <a:lnSpc>
                <a:spcPct val="80000"/>
              </a:lnSpc>
              <a:defRPr sz="1000" b="0">
                <a:solidFill>
                  <a:srgbClr val="000000"/>
                </a:solidFill>
              </a:defRPr>
            </a:pPr>
            <a:r>
              <a:rPr b="1" dirty="0"/>
              <a:t>t + </a:t>
            </a:r>
            <a:r>
              <a:rPr b="1" dirty="0" err="1"/>
              <a:t>facet_grid</a:t>
            </a:r>
            <a:r>
              <a:rPr b="1" dirty="0"/>
              <a:t>(rows = </a:t>
            </a:r>
            <a:r>
              <a:rPr b="1" dirty="0" err="1"/>
              <a:t>vars</a:t>
            </a:r>
            <a:r>
              <a:rPr b="1" dirty="0"/>
              <a:t>(</a:t>
            </a:r>
            <a:r>
              <a:rPr b="1" dirty="0" err="1"/>
              <a:t>drv</a:t>
            </a:r>
            <a:r>
              <a:rPr b="1" dirty="0"/>
              <a:t>), cols = </a:t>
            </a:r>
            <a:r>
              <a:rPr b="1" dirty="0" err="1"/>
              <a:t>vars</a:t>
            </a:r>
            <a:r>
              <a:rPr b="1" dirty="0"/>
              <a:t>(fl), </a:t>
            </a:r>
            <a:endParaRPr b="1" dirty="0" smtClean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 smtClean="0"/>
              <a:t>                              </a:t>
            </a:r>
            <a:r>
              <a:rPr b="1" dirty="0" smtClean="0"/>
              <a:t>scales = "free")</a:t>
            </a:r>
            <a:r>
              <a:rPr dirty="0" smtClean="0"/>
              <a:t/>
            </a:r>
            <a:br>
              <a:rPr dirty="0" smtClean="0"/>
            </a:br>
            <a:r>
              <a:rPr lang="es-AR" dirty="0" smtClean="0"/>
              <a:t>Los límites de los ejes </a:t>
            </a:r>
            <a:r>
              <a:rPr dirty="0" smtClean="0"/>
              <a:t>x </a:t>
            </a:r>
            <a:r>
              <a:rPr lang="es-AR" dirty="0" smtClean="0"/>
              <a:t>e</a:t>
            </a:r>
            <a:r>
              <a:rPr dirty="0" smtClean="0"/>
              <a:t> y </a:t>
            </a:r>
            <a:r>
              <a:rPr lang="es-AR" dirty="0" smtClean="0"/>
              <a:t>se ajustan a cada faceta.</a:t>
            </a:r>
            <a:r>
              <a:rPr dirty="0" smtClean="0"/>
              <a:t/>
            </a:r>
            <a:br>
              <a:rPr dirty="0" smtClean="0"/>
            </a:br>
            <a:r>
              <a:rPr b="1" dirty="0" smtClean="0"/>
              <a:t>"</a:t>
            </a:r>
            <a:r>
              <a:rPr b="1" dirty="0" err="1" smtClean="0"/>
              <a:t>free_x</a:t>
            </a:r>
            <a:r>
              <a:rPr b="1" dirty="0" smtClean="0"/>
              <a:t>"</a:t>
            </a:r>
            <a:r>
              <a:rPr dirty="0" smtClean="0"/>
              <a:t> </a:t>
            </a:r>
            <a:r>
              <a:rPr lang="en-US" dirty="0" smtClean="0"/>
              <a:t>–</a:t>
            </a:r>
            <a:r>
              <a:rPr dirty="0" smtClean="0"/>
              <a:t> </a:t>
            </a:r>
            <a:r>
              <a:rPr lang="es-AR" dirty="0" smtClean="0"/>
              <a:t>se ajustan los límites del eje x</a:t>
            </a:r>
            <a:r>
              <a:rPr dirty="0" smtClean="0"/>
              <a:t/>
            </a:r>
            <a:br>
              <a:rPr dirty="0" smtClean="0"/>
            </a:br>
            <a:r>
              <a:rPr b="1" dirty="0" smtClean="0"/>
              <a:t>"</a:t>
            </a:r>
            <a:r>
              <a:rPr b="1" dirty="0" err="1" smtClean="0"/>
              <a:t>free_y</a:t>
            </a:r>
            <a:r>
              <a:rPr b="1" dirty="0" smtClean="0"/>
              <a:t>"</a:t>
            </a:r>
            <a:r>
              <a:rPr dirty="0" smtClean="0"/>
              <a:t> - </a:t>
            </a:r>
            <a:r>
              <a:rPr lang="es-AR" dirty="0" smtClean="0"/>
              <a:t>se ajustan los límites del eje y</a:t>
            </a:r>
            <a:endParaRPr dirty="0" smtClean="0"/>
          </a:p>
          <a:p>
            <a:pPr>
              <a:lnSpc>
                <a:spcPct val="80000"/>
              </a:lnSpc>
              <a:spcBef>
                <a:spcPts val="10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lang="es-AR" dirty="0" smtClean="0"/>
              <a:t>Usa</a:t>
            </a:r>
            <a:r>
              <a:rPr dirty="0" smtClean="0"/>
              <a:t> </a:t>
            </a:r>
            <a:r>
              <a:rPr b="1" dirty="0" err="1"/>
              <a:t>labeller</a:t>
            </a:r>
            <a:r>
              <a:rPr dirty="0"/>
              <a:t> </a:t>
            </a:r>
            <a:r>
              <a:rPr lang="es-AR" dirty="0" smtClean="0"/>
              <a:t>para ajustar las etiquetas de las facetas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endParaRPr lang="es-AR" dirty="0" smtClean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rPr dirty="0" smtClean="0"/>
              <a:t>t </a:t>
            </a:r>
            <a:r>
              <a:rPr dirty="0"/>
              <a:t>+ </a:t>
            </a:r>
            <a:r>
              <a:rPr dirty="0" err="1"/>
              <a:t>facet_grid</a:t>
            </a:r>
            <a:r>
              <a:rPr dirty="0"/>
              <a:t>(cols = </a:t>
            </a:r>
            <a:r>
              <a:rPr dirty="0" err="1"/>
              <a:t>vars</a:t>
            </a:r>
            <a:r>
              <a:rPr dirty="0"/>
              <a:t>(fl), </a:t>
            </a:r>
            <a:r>
              <a:rPr dirty="0" err="1"/>
              <a:t>labeller</a:t>
            </a:r>
            <a:r>
              <a:rPr dirty="0"/>
              <a:t> = </a:t>
            </a:r>
            <a:r>
              <a:rPr dirty="0" err="1"/>
              <a:t>label_both</a:t>
            </a:r>
            <a:r>
              <a:rPr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endParaRPr lang="es-AR" b="1" dirty="0" smtClean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endParaRPr lang="es-AR" dirty="0" smtClean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t </a:t>
            </a:r>
            <a:r>
              <a:rPr b="1" dirty="0"/>
              <a:t>+ </a:t>
            </a:r>
            <a:r>
              <a:rPr b="1" dirty="0" err="1"/>
              <a:t>facet_grid</a:t>
            </a:r>
            <a:r>
              <a:rPr b="1" dirty="0"/>
              <a:t>(rows = </a:t>
            </a:r>
            <a:r>
              <a:rPr b="1" dirty="0" err="1"/>
              <a:t>vars</a:t>
            </a:r>
            <a:r>
              <a:rPr b="1" dirty="0"/>
              <a:t>(fl),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b="1" dirty="0"/>
              <a:t>                              </a:t>
            </a:r>
            <a:r>
              <a:rPr b="1" dirty="0" err="1"/>
              <a:t>labeller</a:t>
            </a:r>
            <a:r>
              <a:rPr b="1" dirty="0"/>
              <a:t> = </a:t>
            </a:r>
            <a:r>
              <a:rPr b="1" dirty="0" err="1"/>
              <a:t>label_bquote</a:t>
            </a:r>
            <a:r>
              <a:rPr b="1" dirty="0"/>
              <a:t>(</a:t>
            </a:r>
            <a:r>
              <a:rPr dirty="0"/>
              <a:t>alpha ^ .(fl</a:t>
            </a:r>
            <a:r>
              <a:rPr b="1" dirty="0"/>
              <a:t>)))</a:t>
            </a:r>
          </a:p>
        </p:txBody>
      </p:sp>
      <p:grpSp>
        <p:nvGrpSpPr>
          <p:cNvPr id="880" name="Group"/>
          <p:cNvGrpSpPr/>
          <p:nvPr/>
        </p:nvGrpSpPr>
        <p:grpSpPr>
          <a:xfrm>
            <a:off x="10593706" y="4787900"/>
            <a:ext cx="2881273" cy="127001"/>
            <a:chOff x="0" y="0"/>
            <a:chExt cx="2881271" cy="127000"/>
          </a:xfrm>
        </p:grpSpPr>
        <p:sp>
          <p:nvSpPr>
            <p:cNvPr id="875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c</a:t>
              </a:r>
            </a:p>
          </p:txBody>
        </p:sp>
        <p:sp>
          <p:nvSpPr>
            <p:cNvPr id="876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d</a:t>
              </a:r>
            </a:p>
          </p:txBody>
        </p:sp>
        <p:sp>
          <p:nvSpPr>
            <p:cNvPr id="877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fl: e</a:t>
              </a:r>
            </a:p>
          </p:txBody>
        </p:sp>
        <p:sp>
          <p:nvSpPr>
            <p:cNvPr id="878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fl: </a:t>
              </a:r>
              <a:r>
                <a:rPr dirty="0" smtClean="0"/>
                <a:t>p</a:t>
              </a:r>
              <a:endParaRPr dirty="0"/>
            </a:p>
          </p:txBody>
        </p:sp>
        <p:sp>
          <p:nvSpPr>
            <p:cNvPr id="879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r</a:t>
              </a:r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10593269" y="5262849"/>
            <a:ext cx="2881273" cy="134651"/>
            <a:chOff x="0" y="0"/>
            <a:chExt cx="2881271" cy="134650"/>
          </a:xfrm>
        </p:grpSpPr>
        <p:sp>
          <p:nvSpPr>
            <p:cNvPr id="881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2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3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4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5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886" name="Image" descr="Image"/>
            <p:cNvPicPr>
              <a:picLocks noChangeAspect="1"/>
            </p:cNvPicPr>
            <p:nvPr/>
          </p:nvPicPr>
          <p:blipFill>
            <a:blip r:embed="rId26" cstate="print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7" name="Image" descr="Image"/>
            <p:cNvPicPr>
              <a:picLocks noChangeAspect="1"/>
            </p:cNvPicPr>
            <p:nvPr/>
          </p:nvPicPr>
          <p:blipFill>
            <a:blip r:embed="rId27" cstate="print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8" name="Image" descr="Image"/>
            <p:cNvPicPr>
              <a:picLocks noChangeAspect="1"/>
            </p:cNvPicPr>
            <p:nvPr/>
          </p:nvPicPr>
          <p:blipFill>
            <a:blip r:embed="rId28" cstate="print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9" name="Image" descr="Image"/>
            <p:cNvPicPr>
              <a:picLocks noChangeAspect="1"/>
            </p:cNvPicPr>
            <p:nvPr/>
          </p:nvPicPr>
          <p:blipFill>
            <a:blip r:embed="rId29" cstate="print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0" name="Image" descr="Image"/>
            <p:cNvPicPr>
              <a:picLocks noChangeAspect="1"/>
            </p:cNvPicPr>
            <p:nvPr/>
          </p:nvPicPr>
          <p:blipFill>
            <a:blip r:embed="rId30" cstate="print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2" name="Image" descr="Image"/>
          <p:cNvPicPr>
            <a:picLocks noChangeAspect="1"/>
          </p:cNvPicPr>
          <p:nvPr/>
        </p:nvPicPr>
        <p:blipFill>
          <a:blip r:embed="rId31" cstate="print">
            <a:extLst/>
          </a:blip>
          <a:stretch>
            <a:fillRect/>
          </a:stretch>
        </p:blipFill>
        <p:spPr>
          <a:xfrm>
            <a:off x="10577257" y="2044700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Image" descr="Image"/>
          <p:cNvPicPr>
            <a:picLocks noChangeAspect="1"/>
          </p:cNvPicPr>
          <p:nvPr/>
        </p:nvPicPr>
        <p:blipFill>
          <a:blip r:embed="rId32" cstate="print">
            <a:extLst/>
          </a:blip>
          <a:stretch>
            <a:fillRect/>
          </a:stretch>
        </p:blipFill>
        <p:spPr>
          <a:xfrm>
            <a:off x="10577286" y="2406575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Image" descr="Image"/>
          <p:cNvPicPr>
            <a:picLocks noChangeAspect="1"/>
          </p:cNvPicPr>
          <p:nvPr/>
        </p:nvPicPr>
        <p:blipFill>
          <a:blip r:embed="rId33" cstate="print">
            <a:extLst/>
          </a:blip>
          <a:stretch>
            <a:fillRect/>
          </a:stretch>
        </p:blipFill>
        <p:spPr>
          <a:xfrm>
            <a:off x="10577257" y="2730500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Image" descr="Image"/>
          <p:cNvPicPr>
            <a:picLocks noChangeAspect="1"/>
          </p:cNvPicPr>
          <p:nvPr/>
        </p:nvPicPr>
        <p:blipFill>
          <a:blip r:embed="rId34" cstate="print">
            <a:extLst/>
          </a:blip>
          <a:stretch>
            <a:fillRect/>
          </a:stretch>
        </p:blipFill>
        <p:spPr>
          <a:xfrm>
            <a:off x="10577284" y="3058752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896" name="Labels"/>
          <p:cNvSpPr txBox="1"/>
          <p:nvPr/>
        </p:nvSpPr>
        <p:spPr>
          <a:xfrm>
            <a:off x="10572878" y="5514671"/>
            <a:ext cx="129683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lang="es-AR" dirty="0" smtClean="0"/>
              <a:t>Etiqueta</a:t>
            </a:r>
            <a:r>
              <a:rPr dirty="0" smtClean="0"/>
              <a:t>s</a:t>
            </a:r>
            <a:endParaRPr dirty="0"/>
          </a:p>
        </p:txBody>
      </p:sp>
      <p:sp>
        <p:nvSpPr>
          <p:cNvPr id="897" name="Line"/>
          <p:cNvSpPr/>
          <p:nvPr/>
        </p:nvSpPr>
        <p:spPr>
          <a:xfrm>
            <a:off x="10572878" y="5507114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98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830169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t + labs(    x </a:t>
            </a:r>
            <a:r>
              <a:rPr dirty="0"/>
              <a:t>= </a:t>
            </a:r>
            <a:r>
              <a:rPr dirty="0" smtClean="0"/>
              <a:t>"</a:t>
            </a:r>
            <a:r>
              <a:rPr lang="es-AR" dirty="0" smtClean="0"/>
              <a:t>Nueva etiqueta x</a:t>
            </a:r>
            <a:r>
              <a:rPr dirty="0" smtClean="0"/>
              <a:t>",  </a:t>
            </a:r>
            <a:r>
              <a:rPr b="1" dirty="0"/>
              <a:t>y </a:t>
            </a:r>
            <a:r>
              <a:rPr dirty="0"/>
              <a:t>= "</a:t>
            </a:r>
            <a:r>
              <a:rPr dirty="0" smtClean="0"/>
              <a:t>N</a:t>
            </a:r>
            <a:r>
              <a:rPr lang="es-AR" dirty="0" err="1" smtClean="0"/>
              <a:t>ueva</a:t>
            </a:r>
            <a:r>
              <a:rPr lang="es-AR" dirty="0" smtClean="0"/>
              <a:t> etiqueta y</a:t>
            </a:r>
            <a:r>
              <a:rPr dirty="0" smtClean="0"/>
              <a:t>",</a:t>
            </a:r>
            <a:r>
              <a:rPr dirty="0"/>
              <a:t/>
            </a:r>
            <a:br>
              <a:rPr dirty="0"/>
            </a:br>
            <a:r>
              <a:rPr b="1" dirty="0"/>
              <a:t>title</a:t>
            </a:r>
            <a:r>
              <a:rPr dirty="0"/>
              <a:t> </a:t>
            </a:r>
            <a:r>
              <a:rPr dirty="0" smtClean="0"/>
              <a:t>="</a:t>
            </a:r>
            <a:r>
              <a:rPr lang="es-AR" dirty="0" smtClean="0"/>
              <a:t>Título encima del gráfico</a:t>
            </a:r>
            <a:r>
              <a:rPr dirty="0" smtClean="0"/>
              <a:t>", </a:t>
            </a:r>
            <a:r>
              <a:rPr dirty="0"/>
              <a:t/>
            </a:r>
            <a:br>
              <a:rPr dirty="0"/>
            </a:br>
            <a:r>
              <a:rPr b="1" dirty="0"/>
              <a:t>subtitle</a:t>
            </a:r>
            <a:r>
              <a:rPr dirty="0"/>
              <a:t> = </a:t>
            </a:r>
            <a:r>
              <a:rPr dirty="0" smtClean="0"/>
              <a:t>"</a:t>
            </a:r>
            <a:r>
              <a:rPr lang="es-AR" dirty="0" smtClean="0"/>
              <a:t>Subtítulo debajo del gráfico</a:t>
            </a:r>
            <a:r>
              <a:rPr dirty="0" smtClean="0"/>
              <a:t>",</a:t>
            </a:r>
            <a:r>
              <a:rPr dirty="0"/>
              <a:t/>
            </a:r>
            <a:br>
              <a:rPr dirty="0"/>
            </a:br>
            <a:r>
              <a:rPr b="1" dirty="0"/>
              <a:t>caption</a:t>
            </a:r>
            <a:r>
              <a:rPr dirty="0"/>
              <a:t> = </a:t>
            </a:r>
            <a:r>
              <a:rPr dirty="0" smtClean="0"/>
              <a:t>"</a:t>
            </a:r>
            <a:r>
              <a:rPr lang="es-AR" dirty="0" smtClean="0"/>
              <a:t>Epígrafe debajo del gráfico</a:t>
            </a:r>
            <a:r>
              <a:rPr dirty="0" smtClean="0"/>
              <a:t>",</a:t>
            </a:r>
            <a:endParaRPr dirty="0"/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>   &lt;</a:t>
            </a:r>
            <a:r>
              <a:rPr dirty="0" err="1"/>
              <a:t>aes</a:t>
            </a:r>
            <a:r>
              <a:rPr dirty="0"/>
              <a:t>&gt;  = </a:t>
            </a:r>
            <a:r>
              <a:rPr dirty="0" smtClean="0"/>
              <a:t>"</a:t>
            </a:r>
            <a:r>
              <a:rPr lang="es-AR" dirty="0" smtClean="0"/>
              <a:t>Nuevo título de leyenda &lt;aes&gt;</a:t>
            </a:r>
            <a:r>
              <a:rPr dirty="0" smtClean="0"/>
              <a:t>") 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t + annotate(</a:t>
            </a:r>
            <a:r>
              <a:rPr dirty="0" err="1"/>
              <a:t>geom</a:t>
            </a:r>
            <a:r>
              <a:rPr dirty="0"/>
              <a:t> = "text", x = 8, y = 9, label = "A")</a:t>
            </a:r>
          </a:p>
        </p:txBody>
      </p:sp>
      <p:sp>
        <p:nvSpPr>
          <p:cNvPr id="899" name="Use scale functions…"/>
          <p:cNvSpPr/>
          <p:nvPr/>
        </p:nvSpPr>
        <p:spPr>
          <a:xfrm>
            <a:off x="12852400" y="5887813"/>
            <a:ext cx="909613" cy="500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rPr lang="es-AR" dirty="0" smtClean="0"/>
              <a:t>Usa </a:t>
            </a:r>
            <a:r>
              <a:rPr lang="es-AR" dirty="0" smtClean="0"/>
              <a:t>escalas para actualizar etiquetas de la leyenda</a:t>
            </a:r>
            <a:endParaRPr dirty="0"/>
          </a:p>
        </p:txBody>
      </p:sp>
      <p:sp>
        <p:nvSpPr>
          <p:cNvPr id="900" name="&lt;AES&gt;"/>
          <p:cNvSpPr/>
          <p:nvPr/>
        </p:nvSpPr>
        <p:spPr>
          <a:xfrm>
            <a:off x="10547908" y="6311900"/>
            <a:ext cx="444436" cy="161617"/>
          </a:xfrm>
          <a:prstGeom prst="roundRect">
            <a:avLst/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dirty="0"/>
              <a:t>&lt;AES&gt;</a:t>
            </a:r>
          </a:p>
        </p:txBody>
      </p:sp>
      <p:sp>
        <p:nvSpPr>
          <p:cNvPr id="901" name="geom to place"/>
          <p:cNvSpPr/>
          <p:nvPr/>
        </p:nvSpPr>
        <p:spPr>
          <a:xfrm>
            <a:off x="10550201" y="6682757"/>
            <a:ext cx="856116" cy="161618"/>
          </a:xfrm>
          <a:prstGeom prst="roundRect">
            <a:avLst/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dirty="0" err="1"/>
              <a:t>geom</a:t>
            </a:r>
            <a:r>
              <a:rPr dirty="0"/>
              <a:t> </a:t>
            </a:r>
            <a:r>
              <a:rPr lang="es-ES" dirty="0" smtClean="0"/>
              <a:t>a agregar</a:t>
            </a:r>
            <a:endParaRPr dirty="0"/>
          </a:p>
        </p:txBody>
      </p:sp>
      <p:sp>
        <p:nvSpPr>
          <p:cNvPr id="902" name="manual values for geom’s aesthetics"/>
          <p:cNvSpPr/>
          <p:nvPr/>
        </p:nvSpPr>
        <p:spPr>
          <a:xfrm>
            <a:off x="11459172" y="6660621"/>
            <a:ext cx="1948316" cy="260879"/>
          </a:xfrm>
          <a:prstGeom prst="roundRect">
            <a:avLst/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v</a:t>
            </a:r>
            <a:r>
              <a:rPr lang="es-ES" dirty="0" smtClean="0"/>
              <a:t>alores manuales para las estéticas del </a:t>
            </a:r>
            <a:r>
              <a:rPr lang="es-ES" dirty="0" err="1" smtClean="0"/>
              <a:t>geom</a:t>
            </a:r>
            <a:endParaRPr dirty="0"/>
          </a:p>
        </p:txBody>
      </p:sp>
      <p:sp>
        <p:nvSpPr>
          <p:cNvPr id="904" name="Line"/>
          <p:cNvSpPr/>
          <p:nvPr/>
        </p:nvSpPr>
        <p:spPr>
          <a:xfrm>
            <a:off x="12044117" y="6601201"/>
            <a:ext cx="1138214" cy="1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05" name="Line"/>
          <p:cNvSpPr/>
          <p:nvPr/>
        </p:nvSpPr>
        <p:spPr>
          <a:xfrm flipV="1">
            <a:off x="12613223" y="6598090"/>
            <a:ext cx="1" cy="91187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07" name="Legends"/>
          <p:cNvSpPr txBox="1"/>
          <p:nvPr/>
        </p:nvSpPr>
        <p:spPr>
          <a:xfrm>
            <a:off x="10572878" y="7070853"/>
            <a:ext cx="129683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dirty="0" smtClean="0"/>
              <a:t>Le</a:t>
            </a:r>
            <a:r>
              <a:rPr lang="es-AR" dirty="0" err="1" smtClean="0"/>
              <a:t>yendas</a:t>
            </a:r>
            <a:endParaRPr dirty="0"/>
          </a:p>
        </p:txBody>
      </p:sp>
      <p:sp>
        <p:nvSpPr>
          <p:cNvPr id="908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9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377577"/>
            <a:ext cx="3111501" cy="1296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n + theme(</a:t>
            </a:r>
            <a:r>
              <a:rPr dirty="0" err="1"/>
              <a:t>legend.position</a:t>
            </a:r>
            <a:r>
              <a:rPr dirty="0"/>
              <a:t> = "bottom"</a:t>
            </a:r>
            <a:r>
              <a:rPr b="1" dirty="0"/>
              <a:t>)</a:t>
            </a:r>
            <a:r>
              <a:rPr dirty="0"/>
              <a:t/>
            </a:r>
            <a:br>
              <a:rPr dirty="0"/>
            </a:br>
            <a:r>
              <a:rPr lang="es-AR" dirty="0" smtClean="0"/>
              <a:t>Coloca la leyenda debajo (</a:t>
            </a:r>
            <a:r>
              <a:rPr i="1" dirty="0" smtClean="0"/>
              <a:t>bottom</a:t>
            </a:r>
            <a:r>
              <a:rPr lang="es-AR" dirty="0" smtClean="0"/>
              <a:t>), encima (</a:t>
            </a:r>
            <a:r>
              <a:rPr i="1" dirty="0" smtClean="0"/>
              <a:t>top</a:t>
            </a:r>
            <a:r>
              <a:rPr lang="es-AR" dirty="0" smtClean="0"/>
              <a:t>)</a:t>
            </a:r>
            <a:r>
              <a:rPr dirty="0" smtClean="0"/>
              <a:t>, </a:t>
            </a:r>
            <a:r>
              <a:rPr lang="es-AR" dirty="0" smtClean="0"/>
              <a:t>a la izquierda (</a:t>
            </a:r>
            <a:r>
              <a:rPr i="1" dirty="0" smtClean="0"/>
              <a:t>left</a:t>
            </a:r>
            <a:r>
              <a:rPr lang="es-AR" dirty="0" smtClean="0"/>
              <a:t>) o a la derecha (</a:t>
            </a:r>
            <a:r>
              <a:rPr i="1" dirty="0" smtClean="0"/>
              <a:t>right</a:t>
            </a:r>
            <a:r>
              <a:rPr lang="es-AR" dirty="0" smtClean="0"/>
              <a:t>).</a:t>
            </a: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n + guides(</a:t>
            </a:r>
            <a:r>
              <a:rPr dirty="0"/>
              <a:t>fill = "none"</a:t>
            </a:r>
            <a:r>
              <a:rPr b="1" dirty="0"/>
              <a:t>)</a:t>
            </a:r>
            <a:r>
              <a:rPr dirty="0"/>
              <a:t/>
            </a:r>
            <a:br>
              <a:rPr dirty="0"/>
            </a:br>
            <a:r>
              <a:rPr lang="es-AR" dirty="0" smtClean="0"/>
              <a:t>Ajusta el tipo de leyenda para cada estética</a:t>
            </a:r>
            <a:r>
              <a:rPr dirty="0" smtClean="0"/>
              <a:t>: </a:t>
            </a:r>
            <a:r>
              <a:rPr dirty="0" err="1"/>
              <a:t>colorbar</a:t>
            </a:r>
            <a:r>
              <a:rPr dirty="0"/>
              <a:t>, legend, </a:t>
            </a:r>
            <a:r>
              <a:rPr lang="es-AR" dirty="0" smtClean="0"/>
              <a:t> o “</a:t>
            </a:r>
            <a:r>
              <a:rPr lang="es-AR" dirty="0" err="1" smtClean="0"/>
              <a:t>none</a:t>
            </a:r>
            <a:r>
              <a:rPr lang="es-AR" dirty="0" smtClean="0"/>
              <a:t>”</a:t>
            </a:r>
            <a:r>
              <a:rPr dirty="0" smtClean="0"/>
              <a:t> (</a:t>
            </a:r>
            <a:r>
              <a:rPr lang="es-AR" dirty="0" smtClean="0"/>
              <a:t>sin leyenda</a:t>
            </a:r>
            <a:r>
              <a:rPr dirty="0" smtClean="0"/>
              <a:t>)</a:t>
            </a:r>
            <a:r>
              <a:rPr lang="es-AR" dirty="0" smtClean="0"/>
              <a:t>.</a:t>
            </a:r>
            <a:r>
              <a:rPr dirty="0" smtClean="0"/>
              <a:t> </a:t>
            </a: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n + </a:t>
            </a:r>
            <a:r>
              <a:rPr b="1" dirty="0" err="1"/>
              <a:t>scale_fill_discrete</a:t>
            </a:r>
            <a:r>
              <a:rPr b="1" dirty="0"/>
              <a:t>(</a:t>
            </a:r>
            <a:r>
              <a:rPr dirty="0"/>
              <a:t>name = "</a:t>
            </a:r>
            <a:r>
              <a:rPr dirty="0" smtClean="0"/>
              <a:t>T</a:t>
            </a:r>
            <a:r>
              <a:rPr lang="es-AR" smtClean="0"/>
              <a:t>ítulo</a:t>
            </a:r>
            <a:r>
              <a:rPr smtClean="0"/>
              <a:t>", </a:t>
            </a:r>
            <a:r>
              <a:rPr dirty="0"/>
              <a:t/>
            </a:r>
            <a:br>
              <a:rPr dirty="0"/>
            </a:br>
            <a:r>
              <a:rPr dirty="0"/>
              <a:t>labels = c("A", "B", "C", "D", "E")</a:t>
            </a:r>
            <a:r>
              <a:rPr b="1" dirty="0"/>
              <a:t>)</a:t>
            </a:r>
            <a:r>
              <a:rPr dirty="0"/>
              <a:t/>
            </a:r>
            <a:br>
              <a:rPr dirty="0"/>
            </a:br>
            <a:r>
              <a:rPr lang="es-AR" dirty="0" smtClean="0"/>
              <a:t>Indica el título y las etiquetas de la leyenda con una función de escala.</a:t>
            </a:r>
            <a:endParaRPr dirty="0"/>
          </a:p>
        </p:txBody>
      </p:sp>
      <p:sp>
        <p:nvSpPr>
          <p:cNvPr id="910" name="Zooming"/>
          <p:cNvSpPr txBox="1"/>
          <p:nvPr/>
        </p:nvSpPr>
        <p:spPr>
          <a:xfrm>
            <a:off x="10572878" y="8706431"/>
            <a:ext cx="188352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lang="es-AR" dirty="0" smtClean="0"/>
              <a:t>Acercamiento</a:t>
            </a:r>
            <a:endParaRPr dirty="0"/>
          </a:p>
        </p:txBody>
      </p:sp>
      <p:sp>
        <p:nvSpPr>
          <p:cNvPr id="911" name="Line"/>
          <p:cNvSpPr/>
          <p:nvPr/>
        </p:nvSpPr>
        <p:spPr>
          <a:xfrm>
            <a:off x="10572878" y="8695571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2" name="Without clipping (preferred)…"/>
          <p:cNvSpPr txBox="1"/>
          <p:nvPr/>
        </p:nvSpPr>
        <p:spPr>
          <a:xfrm>
            <a:off x="11023600" y="9034346"/>
            <a:ext cx="2450943" cy="1303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lvl="2" indent="0"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AR" b="1" dirty="0" smtClean="0"/>
              <a:t>Sin recorte</a:t>
            </a:r>
            <a:r>
              <a:rPr b="1" dirty="0" smtClean="0"/>
              <a:t> </a:t>
            </a:r>
            <a:r>
              <a:rPr dirty="0"/>
              <a:t>(</a:t>
            </a:r>
            <a:r>
              <a:rPr dirty="0" smtClean="0"/>
              <a:t>prefer</a:t>
            </a:r>
            <a:r>
              <a:rPr lang="es-AR" dirty="0" smtClean="0"/>
              <a:t>ida</a:t>
            </a:r>
            <a:r>
              <a:rPr dirty="0" smtClean="0"/>
              <a:t>)</a:t>
            </a:r>
            <a:endParaRPr dirty="0"/>
          </a:p>
          <a:p>
            <a:pPr lvl="2" indent="0"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t + </a:t>
            </a:r>
            <a:r>
              <a:rPr b="1" dirty="0" err="1" smtClean="0"/>
              <a:t>coord_cartesian</a:t>
            </a:r>
            <a:r>
              <a:rPr b="1" dirty="0" smtClean="0"/>
              <a:t>(</a:t>
            </a:r>
            <a:endParaRPr lang="es-AR" b="1" dirty="0" smtClean="0"/>
          </a:p>
          <a:p>
            <a:pPr lvl="2" indent="0"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 err="1" smtClean="0"/>
              <a:t>xlim</a:t>
            </a:r>
            <a:r>
              <a:rPr dirty="0" smtClean="0"/>
              <a:t> </a:t>
            </a:r>
            <a:r>
              <a:rPr dirty="0"/>
              <a:t>= c(0, 100), </a:t>
            </a:r>
            <a:r>
              <a:rPr dirty="0" err="1"/>
              <a:t>ylim</a:t>
            </a:r>
            <a:r>
              <a:rPr dirty="0"/>
              <a:t> = c(10, 20</a:t>
            </a:r>
            <a:r>
              <a:rPr dirty="0" smtClean="0"/>
              <a:t>)</a:t>
            </a:r>
            <a:r>
              <a:rPr b="1" dirty="0" smtClean="0"/>
              <a:t>)</a:t>
            </a:r>
            <a:endParaRPr lang="es-AR" dirty="0"/>
          </a:p>
          <a:p>
            <a:pPr lvl="2" indent="0"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s-AR" b="1" dirty="0" smtClean="0"/>
          </a:p>
          <a:p>
            <a:pPr lvl="2" indent="0"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AR" b="1" dirty="0" smtClean="0"/>
              <a:t>Con recorte</a:t>
            </a:r>
            <a:r>
              <a:rPr dirty="0" smtClean="0"/>
              <a:t> (</a:t>
            </a:r>
            <a:r>
              <a:rPr lang="es-AR" dirty="0" smtClean="0"/>
              <a:t>remueve los datos que no se ven</a:t>
            </a:r>
            <a:r>
              <a:rPr dirty="0" smtClean="0"/>
              <a:t>)</a:t>
            </a:r>
            <a:endParaRPr dirty="0"/>
          </a:p>
          <a:p>
            <a:pPr lvl="2" indent="0"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t + </a:t>
            </a:r>
            <a:r>
              <a:rPr b="1" dirty="0" err="1"/>
              <a:t>xlim</a:t>
            </a:r>
            <a:r>
              <a:rPr b="1" dirty="0"/>
              <a:t>(</a:t>
            </a:r>
            <a:r>
              <a:rPr dirty="0"/>
              <a:t>0, 100</a:t>
            </a:r>
            <a:r>
              <a:rPr b="1" dirty="0"/>
              <a:t>) + </a:t>
            </a:r>
            <a:r>
              <a:rPr b="1" dirty="0" err="1"/>
              <a:t>ylim</a:t>
            </a:r>
            <a:r>
              <a:rPr b="1" dirty="0"/>
              <a:t>(</a:t>
            </a:r>
            <a:r>
              <a:rPr dirty="0"/>
              <a:t>10, 20</a:t>
            </a:r>
            <a:r>
              <a:rPr b="1" dirty="0"/>
              <a:t>)</a:t>
            </a:r>
          </a:p>
          <a:p>
            <a:pPr lvl="2" indent="0"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t + </a:t>
            </a:r>
            <a:r>
              <a:rPr b="1" dirty="0" err="1"/>
              <a:t>scale_x_continuous</a:t>
            </a:r>
            <a:r>
              <a:rPr b="1" dirty="0"/>
              <a:t>(</a:t>
            </a:r>
            <a:r>
              <a:rPr dirty="0"/>
              <a:t>limits = c(0, 100)</a:t>
            </a:r>
            <a:r>
              <a:rPr b="1" dirty="0"/>
              <a:t>) </a:t>
            </a:r>
            <a:r>
              <a:rPr b="1" dirty="0" smtClean="0"/>
              <a:t>+</a:t>
            </a:r>
            <a:r>
              <a:rPr lang="es-ES" b="1" dirty="0" smtClean="0"/>
              <a:t> </a:t>
            </a:r>
            <a:r>
              <a:rPr b="1" dirty="0" err="1" smtClean="0"/>
              <a:t>scale_y_continuous</a:t>
            </a:r>
            <a:r>
              <a:rPr b="1" dirty="0" smtClean="0"/>
              <a:t>(</a:t>
            </a:r>
            <a:r>
              <a:rPr dirty="0" smtClean="0"/>
              <a:t>limits </a:t>
            </a:r>
            <a:r>
              <a:rPr dirty="0"/>
              <a:t>= c(0, 100)</a:t>
            </a:r>
            <a:r>
              <a:rPr b="1" dirty="0"/>
              <a:t>)</a:t>
            </a:r>
          </a:p>
        </p:txBody>
      </p:sp>
      <p:pic>
        <p:nvPicPr>
          <p:cNvPr id="913" name="Image" descr="Image"/>
          <p:cNvPicPr>
            <a:picLocks noChangeAspect="1"/>
          </p:cNvPicPr>
          <p:nvPr/>
        </p:nvPicPr>
        <p:blipFill>
          <a:blip r:embed="rId35" cstate="print">
            <a:extLst/>
          </a:blip>
          <a:stretch>
            <a:fillRect/>
          </a:stretch>
        </p:blipFill>
        <p:spPr>
          <a:xfrm>
            <a:off x="10502048" y="974671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4" name="Image" descr="Image"/>
          <p:cNvPicPr>
            <a:picLocks noChangeAspect="1"/>
          </p:cNvPicPr>
          <p:nvPr/>
        </p:nvPicPr>
        <p:blipFill>
          <a:blip r:embed="rId36" cstate="print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RStudio® is a trademark of RStudio, Inc.  •  CC BY SA RStudio •  info@rstudio.com  •  844-448-1212 • rstudio.com •  Learn more at  http://ggplot2.tidyverse.org •  ggplot2  3.1.0  •  Updated: 2018-12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</a:t>
            </a:r>
            <a:r>
              <a:rPr lang="es-AR" dirty="0" smtClean="0"/>
              <a:t>es una marca registrada de </a:t>
            </a:r>
            <a:r>
              <a:rPr dirty="0" err="1" smtClean="0"/>
              <a:t>RStudio</a:t>
            </a:r>
            <a:r>
              <a:rPr dirty="0"/>
              <a:t>, Inc.  •  </a:t>
            </a:r>
            <a:r>
              <a:rPr dirty="0">
                <a:hlinkClick r:id="rId37"/>
              </a:rPr>
              <a:t>CC BY SA</a:t>
            </a:r>
            <a:r>
              <a:rPr dirty="0"/>
              <a:t> </a:t>
            </a:r>
            <a:r>
              <a:rPr dirty="0" err="1"/>
              <a:t>RStudio</a:t>
            </a:r>
            <a:r>
              <a:rPr dirty="0"/>
              <a:t> •  </a:t>
            </a:r>
            <a:r>
              <a:rPr dirty="0">
                <a:hlinkClick r:id="rId38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39"/>
              </a:rPr>
              <a:t>rstudio.com</a:t>
            </a:r>
            <a:r>
              <a:rPr dirty="0"/>
              <a:t> •  </a:t>
            </a:r>
            <a:r>
              <a:rPr lang="es-AR" dirty="0" smtClean="0"/>
              <a:t>Aprenda más en</a:t>
            </a:r>
            <a:r>
              <a:rPr dirty="0" smtClean="0"/>
              <a:t> </a:t>
            </a:r>
            <a:r>
              <a:rPr b="1" dirty="0"/>
              <a:t>http://ggplot2.tidyverse.org</a:t>
            </a:r>
            <a:r>
              <a:rPr dirty="0"/>
              <a:t> •  ggplot2  3.1.0  •  </a:t>
            </a:r>
            <a:r>
              <a:rPr lang="es-AR" dirty="0" smtClean="0"/>
              <a:t>Actualizado</a:t>
            </a:r>
            <a:r>
              <a:rPr dirty="0" smtClean="0"/>
              <a:t>: </a:t>
            </a:r>
            <a:r>
              <a:rPr lang="es-AR" dirty="0" smtClean="0"/>
              <a:t>12/</a:t>
            </a:r>
            <a:r>
              <a:rPr dirty="0" smtClean="0"/>
              <a:t>2018</a:t>
            </a:r>
            <a:endParaRPr dirty="0"/>
          </a:p>
        </p:txBody>
      </p:sp>
      <p:pic>
        <p:nvPicPr>
          <p:cNvPr id="916" name="Image" descr="Image"/>
          <p:cNvPicPr>
            <a:picLocks noChangeAspect="1"/>
          </p:cNvPicPr>
          <p:nvPr/>
        </p:nvPicPr>
        <p:blipFill>
          <a:blip r:embed="rId40" cstate="print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7" name="ggplot2.png" descr="ggplot2.png"/>
          <p:cNvPicPr>
            <a:picLocks noChangeAspect="1"/>
          </p:cNvPicPr>
          <p:nvPr/>
        </p:nvPicPr>
        <p:blipFill>
          <a:blip r:embed="rId41" cstate="print">
            <a:extLst/>
          </a:blip>
          <a:stretch>
            <a:fillRect/>
          </a:stretch>
        </p:blipFill>
        <p:spPr>
          <a:xfrm>
            <a:off x="12348281" y="172083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18" name="Rplot03.pdf" descr="Rplot03.pdf"/>
          <p:cNvPicPr>
            <a:picLocks noChangeAspect="1"/>
          </p:cNvPicPr>
          <p:nvPr/>
        </p:nvPicPr>
        <p:blipFill>
          <a:blip r:embed="rId42" cstate="print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754996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24" name="COLOR AND FILL SCALES (DISCRETE)…"/>
          <p:cNvSpPr txBox="1"/>
          <p:nvPr/>
        </p:nvSpPr>
        <p:spPr>
          <a:xfrm>
            <a:off x="4165600" y="5854700"/>
            <a:ext cx="265136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2" indent="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n </a:t>
            </a:r>
            <a:r>
              <a:rPr b="1" dirty="0"/>
              <a:t>&lt;- d + </a:t>
            </a:r>
            <a:r>
              <a:rPr b="1" dirty="0" err="1"/>
              <a:t>geom_bar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(fill = fl)</a:t>
            </a:r>
            <a:r>
              <a:rPr b="1" dirty="0"/>
              <a:t>)</a:t>
            </a:r>
          </a:p>
          <a:p>
            <a:pPr lvl="2" indent="0"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n + </a:t>
            </a:r>
            <a:r>
              <a:rPr b="1" dirty="0" err="1"/>
              <a:t>scale_fill_brewer</a:t>
            </a:r>
            <a:r>
              <a:rPr b="1" dirty="0"/>
              <a:t>(</a:t>
            </a:r>
            <a:r>
              <a:rPr dirty="0"/>
              <a:t>palette = "Blues"</a:t>
            </a:r>
            <a:r>
              <a:rPr b="1" dirty="0"/>
              <a:t>)</a:t>
            </a:r>
            <a:r>
              <a:rPr dirty="0"/>
              <a:t> </a:t>
            </a:r>
            <a:br>
              <a:rPr dirty="0"/>
            </a:br>
            <a:r>
              <a:rPr lang="es-AR" dirty="0" smtClean="0"/>
              <a:t>Opciones de paleta</a:t>
            </a:r>
            <a:r>
              <a:rPr dirty="0" smtClean="0"/>
              <a:t>:</a:t>
            </a:r>
            <a:r>
              <a:rPr lang="es-AR" dirty="0" smtClean="0"/>
              <a:t> </a:t>
            </a:r>
            <a:r>
              <a:rPr dirty="0" err="1" smtClean="0"/>
              <a:t>ColorBrewer</a:t>
            </a:r>
            <a:r>
              <a:rPr dirty="0"/>
              <a:t>::</a:t>
            </a:r>
            <a:r>
              <a:rPr dirty="0" err="1"/>
              <a:t>display.brewer.all</a:t>
            </a:r>
            <a:r>
              <a:rPr dirty="0"/>
              <a:t>()</a:t>
            </a:r>
          </a:p>
          <a:p>
            <a:pPr lvl="2" indent="0"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n + </a:t>
            </a:r>
            <a:r>
              <a:rPr b="1" dirty="0" err="1"/>
              <a:t>scale_fill_grey</a:t>
            </a:r>
            <a:r>
              <a:rPr b="1" dirty="0"/>
              <a:t>(</a:t>
            </a:r>
            <a:r>
              <a:rPr dirty="0"/>
              <a:t>start = 0.2, end = 0.8, </a:t>
            </a:r>
            <a:br>
              <a:rPr dirty="0"/>
            </a:br>
            <a:r>
              <a:rPr dirty="0" err="1"/>
              <a:t>na.value</a:t>
            </a:r>
            <a:r>
              <a:rPr dirty="0"/>
              <a:t> = "red"</a:t>
            </a:r>
            <a:r>
              <a:rPr b="1" dirty="0"/>
              <a:t>)</a:t>
            </a:r>
            <a:r>
              <a:rPr dirty="0"/>
              <a:t> </a:t>
            </a:r>
          </a:p>
        </p:txBody>
      </p:sp>
      <p:sp>
        <p:nvSpPr>
          <p:cNvPr id="225" name="COLOR AND FILL SCALES (CONTINUOUS)…"/>
          <p:cNvSpPr txBox="1"/>
          <p:nvPr/>
        </p:nvSpPr>
        <p:spPr>
          <a:xfrm>
            <a:off x="4165600" y="7073900"/>
            <a:ext cx="27432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2" indent="0">
              <a:lnSpc>
                <a:spcPct val="9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o </a:t>
            </a:r>
            <a:r>
              <a:rPr b="1" dirty="0"/>
              <a:t>&lt;- c + </a:t>
            </a:r>
            <a:r>
              <a:rPr b="1" dirty="0" err="1"/>
              <a:t>geom_dotplot</a:t>
            </a:r>
            <a:r>
              <a:rPr b="1" dirty="0"/>
              <a:t>(</a:t>
            </a:r>
            <a:r>
              <a:rPr b="1" dirty="0" err="1"/>
              <a:t>aes</a:t>
            </a:r>
            <a:r>
              <a:rPr b="1" dirty="0"/>
              <a:t>(fill = ..x..))</a:t>
            </a:r>
          </a:p>
          <a:p>
            <a:pPr lvl="2" indent="0">
              <a:lnSpc>
                <a:spcPct val="7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o + </a:t>
            </a:r>
            <a:r>
              <a:rPr b="1" dirty="0" err="1"/>
              <a:t>scale_fill_distiller</a:t>
            </a:r>
            <a:r>
              <a:rPr b="1" dirty="0"/>
              <a:t>(</a:t>
            </a:r>
            <a:r>
              <a:rPr dirty="0"/>
              <a:t>palette = "Blues"</a:t>
            </a:r>
            <a:r>
              <a:rPr b="1" dirty="0"/>
              <a:t>)</a:t>
            </a:r>
          </a:p>
          <a:p>
            <a:pPr lvl="2" indent="0">
              <a:lnSpc>
                <a:spcPct val="7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/>
            </a:r>
            <a:br>
              <a:rPr dirty="0"/>
            </a:br>
            <a:r>
              <a:rPr b="1" dirty="0"/>
              <a:t>o + </a:t>
            </a:r>
            <a:r>
              <a:rPr b="1" dirty="0" err="1"/>
              <a:t>scale_fill_gradient</a:t>
            </a:r>
            <a:r>
              <a:rPr b="1" dirty="0"/>
              <a:t>(</a:t>
            </a:r>
            <a:r>
              <a:rPr dirty="0"/>
              <a:t>low="red", high="yellow"</a:t>
            </a:r>
            <a:r>
              <a:rPr b="1" dirty="0"/>
              <a:t>)</a:t>
            </a:r>
          </a:p>
          <a:p>
            <a:pPr lvl="2" indent="0"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/>
            </a:r>
            <a:br>
              <a:rPr dirty="0"/>
            </a:br>
            <a:r>
              <a:rPr b="1" dirty="0"/>
              <a:t>o + scale_fill_gradient2(</a:t>
            </a:r>
            <a:r>
              <a:rPr dirty="0"/>
              <a:t>low="red", high=“blue", mid = "white", midpoint = 25) </a:t>
            </a:r>
          </a:p>
          <a:p>
            <a:pPr lvl="2" indent="0"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/>
            </a:r>
            <a:br>
              <a:rPr dirty="0"/>
            </a:br>
            <a:r>
              <a:rPr b="1" dirty="0"/>
              <a:t>o + </a:t>
            </a:r>
            <a:r>
              <a:rPr b="1" dirty="0" err="1"/>
              <a:t>scale_fill_gradientn</a:t>
            </a:r>
            <a:r>
              <a:rPr b="1" dirty="0"/>
              <a:t>(</a:t>
            </a:r>
            <a:r>
              <a:rPr dirty="0" err="1"/>
              <a:t>colo</a:t>
            </a:r>
            <a:r>
              <a:rPr b="0" dirty="0" err="1"/>
              <a:t>u</a:t>
            </a:r>
            <a:r>
              <a:rPr dirty="0" err="1"/>
              <a:t>rs</a:t>
            </a:r>
            <a:r>
              <a:rPr dirty="0"/>
              <a:t>=</a:t>
            </a:r>
            <a:r>
              <a:rPr dirty="0" err="1"/>
              <a:t>topo.colors</a:t>
            </a:r>
            <a:r>
              <a:rPr dirty="0"/>
              <a:t>(6)</a:t>
            </a:r>
            <a:r>
              <a:rPr b="1" dirty="0"/>
              <a:t>)</a:t>
            </a:r>
            <a:r>
              <a:rPr dirty="0"/>
              <a:t> </a:t>
            </a:r>
          </a:p>
          <a:p>
            <a:pPr lvl="2" indent="0"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lang="es-AR" dirty="0" smtClean="0"/>
              <a:t>También</a:t>
            </a:r>
            <a:r>
              <a:rPr dirty="0" smtClean="0"/>
              <a:t>: </a:t>
            </a:r>
            <a:r>
              <a:rPr dirty="0"/>
              <a:t>rainbow(), </a:t>
            </a:r>
            <a:r>
              <a:rPr dirty="0" err="1"/>
              <a:t>heat.colors</a:t>
            </a:r>
            <a:r>
              <a:rPr dirty="0"/>
              <a:t>(), </a:t>
            </a:r>
            <a:r>
              <a:rPr dirty="0" err="1"/>
              <a:t>terrain.colors</a:t>
            </a:r>
            <a:r>
              <a:rPr dirty="0"/>
              <a:t>(), </a:t>
            </a:r>
            <a:r>
              <a:rPr dirty="0" err="1"/>
              <a:t>cm.colors</a:t>
            </a:r>
            <a:r>
              <a:rPr dirty="0"/>
              <a:t>(), </a:t>
            </a:r>
            <a:r>
              <a:rPr dirty="0" err="1"/>
              <a:t>RColorBrewer</a:t>
            </a:r>
            <a:r>
              <a:rPr dirty="0"/>
              <a:t>::brewer.pal()</a:t>
            </a:r>
          </a:p>
        </p:txBody>
      </p:sp>
      <p:sp>
        <p:nvSpPr>
          <p:cNvPr id="226" name="Position adjustments determine how to arrange geoms that would otherwise occupy the same space.…"/>
          <p:cNvSpPr txBox="1"/>
          <p:nvPr/>
        </p:nvSpPr>
        <p:spPr>
          <a:xfrm>
            <a:off x="7594600" y="5230505"/>
            <a:ext cx="2590800" cy="2343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2" indent="0">
              <a:lnSpc>
                <a:spcPct val="60000"/>
              </a:lnSpc>
              <a:spcBef>
                <a:spcPts val="800"/>
              </a:spcBef>
              <a:defRPr sz="1000">
                <a:solidFill>
                  <a:srgbClr val="000000"/>
                </a:solidFill>
              </a:defRPr>
            </a:pPr>
            <a:r>
              <a:rPr dirty="0" smtClean="0"/>
              <a:t>s </a:t>
            </a:r>
            <a:r>
              <a:rPr dirty="0"/>
              <a:t>&lt;- </a:t>
            </a: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(fl, fill = </a:t>
            </a:r>
            <a:r>
              <a:rPr dirty="0" err="1"/>
              <a:t>drv</a:t>
            </a:r>
            <a:r>
              <a:rPr dirty="0" smtClean="0"/>
              <a:t>))</a:t>
            </a:r>
            <a:endParaRPr lang="es-AR" dirty="0" smtClean="0"/>
          </a:p>
          <a:p>
            <a:pPr lvl="2" indent="0">
              <a:lnSpc>
                <a:spcPct val="90000"/>
              </a:lnSpc>
              <a:spcBef>
                <a:spcPts val="800"/>
              </a:spcBef>
              <a:defRPr sz="1000">
                <a:solidFill>
                  <a:srgbClr val="000000"/>
                </a:solidFill>
              </a:defRPr>
            </a:pPr>
            <a:r>
              <a:rPr dirty="0" smtClean="0"/>
              <a:t>s </a:t>
            </a:r>
            <a:r>
              <a:rPr dirty="0"/>
              <a:t>+ </a:t>
            </a:r>
            <a:r>
              <a:rPr dirty="0" err="1"/>
              <a:t>geom_bar</a:t>
            </a:r>
            <a:r>
              <a:rPr dirty="0"/>
              <a:t>(position = "dodge")</a:t>
            </a:r>
            <a:br>
              <a:rPr dirty="0"/>
            </a:br>
            <a:r>
              <a:rPr lang="es-AR" b="0" dirty="0" smtClean="0"/>
              <a:t>Ubica los elementos uno al lado del otro.</a:t>
            </a:r>
          </a:p>
          <a:p>
            <a:pPr lvl="2" indent="0">
              <a:lnSpc>
                <a:spcPct val="9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s </a:t>
            </a:r>
            <a:r>
              <a:rPr b="1" dirty="0"/>
              <a:t>+ </a:t>
            </a:r>
            <a:r>
              <a:rPr b="1" dirty="0" err="1"/>
              <a:t>geom_bar</a:t>
            </a:r>
            <a:r>
              <a:rPr b="1" dirty="0"/>
              <a:t>(position = "fill")</a:t>
            </a:r>
            <a:r>
              <a:rPr dirty="0"/>
              <a:t/>
            </a:r>
            <a:br>
              <a:rPr dirty="0"/>
            </a:br>
            <a:r>
              <a:rPr lang="es-AR" dirty="0" smtClean="0"/>
              <a:t>Apila los elementos uno encima del otro y normaliza la altura.</a:t>
            </a:r>
          </a:p>
          <a:p>
            <a:pPr lvl="2" indent="0">
              <a:lnSpc>
                <a:spcPct val="9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e </a:t>
            </a:r>
            <a:r>
              <a:rPr b="1" dirty="0"/>
              <a:t>+ </a:t>
            </a:r>
            <a:r>
              <a:rPr b="1" dirty="0" err="1"/>
              <a:t>geom_point</a:t>
            </a:r>
            <a:r>
              <a:rPr b="1" dirty="0"/>
              <a:t>(position = "jitter")</a:t>
            </a:r>
            <a:r>
              <a:rPr dirty="0"/>
              <a:t/>
            </a:r>
            <a:br>
              <a:rPr dirty="0"/>
            </a:br>
            <a:r>
              <a:rPr dirty="0" smtClean="0"/>
              <a:t>A</a:t>
            </a:r>
            <a:r>
              <a:rPr lang="es-AR" dirty="0" err="1" smtClean="0"/>
              <a:t>grega</a:t>
            </a:r>
            <a:r>
              <a:rPr lang="es-AR" dirty="0" smtClean="0"/>
              <a:t> ruido aleatorio a las posiciones X e Y de cada elemento para evitar superposición.</a:t>
            </a:r>
          </a:p>
          <a:p>
            <a:pPr lvl="2" indent="0">
              <a:lnSpc>
                <a:spcPct val="9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e </a:t>
            </a:r>
            <a:r>
              <a:rPr b="1" dirty="0"/>
              <a:t>+ </a:t>
            </a:r>
            <a:r>
              <a:rPr b="1" dirty="0" err="1"/>
              <a:t>geom_label</a:t>
            </a:r>
            <a:r>
              <a:rPr b="1" dirty="0"/>
              <a:t>(position = "nudge")</a:t>
            </a:r>
            <a:r>
              <a:rPr dirty="0"/>
              <a:t/>
            </a:r>
            <a:br>
              <a:rPr dirty="0"/>
            </a:br>
            <a:r>
              <a:rPr lang="es-AR" dirty="0" smtClean="0"/>
              <a:t>Empuja las etiquetas para evitar superposición con los puntos.</a:t>
            </a:r>
            <a:r>
              <a:rPr dirty="0"/>
              <a:t/>
            </a:r>
            <a:br>
              <a:rPr dirty="0"/>
            </a:br>
            <a:r>
              <a:rPr b="1" dirty="0" smtClean="0"/>
              <a:t>s </a:t>
            </a:r>
            <a:r>
              <a:rPr b="1" dirty="0"/>
              <a:t>+ </a:t>
            </a:r>
            <a:r>
              <a:rPr b="1" dirty="0" err="1"/>
              <a:t>geom_bar</a:t>
            </a:r>
            <a:r>
              <a:rPr b="1" dirty="0"/>
              <a:t>(position = "stack")</a:t>
            </a:r>
            <a:r>
              <a:rPr dirty="0"/>
              <a:t/>
            </a:r>
            <a:br>
              <a:rPr dirty="0"/>
            </a:br>
            <a:r>
              <a:rPr lang="es-AR" dirty="0" smtClean="0"/>
              <a:t>Apila los elementos uno encima del otro.</a:t>
            </a:r>
            <a:endParaRPr dirty="0"/>
          </a:p>
        </p:txBody>
      </p:sp>
      <p:sp>
        <p:nvSpPr>
          <p:cNvPr id="227" name="Position adjustments determine how to arrange geoms that would otherwise occupy the same space.…"/>
          <p:cNvSpPr txBox="1"/>
          <p:nvPr/>
        </p:nvSpPr>
        <p:spPr>
          <a:xfrm>
            <a:off x="7213600" y="7607300"/>
            <a:ext cx="28956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lang="es-AR" dirty="0" smtClean="0"/>
              <a:t>Cada ajuste se puede </a:t>
            </a:r>
            <a:r>
              <a:rPr lang="es-AR" dirty="0" smtClean="0"/>
              <a:t>explicitar </a:t>
            </a:r>
            <a:r>
              <a:rPr lang="es-AR" dirty="0" smtClean="0"/>
              <a:t>como una función con argumentos manuales de </a:t>
            </a:r>
            <a:r>
              <a:rPr lang="es-AR" dirty="0" smtClean="0"/>
              <a:t>ancho (</a:t>
            </a:r>
            <a:r>
              <a:rPr lang="es-AR" i="1" dirty="0" err="1" smtClean="0"/>
              <a:t>width</a:t>
            </a:r>
            <a:r>
              <a:rPr lang="es-AR" dirty="0" smtClean="0"/>
              <a:t>) </a:t>
            </a:r>
            <a:r>
              <a:rPr lang="es-AR" dirty="0" smtClean="0"/>
              <a:t>y alto (</a:t>
            </a:r>
            <a:r>
              <a:rPr lang="es-AR" i="1" dirty="0" err="1" smtClean="0"/>
              <a:t>height</a:t>
            </a:r>
            <a:r>
              <a:rPr lang="es-AR" dirty="0" smtClean="0"/>
              <a:t>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s + </a:t>
            </a:r>
            <a:r>
              <a:rPr dirty="0" err="1"/>
              <a:t>geom_bar</a:t>
            </a:r>
            <a:r>
              <a:rPr dirty="0"/>
              <a:t>(position = </a:t>
            </a:r>
            <a:r>
              <a:rPr dirty="0" err="1"/>
              <a:t>position_dodge</a:t>
            </a:r>
            <a:r>
              <a:rPr dirty="0"/>
              <a:t>(width = 1))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roup"/>
          <p:cNvGrpSpPr/>
          <p:nvPr/>
        </p:nvGrpSpPr>
        <p:grpSpPr>
          <a:xfrm>
            <a:off x="8383487" y="-1013161"/>
            <a:ext cx="6157893" cy="3299962"/>
            <a:chOff x="0" y="51032"/>
            <a:chExt cx="6157891" cy="3299961"/>
          </a:xfrm>
        </p:grpSpPr>
        <p:grpSp>
          <p:nvGrpSpPr>
            <p:cNvPr id="935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920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3DA642"/>
              </a:solidFill>
              <a:ln w="3175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1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2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3DA6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3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4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5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6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7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8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9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0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1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2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3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4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936" name="Rectangle"/>
            <p:cNvSpPr/>
            <p:nvPr/>
          </p:nvSpPr>
          <p:spPr>
            <a:xfrm>
              <a:off x="0" y="784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1629</Words>
  <Application>Microsoft Office PowerPoint</Application>
  <PresentationFormat>Personalizado</PresentationFormat>
  <Paragraphs>302</Paragraphs>
  <Slides>3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White</vt:lpstr>
      <vt:lpstr>Visualización de datos con ggplot2 : : GUÍA RÁPIDA 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de datos con ggplot2 : : GUÍA RÁPIDA</dc:title>
  <dc:creator>Usuario</dc:creator>
  <cp:lastModifiedBy>Carolina</cp:lastModifiedBy>
  <cp:revision>71</cp:revision>
  <dcterms:modified xsi:type="dcterms:W3CDTF">2019-11-26T23:02:56Z</dcterms:modified>
</cp:coreProperties>
</file>