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2"/>
    <p:sldId id="259"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54" y="-510"/>
      </p:cViewPr>
      <p:guideLst>
        <p:guide orient="horz" pos="3400"/>
        <p:guide pos="44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60275409"/>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lubridate.tidyverse.org/" TargetMode="External"/><Relationship Id="rId5" Type="http://schemas.openxmlformats.org/officeDocument/2006/relationships/hyperlink" Target="http://rstudio.com" TargetMode="External"/><Relationship Id="rId4" Type="http://schemas.openxmlformats.org/officeDocument/2006/relationships/hyperlink" Target="mailto:info@rstudio.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lubridate.tidyverse.org/" TargetMode="External"/><Relationship Id="rId5" Type="http://schemas.openxmlformats.org/officeDocument/2006/relationships/hyperlink" Target="http://rstudio.com" TargetMode="External"/><Relationship Id="rId4" Type="http://schemas.openxmlformats.org/officeDocument/2006/relationships/hyperlink" Target="mailto:info@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5" name="Group"/>
          <p:cNvGrpSpPr/>
          <p:nvPr/>
        </p:nvGrpSpPr>
        <p:grpSpPr>
          <a:xfrm>
            <a:off x="8383487" y="-1013161"/>
            <a:ext cx="6157893" cy="3553962"/>
            <a:chOff x="0" y="51032"/>
            <a:chExt cx="6157891" cy="3553961"/>
          </a:xfrm>
        </p:grpSpPr>
        <p:grpSp>
          <p:nvGrpSpPr>
            <p:cNvPr id="846" name="Group"/>
            <p:cNvGrpSpPr/>
            <p:nvPr/>
          </p:nvGrpSpPr>
          <p:grpSpPr>
            <a:xfrm>
              <a:off x="23293" y="51032"/>
              <a:ext cx="6134599" cy="2980091"/>
              <a:chOff x="0" y="51032"/>
              <a:chExt cx="6134598" cy="2980090"/>
            </a:xfrm>
          </p:grpSpPr>
          <p:sp>
            <p:nvSpPr>
              <p:cNvPr id="848" name="Triangle"/>
              <p:cNvSpPr/>
              <p:nvPr/>
            </p:nvSpPr>
            <p:spPr>
              <a:xfrm rot="1800000">
                <a:off x="1177377" y="304285"/>
                <a:ext cx="1319509" cy="1143860"/>
              </a:xfrm>
              <a:prstGeom prst="triangle">
                <a:avLst/>
              </a:prstGeom>
              <a:solidFill>
                <a:srgbClr val="82A67D"/>
              </a:solidFill>
              <a:ln w="3175"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49" name="Circle"/>
              <p:cNvSpPr/>
              <p:nvPr/>
            </p:nvSpPr>
            <p:spPr>
              <a:xfrm flipH="1">
                <a:off x="1550782" y="838357"/>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0" name="Circle"/>
              <p:cNvSpPr/>
              <p:nvPr/>
            </p:nvSpPr>
            <p:spPr>
              <a:xfrm flipH="1">
                <a:off x="0" y="819778"/>
                <a:ext cx="422089" cy="422090"/>
              </a:xfrm>
              <a:prstGeom prst="ellipse">
                <a:avLst/>
              </a:prstGeom>
              <a:solidFill>
                <a:srgbClr val="82A67D">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1" name="Triangle"/>
              <p:cNvSpPr/>
              <p:nvPr/>
            </p:nvSpPr>
            <p:spPr>
              <a:xfrm rot="19800000">
                <a:off x="2896973" y="973389"/>
                <a:ext cx="1319509"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2" name="Triangle"/>
              <p:cNvSpPr/>
              <p:nvPr/>
            </p:nvSpPr>
            <p:spPr>
              <a:xfrm rot="1800000">
                <a:off x="3470359" y="1634009"/>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3" name="Circle"/>
              <p:cNvSpPr/>
              <p:nvPr/>
            </p:nvSpPr>
            <p:spPr>
              <a:xfrm flipH="1">
                <a:off x="3461021" y="150746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4" name="Circle"/>
              <p:cNvSpPr/>
              <p:nvPr/>
            </p:nvSpPr>
            <p:spPr>
              <a:xfrm flipH="1">
                <a:off x="3843763" y="2168082"/>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5" name="Triangle"/>
              <p:cNvSpPr/>
              <p:nvPr/>
            </p:nvSpPr>
            <p:spPr>
              <a:xfrm rot="1800000">
                <a:off x="3470359" y="312963"/>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6" name="Circle"/>
              <p:cNvSpPr/>
              <p:nvPr/>
            </p:nvSpPr>
            <p:spPr>
              <a:xfrm flipH="1">
                <a:off x="3843763" y="847036"/>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7" name="Triangle"/>
              <p:cNvSpPr/>
              <p:nvPr/>
            </p:nvSpPr>
            <p:spPr>
              <a:xfrm rot="19800000">
                <a:off x="4044130" y="318647"/>
                <a:ext cx="1319509" cy="1143861"/>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8" name="Circle"/>
              <p:cNvSpPr/>
              <p:nvPr/>
            </p:nvSpPr>
            <p:spPr>
              <a:xfrm flipH="1">
                <a:off x="4608178" y="852720"/>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9" name="Triangle"/>
              <p:cNvSpPr/>
              <p:nvPr/>
            </p:nvSpPr>
            <p:spPr>
              <a:xfrm rot="1800000">
                <a:off x="4617515" y="979268"/>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60" name="Circle"/>
              <p:cNvSpPr/>
              <p:nvPr/>
            </p:nvSpPr>
            <p:spPr>
              <a:xfrm flipH="1">
                <a:off x="4990920" y="1513341"/>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61" name="Triangle"/>
              <p:cNvSpPr/>
              <p:nvPr/>
            </p:nvSpPr>
            <p:spPr>
              <a:xfrm rot="19800000">
                <a:off x="1751148" y="309969"/>
                <a:ext cx="1319510"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62" name="Circle"/>
              <p:cNvSpPr/>
              <p:nvPr/>
            </p:nvSpPr>
            <p:spPr>
              <a:xfrm flipH="1">
                <a:off x="2315196" y="84404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847"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266" name="Group"/>
          <p:cNvGrpSpPr/>
          <p:nvPr/>
        </p:nvGrpSpPr>
        <p:grpSpPr>
          <a:xfrm>
            <a:off x="5060467" y="5506842"/>
            <a:ext cx="1714421" cy="274242"/>
            <a:chOff x="0" y="0"/>
            <a:chExt cx="1714420" cy="274240"/>
          </a:xfrm>
        </p:grpSpPr>
        <p:sp>
          <p:nvSpPr>
            <p:cNvPr id="264" name="Rounded Rectangle"/>
            <p:cNvSpPr/>
            <p:nvPr/>
          </p:nvSpPr>
          <p:spPr>
            <a:xfrm>
              <a:off x="716782" y="58350"/>
              <a:ext cx="1821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5" name="2018-01-31 11:59:59"/>
            <p:cNvSpPr txBox="1"/>
            <p:nvPr/>
          </p:nvSpPr>
          <p:spPr>
            <a:xfrm>
              <a:off x="0" y="0"/>
              <a:ext cx="1714421" cy="27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a:solidFill>
                    <a:schemeClr val="accent4">
                      <a:satOff val="8634"/>
                      <a:lumOff val="-20316"/>
                    </a:schemeClr>
                  </a:solidFill>
                </a:rPr>
                <a:t>2018-01-</a:t>
              </a:r>
              <a:r>
                <a:rPr>
                  <a:solidFill>
                    <a:srgbClr val="FFFFFF"/>
                  </a:solidFill>
                </a:rPr>
                <a:t>31</a:t>
              </a:r>
              <a:r>
                <a:t> </a:t>
              </a:r>
              <a:r>
                <a:rPr>
                  <a:solidFill>
                    <a:schemeClr val="accent4">
                      <a:satOff val="8634"/>
                      <a:lumOff val="-20316"/>
                    </a:schemeClr>
                  </a:solidFill>
                </a:rPr>
                <a:t>11:59:59</a:t>
              </a:r>
            </a:p>
          </p:txBody>
        </p:sp>
      </p:grpSp>
      <p:grpSp>
        <p:nvGrpSpPr>
          <p:cNvPr id="269" name="Group"/>
          <p:cNvGrpSpPr/>
          <p:nvPr/>
        </p:nvGrpSpPr>
        <p:grpSpPr>
          <a:xfrm>
            <a:off x="5060467" y="6652203"/>
            <a:ext cx="1714421" cy="274241"/>
            <a:chOff x="0" y="0"/>
            <a:chExt cx="1714420" cy="274240"/>
          </a:xfrm>
        </p:grpSpPr>
        <p:sp>
          <p:nvSpPr>
            <p:cNvPr id="267" name="Rounded Rectangle"/>
            <p:cNvSpPr/>
            <p:nvPr/>
          </p:nvSpPr>
          <p:spPr>
            <a:xfrm>
              <a:off x="1475608" y="58350"/>
              <a:ext cx="182117"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8" name="2018-01-31 11:59:59"/>
            <p:cNvSpPr txBox="1"/>
            <p:nvPr/>
          </p:nvSpPr>
          <p:spPr>
            <a:xfrm>
              <a:off x="0" y="0"/>
              <a:ext cx="1714421" cy="27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a:solidFill>
                    <a:schemeClr val="accent4">
                      <a:satOff val="8634"/>
                      <a:lumOff val="-20316"/>
                    </a:schemeClr>
                  </a:solidFill>
                </a:rPr>
                <a:t>2018-01-31 11:59:</a:t>
              </a:r>
              <a:r>
                <a:rPr>
                  <a:solidFill>
                    <a:srgbClr val="FFFFFF"/>
                  </a:solidFill>
                </a:rPr>
                <a:t>59</a:t>
              </a:r>
            </a:p>
          </p:txBody>
        </p:sp>
      </p:grpSp>
      <p:grpSp>
        <p:nvGrpSpPr>
          <p:cNvPr id="272" name="Group"/>
          <p:cNvGrpSpPr/>
          <p:nvPr/>
        </p:nvGrpSpPr>
        <p:grpSpPr>
          <a:xfrm>
            <a:off x="5060467" y="6366508"/>
            <a:ext cx="1714421" cy="274241"/>
            <a:chOff x="0" y="0"/>
            <a:chExt cx="1714420" cy="274240"/>
          </a:xfrm>
        </p:grpSpPr>
        <p:sp>
          <p:nvSpPr>
            <p:cNvPr id="270" name="Rounded Rectangle"/>
            <p:cNvSpPr/>
            <p:nvPr/>
          </p:nvSpPr>
          <p:spPr>
            <a:xfrm>
              <a:off x="1231132" y="58350"/>
              <a:ext cx="1694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1" name="2018-01-31 11:59:59"/>
            <p:cNvSpPr txBox="1"/>
            <p:nvPr/>
          </p:nvSpPr>
          <p:spPr>
            <a:xfrm>
              <a:off x="0" y="0"/>
              <a:ext cx="1714421" cy="27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a:solidFill>
                    <a:schemeClr val="accent4">
                      <a:satOff val="8634"/>
                      <a:lumOff val="-20316"/>
                    </a:schemeClr>
                  </a:solidFill>
                </a:rPr>
                <a:t>2018-01-31 11:</a:t>
              </a:r>
              <a:r>
                <a:rPr>
                  <a:solidFill>
                    <a:srgbClr val="FFFFFF"/>
                  </a:solidFill>
                </a:rPr>
                <a:t>59</a:t>
              </a:r>
              <a:r>
                <a:rPr>
                  <a:solidFill>
                    <a:schemeClr val="accent4">
                      <a:satOff val="8634"/>
                      <a:lumOff val="-20316"/>
                    </a:schemeClr>
                  </a:solidFill>
                </a:rPr>
                <a:t>:59</a:t>
              </a:r>
            </a:p>
          </p:txBody>
        </p:sp>
      </p:grpSp>
      <p:grpSp>
        <p:nvGrpSpPr>
          <p:cNvPr id="275" name="Group"/>
          <p:cNvGrpSpPr/>
          <p:nvPr/>
        </p:nvGrpSpPr>
        <p:grpSpPr>
          <a:xfrm>
            <a:off x="5060467" y="6078894"/>
            <a:ext cx="1714421" cy="274242"/>
            <a:chOff x="0" y="0"/>
            <a:chExt cx="1714420" cy="274240"/>
          </a:xfrm>
        </p:grpSpPr>
        <p:sp>
          <p:nvSpPr>
            <p:cNvPr id="273" name="Rounded Rectangle"/>
            <p:cNvSpPr/>
            <p:nvPr/>
          </p:nvSpPr>
          <p:spPr>
            <a:xfrm>
              <a:off x="977132" y="58349"/>
              <a:ext cx="1694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4" name="2018-01-31 11:59:59"/>
            <p:cNvSpPr txBox="1"/>
            <p:nvPr/>
          </p:nvSpPr>
          <p:spPr>
            <a:xfrm>
              <a:off x="0" y="0"/>
              <a:ext cx="1714421" cy="27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a:solidFill>
                    <a:schemeClr val="accent4">
                      <a:satOff val="8634"/>
                      <a:lumOff val="-20316"/>
                    </a:schemeClr>
                  </a:solidFill>
                </a:rPr>
                <a:t>2018-01-31</a:t>
              </a:r>
              <a:r>
                <a:rPr>
                  <a:solidFill>
                    <a:schemeClr val="accent6">
                      <a:satOff val="-12200"/>
                      <a:lumOff val="-18965"/>
                    </a:schemeClr>
                  </a:solidFill>
                </a:rPr>
                <a:t> </a:t>
              </a:r>
              <a:r>
                <a:rPr>
                  <a:solidFill>
                    <a:srgbClr val="FFFFFF"/>
                  </a:solidFill>
                </a:rPr>
                <a:t>11</a:t>
              </a:r>
              <a:r>
                <a:rPr>
                  <a:solidFill>
                    <a:schemeClr val="accent4">
                      <a:satOff val="8634"/>
                      <a:lumOff val="-20316"/>
                    </a:schemeClr>
                  </a:solidFill>
                </a:rPr>
                <a:t>:59:59</a:t>
              </a:r>
            </a:p>
          </p:txBody>
        </p:sp>
      </p:grpSp>
      <p:grpSp>
        <p:nvGrpSpPr>
          <p:cNvPr id="278" name="Group"/>
          <p:cNvGrpSpPr/>
          <p:nvPr/>
        </p:nvGrpSpPr>
        <p:grpSpPr>
          <a:xfrm>
            <a:off x="5060467" y="4658846"/>
            <a:ext cx="1738857" cy="287177"/>
            <a:chOff x="0" y="-6467"/>
            <a:chExt cx="1738856" cy="287175"/>
          </a:xfrm>
        </p:grpSpPr>
        <p:sp>
          <p:nvSpPr>
            <p:cNvPr id="276" name="Rounded Rectangle"/>
            <p:cNvSpPr/>
            <p:nvPr/>
          </p:nvSpPr>
          <p:spPr>
            <a:xfrm>
              <a:off x="53039" y="58350"/>
              <a:ext cx="33823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77" name="2018-01-31 11:59:59"/>
            <p:cNvSpPr txBox="1"/>
            <p:nvPr/>
          </p:nvSpPr>
          <p:spPr>
            <a:xfrm>
              <a:off x="0" y="-6467"/>
              <a:ext cx="1738856" cy="2871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dirty="0">
                  <a:solidFill>
                    <a:srgbClr val="FFFFFF"/>
                  </a:solidFill>
                </a:rPr>
                <a:t>2018</a:t>
              </a:r>
              <a:r>
                <a:rPr sz="1150" dirty="0">
                  <a:solidFill>
                    <a:schemeClr val="accent4">
                      <a:satOff val="8634"/>
                      <a:lumOff val="-20316"/>
                    </a:schemeClr>
                  </a:solidFill>
                  <a:latin typeface="PT Mono"/>
                  <a:ea typeface="PT Mono"/>
                  <a:cs typeface="PT Mono"/>
                </a:rPr>
                <a:t>-01-31 11:59:59</a:t>
              </a:r>
            </a:p>
          </p:txBody>
        </p:sp>
      </p:grpSp>
      <p:grpSp>
        <p:nvGrpSpPr>
          <p:cNvPr id="281" name="Group"/>
          <p:cNvGrpSpPr/>
          <p:nvPr/>
        </p:nvGrpSpPr>
        <p:grpSpPr>
          <a:xfrm>
            <a:off x="5060467" y="5215076"/>
            <a:ext cx="1748475" cy="287177"/>
            <a:chOff x="0" y="-6467"/>
            <a:chExt cx="1748474" cy="287175"/>
          </a:xfrm>
        </p:grpSpPr>
        <p:sp>
          <p:nvSpPr>
            <p:cNvPr id="279" name="Rounded Rectangle"/>
            <p:cNvSpPr/>
            <p:nvPr/>
          </p:nvSpPr>
          <p:spPr>
            <a:xfrm>
              <a:off x="462782" y="58350"/>
              <a:ext cx="1821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80" name="2018-01-31 11:59:59"/>
            <p:cNvSpPr txBox="1"/>
            <p:nvPr/>
          </p:nvSpPr>
          <p:spPr>
            <a:xfrm>
              <a:off x="0" y="-6467"/>
              <a:ext cx="1748474" cy="2871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150" dirty="0">
                  <a:solidFill>
                    <a:schemeClr val="accent4">
                      <a:satOff val="8634"/>
                      <a:lumOff val="-20316"/>
                    </a:schemeClr>
                  </a:solidFill>
                  <a:latin typeface="PT Mono"/>
                  <a:ea typeface="PT Mono"/>
                  <a:cs typeface="PT Mono"/>
                </a:rPr>
                <a:t>2018-</a:t>
              </a:r>
              <a:r>
                <a:rPr dirty="0">
                  <a:solidFill>
                    <a:srgbClr val="FFFFFF"/>
                  </a:solidFill>
                </a:rPr>
                <a:t>01</a:t>
              </a:r>
              <a:r>
                <a:rPr sz="1150" dirty="0">
                  <a:solidFill>
                    <a:schemeClr val="accent4">
                      <a:satOff val="8634"/>
                      <a:lumOff val="-20316"/>
                    </a:schemeClr>
                  </a:solidFill>
                  <a:latin typeface="PT Mono"/>
                  <a:ea typeface="PT Mono"/>
                  <a:cs typeface="PT Mono"/>
                </a:rPr>
                <a:t>-31 11:59:59</a:t>
              </a:r>
            </a:p>
          </p:txBody>
        </p:sp>
      </p:grpSp>
      <p:grpSp>
        <p:nvGrpSpPr>
          <p:cNvPr id="284" name="Group"/>
          <p:cNvGrpSpPr/>
          <p:nvPr/>
        </p:nvGrpSpPr>
        <p:grpSpPr>
          <a:xfrm>
            <a:off x="5060467" y="4329079"/>
            <a:ext cx="1719621" cy="287177"/>
            <a:chOff x="0" y="-6467"/>
            <a:chExt cx="1719620" cy="287175"/>
          </a:xfrm>
        </p:grpSpPr>
        <p:sp>
          <p:nvSpPr>
            <p:cNvPr id="282" name="Rounded Rectangle"/>
            <p:cNvSpPr/>
            <p:nvPr/>
          </p:nvSpPr>
          <p:spPr>
            <a:xfrm>
              <a:off x="50839" y="58350"/>
              <a:ext cx="848061"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83" name="2018-01-31 11:59:59"/>
            <p:cNvSpPr txBox="1"/>
            <p:nvPr/>
          </p:nvSpPr>
          <p:spPr>
            <a:xfrm>
              <a:off x="0" y="-6467"/>
              <a:ext cx="1719620" cy="2871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lang="es-AR" sz="1100" dirty="0">
                  <a:solidFill>
                    <a:srgbClr val="FFFFFF"/>
                  </a:solidFill>
                  <a:latin typeface="PT Mono"/>
                  <a:ea typeface="PT Mono"/>
                  <a:cs typeface="PT Mono"/>
                  <a:sym typeface="Helvetica"/>
                </a:rPr>
                <a:t>2018-01-31</a:t>
              </a:r>
              <a:r>
                <a:rPr dirty="0" smtClean="0">
                  <a:solidFill>
                    <a:schemeClr val="accent6">
                      <a:satOff val="-12200"/>
                      <a:lumOff val="-18965"/>
                    </a:schemeClr>
                  </a:solidFill>
                </a:rPr>
                <a:t> </a:t>
              </a:r>
              <a:r>
                <a:rPr sz="1150" dirty="0">
                  <a:solidFill>
                    <a:schemeClr val="accent4">
                      <a:satOff val="8634"/>
                      <a:lumOff val="-20316"/>
                    </a:schemeClr>
                  </a:solidFill>
                  <a:latin typeface="PT Mono"/>
                  <a:ea typeface="PT Mono"/>
                  <a:cs typeface="PT Mono"/>
                </a:rPr>
                <a:t>11:59:59</a:t>
              </a:r>
            </a:p>
          </p:txBody>
        </p:sp>
      </p:grpSp>
      <p:pic>
        <p:nvPicPr>
          <p:cNvPr id="288" name="lubridate.png" descr="lubridate.png"/>
          <p:cNvPicPr>
            <a:picLocks noChangeAspect="1"/>
          </p:cNvPicPr>
          <p:nvPr/>
        </p:nvPicPr>
        <p:blipFill>
          <a:blip r:embed="rId2">
            <a:extLst/>
          </a:blip>
          <a:stretch>
            <a:fillRect/>
          </a:stretch>
        </p:blipFill>
        <p:spPr>
          <a:xfrm>
            <a:off x="12313158" y="217974"/>
            <a:ext cx="1358901" cy="1575118"/>
          </a:xfrm>
          <a:prstGeom prst="rect">
            <a:avLst/>
          </a:prstGeom>
          <a:ln w="12700">
            <a:miter lim="400000"/>
          </a:ln>
        </p:spPr>
      </p:pic>
      <p:sp>
        <p:nvSpPr>
          <p:cNvPr id="289" name="RStudio® es una marca registrada de RStudio, Inc.  •  CC BY RStudio •  info@rstudio.com  •  844-448-1212 • rstudio.com •  Aprende más en lubridate.tidyverse.org •  lubridate  1.6.0  •   Actualizado: 2017-12"/>
          <p:cNvSpPr txBox="1"/>
          <p:nvPr/>
        </p:nvSpPr>
        <p:spPr>
          <a:xfrm>
            <a:off x="2353572" y="10340910"/>
            <a:ext cx="11322666" cy="2488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t>RStudio® es una marca registrada de RStudio, Inc.  •  </a:t>
            </a:r>
            <a:r>
              <a:rPr>
                <a:hlinkClick r:id="rId3"/>
              </a:rPr>
              <a:t>CC BY </a:t>
            </a:r>
            <a:r>
              <a:t>RStudio •  </a:t>
            </a:r>
            <a:r>
              <a:rPr>
                <a:hlinkClick r:id="rId4"/>
              </a:rPr>
              <a:t>info@rstudio.com</a:t>
            </a:r>
            <a:r>
              <a:t>  •  844-448-1212 • </a:t>
            </a:r>
            <a:r>
              <a:rPr>
                <a:hlinkClick r:id="rId5"/>
              </a:rPr>
              <a:t>rstudio.com</a:t>
            </a:r>
            <a:r>
              <a:t> •  Aprende más en </a:t>
            </a:r>
            <a:r>
              <a:rPr b="1" u="sng">
                <a:hlinkClick r:id="rId6"/>
              </a:rPr>
              <a:t>lubridate.tidyverse.org</a:t>
            </a:r>
            <a:r>
              <a:t> •  lubridate  1.6.0  •   Actualizado: 2017-12</a:t>
            </a:r>
          </a:p>
        </p:txBody>
      </p:sp>
      <p:pic>
        <p:nvPicPr>
          <p:cNvPr id="290"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291"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3" name="date-times"/>
          <p:cNvSpPr txBox="1"/>
          <p:nvPr/>
        </p:nvSpPr>
        <p:spPr>
          <a:xfrm>
            <a:off x="433364" y="1577155"/>
            <a:ext cx="3141886"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300" b="0">
                <a:solidFill>
                  <a:srgbClr val="628DB5"/>
                </a:solidFill>
              </a:defRPr>
            </a:pPr>
            <a:r>
              <a:rPr lang="es-AR" sz="2500" b="0" dirty="0" smtClean="0">
                <a:solidFill>
                  <a:schemeClr val="accent4">
                    <a:satOff val="8634"/>
                    <a:lumOff val="-20316"/>
                  </a:schemeClr>
                </a:solidFill>
              </a:rPr>
              <a:t> Date-time (fecha-hora)</a:t>
            </a:r>
            <a:endParaRPr sz="2500" dirty="0">
              <a:solidFill>
                <a:schemeClr val="accent2"/>
              </a:solidFill>
            </a:endParaRPr>
          </a:p>
        </p:txBody>
      </p:sp>
      <p:sp>
        <p:nvSpPr>
          <p:cNvPr id="294" name="Line"/>
          <p:cNvSpPr/>
          <p:nvPr/>
        </p:nvSpPr>
        <p:spPr>
          <a:xfrm>
            <a:off x="323328" y="1536700"/>
            <a:ext cx="86682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5" name="2017-11-28 12:00:00…"/>
          <p:cNvSpPr txBox="1"/>
          <p:nvPr/>
        </p:nvSpPr>
        <p:spPr>
          <a:xfrm>
            <a:off x="2330757" y="1904122"/>
            <a:ext cx="2217290" cy="133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sz="1150" dirty="0">
                <a:solidFill>
                  <a:schemeClr val="accent4">
                    <a:satOff val="8634"/>
                    <a:lumOff val="-20316"/>
                  </a:schemeClr>
                </a:solidFill>
                <a:latin typeface="PT Mono"/>
                <a:ea typeface="PT Mono"/>
                <a:cs typeface="PT Mono"/>
              </a:rPr>
              <a:t>2017-11-28 12:00:00</a:t>
            </a:r>
          </a:p>
          <a:p>
            <a:pPr>
              <a:lnSpc>
                <a:spcPct val="80000"/>
              </a:lnSpc>
              <a:spcBef>
                <a:spcPts val="0"/>
              </a:spcBef>
              <a:defRPr sz="1100" b="0">
                <a:solidFill>
                  <a:srgbClr val="000000"/>
                </a:solidFill>
              </a:defRPr>
            </a:pPr>
            <a:r>
              <a:rPr dirty="0" smtClean="0"/>
              <a:t>Un</a:t>
            </a:r>
            <a:r>
              <a:rPr lang="es-AR" dirty="0"/>
              <a:t> </a:t>
            </a:r>
            <a:r>
              <a:rPr lang="es-AR" dirty="0" smtClean="0"/>
              <a:t>dato de tipo</a:t>
            </a:r>
            <a:r>
              <a:rPr dirty="0" smtClean="0"/>
              <a:t> </a:t>
            </a:r>
            <a:r>
              <a:rPr lang="es-AR" b="1" dirty="0" smtClean="0"/>
              <a:t>date-time </a:t>
            </a:r>
            <a:r>
              <a:rPr dirty="0" err="1" smtClean="0"/>
              <a:t>es</a:t>
            </a:r>
            <a:r>
              <a:rPr dirty="0" smtClean="0"/>
              <a:t> </a:t>
            </a:r>
            <a:r>
              <a:rPr dirty="0"/>
              <a:t>un </a:t>
            </a:r>
            <a:r>
              <a:rPr dirty="0" err="1"/>
              <a:t>punto</a:t>
            </a:r>
            <a:r>
              <a:rPr dirty="0"/>
              <a:t> en el </a:t>
            </a:r>
            <a:r>
              <a:rPr dirty="0" err="1"/>
              <a:t>tiempo</a:t>
            </a:r>
            <a:r>
              <a:rPr dirty="0"/>
              <a:t>, </a:t>
            </a:r>
            <a:r>
              <a:rPr dirty="0" err="1"/>
              <a:t>almacenado</a:t>
            </a:r>
            <a:r>
              <a:rPr dirty="0"/>
              <a:t> </a:t>
            </a:r>
            <a:r>
              <a:rPr dirty="0" err="1"/>
              <a:t>como</a:t>
            </a:r>
            <a:r>
              <a:rPr dirty="0"/>
              <a:t> el </a:t>
            </a:r>
            <a:r>
              <a:rPr dirty="0" err="1"/>
              <a:t>número</a:t>
            </a:r>
            <a:r>
              <a:rPr dirty="0"/>
              <a:t> de </a:t>
            </a:r>
            <a:r>
              <a:rPr dirty="0" err="1"/>
              <a:t>segundos</a:t>
            </a:r>
            <a:r>
              <a:rPr dirty="0"/>
              <a:t> </a:t>
            </a:r>
            <a:r>
              <a:rPr dirty="0" err="1"/>
              <a:t>desde</a:t>
            </a:r>
            <a:r>
              <a:rPr dirty="0"/>
              <a:t> </a:t>
            </a:r>
            <a:r>
              <a:rPr lang="es-AR" dirty="0" smtClean="0"/>
              <a:t>01-01-</a:t>
            </a:r>
            <a:r>
              <a:rPr dirty="0" smtClean="0"/>
              <a:t>1970 </a:t>
            </a:r>
            <a:r>
              <a:rPr dirty="0"/>
              <a:t>00:00:00 UTC</a:t>
            </a:r>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err="1"/>
              <a:t>dt</a:t>
            </a:r>
            <a:r>
              <a:rPr dirty="0"/>
              <a:t> &lt;-</a:t>
            </a:r>
            <a:r>
              <a:rPr b="1" dirty="0"/>
              <a:t> </a:t>
            </a:r>
            <a:r>
              <a:rPr b="1" dirty="0" err="1"/>
              <a:t>as_datetime</a:t>
            </a:r>
            <a:r>
              <a:rPr dirty="0"/>
              <a:t>(1511870400</a:t>
            </a:r>
            <a:r>
              <a:rPr dirty="0" smtClean="0"/>
              <a:t>)</a:t>
            </a:r>
            <a:endParaRPr lang="es-AR" dirty="0" smtClean="0"/>
          </a:p>
          <a:p>
            <a:pPr>
              <a:lnSpc>
                <a:spcPct val="80000"/>
              </a:lnSpc>
              <a:spcBef>
                <a:spcPts val="0"/>
              </a:spcBef>
              <a:defRPr sz="1100" b="0" i="1">
                <a:solidFill>
                  <a:srgbClr val="000000"/>
                </a:solidFill>
              </a:defRPr>
            </a:pPr>
            <a:endParaRPr sz="500" dirty="0"/>
          </a:p>
          <a:p>
            <a:pPr>
              <a:lnSpc>
                <a:spcPct val="80000"/>
              </a:lnSpc>
              <a:spcBef>
                <a:spcPts val="0"/>
              </a:spcBef>
              <a:defRPr sz="1100" b="0" i="1">
                <a:solidFill>
                  <a:schemeClr val="accent4">
                    <a:satOff val="8634"/>
                    <a:lumOff val="-20316"/>
                  </a:schemeClr>
                </a:solidFill>
              </a:defRPr>
            </a:pPr>
            <a:r>
              <a:rPr sz="1100" b="0" i="1" dirty="0">
                <a:solidFill>
                  <a:schemeClr val="accent4">
                    <a:satOff val="8634"/>
                    <a:lumOff val="-20316"/>
                  </a:schemeClr>
                </a:solidFill>
              </a:rPr>
              <a:t>## "2017-11-28 12:00:00 UTC"</a:t>
            </a:r>
          </a:p>
        </p:txBody>
      </p:sp>
      <p:sp>
        <p:nvSpPr>
          <p:cNvPr id="296" name="Identifica el orden del año (y), mes (m), día (d), hora (h), minuto (m) y segundo (s) en tus datos…"/>
          <p:cNvSpPr txBox="1"/>
          <p:nvPr/>
        </p:nvSpPr>
        <p:spPr>
          <a:xfrm>
            <a:off x="329846" y="3762072"/>
            <a:ext cx="4199578" cy="915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194027" indent="-194027">
              <a:lnSpc>
                <a:spcPct val="80000"/>
              </a:lnSpc>
              <a:spcBef>
                <a:spcPts val="400"/>
              </a:spcBef>
              <a:buSzPct val="100000"/>
              <a:buAutoNum type="arabicPeriod"/>
              <a:defRPr sz="1100" b="0">
                <a:solidFill>
                  <a:srgbClr val="000000"/>
                </a:solidFill>
              </a:defRPr>
            </a:pPr>
            <a:r>
              <a:rPr dirty="0" err="1"/>
              <a:t>Identifica</a:t>
            </a:r>
            <a:r>
              <a:rPr dirty="0"/>
              <a:t> el </a:t>
            </a:r>
            <a:r>
              <a:rPr dirty="0" err="1"/>
              <a:t>orden</a:t>
            </a:r>
            <a:r>
              <a:rPr dirty="0"/>
              <a:t> del </a:t>
            </a:r>
            <a:r>
              <a:rPr dirty="0" err="1"/>
              <a:t>año</a:t>
            </a:r>
            <a:r>
              <a:rPr dirty="0"/>
              <a:t> (</a:t>
            </a:r>
            <a:r>
              <a:rPr b="1" dirty="0"/>
              <a:t>y</a:t>
            </a:r>
            <a:r>
              <a:rPr dirty="0"/>
              <a:t>), </a:t>
            </a:r>
            <a:r>
              <a:rPr dirty="0" err="1"/>
              <a:t>mes</a:t>
            </a:r>
            <a:r>
              <a:rPr dirty="0"/>
              <a:t> (</a:t>
            </a:r>
            <a:r>
              <a:rPr b="1" dirty="0"/>
              <a:t>m</a:t>
            </a:r>
            <a:r>
              <a:rPr dirty="0"/>
              <a:t>), </a:t>
            </a:r>
            <a:r>
              <a:rPr dirty="0" err="1"/>
              <a:t>día</a:t>
            </a:r>
            <a:r>
              <a:rPr dirty="0"/>
              <a:t> (</a:t>
            </a:r>
            <a:r>
              <a:rPr b="1" dirty="0"/>
              <a:t>d</a:t>
            </a:r>
            <a:r>
              <a:rPr dirty="0"/>
              <a:t>), </a:t>
            </a:r>
            <a:r>
              <a:rPr dirty="0" err="1"/>
              <a:t>hora</a:t>
            </a:r>
            <a:r>
              <a:rPr dirty="0"/>
              <a:t> (</a:t>
            </a:r>
            <a:r>
              <a:rPr b="1" dirty="0"/>
              <a:t>h</a:t>
            </a:r>
            <a:r>
              <a:rPr dirty="0"/>
              <a:t>), </a:t>
            </a:r>
            <a:r>
              <a:rPr dirty="0" err="1"/>
              <a:t>minuto</a:t>
            </a:r>
            <a:r>
              <a:rPr dirty="0"/>
              <a:t> (</a:t>
            </a:r>
            <a:r>
              <a:rPr b="1" dirty="0"/>
              <a:t>m</a:t>
            </a:r>
            <a:r>
              <a:rPr dirty="0"/>
              <a:t>) y </a:t>
            </a:r>
            <a:r>
              <a:rPr dirty="0" err="1"/>
              <a:t>segundo</a:t>
            </a:r>
            <a:r>
              <a:rPr dirty="0"/>
              <a:t> (</a:t>
            </a:r>
            <a:r>
              <a:rPr b="1" dirty="0"/>
              <a:t>s</a:t>
            </a:r>
            <a:r>
              <a:rPr dirty="0"/>
              <a:t>) en </a:t>
            </a:r>
            <a:r>
              <a:rPr dirty="0" err="1"/>
              <a:t>tus</a:t>
            </a:r>
            <a:r>
              <a:rPr dirty="0"/>
              <a:t> </a:t>
            </a:r>
            <a:r>
              <a:rPr dirty="0" err="1"/>
              <a:t>datos</a:t>
            </a:r>
            <a:endParaRPr dirty="0"/>
          </a:p>
          <a:p>
            <a:pPr marL="194027" indent="-194027">
              <a:lnSpc>
                <a:spcPct val="80000"/>
              </a:lnSpc>
              <a:spcBef>
                <a:spcPts val="400"/>
              </a:spcBef>
              <a:buSzPct val="100000"/>
              <a:buAutoNum type="arabicPeriod"/>
              <a:defRPr sz="1100" b="0">
                <a:solidFill>
                  <a:srgbClr val="000000"/>
                </a:solidFill>
              </a:defRPr>
            </a:pPr>
            <a:r>
              <a:rPr dirty="0" err="1"/>
              <a:t>Usa</a:t>
            </a:r>
            <a:r>
              <a:rPr dirty="0"/>
              <a:t> </a:t>
            </a:r>
            <a:r>
              <a:rPr dirty="0" smtClean="0"/>
              <a:t>la</a:t>
            </a:r>
            <a:r>
              <a:rPr lang="es-AR" dirty="0"/>
              <a:t>s</a:t>
            </a:r>
            <a:r>
              <a:rPr dirty="0" smtClean="0"/>
              <a:t> </a:t>
            </a:r>
            <a:r>
              <a:rPr lang="es-AR" dirty="0" smtClean="0"/>
              <a:t> siguientes </a:t>
            </a:r>
            <a:r>
              <a:rPr dirty="0" err="1" smtClean="0"/>
              <a:t>funci</a:t>
            </a:r>
            <a:r>
              <a:rPr lang="es-AR" dirty="0" err="1" smtClean="0"/>
              <a:t>ones</a:t>
            </a:r>
            <a:r>
              <a:rPr dirty="0" smtClean="0"/>
              <a:t> </a:t>
            </a:r>
            <a:r>
              <a:rPr dirty="0" err="1"/>
              <a:t>cuyo</a:t>
            </a:r>
            <a:r>
              <a:rPr dirty="0"/>
              <a:t> </a:t>
            </a:r>
            <a:r>
              <a:rPr dirty="0" err="1"/>
              <a:t>nombre</a:t>
            </a:r>
            <a:r>
              <a:rPr dirty="0"/>
              <a:t> </a:t>
            </a:r>
            <a:r>
              <a:rPr lang="es-AR" dirty="0" smtClean="0"/>
              <a:t>replica</a:t>
            </a:r>
            <a:r>
              <a:rPr dirty="0" smtClean="0"/>
              <a:t> </a:t>
            </a:r>
            <a:r>
              <a:rPr dirty="0"/>
              <a:t>el </a:t>
            </a:r>
            <a:r>
              <a:rPr dirty="0" err="1"/>
              <a:t>orden</a:t>
            </a:r>
            <a:r>
              <a:rPr dirty="0"/>
              <a:t> de </a:t>
            </a:r>
            <a:r>
              <a:rPr dirty="0" err="1"/>
              <a:t>tus</a:t>
            </a:r>
            <a:r>
              <a:rPr dirty="0"/>
              <a:t> </a:t>
            </a:r>
            <a:r>
              <a:rPr dirty="0" err="1"/>
              <a:t>datos</a:t>
            </a:r>
            <a:r>
              <a:rPr dirty="0" smtClean="0"/>
              <a:t>.</a:t>
            </a:r>
            <a:r>
              <a:rPr lang="es-AR" dirty="0" smtClean="0"/>
              <a:t>  </a:t>
            </a:r>
            <a:r>
              <a:rPr dirty="0" err="1" smtClean="0"/>
              <a:t>Cada</a:t>
            </a:r>
            <a:r>
              <a:rPr dirty="0" smtClean="0"/>
              <a:t> </a:t>
            </a:r>
            <a:r>
              <a:rPr dirty="0" err="1"/>
              <a:t>una</a:t>
            </a:r>
            <a:r>
              <a:rPr dirty="0"/>
              <a:t> </a:t>
            </a:r>
            <a:r>
              <a:rPr dirty="0" err="1"/>
              <a:t>acepta</a:t>
            </a:r>
            <a:r>
              <a:rPr dirty="0"/>
              <a:t> </a:t>
            </a:r>
            <a:r>
              <a:rPr dirty="0" err="1"/>
              <a:t>una</a:t>
            </a:r>
            <a:r>
              <a:rPr dirty="0"/>
              <a:t> </a:t>
            </a:r>
            <a:r>
              <a:rPr dirty="0" err="1"/>
              <a:t>amplia</a:t>
            </a:r>
            <a:r>
              <a:rPr dirty="0"/>
              <a:t> </a:t>
            </a:r>
            <a:r>
              <a:rPr dirty="0" err="1"/>
              <a:t>variedad</a:t>
            </a:r>
            <a:r>
              <a:rPr dirty="0"/>
              <a:t> de </a:t>
            </a:r>
            <a:r>
              <a:rPr dirty="0" err="1"/>
              <a:t>formatos</a:t>
            </a:r>
            <a:r>
              <a:rPr dirty="0"/>
              <a:t> de </a:t>
            </a:r>
            <a:r>
              <a:rPr dirty="0" err="1"/>
              <a:t>entrada</a:t>
            </a:r>
            <a:r>
              <a:rPr dirty="0"/>
              <a:t>.</a:t>
            </a:r>
          </a:p>
        </p:txBody>
      </p:sp>
      <p:sp>
        <p:nvSpPr>
          <p:cNvPr id="297" name="FILTRA DATE-TIMES (Convierte cadenas o números a date-times)"/>
          <p:cNvSpPr txBox="1"/>
          <p:nvPr/>
        </p:nvSpPr>
        <p:spPr>
          <a:xfrm>
            <a:off x="302789" y="3128846"/>
            <a:ext cx="3972241" cy="405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s-AR" dirty="0" smtClean="0"/>
              <a:t>TRANSFORMAR</a:t>
            </a:r>
            <a:r>
              <a:rPr dirty="0" smtClean="0"/>
              <a:t> </a:t>
            </a:r>
            <a:r>
              <a:rPr dirty="0"/>
              <a:t>DATE-TIMES </a:t>
            </a:r>
            <a:r>
              <a:rPr sz="1100" b="0" dirty="0"/>
              <a:t>(</a:t>
            </a:r>
            <a:r>
              <a:rPr sz="1100" b="0" dirty="0" err="1"/>
              <a:t>Convierte</a:t>
            </a:r>
            <a:r>
              <a:rPr sz="1100" b="0" dirty="0"/>
              <a:t> </a:t>
            </a:r>
            <a:r>
              <a:rPr sz="1100" b="0" dirty="0" err="1" smtClean="0"/>
              <a:t>cadenas</a:t>
            </a:r>
            <a:r>
              <a:rPr lang="es-AR" sz="1100" b="0" dirty="0" smtClean="0"/>
              <a:t> de </a:t>
            </a:r>
            <a:r>
              <a:rPr lang="es-AR" sz="1100" b="0" dirty="0" err="1" smtClean="0"/>
              <a:t>carcteres</a:t>
            </a:r>
            <a:r>
              <a:rPr sz="1100" b="0" dirty="0" smtClean="0"/>
              <a:t> </a:t>
            </a:r>
            <a:r>
              <a:rPr sz="1100" b="0" dirty="0"/>
              <a:t>o </a:t>
            </a:r>
            <a:endParaRPr lang="es-AR" sz="1100" b="0" dirty="0" smtClean="0"/>
          </a:p>
          <a:p>
            <a:pPr lvl="1" indent="0"/>
            <a:r>
              <a:rPr sz="1100" b="0" dirty="0" err="1" smtClean="0"/>
              <a:t>números</a:t>
            </a:r>
            <a:r>
              <a:rPr sz="1100" b="0" dirty="0" smtClean="0"/>
              <a:t> </a:t>
            </a:r>
            <a:r>
              <a:rPr sz="1100" b="0" dirty="0"/>
              <a:t>a date-times)</a:t>
            </a:r>
            <a:endParaRPr b="0" dirty="0"/>
          </a:p>
        </p:txBody>
      </p:sp>
      <p:sp>
        <p:nvSpPr>
          <p:cNvPr id="298" name="Line"/>
          <p:cNvSpPr/>
          <p:nvPr/>
        </p:nvSpPr>
        <p:spPr>
          <a:xfrm>
            <a:off x="313339" y="3185418"/>
            <a:ext cx="42334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99" name="date_decimal(decimal, tz = &quot;UTC&quot;) Q para trimestre. date_decimal(2017.5)…"/>
          <p:cNvSpPr txBox="1"/>
          <p:nvPr/>
        </p:nvSpPr>
        <p:spPr>
          <a:xfrm>
            <a:off x="2279957" y="8061796"/>
            <a:ext cx="2556650" cy="22249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100"/>
              </a:spcBef>
              <a:defRPr sz="1100" b="0">
                <a:solidFill>
                  <a:srgbClr val="000000"/>
                </a:solidFill>
              </a:defRPr>
            </a:pPr>
            <a:r>
              <a:rPr b="1" dirty="0" err="1"/>
              <a:t>date_decimal</a:t>
            </a:r>
            <a:r>
              <a:rPr dirty="0"/>
              <a:t>(decimal, </a:t>
            </a:r>
            <a:r>
              <a:rPr dirty="0" err="1"/>
              <a:t>tz</a:t>
            </a:r>
            <a:r>
              <a:rPr dirty="0"/>
              <a:t> = "UTC</a:t>
            </a:r>
            <a:r>
              <a:rPr dirty="0" smtClean="0"/>
              <a:t>") </a:t>
            </a:r>
            <a:r>
              <a:rPr i="1" dirty="0" err="1"/>
              <a:t>date_decimal</a:t>
            </a:r>
            <a:r>
              <a:rPr i="1" dirty="0"/>
              <a:t>(2017.5)</a:t>
            </a:r>
          </a:p>
          <a:p>
            <a:pPr>
              <a:lnSpc>
                <a:spcPct val="80000"/>
              </a:lnSpc>
              <a:spcBef>
                <a:spcPts val="1100"/>
              </a:spcBef>
              <a:defRPr sz="1100" b="0">
                <a:solidFill>
                  <a:srgbClr val="000000"/>
                </a:solidFill>
              </a:defRPr>
            </a:pPr>
            <a:r>
              <a:rPr b="1" dirty="0"/>
              <a:t>now</a:t>
            </a:r>
            <a:r>
              <a:rPr dirty="0"/>
              <a:t>(</a:t>
            </a:r>
            <a:r>
              <a:rPr dirty="0" err="1"/>
              <a:t>tzone</a:t>
            </a:r>
            <a:r>
              <a:rPr dirty="0"/>
              <a:t> = “") </a:t>
            </a:r>
            <a:r>
              <a:rPr dirty="0" err="1"/>
              <a:t>Hora</a:t>
            </a:r>
            <a:r>
              <a:rPr dirty="0"/>
              <a:t> actual en </a:t>
            </a:r>
            <a:r>
              <a:rPr dirty="0" err="1" smtClean="0"/>
              <a:t>tz</a:t>
            </a:r>
            <a:r>
              <a:rPr lang="es-AR" dirty="0" smtClean="0"/>
              <a:t> </a:t>
            </a:r>
            <a:r>
              <a:rPr lang="es-AR" i="1" dirty="0" smtClean="0"/>
              <a:t>(time </a:t>
            </a:r>
            <a:r>
              <a:rPr lang="es-AR" i="1" dirty="0" err="1" smtClean="0"/>
              <a:t>zone</a:t>
            </a:r>
            <a:r>
              <a:rPr lang="es-AR" i="1" dirty="0" smtClean="0"/>
              <a:t>, zona horaria)</a:t>
            </a:r>
            <a:r>
              <a:rPr dirty="0" smtClean="0"/>
              <a:t> </a:t>
            </a:r>
            <a:r>
              <a:rPr dirty="0"/>
              <a:t>(</a:t>
            </a:r>
            <a:r>
              <a:rPr dirty="0" err="1"/>
              <a:t>por</a:t>
            </a:r>
            <a:r>
              <a:rPr dirty="0"/>
              <a:t> </a:t>
            </a:r>
            <a:r>
              <a:rPr dirty="0" err="1"/>
              <a:t>defecto</a:t>
            </a:r>
            <a:r>
              <a:rPr dirty="0"/>
              <a:t> al valor del </a:t>
            </a:r>
            <a:r>
              <a:rPr dirty="0" err="1"/>
              <a:t>sistema</a:t>
            </a:r>
            <a:r>
              <a:rPr dirty="0"/>
              <a:t> </a:t>
            </a:r>
            <a:r>
              <a:rPr dirty="0" err="1"/>
              <a:t>tz</a:t>
            </a:r>
            <a:r>
              <a:rPr dirty="0"/>
              <a:t>). </a:t>
            </a:r>
            <a:r>
              <a:rPr i="1" dirty="0"/>
              <a:t>now()</a:t>
            </a:r>
          </a:p>
          <a:p>
            <a:pPr>
              <a:lnSpc>
                <a:spcPct val="80000"/>
              </a:lnSpc>
              <a:spcBef>
                <a:spcPts val="1100"/>
              </a:spcBef>
              <a:defRPr sz="1100" b="0">
                <a:solidFill>
                  <a:srgbClr val="000000"/>
                </a:solidFill>
              </a:defRPr>
            </a:pPr>
            <a:r>
              <a:rPr b="1" dirty="0"/>
              <a:t>today</a:t>
            </a:r>
            <a:r>
              <a:rPr dirty="0"/>
              <a:t>(</a:t>
            </a:r>
            <a:r>
              <a:rPr dirty="0" err="1"/>
              <a:t>tzone</a:t>
            </a:r>
            <a:r>
              <a:rPr dirty="0"/>
              <a:t> = "") </a:t>
            </a:r>
            <a:r>
              <a:rPr dirty="0" err="1"/>
              <a:t>Fecha</a:t>
            </a:r>
            <a:r>
              <a:rPr dirty="0"/>
              <a:t> actual en </a:t>
            </a:r>
            <a:r>
              <a:rPr lang="es-AR" dirty="0" smtClean="0"/>
              <a:t>un </a:t>
            </a:r>
            <a:r>
              <a:rPr dirty="0" err="1" smtClean="0"/>
              <a:t>tz</a:t>
            </a:r>
            <a:r>
              <a:rPr dirty="0" smtClean="0"/>
              <a:t> </a:t>
            </a:r>
            <a:r>
              <a:rPr dirty="0"/>
              <a:t>(</a:t>
            </a:r>
            <a:r>
              <a:rPr dirty="0" err="1"/>
              <a:t>por</a:t>
            </a:r>
            <a:r>
              <a:rPr dirty="0"/>
              <a:t> </a:t>
            </a:r>
            <a:r>
              <a:rPr dirty="0" err="1"/>
              <a:t>defecto</a:t>
            </a:r>
            <a:r>
              <a:rPr dirty="0"/>
              <a:t> al valor del </a:t>
            </a:r>
            <a:r>
              <a:rPr dirty="0" err="1"/>
              <a:t>sistema</a:t>
            </a:r>
            <a:r>
              <a:rPr dirty="0"/>
              <a:t> </a:t>
            </a:r>
            <a:r>
              <a:rPr dirty="0" err="1"/>
              <a:t>tz</a:t>
            </a:r>
            <a:r>
              <a:rPr dirty="0"/>
              <a:t>). </a:t>
            </a:r>
            <a:r>
              <a:rPr i="1" dirty="0"/>
              <a:t>today()</a:t>
            </a:r>
          </a:p>
          <a:p>
            <a:pPr>
              <a:lnSpc>
                <a:spcPct val="80000"/>
              </a:lnSpc>
              <a:spcBef>
                <a:spcPts val="1100"/>
              </a:spcBef>
              <a:defRPr sz="1100" b="0">
                <a:solidFill>
                  <a:srgbClr val="000000"/>
                </a:solidFill>
              </a:defRPr>
            </a:pPr>
            <a:r>
              <a:rPr b="1" dirty="0" err="1"/>
              <a:t>fast_strptime</a:t>
            </a:r>
            <a:r>
              <a:rPr dirty="0"/>
              <a:t>() </a:t>
            </a:r>
            <a:r>
              <a:rPr dirty="0" err="1" smtClean="0"/>
              <a:t>strptime</a:t>
            </a:r>
            <a:r>
              <a:rPr dirty="0" smtClean="0"/>
              <a:t> </a:t>
            </a:r>
            <a:r>
              <a:rPr lang="es-AR" dirty="0" smtClean="0"/>
              <a:t> versión </a:t>
            </a:r>
            <a:r>
              <a:rPr dirty="0" err="1" smtClean="0"/>
              <a:t>rápid</a:t>
            </a:r>
            <a:r>
              <a:rPr lang="es-AR" smtClean="0"/>
              <a:t>a</a:t>
            </a:r>
            <a:r>
              <a:rPr smtClean="0"/>
              <a:t>. </a:t>
            </a:r>
            <a:r>
              <a:rPr i="1" dirty="0" err="1"/>
              <a:t>fast_strptime</a:t>
            </a:r>
            <a:r>
              <a:rPr i="1" dirty="0"/>
              <a:t>('9/1/01', '%y/%m/%d')</a:t>
            </a:r>
          </a:p>
          <a:p>
            <a:pPr>
              <a:lnSpc>
                <a:spcPct val="80000"/>
              </a:lnSpc>
              <a:spcBef>
                <a:spcPts val="1100"/>
              </a:spcBef>
              <a:defRPr sz="1100" b="0">
                <a:solidFill>
                  <a:srgbClr val="000000"/>
                </a:solidFill>
              </a:defRPr>
            </a:pPr>
            <a:r>
              <a:rPr b="1" dirty="0" err="1"/>
              <a:t>parse_date_time</a:t>
            </a:r>
            <a:r>
              <a:rPr dirty="0"/>
              <a:t>() </a:t>
            </a:r>
            <a:r>
              <a:rPr lang="es-AR" dirty="0" smtClean="0"/>
              <a:t>funciones </a:t>
            </a:r>
            <a:r>
              <a:rPr lang="es-AR" dirty="0"/>
              <a:t>de análisis de fecha y hora fáciles de usar</a:t>
            </a:r>
            <a:r>
              <a:rPr dirty="0" smtClean="0"/>
              <a:t>. </a:t>
            </a:r>
            <a:r>
              <a:rPr i="1" dirty="0" err="1"/>
              <a:t>parse_date_time</a:t>
            </a:r>
            <a:r>
              <a:rPr i="1" dirty="0"/>
              <a:t>("9/1/01", "</a:t>
            </a:r>
            <a:r>
              <a:rPr i="1" dirty="0" err="1"/>
              <a:t>ymd</a:t>
            </a:r>
            <a:r>
              <a:rPr i="1" dirty="0"/>
              <a:t>")</a:t>
            </a:r>
          </a:p>
        </p:txBody>
      </p:sp>
      <p:sp>
        <p:nvSpPr>
          <p:cNvPr id="300" name="ymd_hms(), ymd_hm(), ymd_h(). ymd_hms(&quot;2017-11-28T14:02:00&quot;)…"/>
          <p:cNvSpPr txBox="1"/>
          <p:nvPr/>
        </p:nvSpPr>
        <p:spPr>
          <a:xfrm>
            <a:off x="2279957" y="4679696"/>
            <a:ext cx="2556650" cy="34368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100"/>
              </a:spcBef>
              <a:defRPr sz="1100" b="0">
                <a:solidFill>
                  <a:srgbClr val="000000"/>
                </a:solidFill>
              </a:defRPr>
            </a:pPr>
            <a:r>
              <a:rPr b="1" dirty="0" err="1"/>
              <a:t>ymd_hms</a:t>
            </a:r>
            <a:r>
              <a:rPr dirty="0"/>
              <a:t>(), </a:t>
            </a:r>
            <a:r>
              <a:rPr b="1" dirty="0" err="1"/>
              <a:t>ymd_hm</a:t>
            </a:r>
            <a:r>
              <a:rPr dirty="0"/>
              <a:t>(), </a:t>
            </a:r>
            <a:r>
              <a:rPr b="1" dirty="0" err="1"/>
              <a:t>ymd_h</a:t>
            </a:r>
            <a:r>
              <a:rPr dirty="0"/>
              <a:t>(). </a:t>
            </a:r>
            <a:r>
              <a:rPr i="1" dirty="0" err="1"/>
              <a:t>ymd_hms</a:t>
            </a:r>
            <a:r>
              <a:rPr i="1" dirty="0"/>
              <a:t>("2017-11-28T14:02:00")</a:t>
            </a:r>
          </a:p>
          <a:p>
            <a:pPr>
              <a:lnSpc>
                <a:spcPct val="80000"/>
              </a:lnSpc>
              <a:spcBef>
                <a:spcPts val="1100"/>
              </a:spcBef>
              <a:defRPr sz="1100" b="0">
                <a:solidFill>
                  <a:srgbClr val="000000"/>
                </a:solidFill>
              </a:defRPr>
            </a:pPr>
            <a:r>
              <a:rPr b="1" dirty="0" err="1"/>
              <a:t>ydm_hms</a:t>
            </a:r>
            <a:r>
              <a:rPr dirty="0"/>
              <a:t>(), </a:t>
            </a:r>
            <a:r>
              <a:rPr b="1" dirty="0" err="1"/>
              <a:t>ydm_hm</a:t>
            </a:r>
            <a:r>
              <a:rPr dirty="0"/>
              <a:t>(), </a:t>
            </a:r>
            <a:r>
              <a:rPr b="1" dirty="0" err="1"/>
              <a:t>ydm_h</a:t>
            </a:r>
            <a:r>
              <a:rPr dirty="0"/>
              <a:t>(). </a:t>
            </a:r>
            <a:r>
              <a:rPr i="1" dirty="0" err="1"/>
              <a:t>ydm_hms</a:t>
            </a:r>
            <a:r>
              <a:rPr i="1" dirty="0"/>
              <a:t>("2017-22-12 10:00:00")</a:t>
            </a:r>
          </a:p>
          <a:p>
            <a:pPr>
              <a:lnSpc>
                <a:spcPct val="80000"/>
              </a:lnSpc>
              <a:spcBef>
                <a:spcPts val="1100"/>
              </a:spcBef>
              <a:defRPr sz="1100" b="0">
                <a:solidFill>
                  <a:srgbClr val="000000"/>
                </a:solidFill>
              </a:defRPr>
            </a:pPr>
            <a:r>
              <a:rPr b="1" dirty="0" err="1"/>
              <a:t>mdy_hms</a:t>
            </a:r>
            <a:r>
              <a:rPr dirty="0"/>
              <a:t>(), </a:t>
            </a:r>
            <a:r>
              <a:rPr b="1" dirty="0" err="1"/>
              <a:t>mdy_hm</a:t>
            </a:r>
            <a:r>
              <a:rPr dirty="0"/>
              <a:t>(), </a:t>
            </a:r>
            <a:r>
              <a:rPr b="1" dirty="0" err="1"/>
              <a:t>mdy_h</a:t>
            </a:r>
            <a:r>
              <a:rPr dirty="0"/>
              <a:t>(). </a:t>
            </a:r>
            <a:r>
              <a:rPr i="1" dirty="0" err="1"/>
              <a:t>mdy_hms</a:t>
            </a:r>
            <a:r>
              <a:rPr i="1" dirty="0"/>
              <a:t>("11/28/2017 1:02:03")</a:t>
            </a:r>
          </a:p>
          <a:p>
            <a:pPr>
              <a:lnSpc>
                <a:spcPct val="80000"/>
              </a:lnSpc>
              <a:spcBef>
                <a:spcPts val="1100"/>
              </a:spcBef>
              <a:defRPr sz="1100" b="0">
                <a:solidFill>
                  <a:srgbClr val="000000"/>
                </a:solidFill>
              </a:defRPr>
            </a:pPr>
            <a:r>
              <a:rPr b="1" dirty="0" err="1"/>
              <a:t>dmy_hms</a:t>
            </a:r>
            <a:r>
              <a:rPr dirty="0"/>
              <a:t>(), </a:t>
            </a:r>
            <a:r>
              <a:rPr b="1" dirty="0" err="1"/>
              <a:t>dmy_hm</a:t>
            </a:r>
            <a:r>
              <a:rPr dirty="0"/>
              <a:t>(), </a:t>
            </a:r>
            <a:r>
              <a:rPr b="1" dirty="0" err="1"/>
              <a:t>dmy_h</a:t>
            </a:r>
            <a:r>
              <a:rPr dirty="0"/>
              <a:t>(). </a:t>
            </a:r>
            <a:r>
              <a:rPr i="1" dirty="0" err="1"/>
              <a:t>dmy_hms</a:t>
            </a:r>
            <a:r>
              <a:rPr i="1" dirty="0"/>
              <a:t>("1 </a:t>
            </a:r>
            <a:r>
              <a:rPr lang="es-AR" i="1" dirty="0" smtClean="0"/>
              <a:t>Ene</a:t>
            </a:r>
            <a:r>
              <a:rPr i="1" dirty="0" smtClean="0"/>
              <a:t> </a:t>
            </a:r>
            <a:r>
              <a:rPr i="1" dirty="0"/>
              <a:t>2017 23:59:59")</a:t>
            </a:r>
          </a:p>
          <a:p>
            <a:pPr>
              <a:lnSpc>
                <a:spcPct val="80000"/>
              </a:lnSpc>
              <a:spcBef>
                <a:spcPts val="1100"/>
              </a:spcBef>
              <a:defRPr sz="1100" b="0">
                <a:solidFill>
                  <a:srgbClr val="000000"/>
                </a:solidFill>
              </a:defRPr>
            </a:pPr>
            <a:r>
              <a:rPr b="1" dirty="0" err="1"/>
              <a:t>ymd</a:t>
            </a:r>
            <a:r>
              <a:rPr dirty="0"/>
              <a:t>(), </a:t>
            </a:r>
            <a:r>
              <a:rPr b="1" dirty="0" err="1"/>
              <a:t>ydm</a:t>
            </a:r>
            <a:r>
              <a:rPr dirty="0"/>
              <a:t>(). </a:t>
            </a:r>
            <a:r>
              <a:rPr i="1" dirty="0" err="1"/>
              <a:t>ymd</a:t>
            </a:r>
            <a:r>
              <a:rPr i="1" dirty="0"/>
              <a:t>(20170131)</a:t>
            </a:r>
          </a:p>
          <a:p>
            <a:pPr>
              <a:lnSpc>
                <a:spcPct val="80000"/>
              </a:lnSpc>
              <a:spcBef>
                <a:spcPts val="1100"/>
              </a:spcBef>
              <a:defRPr sz="1100" b="0">
                <a:solidFill>
                  <a:srgbClr val="000000"/>
                </a:solidFill>
              </a:defRPr>
            </a:pPr>
            <a:r>
              <a:rPr b="1" dirty="0" err="1"/>
              <a:t>mdy</a:t>
            </a:r>
            <a:r>
              <a:rPr dirty="0"/>
              <a:t>(), </a:t>
            </a:r>
            <a:r>
              <a:rPr b="1" dirty="0" err="1"/>
              <a:t>myd</a:t>
            </a:r>
            <a:r>
              <a:rPr dirty="0"/>
              <a:t>(). </a:t>
            </a:r>
            <a:r>
              <a:rPr i="1" dirty="0" err="1"/>
              <a:t>mdy</a:t>
            </a:r>
            <a:r>
              <a:rPr i="1" dirty="0"/>
              <a:t>("</a:t>
            </a:r>
            <a:r>
              <a:rPr i="1" dirty="0" smtClean="0"/>
              <a:t>Jul</a:t>
            </a:r>
            <a:r>
              <a:rPr lang="es-AR" i="1" dirty="0" err="1" smtClean="0"/>
              <a:t>io</a:t>
            </a:r>
            <a:r>
              <a:rPr i="1" dirty="0" smtClean="0"/>
              <a:t> </a:t>
            </a:r>
            <a:r>
              <a:rPr i="1" dirty="0"/>
              <a:t>4th, 2000")</a:t>
            </a:r>
          </a:p>
          <a:p>
            <a:pPr>
              <a:lnSpc>
                <a:spcPct val="80000"/>
              </a:lnSpc>
              <a:spcBef>
                <a:spcPts val="1100"/>
              </a:spcBef>
              <a:defRPr sz="1100" b="0">
                <a:solidFill>
                  <a:srgbClr val="000000"/>
                </a:solidFill>
              </a:defRPr>
            </a:pPr>
            <a:r>
              <a:rPr b="1" dirty="0" err="1"/>
              <a:t>dmy</a:t>
            </a:r>
            <a:r>
              <a:rPr dirty="0"/>
              <a:t>(), </a:t>
            </a:r>
            <a:r>
              <a:rPr b="1" dirty="0" err="1"/>
              <a:t>dym</a:t>
            </a:r>
            <a:r>
              <a:rPr dirty="0"/>
              <a:t>(). </a:t>
            </a:r>
            <a:r>
              <a:rPr i="1" dirty="0" err="1"/>
              <a:t>dmy</a:t>
            </a:r>
            <a:r>
              <a:rPr i="1" dirty="0"/>
              <a:t>("4th </a:t>
            </a:r>
            <a:r>
              <a:rPr lang="es-AR" i="1" dirty="0" smtClean="0"/>
              <a:t>de</a:t>
            </a:r>
            <a:r>
              <a:rPr i="1" dirty="0" smtClean="0"/>
              <a:t> Jul</a:t>
            </a:r>
            <a:r>
              <a:rPr lang="es-AR" i="1" dirty="0" err="1" smtClean="0"/>
              <a:t>io</a:t>
            </a:r>
            <a:r>
              <a:rPr i="1" dirty="0" smtClean="0"/>
              <a:t> </a:t>
            </a:r>
            <a:r>
              <a:rPr i="1" dirty="0"/>
              <a:t>'99")</a:t>
            </a:r>
          </a:p>
          <a:p>
            <a:pPr>
              <a:lnSpc>
                <a:spcPct val="80000"/>
              </a:lnSpc>
              <a:spcBef>
                <a:spcPts val="1100"/>
              </a:spcBef>
              <a:defRPr sz="1100" b="0">
                <a:solidFill>
                  <a:srgbClr val="000000"/>
                </a:solidFill>
              </a:defRPr>
            </a:pPr>
            <a:r>
              <a:rPr b="1" dirty="0" err="1"/>
              <a:t>yq</a:t>
            </a:r>
            <a:r>
              <a:rPr dirty="0"/>
              <a:t>() Q </a:t>
            </a:r>
            <a:r>
              <a:rPr dirty="0" err="1"/>
              <a:t>para</a:t>
            </a:r>
            <a:r>
              <a:rPr dirty="0"/>
              <a:t> el </a:t>
            </a:r>
            <a:r>
              <a:rPr dirty="0" err="1"/>
              <a:t>trimestre</a:t>
            </a:r>
            <a:r>
              <a:rPr dirty="0"/>
              <a:t>. </a:t>
            </a:r>
            <a:r>
              <a:rPr i="1" dirty="0" err="1"/>
              <a:t>yq</a:t>
            </a:r>
            <a:r>
              <a:rPr i="1" dirty="0"/>
              <a:t>("2001: Q3")</a:t>
            </a:r>
          </a:p>
          <a:p>
            <a:pPr>
              <a:lnSpc>
                <a:spcPct val="80000"/>
              </a:lnSpc>
              <a:spcBef>
                <a:spcPts val="1100"/>
              </a:spcBef>
              <a:defRPr sz="1100" b="0">
                <a:solidFill>
                  <a:srgbClr val="000000"/>
                </a:solidFill>
              </a:defRPr>
            </a:pPr>
            <a:r>
              <a:rPr dirty="0" err="1"/>
              <a:t>hms</a:t>
            </a:r>
            <a:r>
              <a:rPr dirty="0"/>
              <a:t>::</a:t>
            </a:r>
            <a:r>
              <a:rPr b="1" dirty="0" err="1"/>
              <a:t>hms</a:t>
            </a:r>
            <a:r>
              <a:rPr dirty="0"/>
              <a:t>() </a:t>
            </a:r>
            <a:r>
              <a:rPr dirty="0" err="1"/>
              <a:t>También</a:t>
            </a:r>
            <a:r>
              <a:rPr dirty="0"/>
              <a:t> </a:t>
            </a:r>
            <a:r>
              <a:rPr dirty="0" err="1"/>
              <a:t>lubridate</a:t>
            </a:r>
            <a:r>
              <a:rPr dirty="0"/>
              <a:t>::</a:t>
            </a:r>
            <a:r>
              <a:rPr b="1" dirty="0" err="1"/>
              <a:t>hms</a:t>
            </a:r>
            <a:r>
              <a:rPr dirty="0"/>
              <a:t>(), </a:t>
            </a:r>
            <a:r>
              <a:rPr b="1" dirty="0" err="1"/>
              <a:t>hm</a:t>
            </a:r>
            <a:r>
              <a:rPr dirty="0"/>
              <a:t>() </a:t>
            </a:r>
            <a:r>
              <a:rPr lang="es-AR" dirty="0"/>
              <a:t>y</a:t>
            </a:r>
            <a:r>
              <a:rPr dirty="0" smtClean="0"/>
              <a:t> </a:t>
            </a:r>
            <a:r>
              <a:rPr b="1" dirty="0" err="1"/>
              <a:t>ms</a:t>
            </a:r>
            <a:r>
              <a:rPr dirty="0"/>
              <a:t>(), </a:t>
            </a:r>
            <a:r>
              <a:rPr dirty="0" err="1" smtClean="0"/>
              <a:t>que</a:t>
            </a:r>
            <a:r>
              <a:rPr lang="es-AR" dirty="0" smtClean="0"/>
              <a:t> </a:t>
            </a:r>
            <a:r>
              <a:rPr dirty="0" err="1" smtClean="0"/>
              <a:t>devuelve</a:t>
            </a:r>
            <a:r>
              <a:rPr lang="es-AR" dirty="0" smtClean="0"/>
              <a:t>n</a:t>
            </a:r>
            <a:r>
              <a:rPr dirty="0" smtClean="0"/>
              <a:t> </a:t>
            </a:r>
            <a:r>
              <a:rPr dirty="0"/>
              <a:t>periodos.* </a:t>
            </a:r>
            <a:r>
              <a:rPr i="1" dirty="0" err="1"/>
              <a:t>hms</a:t>
            </a:r>
            <a:r>
              <a:rPr i="1" dirty="0"/>
              <a:t>::</a:t>
            </a:r>
            <a:r>
              <a:rPr i="1" dirty="0" err="1"/>
              <a:t>hms</a:t>
            </a:r>
            <a:r>
              <a:rPr i="1" dirty="0"/>
              <a:t>(sec = 0, min= 1, hours = 2)</a:t>
            </a:r>
          </a:p>
        </p:txBody>
      </p:sp>
      <p:sp>
        <p:nvSpPr>
          <p:cNvPr id="301" name="Line"/>
          <p:cNvSpPr/>
          <p:nvPr/>
        </p:nvSpPr>
        <p:spPr>
          <a:xfrm>
            <a:off x="313339" y="7989788"/>
            <a:ext cx="400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02" name="2017-11-28T14:02:00"/>
          <p:cNvSpPr txBox="1"/>
          <p:nvPr/>
        </p:nvSpPr>
        <p:spPr>
          <a:xfrm>
            <a:off x="273180" y="4646316"/>
            <a:ext cx="1928011"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chemeClr val="accent6">
                    <a:satOff val="-12200"/>
                    <a:lumOff val="-18965"/>
                  </a:schemeClr>
                </a:solidFill>
                <a:latin typeface="Chalkduster"/>
                <a:ea typeface="Chalkduster"/>
                <a:cs typeface="Chalkduster"/>
                <a:sym typeface="Chalkduster"/>
              </a:defRPr>
            </a:pPr>
            <a:r>
              <a:rPr b="0" dirty="0">
                <a:solidFill>
                  <a:schemeClr val="accent4">
                    <a:hueOff val="-116170"/>
                    <a:satOff val="78638"/>
                    <a:lumOff val="-43589"/>
                  </a:schemeClr>
                </a:solidFill>
                <a:latin typeface="Chalkduster"/>
                <a:ea typeface="Chalkduster"/>
                <a:cs typeface="Chalkduster"/>
              </a:rPr>
              <a:t>2017</a:t>
            </a:r>
            <a:r>
              <a:rPr b="0" dirty="0">
                <a:solidFill>
                  <a:srgbClr val="C0C0C0"/>
                </a:solidFill>
                <a:latin typeface="Chalkduster"/>
                <a:ea typeface="Chalkduster"/>
                <a:cs typeface="Chalkduster"/>
              </a:rPr>
              <a:t>-</a:t>
            </a:r>
            <a:r>
              <a:rPr b="0" dirty="0">
                <a:solidFill>
                  <a:schemeClr val="accent4">
                    <a:satOff val="8634"/>
                    <a:lumOff val="-20316"/>
                  </a:schemeClr>
                </a:solidFill>
                <a:latin typeface="Chalkduster"/>
                <a:ea typeface="Chalkduster"/>
                <a:cs typeface="Chalkduster"/>
              </a:rPr>
              <a:t>11</a:t>
            </a:r>
            <a:r>
              <a:rPr dirty="0">
                <a:solidFill>
                  <a:srgbClr val="C0C0C0"/>
                </a:solidFill>
              </a:rPr>
              <a:t>-</a:t>
            </a:r>
            <a:r>
              <a:rPr b="0" dirty="0">
                <a:solidFill>
                  <a:schemeClr val="accent4"/>
                </a:solidFill>
                <a:latin typeface="Chalkduster"/>
                <a:ea typeface="Chalkduster"/>
                <a:cs typeface="Chalkduster"/>
              </a:rPr>
              <a:t>28</a:t>
            </a:r>
            <a:r>
              <a:rPr dirty="0">
                <a:solidFill>
                  <a:srgbClr val="C0C0C0"/>
                </a:solidFill>
              </a:rPr>
              <a:t>T14:02:00</a:t>
            </a:r>
          </a:p>
        </p:txBody>
      </p:sp>
      <p:sp>
        <p:nvSpPr>
          <p:cNvPr id="303" name="2017-22-12 10:00:00"/>
          <p:cNvSpPr txBox="1"/>
          <p:nvPr/>
        </p:nvSpPr>
        <p:spPr>
          <a:xfrm>
            <a:off x="273180" y="5059418"/>
            <a:ext cx="1827022"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smtClean="0">
                <a:solidFill>
                  <a:schemeClr val="accent4">
                    <a:hueOff val="-116170"/>
                    <a:satOff val="78638"/>
                    <a:lumOff val="-43589"/>
                  </a:schemeClr>
                </a:solidFill>
                <a:latin typeface="Chalkduster"/>
                <a:ea typeface="Chalkduster"/>
                <a:cs typeface="Chalkduster"/>
              </a:rPr>
              <a:t>2017</a:t>
            </a:r>
            <a:r>
              <a:rPr dirty="0" smtClean="0"/>
              <a:t>-</a:t>
            </a:r>
            <a:r>
              <a:rPr b="0" dirty="0">
                <a:solidFill>
                  <a:schemeClr val="accent4"/>
                </a:solidFill>
                <a:latin typeface="Chalkduster"/>
                <a:ea typeface="Chalkduster"/>
                <a:cs typeface="Chalkduster"/>
              </a:rPr>
              <a:t>22</a:t>
            </a:r>
            <a:r>
              <a:rPr dirty="0" smtClean="0"/>
              <a:t>-</a:t>
            </a:r>
            <a:r>
              <a:rPr b="0" dirty="0" smtClean="0">
                <a:solidFill>
                  <a:schemeClr val="accent4">
                    <a:satOff val="8634"/>
                    <a:lumOff val="-20316"/>
                  </a:schemeClr>
                </a:solidFill>
                <a:latin typeface="Chalkduster"/>
                <a:ea typeface="Chalkduster"/>
                <a:cs typeface="Chalkduster"/>
              </a:rPr>
              <a:t>1</a:t>
            </a:r>
            <a:r>
              <a:rPr b="0" dirty="0">
                <a:solidFill>
                  <a:schemeClr val="accent4">
                    <a:satOff val="8634"/>
                    <a:lumOff val="-20316"/>
                  </a:schemeClr>
                </a:solidFill>
                <a:latin typeface="Chalkduster"/>
                <a:ea typeface="Chalkduster"/>
                <a:cs typeface="Chalkduster"/>
              </a:rPr>
              <a:t>2</a:t>
            </a:r>
            <a:r>
              <a:rPr dirty="0" smtClean="0"/>
              <a:t> </a:t>
            </a:r>
            <a:r>
              <a:rPr dirty="0"/>
              <a:t>10:00:00</a:t>
            </a:r>
          </a:p>
        </p:txBody>
      </p:sp>
      <p:sp>
        <p:nvSpPr>
          <p:cNvPr id="304" name="11/28/2017 1:02:03"/>
          <p:cNvSpPr txBox="1"/>
          <p:nvPr/>
        </p:nvSpPr>
        <p:spPr>
          <a:xfrm>
            <a:off x="273180" y="5479496"/>
            <a:ext cx="1767711"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satOff val="8634"/>
                    <a:lumOff val="-20316"/>
                  </a:schemeClr>
                </a:solidFill>
                <a:latin typeface="Chalkduster"/>
                <a:ea typeface="Chalkduster"/>
                <a:cs typeface="Chalkduster"/>
              </a:rPr>
              <a:t>11</a:t>
            </a:r>
            <a:r>
              <a:rPr dirty="0"/>
              <a:t>/</a:t>
            </a:r>
            <a:r>
              <a:rPr b="0" dirty="0">
                <a:solidFill>
                  <a:schemeClr val="accent4"/>
                </a:solidFill>
                <a:latin typeface="Chalkduster"/>
                <a:ea typeface="Chalkduster"/>
                <a:cs typeface="Chalkduster"/>
              </a:rPr>
              <a:t>28</a:t>
            </a:r>
            <a:r>
              <a:rPr dirty="0"/>
              <a:t>/</a:t>
            </a:r>
            <a:r>
              <a:rPr b="0" dirty="0">
                <a:solidFill>
                  <a:schemeClr val="accent4">
                    <a:hueOff val="-116170"/>
                    <a:satOff val="78638"/>
                    <a:lumOff val="-43589"/>
                  </a:schemeClr>
                </a:solidFill>
                <a:latin typeface="Chalkduster"/>
                <a:ea typeface="Chalkduster"/>
                <a:cs typeface="Chalkduster"/>
              </a:rPr>
              <a:t>2017</a:t>
            </a:r>
            <a:r>
              <a:rPr dirty="0"/>
              <a:t> 1:02:03</a:t>
            </a:r>
          </a:p>
        </p:txBody>
      </p:sp>
      <p:sp>
        <p:nvSpPr>
          <p:cNvPr id="305" name="1 Jan 2017 23:59:59"/>
          <p:cNvSpPr txBox="1"/>
          <p:nvPr/>
        </p:nvSpPr>
        <p:spPr>
          <a:xfrm>
            <a:off x="273180" y="5905299"/>
            <a:ext cx="1809389"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solidFill>
                <a:latin typeface="Chalkduster"/>
                <a:ea typeface="Chalkduster"/>
                <a:cs typeface="Chalkduster"/>
              </a:rPr>
              <a:t>1</a:t>
            </a:r>
            <a:r>
              <a:rPr dirty="0"/>
              <a:t> </a:t>
            </a:r>
            <a:r>
              <a:rPr lang="es-AR" b="0" dirty="0" smtClean="0">
                <a:solidFill>
                  <a:schemeClr val="accent4">
                    <a:satOff val="8634"/>
                    <a:lumOff val="-20316"/>
                  </a:schemeClr>
                </a:solidFill>
                <a:latin typeface="Chalkduster"/>
              </a:rPr>
              <a:t>Ene</a:t>
            </a:r>
            <a:r>
              <a:rPr dirty="0" smtClean="0"/>
              <a:t> </a:t>
            </a:r>
            <a:r>
              <a:rPr b="0" dirty="0">
                <a:solidFill>
                  <a:schemeClr val="accent4">
                    <a:hueOff val="-116170"/>
                    <a:satOff val="78638"/>
                    <a:lumOff val="-43589"/>
                  </a:schemeClr>
                </a:solidFill>
                <a:latin typeface="Chalkduster"/>
                <a:ea typeface="Chalkduster"/>
                <a:cs typeface="Chalkduster"/>
              </a:rPr>
              <a:t>2017</a:t>
            </a:r>
            <a:r>
              <a:rPr dirty="0"/>
              <a:t> 23:59:59</a:t>
            </a:r>
          </a:p>
        </p:txBody>
      </p:sp>
      <p:sp>
        <p:nvSpPr>
          <p:cNvPr id="306" name="20170131"/>
          <p:cNvSpPr txBox="1"/>
          <p:nvPr/>
        </p:nvSpPr>
        <p:spPr>
          <a:xfrm>
            <a:off x="273180" y="6328928"/>
            <a:ext cx="884457"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hueOff val="-116170"/>
                    <a:satOff val="78638"/>
                    <a:lumOff val="-43589"/>
                  </a:schemeClr>
                </a:solidFill>
                <a:latin typeface="Chalkduster"/>
                <a:ea typeface="Chalkduster"/>
                <a:cs typeface="Chalkduster"/>
              </a:rPr>
              <a:t>2017</a:t>
            </a:r>
            <a:r>
              <a:rPr b="0" dirty="0">
                <a:solidFill>
                  <a:schemeClr val="accent4">
                    <a:satOff val="8634"/>
                    <a:lumOff val="-20316"/>
                  </a:schemeClr>
                </a:solidFill>
                <a:latin typeface="Chalkduster"/>
                <a:ea typeface="Chalkduster"/>
                <a:cs typeface="Chalkduster"/>
              </a:rPr>
              <a:t>01</a:t>
            </a:r>
            <a:r>
              <a:rPr b="0" dirty="0">
                <a:solidFill>
                  <a:schemeClr val="accent4"/>
                </a:solidFill>
                <a:latin typeface="Chalkduster"/>
                <a:ea typeface="Chalkduster"/>
                <a:cs typeface="Chalkduster"/>
              </a:rPr>
              <a:t>31</a:t>
            </a:r>
          </a:p>
        </p:txBody>
      </p:sp>
      <p:sp>
        <p:nvSpPr>
          <p:cNvPr id="307" name="July 4th, 2000"/>
          <p:cNvSpPr txBox="1"/>
          <p:nvPr/>
        </p:nvSpPr>
        <p:spPr>
          <a:xfrm>
            <a:off x="273180" y="6617533"/>
            <a:ext cx="1459934"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smtClean="0">
                <a:solidFill>
                  <a:schemeClr val="accent4">
                    <a:satOff val="8634"/>
                    <a:lumOff val="-20316"/>
                  </a:schemeClr>
                </a:solidFill>
                <a:latin typeface="Chalkduster"/>
                <a:ea typeface="Chalkduster"/>
                <a:cs typeface="Chalkduster"/>
              </a:rPr>
              <a:t>Jul</a:t>
            </a:r>
            <a:r>
              <a:rPr lang="es-AR" b="0" dirty="0" err="1" smtClean="0">
                <a:solidFill>
                  <a:schemeClr val="accent4">
                    <a:satOff val="8634"/>
                    <a:lumOff val="-20316"/>
                  </a:schemeClr>
                </a:solidFill>
                <a:latin typeface="Chalkduster"/>
                <a:ea typeface="Chalkduster"/>
                <a:cs typeface="Chalkduster"/>
              </a:rPr>
              <a:t>io</a:t>
            </a:r>
            <a:r>
              <a:rPr dirty="0" smtClean="0"/>
              <a:t> </a:t>
            </a:r>
            <a:r>
              <a:rPr b="0" dirty="0">
                <a:solidFill>
                  <a:schemeClr val="accent4"/>
                </a:solidFill>
                <a:latin typeface="Chalkduster"/>
                <a:ea typeface="Chalkduster"/>
                <a:cs typeface="Chalkduster"/>
              </a:rPr>
              <a:t>4</a:t>
            </a:r>
            <a:r>
              <a:rPr dirty="0"/>
              <a:t>th, </a:t>
            </a:r>
            <a:r>
              <a:rPr b="0" dirty="0">
                <a:solidFill>
                  <a:schemeClr val="accent4">
                    <a:hueOff val="-116170"/>
                    <a:satOff val="78638"/>
                    <a:lumOff val="-43589"/>
                  </a:schemeClr>
                </a:solidFill>
                <a:latin typeface="Chalkduster"/>
                <a:ea typeface="Chalkduster"/>
                <a:cs typeface="Chalkduster"/>
              </a:rPr>
              <a:t>2000</a:t>
            </a:r>
          </a:p>
        </p:txBody>
      </p:sp>
      <p:sp>
        <p:nvSpPr>
          <p:cNvPr id="308" name="4th of July '99"/>
          <p:cNvSpPr txBox="1"/>
          <p:nvPr/>
        </p:nvSpPr>
        <p:spPr>
          <a:xfrm>
            <a:off x="273180" y="6879036"/>
            <a:ext cx="1495200"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solidFill>
                <a:latin typeface="Chalkduster"/>
                <a:ea typeface="Chalkduster"/>
                <a:cs typeface="Chalkduster"/>
              </a:rPr>
              <a:t>4</a:t>
            </a:r>
            <a:r>
              <a:rPr dirty="0"/>
              <a:t>th of </a:t>
            </a:r>
            <a:r>
              <a:rPr b="0" dirty="0" smtClean="0">
                <a:solidFill>
                  <a:schemeClr val="accent4">
                    <a:satOff val="8634"/>
                    <a:lumOff val="-20316"/>
                  </a:schemeClr>
                </a:solidFill>
                <a:latin typeface="Chalkduster"/>
                <a:ea typeface="Chalkduster"/>
                <a:cs typeface="Chalkduster"/>
              </a:rPr>
              <a:t>Jul</a:t>
            </a:r>
            <a:r>
              <a:rPr lang="es-AR" b="0" dirty="0" err="1" smtClean="0">
                <a:solidFill>
                  <a:schemeClr val="accent4">
                    <a:satOff val="8634"/>
                    <a:lumOff val="-20316"/>
                  </a:schemeClr>
                </a:solidFill>
                <a:latin typeface="Chalkduster"/>
                <a:ea typeface="Chalkduster"/>
                <a:cs typeface="Chalkduster"/>
              </a:rPr>
              <a:t>io</a:t>
            </a:r>
            <a:r>
              <a:rPr dirty="0" smtClean="0"/>
              <a:t> </a:t>
            </a:r>
            <a:r>
              <a:rPr b="0" dirty="0">
                <a:solidFill>
                  <a:schemeClr val="accent4">
                    <a:hueOff val="-116170"/>
                    <a:satOff val="78638"/>
                    <a:lumOff val="-43589"/>
                  </a:schemeClr>
                </a:solidFill>
                <a:latin typeface="Chalkduster"/>
                <a:ea typeface="Chalkduster"/>
                <a:cs typeface="Chalkduster"/>
              </a:rPr>
              <a:t>'99</a:t>
            </a:r>
          </a:p>
        </p:txBody>
      </p:sp>
      <p:sp>
        <p:nvSpPr>
          <p:cNvPr id="309" name="2001: Q3"/>
          <p:cNvSpPr txBox="1"/>
          <p:nvPr/>
        </p:nvSpPr>
        <p:spPr>
          <a:xfrm>
            <a:off x="273180" y="7174265"/>
            <a:ext cx="849191"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hueOff val="-116170"/>
                    <a:satOff val="78638"/>
                    <a:lumOff val="-43589"/>
                  </a:schemeClr>
                </a:solidFill>
                <a:latin typeface="Chalkduster"/>
                <a:ea typeface="Chalkduster"/>
                <a:cs typeface="Chalkduster"/>
              </a:rPr>
              <a:t>2001</a:t>
            </a:r>
            <a:r>
              <a:rPr dirty="0"/>
              <a:t>: </a:t>
            </a:r>
            <a:r>
              <a:rPr b="0" dirty="0">
                <a:solidFill>
                  <a:srgbClr val="C0C0C0"/>
                </a:solidFill>
                <a:latin typeface="Chalkduster"/>
                <a:ea typeface="Chalkduster"/>
                <a:cs typeface="Chalkduster"/>
              </a:rPr>
              <a:t>Q</a:t>
            </a:r>
            <a:r>
              <a:rPr b="0" dirty="0">
                <a:solidFill>
                  <a:schemeClr val="accent4"/>
                </a:solidFill>
                <a:latin typeface="Chalkduster"/>
                <a:ea typeface="Chalkduster"/>
                <a:cs typeface="Chalkduster"/>
              </a:rPr>
              <a:t>3</a:t>
            </a:r>
          </a:p>
        </p:txBody>
      </p:sp>
      <p:sp>
        <p:nvSpPr>
          <p:cNvPr id="310" name="2:01"/>
          <p:cNvSpPr txBox="1"/>
          <p:nvPr/>
        </p:nvSpPr>
        <p:spPr>
          <a:xfrm>
            <a:off x="273180" y="7457588"/>
            <a:ext cx="446836"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b="0" dirty="0">
                <a:solidFill>
                  <a:schemeClr val="accent4">
                    <a:hueOff val="-116170"/>
                    <a:satOff val="78638"/>
                    <a:lumOff val="-43589"/>
                  </a:schemeClr>
                </a:solidFill>
                <a:latin typeface="Chalkduster"/>
                <a:ea typeface="Chalkduster"/>
                <a:cs typeface="Chalkduster"/>
              </a:rPr>
              <a:t>2</a:t>
            </a:r>
            <a:r>
              <a:rPr dirty="0"/>
              <a:t>:</a:t>
            </a:r>
            <a:r>
              <a:rPr b="0" dirty="0">
                <a:solidFill>
                  <a:schemeClr val="accent4">
                    <a:satOff val="8634"/>
                    <a:lumOff val="-20316"/>
                  </a:schemeClr>
                </a:solidFill>
                <a:latin typeface="Chalkduster"/>
                <a:ea typeface="Chalkduster"/>
                <a:cs typeface="Chalkduster"/>
              </a:rPr>
              <a:t>01</a:t>
            </a:r>
          </a:p>
        </p:txBody>
      </p:sp>
      <p:sp>
        <p:nvSpPr>
          <p:cNvPr id="311" name="2017.5"/>
          <p:cNvSpPr txBox="1"/>
          <p:nvPr/>
        </p:nvSpPr>
        <p:spPr>
          <a:xfrm>
            <a:off x="273180" y="8279104"/>
            <a:ext cx="626698" cy="335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b="0">
                <a:solidFill>
                  <a:srgbClr val="C0C0C0"/>
                </a:solidFill>
                <a:latin typeface="Chalkduster"/>
                <a:ea typeface="Chalkduster"/>
                <a:cs typeface="Chalkduster"/>
                <a:sym typeface="Chalkduster"/>
              </a:defRPr>
            </a:lvl1pPr>
          </a:lstStyle>
          <a:p>
            <a:r>
              <a:t>2017.5</a:t>
            </a:r>
          </a:p>
        </p:txBody>
      </p:sp>
      <p:sp>
        <p:nvSpPr>
          <p:cNvPr id="331" name="Line"/>
          <p:cNvSpPr/>
          <p:nvPr/>
        </p:nvSpPr>
        <p:spPr>
          <a:xfrm>
            <a:off x="5054600" y="3185418"/>
            <a:ext cx="3937000"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400" name="2017-11-28…"/>
          <p:cNvSpPr txBox="1"/>
          <p:nvPr/>
        </p:nvSpPr>
        <p:spPr>
          <a:xfrm>
            <a:off x="5127764" y="1776994"/>
            <a:ext cx="1607184" cy="133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sz="1150" dirty="0">
                <a:solidFill>
                  <a:schemeClr val="accent4">
                    <a:satOff val="8634"/>
                    <a:lumOff val="-20316"/>
                  </a:schemeClr>
                </a:solidFill>
                <a:latin typeface="PT Mono"/>
                <a:ea typeface="PT Mono"/>
                <a:cs typeface="PT Mono"/>
              </a:rPr>
              <a:t>2017-11-28</a:t>
            </a:r>
          </a:p>
          <a:p>
            <a:pPr>
              <a:lnSpc>
                <a:spcPct val="80000"/>
              </a:lnSpc>
              <a:spcBef>
                <a:spcPts val="0"/>
              </a:spcBef>
              <a:defRPr sz="1100" b="0">
                <a:solidFill>
                  <a:srgbClr val="000000"/>
                </a:solidFill>
              </a:defRPr>
            </a:pPr>
            <a:r>
              <a:rPr dirty="0" smtClean="0"/>
              <a:t>Un</a:t>
            </a:r>
            <a:r>
              <a:rPr lang="es-AR" dirty="0" smtClean="0"/>
              <a:t> tipo</a:t>
            </a:r>
            <a:r>
              <a:rPr dirty="0" smtClean="0"/>
              <a:t> </a:t>
            </a:r>
            <a:r>
              <a:rPr b="1" dirty="0"/>
              <a:t>date</a:t>
            </a:r>
            <a:r>
              <a:rPr dirty="0"/>
              <a:t> </a:t>
            </a:r>
            <a:r>
              <a:rPr lang="es-AR" dirty="0" smtClean="0"/>
              <a:t>(fecha) </a:t>
            </a:r>
            <a:r>
              <a:rPr dirty="0" err="1" smtClean="0"/>
              <a:t>es</a:t>
            </a:r>
            <a:r>
              <a:rPr dirty="0" smtClean="0"/>
              <a:t> </a:t>
            </a:r>
            <a:r>
              <a:rPr dirty="0"/>
              <a:t>un </a:t>
            </a:r>
            <a:r>
              <a:rPr dirty="0" err="1"/>
              <a:t>día</a:t>
            </a:r>
            <a:r>
              <a:rPr dirty="0"/>
              <a:t> </a:t>
            </a:r>
            <a:r>
              <a:rPr dirty="0" err="1"/>
              <a:t>almacenado</a:t>
            </a:r>
            <a:r>
              <a:rPr dirty="0"/>
              <a:t> </a:t>
            </a:r>
            <a:r>
              <a:rPr dirty="0" err="1"/>
              <a:t>cómo</a:t>
            </a:r>
            <a:r>
              <a:rPr dirty="0"/>
              <a:t> el </a:t>
            </a:r>
            <a:r>
              <a:rPr dirty="0" err="1"/>
              <a:t>número</a:t>
            </a:r>
            <a:r>
              <a:rPr dirty="0"/>
              <a:t> de </a:t>
            </a:r>
            <a:r>
              <a:rPr dirty="0" err="1"/>
              <a:t>días</a:t>
            </a:r>
            <a:r>
              <a:rPr dirty="0"/>
              <a:t> </a:t>
            </a:r>
            <a:r>
              <a:rPr dirty="0" err="1"/>
              <a:t>desde</a:t>
            </a:r>
            <a:r>
              <a:rPr dirty="0"/>
              <a:t> </a:t>
            </a:r>
            <a:r>
              <a:rPr lang="es-AR" dirty="0" smtClean="0"/>
              <a:t>01-01-</a:t>
            </a:r>
            <a:r>
              <a:rPr dirty="0" smtClean="0"/>
              <a:t>1970</a:t>
            </a:r>
            <a:endParaRPr dirty="0"/>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d &lt;- </a:t>
            </a:r>
            <a:r>
              <a:rPr b="1" dirty="0" err="1"/>
              <a:t>as_date</a:t>
            </a:r>
            <a:r>
              <a:rPr dirty="0"/>
              <a:t>(17498</a:t>
            </a:r>
            <a:r>
              <a:rPr dirty="0" smtClean="0"/>
              <a:t>)</a:t>
            </a:r>
            <a:endParaRPr lang="es-AR" dirty="0" smtClean="0"/>
          </a:p>
          <a:p>
            <a:pPr>
              <a:lnSpc>
                <a:spcPct val="80000"/>
              </a:lnSpc>
              <a:spcBef>
                <a:spcPts val="0"/>
              </a:spcBef>
              <a:defRPr sz="1100" b="0" i="1">
                <a:solidFill>
                  <a:srgbClr val="000000"/>
                </a:solidFill>
              </a:defRPr>
            </a:pPr>
            <a:endParaRPr sz="500" dirty="0"/>
          </a:p>
          <a:p>
            <a:pPr>
              <a:lnSpc>
                <a:spcPct val="80000"/>
              </a:lnSpc>
              <a:spcBef>
                <a:spcPts val="0"/>
              </a:spcBef>
              <a:defRPr sz="1100" b="0" i="1">
                <a:solidFill>
                  <a:schemeClr val="accent4">
                    <a:satOff val="8634"/>
                    <a:lumOff val="-20316"/>
                  </a:schemeClr>
                </a:solidFill>
              </a:defRPr>
            </a:pPr>
            <a:r>
              <a:rPr sz="1100" b="0" i="1" dirty="0">
                <a:solidFill>
                  <a:schemeClr val="accent4">
                    <a:satOff val="8634"/>
                    <a:lumOff val="-20316"/>
                  </a:schemeClr>
                </a:solidFill>
              </a:rPr>
              <a:t>## "2017-11-28"</a:t>
            </a:r>
          </a:p>
        </p:txBody>
      </p:sp>
      <p:sp>
        <p:nvSpPr>
          <p:cNvPr id="401" name="12:00:00…"/>
          <p:cNvSpPr txBox="1"/>
          <p:nvPr/>
        </p:nvSpPr>
        <p:spPr>
          <a:xfrm>
            <a:off x="7318754" y="1776994"/>
            <a:ext cx="1668155" cy="133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sz="1150" dirty="0">
                <a:solidFill>
                  <a:schemeClr val="accent4">
                    <a:satOff val="8634"/>
                    <a:lumOff val="-20316"/>
                  </a:schemeClr>
                </a:solidFill>
                <a:latin typeface="PT Mono"/>
                <a:ea typeface="PT Mono"/>
                <a:cs typeface="PT Mono"/>
              </a:rPr>
              <a:t>12:00:00</a:t>
            </a:r>
          </a:p>
          <a:p>
            <a:pPr>
              <a:lnSpc>
                <a:spcPct val="80000"/>
              </a:lnSpc>
              <a:spcBef>
                <a:spcPts val="0"/>
              </a:spcBef>
              <a:defRPr sz="1100" b="0">
                <a:solidFill>
                  <a:srgbClr val="000000"/>
                </a:solidFill>
              </a:defRPr>
            </a:pPr>
            <a:r>
              <a:rPr dirty="0"/>
              <a:t>Un </a:t>
            </a:r>
            <a:r>
              <a:rPr dirty="0" err="1"/>
              <a:t>hms</a:t>
            </a:r>
            <a:r>
              <a:rPr dirty="0"/>
              <a:t> </a:t>
            </a:r>
            <a:r>
              <a:rPr dirty="0" err="1"/>
              <a:t>es</a:t>
            </a:r>
            <a:r>
              <a:rPr dirty="0"/>
              <a:t> un </a:t>
            </a:r>
            <a:r>
              <a:rPr b="1" dirty="0"/>
              <a:t>time</a:t>
            </a:r>
            <a:r>
              <a:rPr dirty="0"/>
              <a:t> </a:t>
            </a:r>
            <a:r>
              <a:rPr lang="es-AR" smtClean="0"/>
              <a:t>(hora) </a:t>
            </a:r>
            <a:r>
              <a:rPr smtClean="0"/>
              <a:t>almacenado</a:t>
            </a:r>
            <a:r>
              <a:rPr dirty="0" smtClean="0"/>
              <a:t> </a:t>
            </a:r>
            <a:r>
              <a:rPr dirty="0" err="1"/>
              <a:t>como</a:t>
            </a:r>
            <a:r>
              <a:rPr dirty="0"/>
              <a:t> el </a:t>
            </a:r>
            <a:r>
              <a:rPr dirty="0" err="1"/>
              <a:t>número</a:t>
            </a:r>
            <a:r>
              <a:rPr dirty="0"/>
              <a:t> de </a:t>
            </a:r>
            <a:r>
              <a:rPr dirty="0" err="1"/>
              <a:t>segundos</a:t>
            </a:r>
            <a:r>
              <a:rPr dirty="0"/>
              <a:t> </a:t>
            </a:r>
            <a:r>
              <a:rPr dirty="0" err="1"/>
              <a:t>desde</a:t>
            </a:r>
            <a:r>
              <a:rPr dirty="0"/>
              <a:t> 00:00:00</a:t>
            </a:r>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t &lt;- </a:t>
            </a:r>
            <a:r>
              <a:rPr dirty="0" err="1"/>
              <a:t>hms</a:t>
            </a:r>
            <a:r>
              <a:rPr dirty="0"/>
              <a:t>::</a:t>
            </a:r>
            <a:r>
              <a:rPr b="1" dirty="0" err="1"/>
              <a:t>as.hms</a:t>
            </a:r>
            <a:r>
              <a:rPr dirty="0"/>
              <a:t>(85</a:t>
            </a:r>
            <a:r>
              <a:rPr dirty="0" smtClean="0"/>
              <a:t>)</a:t>
            </a:r>
            <a:endParaRPr lang="es-AR" dirty="0" smtClean="0"/>
          </a:p>
          <a:p>
            <a:pPr>
              <a:lnSpc>
                <a:spcPct val="80000"/>
              </a:lnSpc>
              <a:spcBef>
                <a:spcPts val="0"/>
              </a:spcBef>
              <a:defRPr sz="1100" b="0" i="1">
                <a:solidFill>
                  <a:srgbClr val="000000"/>
                </a:solidFill>
              </a:defRPr>
            </a:pPr>
            <a:endParaRPr sz="500" dirty="0"/>
          </a:p>
          <a:p>
            <a:pPr>
              <a:lnSpc>
                <a:spcPct val="80000"/>
              </a:lnSpc>
              <a:spcBef>
                <a:spcPts val="0"/>
              </a:spcBef>
              <a:defRPr sz="1100" b="0" i="1">
                <a:solidFill>
                  <a:schemeClr val="accent4">
                    <a:satOff val="8634"/>
                    <a:lumOff val="-20316"/>
                  </a:schemeClr>
                </a:solidFill>
              </a:defRPr>
            </a:pPr>
            <a:r>
              <a:rPr sz="1100" b="0" i="1" dirty="0">
                <a:solidFill>
                  <a:schemeClr val="accent4">
                    <a:satOff val="8634"/>
                    <a:lumOff val="-20316"/>
                  </a:schemeClr>
                </a:solidFill>
              </a:rPr>
              <a:t>## 00:01:25</a:t>
            </a:r>
          </a:p>
        </p:txBody>
      </p:sp>
      <p:sp>
        <p:nvSpPr>
          <p:cNvPr id="402" name="CONSIGUE Y DEFINE COMPONENTES"/>
          <p:cNvSpPr txBox="1"/>
          <p:nvPr/>
        </p:nvSpPr>
        <p:spPr>
          <a:xfrm>
            <a:off x="5132670" y="3231331"/>
            <a:ext cx="2827066"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CONSIGUE Y DEFINE COMPONENTES</a:t>
            </a:r>
          </a:p>
        </p:txBody>
      </p:sp>
      <p:sp>
        <p:nvSpPr>
          <p:cNvPr id="403" name="date(x) Componente fecha. date(dt)…"/>
          <p:cNvSpPr txBox="1"/>
          <p:nvPr/>
        </p:nvSpPr>
        <p:spPr>
          <a:xfrm>
            <a:off x="6844576" y="4408128"/>
            <a:ext cx="2385824" cy="603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200"/>
              </a:spcBef>
              <a:defRPr sz="1100" b="0">
                <a:solidFill>
                  <a:srgbClr val="000000"/>
                </a:solidFill>
              </a:defRPr>
            </a:pPr>
            <a:r>
              <a:rPr b="1" dirty="0"/>
              <a:t>date</a:t>
            </a:r>
            <a:r>
              <a:rPr dirty="0"/>
              <a:t>(x) </a:t>
            </a:r>
            <a:r>
              <a:rPr dirty="0" err="1"/>
              <a:t>Componente</a:t>
            </a:r>
            <a:r>
              <a:rPr dirty="0"/>
              <a:t> </a:t>
            </a:r>
            <a:r>
              <a:rPr dirty="0" err="1"/>
              <a:t>fecha</a:t>
            </a:r>
            <a:r>
              <a:rPr dirty="0"/>
              <a:t>. </a:t>
            </a:r>
            <a:r>
              <a:rPr i="1" dirty="0"/>
              <a:t>date(</a:t>
            </a:r>
            <a:r>
              <a:rPr i="1" dirty="0" err="1"/>
              <a:t>dt</a:t>
            </a:r>
            <a:r>
              <a:rPr i="1" dirty="0"/>
              <a:t>)</a:t>
            </a:r>
          </a:p>
          <a:p>
            <a:pPr>
              <a:lnSpc>
                <a:spcPct val="80000"/>
              </a:lnSpc>
              <a:spcBef>
                <a:spcPts val="100"/>
              </a:spcBef>
              <a:defRPr sz="1100" b="0">
                <a:solidFill>
                  <a:srgbClr val="000000"/>
                </a:solidFill>
              </a:defRPr>
            </a:pPr>
            <a:r>
              <a:rPr b="1" dirty="0"/>
              <a:t>year</a:t>
            </a:r>
            <a:r>
              <a:rPr dirty="0"/>
              <a:t>(x) </a:t>
            </a:r>
            <a:r>
              <a:rPr lang="es-AR" dirty="0" smtClean="0"/>
              <a:t>Año</a:t>
            </a:r>
            <a:r>
              <a:rPr dirty="0" smtClean="0"/>
              <a:t>. </a:t>
            </a:r>
            <a:r>
              <a:rPr i="1" dirty="0"/>
              <a:t>year(</a:t>
            </a:r>
            <a:r>
              <a:rPr i="1" dirty="0" err="1"/>
              <a:t>dt</a:t>
            </a:r>
            <a:r>
              <a:rPr i="1" dirty="0"/>
              <a:t>)</a:t>
            </a:r>
          </a:p>
          <a:p>
            <a:pPr>
              <a:lnSpc>
                <a:spcPct val="80000"/>
              </a:lnSpc>
              <a:spcBef>
                <a:spcPts val="100"/>
              </a:spcBef>
              <a:defRPr sz="1100" b="0">
                <a:solidFill>
                  <a:srgbClr val="000000"/>
                </a:solidFill>
              </a:defRPr>
            </a:pPr>
            <a:r>
              <a:rPr b="1" dirty="0" err="1"/>
              <a:t>isoyear</a:t>
            </a:r>
            <a:r>
              <a:rPr dirty="0"/>
              <a:t>(x) El </a:t>
            </a:r>
            <a:r>
              <a:rPr dirty="0" err="1"/>
              <a:t>año</a:t>
            </a:r>
            <a:r>
              <a:rPr dirty="0"/>
              <a:t> ISO 8601. </a:t>
            </a:r>
            <a:endParaRPr i="1" dirty="0"/>
          </a:p>
          <a:p>
            <a:pPr>
              <a:lnSpc>
                <a:spcPct val="80000"/>
              </a:lnSpc>
              <a:spcBef>
                <a:spcPts val="1200"/>
              </a:spcBef>
              <a:defRPr sz="1100" b="0">
                <a:solidFill>
                  <a:srgbClr val="000000"/>
                </a:solidFill>
              </a:defRPr>
            </a:pPr>
            <a:r>
              <a:rPr b="1" dirty="0" err="1"/>
              <a:t>epiyear</a:t>
            </a:r>
            <a:r>
              <a:rPr dirty="0"/>
              <a:t>(x) </a:t>
            </a:r>
            <a:r>
              <a:rPr dirty="0" err="1"/>
              <a:t>Año</a:t>
            </a:r>
            <a:r>
              <a:rPr dirty="0"/>
              <a:t> </a:t>
            </a:r>
            <a:r>
              <a:rPr dirty="0" err="1"/>
              <a:t>epidemiológico</a:t>
            </a:r>
            <a:r>
              <a:rPr dirty="0"/>
              <a:t>.</a:t>
            </a:r>
            <a:endParaRPr i="1" dirty="0"/>
          </a:p>
          <a:p>
            <a:pPr>
              <a:lnSpc>
                <a:spcPct val="80000"/>
              </a:lnSpc>
              <a:spcBef>
                <a:spcPts val="1200"/>
              </a:spcBef>
              <a:defRPr sz="1100" b="0">
                <a:solidFill>
                  <a:srgbClr val="000000"/>
                </a:solidFill>
              </a:defRPr>
            </a:pPr>
            <a:r>
              <a:rPr b="1" dirty="0"/>
              <a:t>month</a:t>
            </a:r>
            <a:r>
              <a:rPr dirty="0"/>
              <a:t>(x, label, </a:t>
            </a:r>
            <a:r>
              <a:rPr dirty="0" err="1"/>
              <a:t>abbr</a:t>
            </a:r>
            <a:r>
              <a:rPr dirty="0"/>
              <a:t>) </a:t>
            </a:r>
            <a:r>
              <a:rPr dirty="0" err="1"/>
              <a:t>Mes</a:t>
            </a:r>
            <a:r>
              <a:rPr dirty="0"/>
              <a:t>. </a:t>
            </a:r>
            <a:r>
              <a:rPr i="1" dirty="0"/>
              <a:t>month(</a:t>
            </a:r>
            <a:r>
              <a:rPr i="1" dirty="0" err="1"/>
              <a:t>dt</a:t>
            </a:r>
            <a:r>
              <a:rPr i="1" dirty="0"/>
              <a:t>)</a:t>
            </a:r>
          </a:p>
          <a:p>
            <a:pPr>
              <a:lnSpc>
                <a:spcPct val="80000"/>
              </a:lnSpc>
              <a:spcBef>
                <a:spcPts val="100"/>
              </a:spcBef>
              <a:defRPr sz="1100" b="0">
                <a:solidFill>
                  <a:srgbClr val="000000"/>
                </a:solidFill>
              </a:defRPr>
            </a:pPr>
            <a:r>
              <a:rPr b="1" dirty="0"/>
              <a:t>day</a:t>
            </a:r>
            <a:r>
              <a:rPr dirty="0"/>
              <a:t>(x) </a:t>
            </a:r>
            <a:r>
              <a:rPr dirty="0" err="1"/>
              <a:t>Día</a:t>
            </a:r>
            <a:r>
              <a:rPr dirty="0"/>
              <a:t> del </a:t>
            </a:r>
            <a:r>
              <a:rPr dirty="0" err="1"/>
              <a:t>mes</a:t>
            </a:r>
            <a:r>
              <a:rPr dirty="0"/>
              <a:t>. </a:t>
            </a:r>
            <a:r>
              <a:rPr i="1" dirty="0"/>
              <a:t>day(</a:t>
            </a:r>
            <a:r>
              <a:rPr i="1" dirty="0" err="1"/>
              <a:t>dt</a:t>
            </a:r>
            <a:r>
              <a:rPr i="1" dirty="0"/>
              <a:t>)</a:t>
            </a:r>
          </a:p>
          <a:p>
            <a:pPr>
              <a:lnSpc>
                <a:spcPct val="80000"/>
              </a:lnSpc>
              <a:spcBef>
                <a:spcPts val="100"/>
              </a:spcBef>
              <a:defRPr sz="1100" b="0">
                <a:solidFill>
                  <a:srgbClr val="000000"/>
                </a:solidFill>
              </a:defRPr>
            </a:pPr>
            <a:r>
              <a:rPr b="1" dirty="0" err="1"/>
              <a:t>wday</a:t>
            </a:r>
            <a:r>
              <a:rPr dirty="0"/>
              <a:t>(</a:t>
            </a:r>
            <a:r>
              <a:rPr dirty="0" err="1"/>
              <a:t>x,label,abbr</a:t>
            </a:r>
            <a:r>
              <a:rPr dirty="0"/>
              <a:t>) </a:t>
            </a:r>
            <a:r>
              <a:rPr dirty="0" err="1"/>
              <a:t>Día</a:t>
            </a:r>
            <a:r>
              <a:rPr dirty="0"/>
              <a:t> de la </a:t>
            </a:r>
            <a:r>
              <a:rPr dirty="0" err="1"/>
              <a:t>semana</a:t>
            </a:r>
            <a:r>
              <a:rPr dirty="0"/>
              <a:t>.</a:t>
            </a:r>
            <a:endParaRPr i="1" dirty="0"/>
          </a:p>
          <a:p>
            <a:pPr>
              <a:lnSpc>
                <a:spcPct val="80000"/>
              </a:lnSpc>
              <a:spcBef>
                <a:spcPts val="1200"/>
              </a:spcBef>
              <a:defRPr sz="1100" b="0">
                <a:solidFill>
                  <a:srgbClr val="000000"/>
                </a:solidFill>
              </a:defRPr>
            </a:pPr>
            <a:r>
              <a:rPr b="1" dirty="0" err="1"/>
              <a:t>qday</a:t>
            </a:r>
            <a:r>
              <a:rPr dirty="0"/>
              <a:t>(x) </a:t>
            </a:r>
            <a:r>
              <a:rPr dirty="0" err="1"/>
              <a:t>Día</a:t>
            </a:r>
            <a:r>
              <a:rPr dirty="0"/>
              <a:t> del </a:t>
            </a:r>
            <a:r>
              <a:rPr dirty="0" err="1"/>
              <a:t>trimestre</a:t>
            </a:r>
            <a:r>
              <a:rPr dirty="0"/>
              <a:t>.</a:t>
            </a:r>
            <a:endParaRPr i="1" dirty="0"/>
          </a:p>
          <a:p>
            <a:pPr>
              <a:lnSpc>
                <a:spcPct val="80000"/>
              </a:lnSpc>
              <a:spcBef>
                <a:spcPts val="1200"/>
              </a:spcBef>
              <a:defRPr sz="1100" b="0">
                <a:solidFill>
                  <a:srgbClr val="000000"/>
                </a:solidFill>
              </a:defRPr>
            </a:pPr>
            <a:r>
              <a:rPr b="1" dirty="0"/>
              <a:t>hour</a:t>
            </a:r>
            <a:r>
              <a:rPr dirty="0"/>
              <a:t>(x) </a:t>
            </a:r>
            <a:r>
              <a:rPr dirty="0" err="1"/>
              <a:t>Hora</a:t>
            </a:r>
            <a:r>
              <a:rPr dirty="0"/>
              <a:t>. </a:t>
            </a:r>
            <a:r>
              <a:rPr i="1" dirty="0"/>
              <a:t>hour(</a:t>
            </a:r>
            <a:r>
              <a:rPr i="1" dirty="0" err="1"/>
              <a:t>dt</a:t>
            </a:r>
            <a:r>
              <a:rPr i="1" dirty="0"/>
              <a:t>)</a:t>
            </a:r>
          </a:p>
          <a:p>
            <a:pPr>
              <a:lnSpc>
                <a:spcPct val="80000"/>
              </a:lnSpc>
              <a:spcBef>
                <a:spcPts val="1200"/>
              </a:spcBef>
              <a:defRPr sz="1100" b="0">
                <a:solidFill>
                  <a:srgbClr val="000000"/>
                </a:solidFill>
              </a:defRPr>
            </a:pPr>
            <a:r>
              <a:rPr b="1" dirty="0"/>
              <a:t>minute</a:t>
            </a:r>
            <a:r>
              <a:rPr dirty="0"/>
              <a:t>(x) </a:t>
            </a:r>
            <a:r>
              <a:rPr dirty="0" err="1"/>
              <a:t>Minutos</a:t>
            </a:r>
            <a:r>
              <a:rPr dirty="0"/>
              <a:t>. </a:t>
            </a:r>
            <a:r>
              <a:rPr i="1" dirty="0"/>
              <a:t>minute(</a:t>
            </a:r>
            <a:r>
              <a:rPr i="1" dirty="0" err="1"/>
              <a:t>dt</a:t>
            </a:r>
            <a:r>
              <a:rPr i="1" dirty="0"/>
              <a:t>)</a:t>
            </a:r>
          </a:p>
          <a:p>
            <a:pPr>
              <a:lnSpc>
                <a:spcPct val="80000"/>
              </a:lnSpc>
              <a:spcBef>
                <a:spcPts val="1200"/>
              </a:spcBef>
              <a:defRPr sz="1100" b="0">
                <a:solidFill>
                  <a:srgbClr val="000000"/>
                </a:solidFill>
              </a:defRPr>
            </a:pPr>
            <a:r>
              <a:rPr b="1" dirty="0"/>
              <a:t>second</a:t>
            </a:r>
            <a:r>
              <a:rPr dirty="0"/>
              <a:t>(x) </a:t>
            </a:r>
            <a:r>
              <a:rPr dirty="0" err="1"/>
              <a:t>Segundos</a:t>
            </a:r>
            <a:r>
              <a:rPr dirty="0"/>
              <a:t>. </a:t>
            </a:r>
            <a:r>
              <a:rPr i="1" dirty="0"/>
              <a:t>second(</a:t>
            </a:r>
            <a:r>
              <a:rPr i="1" dirty="0" err="1"/>
              <a:t>dt</a:t>
            </a:r>
            <a:r>
              <a:rPr i="1" dirty="0"/>
              <a:t>)</a:t>
            </a:r>
          </a:p>
          <a:p>
            <a:pPr>
              <a:lnSpc>
                <a:spcPct val="80000"/>
              </a:lnSpc>
              <a:spcBef>
                <a:spcPts val="100"/>
              </a:spcBef>
              <a:defRPr sz="1100" b="0">
                <a:solidFill>
                  <a:srgbClr val="000000"/>
                </a:solidFill>
              </a:defRPr>
            </a:pPr>
            <a:r>
              <a:rPr b="1" dirty="0"/>
              <a:t>week</a:t>
            </a:r>
            <a:r>
              <a:rPr dirty="0"/>
              <a:t>(x) </a:t>
            </a:r>
            <a:r>
              <a:rPr dirty="0" err="1"/>
              <a:t>Semana</a:t>
            </a:r>
            <a:r>
              <a:rPr dirty="0"/>
              <a:t> del </a:t>
            </a:r>
            <a:r>
              <a:rPr dirty="0" err="1"/>
              <a:t>año</a:t>
            </a:r>
            <a:r>
              <a:rPr dirty="0"/>
              <a:t>. </a:t>
            </a:r>
            <a:r>
              <a:rPr i="1" dirty="0"/>
              <a:t>week(</a:t>
            </a:r>
            <a:r>
              <a:rPr i="1" dirty="0" err="1"/>
              <a:t>dt</a:t>
            </a:r>
            <a:r>
              <a:rPr i="1" dirty="0"/>
              <a:t>)</a:t>
            </a:r>
          </a:p>
          <a:p>
            <a:pPr>
              <a:lnSpc>
                <a:spcPct val="80000"/>
              </a:lnSpc>
              <a:spcBef>
                <a:spcPts val="100"/>
              </a:spcBef>
              <a:defRPr sz="1100" b="0">
                <a:solidFill>
                  <a:srgbClr val="000000"/>
                </a:solidFill>
              </a:defRPr>
            </a:pPr>
            <a:r>
              <a:rPr b="1" dirty="0" err="1"/>
              <a:t>isoweek</a:t>
            </a:r>
            <a:r>
              <a:rPr dirty="0"/>
              <a:t>() </a:t>
            </a:r>
            <a:r>
              <a:rPr dirty="0" err="1" smtClean="0"/>
              <a:t>Semana</a:t>
            </a:r>
            <a:r>
              <a:rPr lang="es-AR" dirty="0" smtClean="0"/>
              <a:t> </a:t>
            </a:r>
            <a:r>
              <a:rPr dirty="0" smtClean="0"/>
              <a:t>ISO </a:t>
            </a:r>
            <a:r>
              <a:rPr dirty="0"/>
              <a:t>8601.</a:t>
            </a:r>
            <a:endParaRPr i="1" dirty="0"/>
          </a:p>
          <a:p>
            <a:pPr>
              <a:lnSpc>
                <a:spcPct val="80000"/>
              </a:lnSpc>
              <a:spcBef>
                <a:spcPts val="1200"/>
              </a:spcBef>
              <a:defRPr sz="1100" b="0">
                <a:solidFill>
                  <a:srgbClr val="000000"/>
                </a:solidFill>
              </a:defRPr>
            </a:pPr>
            <a:r>
              <a:rPr b="1" dirty="0" err="1"/>
              <a:t>epiweek</a:t>
            </a:r>
            <a:r>
              <a:rPr dirty="0"/>
              <a:t>() </a:t>
            </a:r>
            <a:r>
              <a:rPr dirty="0" err="1"/>
              <a:t>Semana</a:t>
            </a:r>
            <a:r>
              <a:rPr dirty="0"/>
              <a:t> </a:t>
            </a:r>
            <a:r>
              <a:rPr dirty="0" err="1"/>
              <a:t>epidemiológica</a:t>
            </a:r>
            <a:r>
              <a:rPr dirty="0"/>
              <a:t>.                                </a:t>
            </a:r>
            <a:endParaRPr i="1" dirty="0"/>
          </a:p>
          <a:p>
            <a:pPr>
              <a:lnSpc>
                <a:spcPct val="80000"/>
              </a:lnSpc>
              <a:spcBef>
                <a:spcPts val="1200"/>
              </a:spcBef>
              <a:defRPr sz="1100" b="0">
                <a:solidFill>
                  <a:srgbClr val="000000"/>
                </a:solidFill>
              </a:defRPr>
            </a:pPr>
            <a:r>
              <a:rPr b="1" dirty="0"/>
              <a:t>quarter</a:t>
            </a:r>
            <a:r>
              <a:rPr dirty="0"/>
              <a:t>(x, </a:t>
            </a:r>
            <a:r>
              <a:rPr dirty="0" err="1"/>
              <a:t>with_year</a:t>
            </a:r>
            <a:r>
              <a:rPr dirty="0"/>
              <a:t> = FALSE) </a:t>
            </a:r>
            <a:r>
              <a:rPr dirty="0" err="1"/>
              <a:t>Trimestre</a:t>
            </a:r>
            <a:r>
              <a:rPr dirty="0"/>
              <a:t>. </a:t>
            </a:r>
            <a:r>
              <a:rPr i="1" dirty="0"/>
              <a:t>quarter(</a:t>
            </a:r>
            <a:r>
              <a:rPr i="1" dirty="0" err="1"/>
              <a:t>dt</a:t>
            </a:r>
            <a:r>
              <a:rPr i="1" dirty="0"/>
              <a:t>)</a:t>
            </a:r>
          </a:p>
          <a:p>
            <a:pPr>
              <a:lnSpc>
                <a:spcPct val="80000"/>
              </a:lnSpc>
              <a:spcBef>
                <a:spcPts val="1200"/>
              </a:spcBef>
              <a:defRPr sz="1100" b="0">
                <a:solidFill>
                  <a:srgbClr val="000000"/>
                </a:solidFill>
              </a:defRPr>
            </a:pPr>
            <a:r>
              <a:rPr b="1" dirty="0"/>
              <a:t>semester</a:t>
            </a:r>
            <a:r>
              <a:rPr dirty="0"/>
              <a:t>(x, </a:t>
            </a:r>
            <a:r>
              <a:rPr dirty="0" err="1"/>
              <a:t>with_year</a:t>
            </a:r>
            <a:r>
              <a:rPr dirty="0"/>
              <a:t> = FALSE) </a:t>
            </a:r>
            <a:r>
              <a:rPr dirty="0" err="1"/>
              <a:t>Semestre</a:t>
            </a:r>
            <a:r>
              <a:rPr dirty="0"/>
              <a:t>. </a:t>
            </a:r>
            <a:r>
              <a:rPr i="1" dirty="0"/>
              <a:t>semester(</a:t>
            </a:r>
            <a:r>
              <a:rPr i="1" dirty="0" err="1"/>
              <a:t>dt</a:t>
            </a:r>
            <a:r>
              <a:rPr i="1" dirty="0"/>
              <a:t>)</a:t>
            </a:r>
          </a:p>
          <a:p>
            <a:pPr>
              <a:lnSpc>
                <a:spcPct val="80000"/>
              </a:lnSpc>
              <a:spcBef>
                <a:spcPts val="100"/>
              </a:spcBef>
              <a:defRPr sz="1100" b="0">
                <a:solidFill>
                  <a:srgbClr val="000000"/>
                </a:solidFill>
              </a:defRPr>
            </a:pPr>
            <a:r>
              <a:rPr b="1" dirty="0"/>
              <a:t>am</a:t>
            </a:r>
            <a:r>
              <a:rPr dirty="0"/>
              <a:t>(x) ¿</a:t>
            </a:r>
            <a:r>
              <a:rPr dirty="0" err="1"/>
              <a:t>Es</a:t>
            </a:r>
            <a:r>
              <a:rPr dirty="0"/>
              <a:t> am? </a:t>
            </a:r>
            <a:r>
              <a:rPr i="1" dirty="0"/>
              <a:t>am(</a:t>
            </a:r>
            <a:r>
              <a:rPr i="1" dirty="0" err="1"/>
              <a:t>dt</a:t>
            </a:r>
            <a:r>
              <a:rPr i="1" dirty="0"/>
              <a:t>) </a:t>
            </a:r>
          </a:p>
          <a:p>
            <a:pPr>
              <a:lnSpc>
                <a:spcPct val="80000"/>
              </a:lnSpc>
              <a:spcBef>
                <a:spcPts val="1200"/>
              </a:spcBef>
              <a:defRPr sz="1100" b="0">
                <a:solidFill>
                  <a:srgbClr val="000000"/>
                </a:solidFill>
              </a:defRPr>
            </a:pPr>
            <a:r>
              <a:rPr b="1" dirty="0"/>
              <a:t>pm</a:t>
            </a:r>
            <a:r>
              <a:rPr dirty="0"/>
              <a:t>(x) ¿</a:t>
            </a:r>
            <a:r>
              <a:rPr dirty="0" err="1"/>
              <a:t>Es</a:t>
            </a:r>
            <a:r>
              <a:rPr dirty="0"/>
              <a:t> pm? </a:t>
            </a:r>
            <a:r>
              <a:rPr i="1" dirty="0"/>
              <a:t>pm(</a:t>
            </a:r>
            <a:r>
              <a:rPr i="1" dirty="0" err="1"/>
              <a:t>dt</a:t>
            </a:r>
            <a:r>
              <a:rPr i="1" dirty="0"/>
              <a:t>)</a:t>
            </a:r>
          </a:p>
          <a:p>
            <a:pPr>
              <a:lnSpc>
                <a:spcPct val="80000"/>
              </a:lnSpc>
              <a:spcBef>
                <a:spcPts val="1200"/>
              </a:spcBef>
              <a:defRPr sz="1100" b="0">
                <a:solidFill>
                  <a:srgbClr val="000000"/>
                </a:solidFill>
              </a:defRPr>
            </a:pPr>
            <a:r>
              <a:rPr b="1" dirty="0" err="1"/>
              <a:t>dst</a:t>
            </a:r>
            <a:r>
              <a:rPr dirty="0"/>
              <a:t>(x) ¿</a:t>
            </a:r>
            <a:r>
              <a:rPr dirty="0" err="1"/>
              <a:t>Es</a:t>
            </a:r>
            <a:r>
              <a:rPr dirty="0"/>
              <a:t> </a:t>
            </a:r>
            <a:r>
              <a:rPr dirty="0" err="1"/>
              <a:t>horario</a:t>
            </a:r>
            <a:r>
              <a:rPr dirty="0"/>
              <a:t> de </a:t>
            </a:r>
            <a:r>
              <a:rPr dirty="0" err="1"/>
              <a:t>verano</a:t>
            </a:r>
            <a:r>
              <a:rPr dirty="0"/>
              <a:t>? </a:t>
            </a:r>
            <a:r>
              <a:rPr i="1" dirty="0" err="1"/>
              <a:t>dst</a:t>
            </a:r>
            <a:r>
              <a:rPr i="1" dirty="0"/>
              <a:t>(d)</a:t>
            </a:r>
          </a:p>
          <a:p>
            <a:pPr>
              <a:lnSpc>
                <a:spcPct val="80000"/>
              </a:lnSpc>
              <a:spcBef>
                <a:spcPts val="1200"/>
              </a:spcBef>
              <a:defRPr sz="1100" b="0">
                <a:solidFill>
                  <a:srgbClr val="000000"/>
                </a:solidFill>
              </a:defRPr>
            </a:pPr>
            <a:r>
              <a:rPr b="1" dirty="0" err="1"/>
              <a:t>leap_year</a:t>
            </a:r>
            <a:r>
              <a:rPr dirty="0"/>
              <a:t>(x) ¿</a:t>
            </a:r>
            <a:r>
              <a:rPr dirty="0" err="1"/>
              <a:t>Es</a:t>
            </a:r>
            <a:r>
              <a:rPr dirty="0"/>
              <a:t> </a:t>
            </a:r>
            <a:r>
              <a:rPr dirty="0" err="1"/>
              <a:t>año</a:t>
            </a:r>
            <a:r>
              <a:rPr dirty="0"/>
              <a:t> </a:t>
            </a:r>
            <a:r>
              <a:rPr dirty="0" err="1"/>
              <a:t>bisiesto</a:t>
            </a:r>
            <a:r>
              <a:rPr dirty="0"/>
              <a:t>? </a:t>
            </a:r>
            <a:r>
              <a:rPr i="1" dirty="0" err="1"/>
              <a:t>leap_year</a:t>
            </a:r>
            <a:r>
              <a:rPr i="1" dirty="0"/>
              <a:t>(d)</a:t>
            </a:r>
          </a:p>
          <a:p>
            <a:pPr>
              <a:lnSpc>
                <a:spcPct val="80000"/>
              </a:lnSpc>
              <a:spcBef>
                <a:spcPts val="1200"/>
              </a:spcBef>
              <a:defRPr sz="1100" b="0">
                <a:solidFill>
                  <a:srgbClr val="000000"/>
                </a:solidFill>
              </a:defRPr>
            </a:pPr>
            <a:r>
              <a:rPr b="1" dirty="0"/>
              <a:t>update</a:t>
            </a:r>
            <a:r>
              <a:rPr dirty="0"/>
              <a:t>(object, ..., simple = FALSE) </a:t>
            </a:r>
            <a:r>
              <a:rPr i="1" dirty="0"/>
              <a:t>update(</a:t>
            </a:r>
            <a:r>
              <a:rPr i="1" dirty="0" err="1"/>
              <a:t>dt</a:t>
            </a:r>
            <a:r>
              <a:rPr i="1" dirty="0"/>
              <a:t>, </a:t>
            </a:r>
            <a:r>
              <a:rPr i="1" dirty="0" err="1"/>
              <a:t>mday</a:t>
            </a:r>
            <a:r>
              <a:rPr i="1" dirty="0"/>
              <a:t> = 2, hour = 1)</a:t>
            </a:r>
          </a:p>
        </p:txBody>
      </p:sp>
      <p:sp>
        <p:nvSpPr>
          <p:cNvPr id="404" name="Usa una función para conseguir un componente.…"/>
          <p:cNvSpPr txBox="1"/>
          <p:nvPr/>
        </p:nvSpPr>
        <p:spPr>
          <a:xfrm>
            <a:off x="5125093" y="3339831"/>
            <a:ext cx="2833122" cy="6957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49148">
              <a:lnSpc>
                <a:spcPct val="80000"/>
              </a:lnSpc>
              <a:spcBef>
                <a:spcPts val="0"/>
              </a:spcBef>
              <a:defRPr sz="1034" b="0">
                <a:solidFill>
                  <a:srgbClr val="000000"/>
                </a:solidFill>
              </a:defRPr>
            </a:pPr>
            <a:endParaRPr/>
          </a:p>
          <a:p>
            <a:pPr defTabSz="549148">
              <a:lnSpc>
                <a:spcPct val="80000"/>
              </a:lnSpc>
              <a:spcBef>
                <a:spcPts val="400"/>
              </a:spcBef>
              <a:defRPr sz="1034" b="0">
                <a:solidFill>
                  <a:srgbClr val="000000"/>
                </a:solidFill>
              </a:defRPr>
            </a:pPr>
            <a:r>
              <a:t>Usa una función para conseguir un componente. </a:t>
            </a:r>
            <a:endParaRPr i="1"/>
          </a:p>
          <a:p>
            <a:pPr defTabSz="549148">
              <a:lnSpc>
                <a:spcPct val="80000"/>
              </a:lnSpc>
              <a:spcBef>
                <a:spcPts val="0"/>
              </a:spcBef>
              <a:defRPr sz="1034" b="0">
                <a:solidFill>
                  <a:srgbClr val="000000"/>
                </a:solidFill>
              </a:defRPr>
            </a:pPr>
            <a:r>
              <a:t>Asigna a una función para cambiar un componente. </a:t>
            </a:r>
          </a:p>
        </p:txBody>
      </p:sp>
      <p:sp>
        <p:nvSpPr>
          <p:cNvPr id="405" name="d ## &quot;2017-11-28&quot;…"/>
          <p:cNvSpPr txBox="1"/>
          <p:nvPr/>
        </p:nvSpPr>
        <p:spPr>
          <a:xfrm>
            <a:off x="8019536" y="3339831"/>
            <a:ext cx="1093198" cy="6957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2516">
              <a:lnSpc>
                <a:spcPct val="80000"/>
              </a:lnSpc>
              <a:spcBef>
                <a:spcPts val="0"/>
              </a:spcBef>
              <a:defRPr sz="1078" b="0" i="1">
                <a:solidFill>
                  <a:srgbClr val="000000"/>
                </a:solidFill>
              </a:defRPr>
            </a:pPr>
            <a:r>
              <a:rPr dirty="0"/>
              <a:t>d</a:t>
            </a:r>
            <a:r>
              <a:rPr dirty="0">
                <a:solidFill>
                  <a:schemeClr val="accent6">
                    <a:satOff val="-12200"/>
                    <a:lumOff val="-18965"/>
                  </a:schemeClr>
                </a:solidFill>
              </a:rPr>
              <a:t> </a:t>
            </a:r>
            <a:r>
              <a:rPr sz="1100" b="0" i="1" dirty="0">
                <a:solidFill>
                  <a:schemeClr val="accent4">
                    <a:satOff val="8634"/>
                    <a:lumOff val="-20316"/>
                  </a:schemeClr>
                </a:solidFill>
              </a:rPr>
              <a:t>## "2017-11-28"</a:t>
            </a:r>
          </a:p>
          <a:p>
            <a:pPr defTabSz="572516">
              <a:lnSpc>
                <a:spcPct val="80000"/>
              </a:lnSpc>
              <a:spcBef>
                <a:spcPts val="400"/>
              </a:spcBef>
              <a:defRPr sz="1078" b="0">
                <a:solidFill>
                  <a:srgbClr val="000000"/>
                </a:solidFill>
              </a:defRPr>
            </a:pPr>
            <a:r>
              <a:rPr i="1" dirty="0"/>
              <a:t>day(d)</a:t>
            </a:r>
            <a:r>
              <a:rPr i="1" dirty="0">
                <a:solidFill>
                  <a:schemeClr val="accent6">
                    <a:satOff val="-12200"/>
                    <a:lumOff val="-18965"/>
                  </a:schemeClr>
                </a:solidFill>
              </a:rPr>
              <a:t> </a:t>
            </a:r>
            <a:r>
              <a:rPr sz="1100" b="0" i="1" dirty="0">
                <a:solidFill>
                  <a:schemeClr val="accent4">
                    <a:satOff val="8634"/>
                    <a:lumOff val="-20316"/>
                  </a:schemeClr>
                </a:solidFill>
              </a:rPr>
              <a:t>## 28</a:t>
            </a:r>
          </a:p>
          <a:p>
            <a:pPr defTabSz="572516">
              <a:lnSpc>
                <a:spcPct val="80000"/>
              </a:lnSpc>
              <a:spcBef>
                <a:spcPts val="0"/>
              </a:spcBef>
              <a:defRPr sz="1078" b="0" i="1">
                <a:solidFill>
                  <a:srgbClr val="000000"/>
                </a:solidFill>
              </a:defRPr>
            </a:pPr>
            <a:r>
              <a:rPr dirty="0"/>
              <a:t>day(d) &lt;- 1</a:t>
            </a:r>
          </a:p>
          <a:p>
            <a:pPr defTabSz="572516">
              <a:lnSpc>
                <a:spcPct val="80000"/>
              </a:lnSpc>
              <a:spcBef>
                <a:spcPts val="0"/>
              </a:spcBef>
              <a:defRPr sz="1078" b="0" i="1">
                <a:solidFill>
                  <a:srgbClr val="000000"/>
                </a:solidFill>
              </a:defRPr>
            </a:pPr>
            <a:r>
              <a:rPr dirty="0"/>
              <a:t>d </a:t>
            </a:r>
            <a:r>
              <a:rPr sz="1100" b="0" i="1" dirty="0">
                <a:solidFill>
                  <a:schemeClr val="accent4">
                    <a:satOff val="8634"/>
                    <a:lumOff val="-20316"/>
                  </a:schemeClr>
                </a:solidFill>
              </a:rPr>
              <a:t>## "2017-11-01"</a:t>
            </a:r>
          </a:p>
        </p:txBody>
      </p:sp>
      <p:grpSp>
        <p:nvGrpSpPr>
          <p:cNvPr id="476" name="Group"/>
          <p:cNvGrpSpPr/>
          <p:nvPr/>
        </p:nvGrpSpPr>
        <p:grpSpPr>
          <a:xfrm>
            <a:off x="9423399" y="6743700"/>
            <a:ext cx="4229623" cy="4640478"/>
            <a:chOff x="103022" y="0"/>
            <a:chExt cx="4229621" cy="4640477"/>
          </a:xfrm>
        </p:grpSpPr>
        <p:sp>
          <p:nvSpPr>
            <p:cNvPr id="453" name="Line"/>
            <p:cNvSpPr/>
            <p:nvPr/>
          </p:nvSpPr>
          <p:spPr>
            <a:xfrm>
              <a:off x="122072" y="2562257"/>
              <a:ext cx="4210572" cy="1"/>
            </a:xfrm>
            <a:prstGeom prst="line">
              <a:avLst/>
            </a:prstGeom>
            <a:noFill/>
            <a:ln w="12700" cap="flat">
              <a:solidFill>
                <a:schemeClr val="accent6">
                  <a:hueOff val="-19731164"/>
                  <a:satOff val="-29864"/>
                  <a:lumOff val="-8972"/>
                </a:schemeClr>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4" name="Line"/>
            <p:cNvSpPr/>
            <p:nvPr/>
          </p:nvSpPr>
          <p:spPr>
            <a:xfrm>
              <a:off x="103022" y="0"/>
              <a:ext cx="4229101" cy="0"/>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5" name="Zonas horarias"/>
            <p:cNvSpPr/>
            <p:nvPr/>
          </p:nvSpPr>
          <p:spPr>
            <a:xfrm>
              <a:off x="112421" y="22243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sz="2500" b="0">
                  <a:solidFill>
                    <a:srgbClr val="628DB5"/>
                  </a:solidFill>
                </a:defRPr>
              </a:pPr>
              <a:r>
                <a:rPr sz="2500" b="0" dirty="0" err="1">
                  <a:solidFill>
                    <a:schemeClr val="accent4">
                      <a:satOff val="8634"/>
                      <a:lumOff val="-20316"/>
                    </a:schemeClr>
                  </a:solidFill>
                </a:rPr>
                <a:t>Zonas</a:t>
              </a:r>
              <a:r>
                <a:rPr sz="2500" b="0" dirty="0">
                  <a:solidFill>
                    <a:schemeClr val="accent4">
                      <a:satOff val="8634"/>
                      <a:lumOff val="-20316"/>
                    </a:schemeClr>
                  </a:solidFill>
                </a:rPr>
                <a:t> </a:t>
              </a:r>
              <a:r>
                <a:rPr sz="2500" b="0" dirty="0" err="1">
                  <a:solidFill>
                    <a:schemeClr val="accent4">
                      <a:satOff val="8634"/>
                      <a:lumOff val="-20316"/>
                    </a:schemeClr>
                  </a:solidFill>
                </a:rPr>
                <a:t>horarias</a:t>
              </a:r>
              <a:endParaRPr sz="2500" b="0" dirty="0">
                <a:solidFill>
                  <a:schemeClr val="accent4">
                    <a:satOff val="8634"/>
                    <a:lumOff val="-20316"/>
                  </a:schemeClr>
                </a:solidFill>
              </a:endParaRPr>
            </a:p>
          </p:txBody>
        </p:sp>
        <p:sp>
          <p:nvSpPr>
            <p:cNvPr id="456" name="R reconoce ~600 zonas horarias. Cada una  incluye la zona horaria, Horario de verano, variaciones históricas del calendario para un área. R asigna una zona horaria por vector.…"/>
            <p:cNvSpPr txBox="1"/>
            <p:nvPr/>
          </p:nvSpPr>
          <p:spPr>
            <a:xfrm>
              <a:off x="122072" y="460241"/>
              <a:ext cx="4210573" cy="1071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a:lnSpc>
                  <a:spcPct val="80000"/>
                </a:lnSpc>
                <a:spcBef>
                  <a:spcPts val="800"/>
                </a:spcBef>
                <a:defRPr sz="1100" b="0">
                  <a:solidFill>
                    <a:srgbClr val="000000"/>
                  </a:solidFill>
                </a:defRPr>
              </a:pPr>
              <a:r>
                <a:rPr dirty="0"/>
                <a:t>R </a:t>
              </a:r>
              <a:r>
                <a:rPr dirty="0" err="1"/>
                <a:t>reconoce</a:t>
              </a:r>
              <a:r>
                <a:rPr dirty="0"/>
                <a:t> ~600 </a:t>
              </a:r>
              <a:r>
                <a:rPr dirty="0" err="1"/>
                <a:t>zonas</a:t>
              </a:r>
              <a:r>
                <a:rPr dirty="0"/>
                <a:t> </a:t>
              </a:r>
              <a:r>
                <a:rPr dirty="0" err="1"/>
                <a:t>horarias</a:t>
              </a:r>
              <a:r>
                <a:rPr dirty="0"/>
                <a:t>. </a:t>
              </a:r>
              <a:r>
                <a:rPr dirty="0" err="1"/>
                <a:t>Cada</a:t>
              </a:r>
              <a:r>
                <a:rPr dirty="0"/>
                <a:t> </a:t>
              </a:r>
              <a:r>
                <a:rPr dirty="0" err="1"/>
                <a:t>una</a:t>
              </a:r>
              <a:r>
                <a:rPr dirty="0"/>
                <a:t>  </a:t>
              </a:r>
              <a:r>
                <a:rPr dirty="0" err="1"/>
                <a:t>incluye</a:t>
              </a:r>
              <a:r>
                <a:rPr dirty="0"/>
                <a:t> la </a:t>
              </a:r>
              <a:r>
                <a:rPr dirty="0" err="1"/>
                <a:t>zona</a:t>
              </a:r>
              <a:r>
                <a:rPr dirty="0"/>
                <a:t> </a:t>
              </a:r>
              <a:r>
                <a:rPr dirty="0" err="1"/>
                <a:t>horaria</a:t>
              </a:r>
              <a:r>
                <a:rPr dirty="0"/>
                <a:t>, </a:t>
              </a:r>
              <a:r>
                <a:rPr lang="es-AR" dirty="0" err="1"/>
                <a:t>h</a:t>
              </a:r>
              <a:r>
                <a:rPr dirty="0" err="1" smtClean="0"/>
                <a:t>orario</a:t>
              </a:r>
              <a:r>
                <a:rPr dirty="0" smtClean="0"/>
                <a:t> </a:t>
              </a:r>
              <a:r>
                <a:rPr dirty="0"/>
                <a:t>de </a:t>
              </a:r>
              <a:r>
                <a:rPr dirty="0" err="1" smtClean="0"/>
                <a:t>verano</a:t>
              </a:r>
              <a:r>
                <a:rPr lang="es-AR" dirty="0" smtClean="0"/>
                <a:t> y</a:t>
              </a:r>
              <a:r>
                <a:rPr dirty="0" smtClean="0"/>
                <a:t> </a:t>
              </a:r>
              <a:r>
                <a:rPr dirty="0" err="1"/>
                <a:t>variaciones</a:t>
              </a:r>
              <a:r>
                <a:rPr dirty="0"/>
                <a:t> </a:t>
              </a:r>
              <a:r>
                <a:rPr dirty="0" err="1"/>
                <a:t>históricas</a:t>
              </a:r>
              <a:r>
                <a:rPr dirty="0"/>
                <a:t> del </a:t>
              </a:r>
              <a:r>
                <a:rPr dirty="0" err="1"/>
                <a:t>calendario</a:t>
              </a:r>
              <a:r>
                <a:rPr dirty="0"/>
                <a:t> </a:t>
              </a:r>
              <a:r>
                <a:rPr dirty="0" err="1"/>
                <a:t>para</a:t>
              </a:r>
              <a:r>
                <a:rPr dirty="0"/>
                <a:t> un </a:t>
              </a:r>
              <a:r>
                <a:rPr dirty="0" err="1"/>
                <a:t>área</a:t>
              </a:r>
              <a:r>
                <a:rPr dirty="0"/>
                <a:t>. R </a:t>
              </a:r>
              <a:r>
                <a:rPr dirty="0" err="1"/>
                <a:t>asigna</a:t>
              </a:r>
              <a:r>
                <a:rPr dirty="0"/>
                <a:t> </a:t>
              </a:r>
              <a:r>
                <a:rPr i="1" dirty="0" err="1"/>
                <a:t>una</a:t>
              </a:r>
              <a:r>
                <a:rPr i="1" dirty="0"/>
                <a:t> </a:t>
              </a:r>
              <a:r>
                <a:rPr i="1" dirty="0" err="1"/>
                <a:t>zona</a:t>
              </a:r>
              <a:r>
                <a:rPr i="1" dirty="0"/>
                <a:t> </a:t>
              </a:r>
              <a:r>
                <a:rPr i="1" dirty="0" err="1"/>
                <a:t>horaria</a:t>
              </a:r>
              <a:r>
                <a:rPr dirty="0"/>
                <a:t> </a:t>
              </a:r>
              <a:r>
                <a:rPr dirty="0" err="1"/>
                <a:t>por</a:t>
              </a:r>
              <a:r>
                <a:rPr dirty="0"/>
                <a:t> vector.</a:t>
              </a:r>
            </a:p>
            <a:p>
              <a:pPr>
                <a:lnSpc>
                  <a:spcPct val="80000"/>
                </a:lnSpc>
                <a:spcBef>
                  <a:spcPts val="800"/>
                </a:spcBef>
                <a:defRPr sz="1100" b="0">
                  <a:solidFill>
                    <a:srgbClr val="000000"/>
                  </a:solidFill>
                </a:defRPr>
              </a:pPr>
              <a:r>
                <a:rPr dirty="0" err="1"/>
                <a:t>Usa</a:t>
              </a:r>
              <a:r>
                <a:rPr dirty="0"/>
                <a:t> la </a:t>
              </a:r>
              <a:r>
                <a:rPr dirty="0" err="1"/>
                <a:t>zona</a:t>
              </a:r>
              <a:r>
                <a:rPr dirty="0"/>
                <a:t> </a:t>
              </a:r>
              <a:r>
                <a:rPr dirty="0" err="1"/>
                <a:t>horaria</a:t>
              </a:r>
              <a:r>
                <a:rPr dirty="0"/>
                <a:t> </a:t>
              </a:r>
              <a:r>
                <a:rPr b="1" dirty="0"/>
                <a:t>UTC</a:t>
              </a:r>
              <a:r>
                <a:rPr dirty="0"/>
                <a:t> </a:t>
              </a:r>
              <a:r>
                <a:rPr dirty="0" err="1"/>
                <a:t>para</a:t>
              </a:r>
              <a:r>
                <a:rPr dirty="0"/>
                <a:t> </a:t>
              </a:r>
              <a:r>
                <a:rPr dirty="0" err="1"/>
                <a:t>evitar</a:t>
              </a:r>
              <a:r>
                <a:rPr dirty="0"/>
                <a:t> el </a:t>
              </a:r>
              <a:r>
                <a:rPr dirty="0" err="1"/>
                <a:t>Horario</a:t>
              </a:r>
              <a:r>
                <a:rPr dirty="0"/>
                <a:t> de </a:t>
              </a:r>
              <a:r>
                <a:rPr dirty="0" err="1"/>
                <a:t>Verano</a:t>
              </a:r>
              <a:r>
                <a:rPr dirty="0"/>
                <a:t>.</a:t>
              </a:r>
            </a:p>
            <a:p>
              <a:pPr>
                <a:lnSpc>
                  <a:spcPct val="80000"/>
                </a:lnSpc>
                <a:spcBef>
                  <a:spcPts val="800"/>
                </a:spcBef>
                <a:defRPr sz="1100" b="0">
                  <a:solidFill>
                    <a:srgbClr val="000000"/>
                  </a:solidFill>
                </a:defRPr>
              </a:pPr>
              <a:r>
                <a:rPr b="1" dirty="0" err="1"/>
                <a:t>OlsonNames</a:t>
              </a:r>
              <a:r>
                <a:rPr dirty="0"/>
                <a:t>() </a:t>
              </a:r>
              <a:r>
                <a:rPr dirty="0" err="1"/>
                <a:t>Devuelve</a:t>
              </a:r>
              <a:r>
                <a:rPr dirty="0"/>
                <a:t> </a:t>
              </a:r>
              <a:r>
                <a:rPr dirty="0" err="1"/>
                <a:t>una</a:t>
              </a:r>
              <a:r>
                <a:rPr dirty="0"/>
                <a:t> </a:t>
              </a:r>
              <a:r>
                <a:rPr dirty="0" err="1"/>
                <a:t>lista</a:t>
              </a:r>
              <a:r>
                <a:rPr dirty="0"/>
                <a:t> de </a:t>
              </a:r>
              <a:r>
                <a:rPr dirty="0" err="1"/>
                <a:t>nombres</a:t>
              </a:r>
              <a:r>
                <a:rPr dirty="0"/>
                <a:t> </a:t>
              </a:r>
              <a:r>
                <a:rPr dirty="0" err="1"/>
                <a:t>válidos</a:t>
              </a:r>
              <a:r>
                <a:rPr dirty="0"/>
                <a:t> de </a:t>
              </a:r>
              <a:r>
                <a:rPr dirty="0" err="1"/>
                <a:t>zonas</a:t>
              </a:r>
              <a:r>
                <a:rPr dirty="0"/>
                <a:t> </a:t>
              </a:r>
              <a:r>
                <a:rPr dirty="0" err="1"/>
                <a:t>horarias</a:t>
              </a:r>
              <a:r>
                <a:rPr dirty="0"/>
                <a:t>. </a:t>
              </a:r>
              <a:r>
                <a:rPr i="1" dirty="0" err="1"/>
                <a:t>OlsonNames</a:t>
              </a:r>
              <a:r>
                <a:rPr i="1" dirty="0"/>
                <a:t>()</a:t>
              </a:r>
            </a:p>
          </p:txBody>
        </p:sp>
        <p:sp>
          <p:nvSpPr>
            <p:cNvPr id="457" name="with_tz(time, tzone = &quot;&quot;) Consigue la misma  misma date-time en una nueva zona horaria (un nuevo huso horario). with_tz(dt, &quot;US/Pacific&quot;)…"/>
            <p:cNvSpPr txBox="1"/>
            <p:nvPr/>
          </p:nvSpPr>
          <p:spPr>
            <a:xfrm>
              <a:off x="2509397" y="1812925"/>
              <a:ext cx="1809381" cy="16801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defTabSz="525779">
                <a:lnSpc>
                  <a:spcPct val="80000"/>
                </a:lnSpc>
                <a:spcBef>
                  <a:spcPts val="2100"/>
                </a:spcBef>
                <a:defRPr sz="989" b="0">
                  <a:solidFill>
                    <a:srgbClr val="000000"/>
                  </a:solidFill>
                </a:defRPr>
              </a:pPr>
              <a:r>
                <a:rPr b="1" dirty="0" err="1"/>
                <a:t>with_tz</a:t>
              </a:r>
              <a:r>
                <a:rPr dirty="0"/>
                <a:t>(time, </a:t>
              </a:r>
              <a:r>
                <a:rPr dirty="0" err="1"/>
                <a:t>tzone</a:t>
              </a:r>
              <a:r>
                <a:rPr dirty="0"/>
                <a:t> = "") </a:t>
              </a:r>
              <a:r>
                <a:rPr dirty="0" err="1"/>
                <a:t>Consigue</a:t>
              </a:r>
              <a:r>
                <a:rPr dirty="0"/>
                <a:t> la </a:t>
              </a:r>
              <a:r>
                <a:rPr b="1" dirty="0" err="1" smtClean="0"/>
                <a:t>misma</a:t>
              </a:r>
              <a:r>
                <a:rPr b="1" dirty="0" smtClean="0"/>
                <a:t> </a:t>
              </a:r>
              <a:r>
                <a:rPr b="1" dirty="0"/>
                <a:t>date-time</a:t>
              </a:r>
              <a:r>
                <a:rPr dirty="0"/>
                <a:t> en </a:t>
              </a:r>
              <a:r>
                <a:rPr dirty="0" err="1"/>
                <a:t>una</a:t>
              </a:r>
              <a:r>
                <a:rPr dirty="0"/>
                <a:t> </a:t>
              </a:r>
              <a:r>
                <a:rPr dirty="0" err="1"/>
                <a:t>nueva</a:t>
              </a:r>
              <a:r>
                <a:rPr dirty="0"/>
                <a:t> </a:t>
              </a:r>
              <a:r>
                <a:rPr dirty="0" err="1"/>
                <a:t>zona</a:t>
              </a:r>
              <a:r>
                <a:rPr dirty="0"/>
                <a:t> </a:t>
              </a:r>
              <a:r>
                <a:rPr dirty="0" err="1"/>
                <a:t>horaria</a:t>
              </a:r>
              <a:r>
                <a:rPr dirty="0"/>
                <a:t> (un </a:t>
              </a:r>
              <a:r>
                <a:rPr dirty="0" err="1"/>
                <a:t>nuevo</a:t>
              </a:r>
              <a:r>
                <a:rPr dirty="0"/>
                <a:t> </a:t>
              </a:r>
              <a:r>
                <a:rPr dirty="0" err="1"/>
                <a:t>huso</a:t>
              </a:r>
              <a:r>
                <a:rPr dirty="0"/>
                <a:t> </a:t>
              </a:r>
              <a:r>
                <a:rPr dirty="0" err="1"/>
                <a:t>horario</a:t>
              </a:r>
              <a:r>
                <a:rPr dirty="0"/>
                <a:t>). </a:t>
              </a:r>
              <a:r>
                <a:rPr i="1" dirty="0" err="1"/>
                <a:t>with_tz</a:t>
              </a:r>
              <a:r>
                <a:rPr i="1" dirty="0"/>
                <a:t>(</a:t>
              </a:r>
              <a:r>
                <a:rPr i="1" dirty="0" err="1"/>
                <a:t>dt</a:t>
              </a:r>
              <a:r>
                <a:rPr i="1" dirty="0"/>
                <a:t>, "US/Pacific")</a:t>
              </a:r>
            </a:p>
            <a:p>
              <a:pPr defTabSz="525779">
                <a:lnSpc>
                  <a:spcPct val="80000"/>
                </a:lnSpc>
                <a:spcBef>
                  <a:spcPts val="1400"/>
                </a:spcBef>
                <a:defRPr sz="989" b="0">
                  <a:solidFill>
                    <a:srgbClr val="000000"/>
                  </a:solidFill>
                </a:defRPr>
              </a:pPr>
              <a:r>
                <a:rPr b="1" dirty="0" err="1"/>
                <a:t>force_tz</a:t>
              </a:r>
              <a:r>
                <a:rPr dirty="0"/>
                <a:t>(time, </a:t>
              </a:r>
              <a:r>
                <a:rPr dirty="0" err="1"/>
                <a:t>tzone</a:t>
              </a:r>
              <a:r>
                <a:rPr dirty="0"/>
                <a:t> = "") </a:t>
              </a:r>
              <a:r>
                <a:rPr dirty="0" err="1"/>
                <a:t>Consigue</a:t>
              </a:r>
              <a:r>
                <a:rPr dirty="0"/>
                <a:t> el </a:t>
              </a:r>
              <a:r>
                <a:rPr b="1" dirty="0" err="1" smtClean="0"/>
                <a:t>mismo</a:t>
              </a:r>
              <a:r>
                <a:rPr b="1" dirty="0" smtClean="0"/>
                <a:t> </a:t>
              </a:r>
              <a:r>
                <a:rPr b="1" dirty="0" err="1"/>
                <a:t>huso</a:t>
              </a:r>
              <a:r>
                <a:rPr b="1" dirty="0"/>
                <a:t> </a:t>
              </a:r>
              <a:r>
                <a:rPr b="1" dirty="0" err="1"/>
                <a:t>horario</a:t>
              </a:r>
              <a:r>
                <a:rPr dirty="0"/>
                <a:t> en </a:t>
              </a:r>
              <a:r>
                <a:rPr dirty="0" err="1"/>
                <a:t>una</a:t>
              </a:r>
              <a:r>
                <a:rPr dirty="0"/>
                <a:t> </a:t>
              </a:r>
              <a:r>
                <a:rPr lang="es-AR" dirty="0" smtClean="0"/>
                <a:t>nueva </a:t>
              </a:r>
              <a:r>
                <a:rPr dirty="0" err="1" smtClean="0"/>
                <a:t>zona</a:t>
              </a:r>
              <a:r>
                <a:rPr dirty="0" smtClean="0"/>
                <a:t> </a:t>
              </a:r>
              <a:r>
                <a:rPr dirty="0" err="1"/>
                <a:t>horaria</a:t>
              </a:r>
              <a:r>
                <a:rPr dirty="0"/>
                <a:t> (</a:t>
              </a:r>
              <a:r>
                <a:rPr dirty="0" err="1"/>
                <a:t>una</a:t>
              </a:r>
              <a:r>
                <a:rPr dirty="0"/>
                <a:t> </a:t>
              </a:r>
              <a:r>
                <a:rPr dirty="0" err="1"/>
                <a:t>nueva</a:t>
              </a:r>
              <a:r>
                <a:rPr dirty="0"/>
                <a:t> </a:t>
              </a:r>
              <a:r>
                <a:rPr lang="es-AR" dirty="0" smtClean="0"/>
                <a:t>date-time</a:t>
              </a:r>
              <a:r>
                <a:rPr dirty="0" smtClean="0"/>
                <a:t>).  </a:t>
              </a:r>
              <a:r>
                <a:rPr i="1" dirty="0" err="1"/>
                <a:t>force_tz</a:t>
              </a:r>
              <a:r>
                <a:rPr i="1" dirty="0"/>
                <a:t>(</a:t>
              </a:r>
              <a:r>
                <a:rPr i="1" dirty="0" err="1"/>
                <a:t>dt</a:t>
              </a:r>
              <a:r>
                <a:rPr i="1" dirty="0"/>
                <a:t>, "US/Pacific")</a:t>
              </a:r>
            </a:p>
          </p:txBody>
        </p:sp>
        <p:grpSp>
          <p:nvGrpSpPr>
            <p:cNvPr id="467" name="Group"/>
            <p:cNvGrpSpPr/>
            <p:nvPr/>
          </p:nvGrpSpPr>
          <p:grpSpPr>
            <a:xfrm>
              <a:off x="476312" y="2088636"/>
              <a:ext cx="2324964" cy="1803088"/>
              <a:chOff x="0" y="0"/>
              <a:chExt cx="2324963" cy="1803087"/>
            </a:xfrm>
          </p:grpSpPr>
          <p:grpSp>
            <p:nvGrpSpPr>
              <p:cNvPr id="462" name="Group"/>
              <p:cNvGrpSpPr/>
              <p:nvPr/>
            </p:nvGrpSpPr>
            <p:grpSpPr>
              <a:xfrm>
                <a:off x="0" y="0"/>
                <a:ext cx="1537582" cy="947245"/>
                <a:chOff x="0" y="0"/>
                <a:chExt cx="1537581" cy="947244"/>
              </a:xfrm>
            </p:grpSpPr>
            <p:sp>
              <p:nvSpPr>
                <p:cNvPr id="458" name="Shape"/>
                <p:cNvSpPr/>
                <p:nvPr/>
              </p:nvSpPr>
              <p:spPr>
                <a:xfrm>
                  <a:off x="1027252" y="47908"/>
                  <a:ext cx="510330" cy="889100"/>
                </a:xfrm>
                <a:custGeom>
                  <a:avLst/>
                  <a:gdLst/>
                  <a:ahLst/>
                  <a:cxnLst>
                    <a:cxn ang="0">
                      <a:pos x="wd2" y="hd2"/>
                    </a:cxn>
                    <a:cxn ang="5400000">
                      <a:pos x="wd2" y="hd2"/>
                    </a:cxn>
                    <a:cxn ang="10800000">
                      <a:pos x="wd2" y="hd2"/>
                    </a:cxn>
                    <a:cxn ang="16200000">
                      <a:pos x="wd2" y="hd2"/>
                    </a:cxn>
                  </a:cxnLst>
                  <a:rect l="0" t="0" r="r" b="b"/>
                  <a:pathLst>
                    <a:path w="21462" h="21473" extrusionOk="0">
                      <a:moveTo>
                        <a:pt x="0" y="7319"/>
                      </a:moveTo>
                      <a:lnTo>
                        <a:pt x="4606" y="17775"/>
                      </a:lnTo>
                      <a:cubicBezTo>
                        <a:pt x="4867" y="17779"/>
                        <a:pt x="5124" y="17737"/>
                        <a:pt x="5341" y="17655"/>
                      </a:cubicBezTo>
                      <a:cubicBezTo>
                        <a:pt x="5505" y="17593"/>
                        <a:pt x="5649" y="17507"/>
                        <a:pt x="5842" y="17484"/>
                      </a:cubicBezTo>
                      <a:cubicBezTo>
                        <a:pt x="6115" y="17451"/>
                        <a:pt x="6359" y="17542"/>
                        <a:pt x="6568" y="17640"/>
                      </a:cubicBezTo>
                      <a:cubicBezTo>
                        <a:pt x="7377" y="18017"/>
                        <a:pt x="7952" y="18539"/>
                        <a:pt x="8071" y="19137"/>
                      </a:cubicBezTo>
                      <a:cubicBezTo>
                        <a:pt x="8106" y="19312"/>
                        <a:pt x="8099" y="19493"/>
                        <a:pt x="8211" y="19658"/>
                      </a:cubicBezTo>
                      <a:cubicBezTo>
                        <a:pt x="8442" y="20002"/>
                        <a:pt x="9070" y="20170"/>
                        <a:pt x="9469" y="20442"/>
                      </a:cubicBezTo>
                      <a:cubicBezTo>
                        <a:pt x="10025" y="20821"/>
                        <a:pt x="10272" y="21429"/>
                        <a:pt x="11164" y="21471"/>
                      </a:cubicBezTo>
                      <a:cubicBezTo>
                        <a:pt x="11604" y="21492"/>
                        <a:pt x="12010" y="21336"/>
                        <a:pt x="12144" y="21094"/>
                      </a:cubicBezTo>
                      <a:cubicBezTo>
                        <a:pt x="12302" y="20527"/>
                        <a:pt x="12167" y="19946"/>
                        <a:pt x="11758" y="19422"/>
                      </a:cubicBezTo>
                      <a:cubicBezTo>
                        <a:pt x="11359" y="18910"/>
                        <a:pt x="10717" y="18479"/>
                        <a:pt x="10184" y="18010"/>
                      </a:cubicBezTo>
                      <a:cubicBezTo>
                        <a:pt x="9696" y="17580"/>
                        <a:pt x="9297" y="17110"/>
                        <a:pt x="9205" y="16598"/>
                      </a:cubicBezTo>
                      <a:cubicBezTo>
                        <a:pt x="9113" y="16086"/>
                        <a:pt x="9337" y="15575"/>
                        <a:pt x="9779" y="15126"/>
                      </a:cubicBezTo>
                      <a:cubicBezTo>
                        <a:pt x="10329" y="14568"/>
                        <a:pt x="11174" y="14141"/>
                        <a:pt x="12004" y="13716"/>
                      </a:cubicBezTo>
                      <a:cubicBezTo>
                        <a:pt x="12800" y="13308"/>
                        <a:pt x="13590" y="12896"/>
                        <a:pt x="14374" y="12480"/>
                      </a:cubicBezTo>
                      <a:cubicBezTo>
                        <a:pt x="14167" y="12329"/>
                        <a:pt x="14166" y="12117"/>
                        <a:pt x="14372" y="11965"/>
                      </a:cubicBezTo>
                      <a:cubicBezTo>
                        <a:pt x="14544" y="11838"/>
                        <a:pt x="14844" y="11777"/>
                        <a:pt x="14959" y="11628"/>
                      </a:cubicBezTo>
                      <a:cubicBezTo>
                        <a:pt x="15146" y="11387"/>
                        <a:pt x="14774" y="11159"/>
                        <a:pt x="14452" y="10955"/>
                      </a:cubicBezTo>
                      <a:cubicBezTo>
                        <a:pt x="13815" y="10553"/>
                        <a:pt x="13478" y="10048"/>
                        <a:pt x="13443" y="9535"/>
                      </a:cubicBezTo>
                      <a:lnTo>
                        <a:pt x="13637" y="9170"/>
                      </a:lnTo>
                      <a:lnTo>
                        <a:pt x="14326" y="9807"/>
                      </a:lnTo>
                      <a:cubicBezTo>
                        <a:pt x="14661" y="9727"/>
                        <a:pt x="14849" y="9521"/>
                        <a:pt x="14773" y="9318"/>
                      </a:cubicBezTo>
                      <a:cubicBezTo>
                        <a:pt x="14662" y="9017"/>
                        <a:pt x="13965" y="8786"/>
                        <a:pt x="14237" y="8482"/>
                      </a:cubicBezTo>
                      <a:cubicBezTo>
                        <a:pt x="14401" y="8299"/>
                        <a:pt x="14828" y="8296"/>
                        <a:pt x="15106" y="8176"/>
                      </a:cubicBezTo>
                      <a:cubicBezTo>
                        <a:pt x="15787" y="7881"/>
                        <a:pt x="15291" y="7346"/>
                        <a:pt x="15306" y="6903"/>
                      </a:cubicBezTo>
                      <a:cubicBezTo>
                        <a:pt x="15313" y="6696"/>
                        <a:pt x="15440" y="6495"/>
                        <a:pt x="15679" y="6340"/>
                      </a:cubicBezTo>
                      <a:cubicBezTo>
                        <a:pt x="16152" y="6034"/>
                        <a:pt x="16899" y="5980"/>
                        <a:pt x="17569" y="5872"/>
                      </a:cubicBezTo>
                      <a:cubicBezTo>
                        <a:pt x="18290" y="5757"/>
                        <a:pt x="18968" y="5565"/>
                        <a:pt x="19567" y="5308"/>
                      </a:cubicBezTo>
                      <a:cubicBezTo>
                        <a:pt x="19133" y="5182"/>
                        <a:pt x="18766" y="4992"/>
                        <a:pt x="18497" y="4759"/>
                      </a:cubicBezTo>
                      <a:cubicBezTo>
                        <a:pt x="18140" y="4451"/>
                        <a:pt x="17974" y="4081"/>
                        <a:pt x="18249" y="3770"/>
                      </a:cubicBezTo>
                      <a:cubicBezTo>
                        <a:pt x="18549" y="3432"/>
                        <a:pt x="19237" y="3313"/>
                        <a:pt x="19730" y="3076"/>
                      </a:cubicBezTo>
                      <a:cubicBezTo>
                        <a:pt x="20059" y="2918"/>
                        <a:pt x="20301" y="2691"/>
                        <a:pt x="20632" y="2555"/>
                      </a:cubicBezTo>
                      <a:cubicBezTo>
                        <a:pt x="20960" y="2420"/>
                        <a:pt x="21362" y="2338"/>
                        <a:pt x="21446" y="2104"/>
                      </a:cubicBezTo>
                      <a:cubicBezTo>
                        <a:pt x="21600" y="1677"/>
                        <a:pt x="20606" y="1548"/>
                        <a:pt x="20225" y="1225"/>
                      </a:cubicBezTo>
                      <a:cubicBezTo>
                        <a:pt x="20014" y="1046"/>
                        <a:pt x="20006" y="822"/>
                        <a:pt x="19925" y="612"/>
                      </a:cubicBezTo>
                      <a:cubicBezTo>
                        <a:pt x="19855" y="430"/>
                        <a:pt x="19727" y="257"/>
                        <a:pt x="19548" y="102"/>
                      </a:cubicBezTo>
                      <a:cubicBezTo>
                        <a:pt x="18904" y="-108"/>
                        <a:pt x="18088" y="17"/>
                        <a:pt x="17704" y="380"/>
                      </a:cubicBezTo>
                      <a:cubicBezTo>
                        <a:pt x="17318" y="745"/>
                        <a:pt x="17558" y="1207"/>
                        <a:pt x="17361" y="1614"/>
                      </a:cubicBezTo>
                      <a:cubicBezTo>
                        <a:pt x="17075" y="2204"/>
                        <a:pt x="16116" y="2525"/>
                        <a:pt x="15165" y="2716"/>
                      </a:cubicBezTo>
                      <a:cubicBezTo>
                        <a:pt x="14328" y="2883"/>
                        <a:pt x="13429" y="2968"/>
                        <a:pt x="12633" y="3223"/>
                      </a:cubicBezTo>
                      <a:cubicBezTo>
                        <a:pt x="12126" y="3386"/>
                        <a:pt x="11675" y="3631"/>
                        <a:pt x="11640" y="3960"/>
                      </a:cubicBezTo>
                      <a:cubicBezTo>
                        <a:pt x="11618" y="4173"/>
                        <a:pt x="11802" y="4389"/>
                        <a:pt x="11676" y="4593"/>
                      </a:cubicBezTo>
                      <a:cubicBezTo>
                        <a:pt x="11520" y="4844"/>
                        <a:pt x="11063" y="4946"/>
                        <a:pt x="10626" y="4955"/>
                      </a:cubicBezTo>
                      <a:cubicBezTo>
                        <a:pt x="10069" y="4967"/>
                        <a:pt x="9428" y="4870"/>
                        <a:pt x="9078" y="5128"/>
                      </a:cubicBezTo>
                      <a:cubicBezTo>
                        <a:pt x="8809" y="5326"/>
                        <a:pt x="8952" y="5610"/>
                        <a:pt x="8776" y="5835"/>
                      </a:cubicBezTo>
                      <a:cubicBezTo>
                        <a:pt x="8619" y="6035"/>
                        <a:pt x="8271" y="6140"/>
                        <a:pt x="7965" y="6255"/>
                      </a:cubicBezTo>
                      <a:cubicBezTo>
                        <a:pt x="7121" y="6571"/>
                        <a:pt x="6397" y="7036"/>
                        <a:pt x="5390" y="7113"/>
                      </a:cubicBezTo>
                      <a:cubicBezTo>
                        <a:pt x="5022" y="7142"/>
                        <a:pt x="4628" y="7087"/>
                        <a:pt x="4521" y="6898"/>
                      </a:cubicBezTo>
                      <a:cubicBezTo>
                        <a:pt x="4436" y="6747"/>
                        <a:pt x="4606" y="6602"/>
                        <a:pt x="4747" y="6465"/>
                      </a:cubicBezTo>
                      <a:cubicBezTo>
                        <a:pt x="5019" y="6203"/>
                        <a:pt x="5183" y="5904"/>
                        <a:pt x="5138" y="5600"/>
                      </a:cubicBezTo>
                      <a:cubicBezTo>
                        <a:pt x="5088" y="5268"/>
                        <a:pt x="4792" y="4963"/>
                        <a:pt x="4325" y="4765"/>
                      </a:cubicBezTo>
                      <a:cubicBezTo>
                        <a:pt x="4751" y="4963"/>
                        <a:pt x="4381" y="5353"/>
                        <a:pt x="3859" y="5255"/>
                      </a:cubicBezTo>
                      <a:cubicBezTo>
                        <a:pt x="3430" y="5174"/>
                        <a:pt x="3518" y="4854"/>
                        <a:pt x="3654" y="4577"/>
                      </a:cubicBezTo>
                      <a:cubicBezTo>
                        <a:pt x="3779" y="4324"/>
                        <a:pt x="3814" y="4049"/>
                        <a:pt x="3568" y="3829"/>
                      </a:cubicBezTo>
                      <a:cubicBezTo>
                        <a:pt x="3267" y="3559"/>
                        <a:pt x="2660" y="3465"/>
                        <a:pt x="2159" y="3606"/>
                      </a:cubicBezTo>
                      <a:cubicBezTo>
                        <a:pt x="1653" y="3750"/>
                        <a:pt x="1459" y="4064"/>
                        <a:pt x="1135" y="4317"/>
                      </a:cubicBezTo>
                      <a:cubicBezTo>
                        <a:pt x="870" y="4524"/>
                        <a:pt x="490" y="4699"/>
                        <a:pt x="332" y="4948"/>
                      </a:cubicBezTo>
                      <a:cubicBezTo>
                        <a:pt x="8" y="5457"/>
                        <a:pt x="670" y="5957"/>
                        <a:pt x="676" y="6474"/>
                      </a:cubicBezTo>
                      <a:cubicBezTo>
                        <a:pt x="680" y="6799"/>
                        <a:pt x="432" y="7109"/>
                        <a:pt x="0" y="7319"/>
                      </a:cubicBezTo>
                      <a:close/>
                    </a:path>
                  </a:pathLst>
                </a:custGeom>
                <a:solidFill>
                  <a:schemeClr val="accent4">
                    <a:hueOff val="-116170"/>
                    <a:satOff val="78638"/>
                    <a:lumOff val="-43589"/>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9" name="Shape"/>
                <p:cNvSpPr/>
                <p:nvPr/>
              </p:nvSpPr>
              <p:spPr>
                <a:xfrm>
                  <a:off x="589905" y="81286"/>
                  <a:ext cx="551181" cy="865959"/>
                </a:xfrm>
                <a:custGeom>
                  <a:avLst/>
                  <a:gdLst/>
                  <a:ahLst/>
                  <a:cxnLst>
                    <a:cxn ang="0">
                      <a:pos x="wd2" y="hd2"/>
                    </a:cxn>
                    <a:cxn ang="5400000">
                      <a:pos x="wd2" y="hd2"/>
                    </a:cxn>
                    <a:cxn ang="10800000">
                      <a:pos x="wd2" y="hd2"/>
                    </a:cxn>
                    <a:cxn ang="16200000">
                      <a:pos x="wd2" y="hd2"/>
                    </a:cxn>
                  </a:cxnLst>
                  <a:rect l="0" t="0" r="r" b="b"/>
                  <a:pathLst>
                    <a:path w="21600" h="21600" extrusionOk="0">
                      <a:moveTo>
                        <a:pt x="17192" y="6802"/>
                      </a:moveTo>
                      <a:cubicBezTo>
                        <a:pt x="16656" y="6590"/>
                        <a:pt x="16282" y="6246"/>
                        <a:pt x="16162" y="5852"/>
                      </a:cubicBezTo>
                      <a:cubicBezTo>
                        <a:pt x="16015" y="5369"/>
                        <a:pt x="16258" y="4888"/>
                        <a:pt x="16305" y="4409"/>
                      </a:cubicBezTo>
                      <a:cubicBezTo>
                        <a:pt x="16336" y="4103"/>
                        <a:pt x="16286" y="3791"/>
                        <a:pt x="16433" y="3496"/>
                      </a:cubicBezTo>
                      <a:cubicBezTo>
                        <a:pt x="16572" y="3216"/>
                        <a:pt x="16862" y="2989"/>
                        <a:pt x="17239" y="2843"/>
                      </a:cubicBezTo>
                      <a:cubicBezTo>
                        <a:pt x="17621" y="2695"/>
                        <a:pt x="18136" y="2553"/>
                        <a:pt x="18590" y="2584"/>
                      </a:cubicBezTo>
                      <a:cubicBezTo>
                        <a:pt x="19071" y="2616"/>
                        <a:pt x="19524" y="2709"/>
                        <a:pt x="19710" y="2396"/>
                      </a:cubicBezTo>
                      <a:cubicBezTo>
                        <a:pt x="19922" y="2039"/>
                        <a:pt x="19153" y="1717"/>
                        <a:pt x="18291" y="1928"/>
                      </a:cubicBezTo>
                      <a:cubicBezTo>
                        <a:pt x="17567" y="2106"/>
                        <a:pt x="16829" y="2424"/>
                        <a:pt x="16142" y="2194"/>
                      </a:cubicBezTo>
                      <a:cubicBezTo>
                        <a:pt x="15687" y="2042"/>
                        <a:pt x="15485" y="1696"/>
                        <a:pt x="15669" y="1390"/>
                      </a:cubicBezTo>
                      <a:cubicBezTo>
                        <a:pt x="15235" y="1464"/>
                        <a:pt x="14852" y="1622"/>
                        <a:pt x="14572" y="1844"/>
                      </a:cubicBezTo>
                      <a:cubicBezTo>
                        <a:pt x="14173" y="2160"/>
                        <a:pt x="13751" y="2560"/>
                        <a:pt x="13221" y="2389"/>
                      </a:cubicBezTo>
                      <a:cubicBezTo>
                        <a:pt x="13049" y="2333"/>
                        <a:pt x="12955" y="2215"/>
                        <a:pt x="12809" y="2135"/>
                      </a:cubicBezTo>
                      <a:cubicBezTo>
                        <a:pt x="12511" y="1972"/>
                        <a:pt x="12067" y="1977"/>
                        <a:pt x="11778" y="2147"/>
                      </a:cubicBezTo>
                      <a:cubicBezTo>
                        <a:pt x="12023" y="1853"/>
                        <a:pt x="12379" y="1605"/>
                        <a:pt x="12798" y="1406"/>
                      </a:cubicBezTo>
                      <a:cubicBezTo>
                        <a:pt x="13123" y="1251"/>
                        <a:pt x="13489" y="1135"/>
                        <a:pt x="13872" y="1082"/>
                      </a:cubicBezTo>
                      <a:lnTo>
                        <a:pt x="9745" y="618"/>
                      </a:lnTo>
                      <a:lnTo>
                        <a:pt x="8375" y="0"/>
                      </a:lnTo>
                      <a:lnTo>
                        <a:pt x="7527" y="249"/>
                      </a:lnTo>
                      <a:lnTo>
                        <a:pt x="2998" y="245"/>
                      </a:lnTo>
                      <a:lnTo>
                        <a:pt x="0" y="17792"/>
                      </a:lnTo>
                      <a:cubicBezTo>
                        <a:pt x="419" y="17756"/>
                        <a:pt x="842" y="17835"/>
                        <a:pt x="1163" y="18011"/>
                      </a:cubicBezTo>
                      <a:cubicBezTo>
                        <a:pt x="1563" y="18230"/>
                        <a:pt x="1739" y="18553"/>
                        <a:pt x="1893" y="18863"/>
                      </a:cubicBezTo>
                      <a:cubicBezTo>
                        <a:pt x="2264" y="19608"/>
                        <a:pt x="2587" y="20394"/>
                        <a:pt x="3465" y="20954"/>
                      </a:cubicBezTo>
                      <a:cubicBezTo>
                        <a:pt x="4080" y="21346"/>
                        <a:pt x="4904" y="21576"/>
                        <a:pt x="5774" y="21600"/>
                      </a:cubicBezTo>
                      <a:cubicBezTo>
                        <a:pt x="5677" y="21212"/>
                        <a:pt x="5670" y="20817"/>
                        <a:pt x="5753" y="20427"/>
                      </a:cubicBezTo>
                      <a:cubicBezTo>
                        <a:pt x="5846" y="19992"/>
                        <a:pt x="6083" y="19548"/>
                        <a:pt x="6685" y="19343"/>
                      </a:cubicBezTo>
                      <a:cubicBezTo>
                        <a:pt x="7337" y="19121"/>
                        <a:pt x="8230" y="19284"/>
                        <a:pt x="8763" y="18938"/>
                      </a:cubicBezTo>
                      <a:cubicBezTo>
                        <a:pt x="8889" y="18857"/>
                        <a:pt x="8973" y="18755"/>
                        <a:pt x="9066" y="18657"/>
                      </a:cubicBezTo>
                      <a:cubicBezTo>
                        <a:pt x="9349" y="18362"/>
                        <a:pt x="9736" y="18097"/>
                        <a:pt x="10264" y="18016"/>
                      </a:cubicBezTo>
                      <a:cubicBezTo>
                        <a:pt x="10856" y="17924"/>
                        <a:pt x="11439" y="18092"/>
                        <a:pt x="12025" y="18140"/>
                      </a:cubicBezTo>
                      <a:cubicBezTo>
                        <a:pt x="12514" y="18181"/>
                        <a:pt x="13023" y="18142"/>
                        <a:pt x="13497" y="18244"/>
                      </a:cubicBezTo>
                      <a:cubicBezTo>
                        <a:pt x="13901" y="18331"/>
                        <a:pt x="14237" y="18513"/>
                        <a:pt x="14437" y="18752"/>
                      </a:cubicBezTo>
                      <a:cubicBezTo>
                        <a:pt x="14437" y="18333"/>
                        <a:pt x="15149" y="18071"/>
                        <a:pt x="15720" y="18280"/>
                      </a:cubicBezTo>
                      <a:cubicBezTo>
                        <a:pt x="15912" y="18350"/>
                        <a:pt x="16046" y="18474"/>
                        <a:pt x="16249" y="18530"/>
                      </a:cubicBezTo>
                      <a:cubicBezTo>
                        <a:pt x="16394" y="18569"/>
                        <a:pt x="16557" y="18570"/>
                        <a:pt x="16703" y="18532"/>
                      </a:cubicBezTo>
                      <a:cubicBezTo>
                        <a:pt x="16340" y="18424"/>
                        <a:pt x="16059" y="18228"/>
                        <a:pt x="15922" y="17989"/>
                      </a:cubicBezTo>
                      <a:cubicBezTo>
                        <a:pt x="15829" y="17826"/>
                        <a:pt x="15810" y="17645"/>
                        <a:pt x="15955" y="17500"/>
                      </a:cubicBezTo>
                      <a:cubicBezTo>
                        <a:pt x="16334" y="17121"/>
                        <a:pt x="17149" y="17344"/>
                        <a:pt x="17852" y="17369"/>
                      </a:cubicBezTo>
                      <a:cubicBezTo>
                        <a:pt x="18303" y="17385"/>
                        <a:pt x="18739" y="17287"/>
                        <a:pt x="19185" y="17244"/>
                      </a:cubicBezTo>
                      <a:cubicBezTo>
                        <a:pt x="19573" y="17206"/>
                        <a:pt x="19979" y="17213"/>
                        <a:pt x="20316" y="17341"/>
                      </a:cubicBezTo>
                      <a:cubicBezTo>
                        <a:pt x="20581" y="17441"/>
                        <a:pt x="20779" y="17608"/>
                        <a:pt x="21086" y="17641"/>
                      </a:cubicBezTo>
                      <a:cubicBezTo>
                        <a:pt x="21272" y="17662"/>
                        <a:pt x="21462" y="17625"/>
                        <a:pt x="21600" y="17543"/>
                      </a:cubicBezTo>
                      <a:lnTo>
                        <a:pt x="17192" y="6802"/>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60" name="Shape"/>
                <p:cNvSpPr/>
                <p:nvPr/>
              </p:nvSpPr>
              <p:spPr>
                <a:xfrm>
                  <a:off x="240090" y="47421"/>
                  <a:ext cx="431950" cy="776350"/>
                </a:xfrm>
                <a:custGeom>
                  <a:avLst/>
                  <a:gdLst/>
                  <a:ahLst/>
                  <a:cxnLst>
                    <a:cxn ang="0">
                      <a:pos x="wd2" y="hd2"/>
                    </a:cxn>
                    <a:cxn ang="5400000">
                      <a:pos x="wd2" y="hd2"/>
                    </a:cxn>
                    <a:cxn ang="10800000">
                      <a:pos x="wd2" y="hd2"/>
                    </a:cxn>
                    <a:cxn ang="16200000">
                      <a:pos x="wd2" y="hd2"/>
                    </a:cxn>
                  </a:cxnLst>
                  <a:rect l="0" t="0" r="r" b="b"/>
                  <a:pathLst>
                    <a:path w="21600" h="21518" extrusionOk="0">
                      <a:moveTo>
                        <a:pt x="21600" y="1156"/>
                      </a:moveTo>
                      <a:cubicBezTo>
                        <a:pt x="18736" y="1120"/>
                        <a:pt x="15878" y="1007"/>
                        <a:pt x="13034" y="816"/>
                      </a:cubicBezTo>
                      <a:cubicBezTo>
                        <a:pt x="10156" y="623"/>
                        <a:pt x="7297" y="351"/>
                        <a:pt x="4468" y="0"/>
                      </a:cubicBezTo>
                      <a:lnTo>
                        <a:pt x="0" y="17248"/>
                      </a:lnTo>
                      <a:cubicBezTo>
                        <a:pt x="1268" y="17762"/>
                        <a:pt x="2674" y="18162"/>
                        <a:pt x="4167" y="18434"/>
                      </a:cubicBezTo>
                      <a:cubicBezTo>
                        <a:pt x="5395" y="18658"/>
                        <a:pt x="6671" y="18792"/>
                        <a:pt x="7962" y="18834"/>
                      </a:cubicBezTo>
                      <a:cubicBezTo>
                        <a:pt x="8324" y="18630"/>
                        <a:pt x="8810" y="18506"/>
                        <a:pt x="9326" y="18486"/>
                      </a:cubicBezTo>
                      <a:cubicBezTo>
                        <a:pt x="10423" y="18443"/>
                        <a:pt x="11339" y="18809"/>
                        <a:pt x="12058" y="19223"/>
                      </a:cubicBezTo>
                      <a:cubicBezTo>
                        <a:pt x="12536" y="19499"/>
                        <a:pt x="12961" y="19810"/>
                        <a:pt x="13319" y="20157"/>
                      </a:cubicBezTo>
                      <a:cubicBezTo>
                        <a:pt x="13364" y="20377"/>
                        <a:pt x="13473" y="20592"/>
                        <a:pt x="13642" y="20793"/>
                      </a:cubicBezTo>
                      <a:cubicBezTo>
                        <a:pt x="14021" y="21242"/>
                        <a:pt x="14756" y="21600"/>
                        <a:pt x="15591" y="21502"/>
                      </a:cubicBezTo>
                      <a:cubicBezTo>
                        <a:pt x="16091" y="21443"/>
                        <a:pt x="16440" y="21224"/>
                        <a:pt x="16812" y="21035"/>
                      </a:cubicBezTo>
                      <a:cubicBezTo>
                        <a:pt x="17121" y="20877"/>
                        <a:pt x="17458" y="20737"/>
                        <a:pt x="17818" y="20617"/>
                      </a:cubicBezTo>
                      <a:lnTo>
                        <a:pt x="21600" y="1156"/>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61" name="Shape"/>
                <p:cNvSpPr/>
                <p:nvPr/>
              </p:nvSpPr>
              <p:spPr>
                <a:xfrm>
                  <a:off x="0" y="0"/>
                  <a:ext cx="331614" cy="672070"/>
                </a:xfrm>
                <a:custGeom>
                  <a:avLst/>
                  <a:gdLst/>
                  <a:ahLst/>
                  <a:cxnLst>
                    <a:cxn ang="0">
                      <a:pos x="wd2" y="hd2"/>
                    </a:cxn>
                    <a:cxn ang="5400000">
                      <a:pos x="wd2" y="hd2"/>
                    </a:cxn>
                    <a:cxn ang="10800000">
                      <a:pos x="wd2" y="hd2"/>
                    </a:cxn>
                    <a:cxn ang="16200000">
                      <a:pos x="wd2" y="hd2"/>
                    </a:cxn>
                  </a:cxnLst>
                  <a:rect l="0" t="0" r="r" b="b"/>
                  <a:pathLst>
                    <a:path w="21600" h="21600" extrusionOk="0">
                      <a:moveTo>
                        <a:pt x="21600" y="1432"/>
                      </a:moveTo>
                      <a:lnTo>
                        <a:pt x="8684" y="0"/>
                      </a:lnTo>
                      <a:lnTo>
                        <a:pt x="8435" y="1125"/>
                      </a:lnTo>
                      <a:lnTo>
                        <a:pt x="5793" y="473"/>
                      </a:lnTo>
                      <a:lnTo>
                        <a:pt x="1392" y="7012"/>
                      </a:lnTo>
                      <a:lnTo>
                        <a:pt x="0" y="9596"/>
                      </a:lnTo>
                      <a:lnTo>
                        <a:pt x="874" y="10219"/>
                      </a:lnTo>
                      <a:lnTo>
                        <a:pt x="495" y="10996"/>
                      </a:lnTo>
                      <a:lnTo>
                        <a:pt x="2013" y="14943"/>
                      </a:lnTo>
                      <a:lnTo>
                        <a:pt x="3676" y="17292"/>
                      </a:lnTo>
                      <a:lnTo>
                        <a:pt x="8771" y="19249"/>
                      </a:lnTo>
                      <a:lnTo>
                        <a:pt x="8667" y="20065"/>
                      </a:lnTo>
                      <a:lnTo>
                        <a:pt x="10211" y="20662"/>
                      </a:lnTo>
                      <a:lnTo>
                        <a:pt x="15894" y="21600"/>
                      </a:lnTo>
                      <a:lnTo>
                        <a:pt x="21600" y="1432"/>
                      </a:lnTo>
                      <a:close/>
                    </a:path>
                  </a:pathLst>
                </a:cu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463" name="PT"/>
              <p:cNvSpPr/>
              <p:nvPr/>
            </p:nvSpPr>
            <p:spPr>
              <a:xfrm>
                <a:off x="3554" y="325994"/>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400">
                    <a:solidFill>
                      <a:srgbClr val="FFFFFF"/>
                    </a:solidFill>
                  </a:defRPr>
                </a:lvl1pPr>
              </a:lstStyle>
              <a:p>
                <a:r>
                  <a:rPr lang="es-AR" dirty="0" smtClean="0"/>
                  <a:t> H</a:t>
                </a:r>
                <a:r>
                  <a:rPr dirty="0" smtClean="0"/>
                  <a:t>P</a:t>
                </a:r>
                <a:endParaRPr dirty="0"/>
              </a:p>
            </p:txBody>
          </p:sp>
          <p:sp>
            <p:nvSpPr>
              <p:cNvPr id="464" name="MT"/>
              <p:cNvSpPr/>
              <p:nvPr/>
            </p:nvSpPr>
            <p:spPr>
              <a:xfrm>
                <a:off x="285074" y="44822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400">
                    <a:solidFill>
                      <a:srgbClr val="FFFFFF"/>
                    </a:solidFill>
                  </a:defRPr>
                </a:lvl1pPr>
              </a:lstStyle>
              <a:p>
                <a:r>
                  <a:rPr lang="es-AR" dirty="0" smtClean="0"/>
                  <a:t> H</a:t>
                </a:r>
                <a:r>
                  <a:rPr dirty="0" smtClean="0"/>
                  <a:t>M</a:t>
                </a:r>
                <a:endParaRPr dirty="0"/>
              </a:p>
            </p:txBody>
          </p:sp>
          <p:sp>
            <p:nvSpPr>
              <p:cNvPr id="465" name="CT"/>
              <p:cNvSpPr/>
              <p:nvPr/>
            </p:nvSpPr>
            <p:spPr>
              <a:xfrm>
                <a:off x="699788" y="53308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400">
                    <a:solidFill>
                      <a:srgbClr val="FFFFFF"/>
                    </a:solidFill>
                  </a:defRPr>
                </a:lvl1pPr>
              </a:lstStyle>
              <a:p>
                <a:r>
                  <a:rPr lang="es-AR" dirty="0" smtClean="0"/>
                  <a:t> H</a:t>
                </a:r>
                <a:r>
                  <a:rPr dirty="0" smtClean="0"/>
                  <a:t>C</a:t>
                </a:r>
                <a:endParaRPr dirty="0"/>
              </a:p>
            </p:txBody>
          </p:sp>
          <p:sp>
            <p:nvSpPr>
              <p:cNvPr id="466" name="ET"/>
              <p:cNvSpPr/>
              <p:nvPr/>
            </p:nvSpPr>
            <p:spPr>
              <a:xfrm>
                <a:off x="1054963" y="46958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400">
                    <a:solidFill>
                      <a:srgbClr val="FFFFFF"/>
                    </a:solidFill>
                  </a:defRPr>
                </a:lvl1pPr>
              </a:lstStyle>
              <a:p>
                <a:r>
                  <a:rPr lang="es-AR" dirty="0" smtClean="0"/>
                  <a:t>  H</a:t>
                </a:r>
                <a:r>
                  <a:rPr dirty="0" smtClean="0"/>
                  <a:t>E</a:t>
                </a:r>
                <a:endParaRPr dirty="0"/>
              </a:p>
            </p:txBody>
          </p:sp>
        </p:grpSp>
        <p:sp>
          <p:nvSpPr>
            <p:cNvPr id="468" name="7:00…"/>
            <p:cNvSpPr/>
            <p:nvPr/>
          </p:nvSpPr>
          <p:spPr>
            <a:xfrm>
              <a:off x="2122799" y="19318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t>7:00</a:t>
              </a:r>
            </a:p>
            <a:p>
              <a:pPr algn="ctr">
                <a:lnSpc>
                  <a:spcPct val="70000"/>
                </a:lnSpc>
                <a:defRPr sz="1150">
                  <a:solidFill>
                    <a:schemeClr val="accent4">
                      <a:hueOff val="-116170"/>
                      <a:satOff val="78638"/>
                      <a:lumOff val="-43589"/>
                    </a:schemeClr>
                  </a:solidFill>
                </a:defRPr>
              </a:pPr>
              <a:r>
                <a:t>Este</a:t>
              </a:r>
            </a:p>
          </p:txBody>
        </p:sp>
        <p:sp>
          <p:nvSpPr>
            <p:cNvPr id="469" name="6:00…"/>
            <p:cNvSpPr/>
            <p:nvPr/>
          </p:nvSpPr>
          <p:spPr>
            <a:xfrm>
              <a:off x="1610993" y="172164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solidFill>
                  <a:latin typeface="PT Mono"/>
                  <a:ea typeface="PT Mono"/>
                  <a:cs typeface="PT Mono"/>
                  <a:sym typeface="PT Mono"/>
                </a:defRPr>
              </a:pPr>
              <a:r>
                <a:t>6:00</a:t>
              </a:r>
            </a:p>
            <a:p>
              <a:pPr algn="ctr">
                <a:lnSpc>
                  <a:spcPct val="70000"/>
                </a:lnSpc>
                <a:defRPr sz="1150">
                  <a:solidFill>
                    <a:schemeClr val="accent4"/>
                  </a:solidFill>
                </a:defRPr>
              </a:pPr>
              <a:r>
                <a:t>Central</a:t>
              </a:r>
            </a:p>
          </p:txBody>
        </p:sp>
        <p:sp>
          <p:nvSpPr>
            <p:cNvPr id="470" name="5:00…"/>
            <p:cNvSpPr/>
            <p:nvPr/>
          </p:nvSpPr>
          <p:spPr>
            <a:xfrm>
              <a:off x="870586" y="172164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satOff val="8634"/>
                      <a:lumOff val="-20316"/>
                    </a:schemeClr>
                  </a:solidFill>
                  <a:latin typeface="PT Mono"/>
                  <a:ea typeface="PT Mono"/>
                  <a:cs typeface="PT Mono"/>
                  <a:sym typeface="PT Mono"/>
                </a:defRPr>
              </a:pPr>
              <a:r>
                <a:t>5:00</a:t>
              </a:r>
            </a:p>
            <a:p>
              <a:pPr algn="ctr">
                <a:lnSpc>
                  <a:spcPct val="70000"/>
                </a:lnSpc>
                <a:defRPr sz="1150">
                  <a:solidFill>
                    <a:schemeClr val="accent4">
                      <a:satOff val="8634"/>
                      <a:lumOff val="-20316"/>
                    </a:schemeClr>
                  </a:solidFill>
                </a:defRPr>
              </a:pPr>
              <a:r>
                <a:t>Montaña</a:t>
              </a:r>
            </a:p>
          </p:txBody>
        </p:sp>
        <p:sp>
          <p:nvSpPr>
            <p:cNvPr id="471" name="4:00…"/>
            <p:cNvSpPr/>
            <p:nvPr/>
          </p:nvSpPr>
          <p:spPr>
            <a:xfrm>
              <a:off x="320679" y="193569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satOff val="12017"/>
                      <a:lumOff val="18149"/>
                    </a:schemeClr>
                  </a:solidFill>
                  <a:latin typeface="PT Mono"/>
                  <a:ea typeface="PT Mono"/>
                  <a:cs typeface="PT Mono"/>
                  <a:sym typeface="PT Mono"/>
                </a:defRPr>
              </a:pPr>
              <a:r>
                <a:t>4:00</a:t>
              </a:r>
            </a:p>
            <a:p>
              <a:pPr algn="ctr">
                <a:lnSpc>
                  <a:spcPct val="70000"/>
                </a:lnSpc>
                <a:defRPr sz="1150">
                  <a:solidFill>
                    <a:schemeClr val="accent4">
                      <a:satOff val="12017"/>
                      <a:lumOff val="18149"/>
                    </a:schemeClr>
                  </a:solidFill>
                </a:defRPr>
              </a:pPr>
              <a:r>
                <a:t>Pacífico</a:t>
              </a:r>
            </a:p>
          </p:txBody>
        </p:sp>
        <p:sp>
          <p:nvSpPr>
            <p:cNvPr id="472" name="7:00…"/>
            <p:cNvSpPr/>
            <p:nvPr/>
          </p:nvSpPr>
          <p:spPr>
            <a:xfrm>
              <a:off x="2122799" y="302186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t>7:00</a:t>
              </a:r>
            </a:p>
            <a:p>
              <a:pPr algn="ctr">
                <a:lnSpc>
                  <a:spcPct val="70000"/>
                </a:lnSpc>
                <a:defRPr sz="1150">
                  <a:solidFill>
                    <a:schemeClr val="accent4">
                      <a:hueOff val="-116170"/>
                      <a:satOff val="78638"/>
                      <a:lumOff val="-43589"/>
                    </a:schemeClr>
                  </a:solidFill>
                </a:defRPr>
              </a:pPr>
              <a:r>
                <a:t>Este</a:t>
              </a:r>
            </a:p>
          </p:txBody>
        </p:sp>
        <p:sp>
          <p:nvSpPr>
            <p:cNvPr id="473" name="7:00…"/>
            <p:cNvSpPr/>
            <p:nvPr/>
          </p:nvSpPr>
          <p:spPr>
            <a:xfrm>
              <a:off x="1610993" y="337047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t>7:00</a:t>
              </a:r>
            </a:p>
            <a:p>
              <a:pPr algn="ctr">
                <a:lnSpc>
                  <a:spcPct val="70000"/>
                </a:lnSpc>
                <a:defRPr sz="1150">
                  <a:solidFill>
                    <a:schemeClr val="accent4"/>
                  </a:solidFill>
                </a:defRPr>
              </a:pPr>
              <a:r>
                <a:t>Central</a:t>
              </a:r>
            </a:p>
          </p:txBody>
        </p:sp>
        <p:sp>
          <p:nvSpPr>
            <p:cNvPr id="474" name="7:00…"/>
            <p:cNvSpPr/>
            <p:nvPr/>
          </p:nvSpPr>
          <p:spPr>
            <a:xfrm>
              <a:off x="870586" y="337047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t>7:00</a:t>
              </a:r>
            </a:p>
            <a:p>
              <a:pPr algn="ctr">
                <a:lnSpc>
                  <a:spcPct val="70000"/>
                </a:lnSpc>
                <a:defRPr sz="1150">
                  <a:solidFill>
                    <a:schemeClr val="accent4">
                      <a:satOff val="8634"/>
                      <a:lumOff val="-20316"/>
                    </a:schemeClr>
                  </a:solidFill>
                </a:defRPr>
              </a:pPr>
              <a:r>
                <a:t>Montaña</a:t>
              </a:r>
            </a:p>
          </p:txBody>
        </p:sp>
        <p:sp>
          <p:nvSpPr>
            <p:cNvPr id="475" name="7:00…"/>
            <p:cNvSpPr/>
            <p:nvPr/>
          </p:nvSpPr>
          <p:spPr>
            <a:xfrm>
              <a:off x="320679" y="302572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t>7:00</a:t>
              </a:r>
            </a:p>
            <a:p>
              <a:pPr algn="ctr">
                <a:lnSpc>
                  <a:spcPct val="70000"/>
                </a:lnSpc>
                <a:defRPr sz="1150">
                  <a:solidFill>
                    <a:schemeClr val="accent4">
                      <a:satOff val="12017"/>
                      <a:lumOff val="18149"/>
                    </a:schemeClr>
                  </a:solidFill>
                </a:defRPr>
              </a:pPr>
              <a:r>
                <a:t>Pacífico</a:t>
              </a:r>
            </a:p>
          </p:txBody>
        </p:sp>
      </p:grpSp>
      <p:grpSp>
        <p:nvGrpSpPr>
          <p:cNvPr id="483" name="Group"/>
          <p:cNvGrpSpPr/>
          <p:nvPr/>
        </p:nvGrpSpPr>
        <p:grpSpPr>
          <a:xfrm>
            <a:off x="9410922" y="4635500"/>
            <a:ext cx="5146150" cy="2817043"/>
            <a:chOff x="0" y="0"/>
            <a:chExt cx="5146149" cy="2817042"/>
          </a:xfrm>
        </p:grpSpPr>
        <p:sp>
          <p:nvSpPr>
            <p:cNvPr id="477" name="stamp() Genera una plantilla de una cadena de ejemplo y devolve una nueva función que aplicará la plantilla a date-times. Además stamp_date() y stamp_time().…"/>
            <p:cNvSpPr txBox="1"/>
            <p:nvPr/>
          </p:nvSpPr>
          <p:spPr>
            <a:xfrm>
              <a:off x="73150" y="452883"/>
              <a:ext cx="4045473" cy="1438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lnSpcReduction="10000"/>
            </a:bodyPr>
            <a:lstStyle/>
            <a:p>
              <a:pPr>
                <a:lnSpc>
                  <a:spcPct val="80000"/>
                </a:lnSpc>
                <a:spcBef>
                  <a:spcPts val="800"/>
                </a:spcBef>
                <a:defRPr sz="1100">
                  <a:solidFill>
                    <a:srgbClr val="000000"/>
                  </a:solidFill>
                </a:defRPr>
              </a:pPr>
              <a:r>
                <a:rPr dirty="0"/>
                <a:t>stamp</a:t>
              </a:r>
              <a:r>
                <a:rPr b="0" dirty="0"/>
                <a:t>() </a:t>
              </a:r>
              <a:r>
                <a:rPr lang="es-AR" b="0" dirty="0" smtClean="0"/>
                <a:t>, </a:t>
              </a:r>
              <a:r>
                <a:rPr lang="es-AR" dirty="0" err="1"/>
                <a:t>stamp_date</a:t>
              </a:r>
              <a:r>
                <a:rPr lang="es-AR" b="0" dirty="0"/>
                <a:t>() y </a:t>
              </a:r>
              <a:r>
                <a:rPr lang="es-AR" dirty="0" err="1"/>
                <a:t>stamp_time</a:t>
              </a:r>
              <a:r>
                <a:rPr lang="es-AR" b="0" dirty="0" smtClean="0"/>
                <a:t>() g</a:t>
              </a:r>
              <a:r>
                <a:rPr b="0" dirty="0" err="1" smtClean="0"/>
                <a:t>enera</a:t>
              </a:r>
              <a:r>
                <a:rPr lang="es-AR" b="0" dirty="0" smtClean="0"/>
                <a:t>n</a:t>
              </a:r>
              <a:r>
                <a:rPr b="0" dirty="0" smtClean="0"/>
                <a:t> </a:t>
              </a:r>
              <a:r>
                <a:rPr b="0" dirty="0" err="1"/>
                <a:t>una</a:t>
              </a:r>
              <a:r>
                <a:rPr b="0" dirty="0"/>
                <a:t> </a:t>
              </a:r>
              <a:r>
                <a:rPr b="0" dirty="0" err="1"/>
                <a:t>plantilla</a:t>
              </a:r>
              <a:r>
                <a:rPr b="0" dirty="0"/>
                <a:t> </a:t>
              </a:r>
              <a:r>
                <a:rPr b="0" dirty="0" smtClean="0"/>
                <a:t>de</a:t>
              </a:r>
              <a:r>
                <a:rPr lang="es-AR" b="0" dirty="0" err="1" smtClean="0"/>
                <a:t>sde</a:t>
              </a:r>
              <a:r>
                <a:rPr b="0" dirty="0" smtClean="0"/>
                <a:t> </a:t>
              </a:r>
              <a:r>
                <a:rPr b="0" dirty="0" err="1"/>
                <a:t>una</a:t>
              </a:r>
              <a:r>
                <a:rPr b="0" dirty="0"/>
                <a:t> </a:t>
              </a:r>
              <a:r>
                <a:rPr b="0" dirty="0" err="1"/>
                <a:t>cadena</a:t>
              </a:r>
              <a:r>
                <a:rPr b="0" dirty="0"/>
                <a:t> </a:t>
              </a:r>
              <a:r>
                <a:rPr lang="es-AR" b="0" dirty="0" smtClean="0"/>
                <a:t>de caracteres </a:t>
              </a:r>
              <a:r>
                <a:rPr b="0" dirty="0" smtClean="0"/>
                <a:t>de </a:t>
              </a:r>
              <a:r>
                <a:rPr b="0" dirty="0" err="1"/>
                <a:t>ejemplo</a:t>
              </a:r>
              <a:r>
                <a:rPr b="0" dirty="0"/>
                <a:t> y </a:t>
              </a:r>
              <a:r>
                <a:rPr b="0" dirty="0" err="1" smtClean="0"/>
                <a:t>dev</a:t>
              </a:r>
              <a:r>
                <a:rPr lang="es-AR" b="0" dirty="0" err="1" smtClean="0"/>
                <a:t>ue</a:t>
              </a:r>
              <a:r>
                <a:rPr b="0" dirty="0" err="1" smtClean="0"/>
                <a:t>lve</a:t>
              </a:r>
              <a:r>
                <a:rPr b="0" dirty="0" smtClean="0"/>
                <a:t> </a:t>
              </a:r>
              <a:r>
                <a:rPr b="0" dirty="0" err="1"/>
                <a:t>una</a:t>
              </a:r>
              <a:r>
                <a:rPr b="0" dirty="0"/>
                <a:t> </a:t>
              </a:r>
              <a:r>
                <a:rPr b="0" dirty="0" err="1"/>
                <a:t>nueva</a:t>
              </a:r>
              <a:r>
                <a:rPr b="0" dirty="0"/>
                <a:t> </a:t>
              </a:r>
              <a:r>
                <a:rPr b="0" dirty="0" err="1"/>
                <a:t>función</a:t>
              </a:r>
              <a:r>
                <a:rPr b="0" dirty="0"/>
                <a:t> </a:t>
              </a:r>
              <a:r>
                <a:rPr b="0" dirty="0" err="1"/>
                <a:t>que</a:t>
              </a:r>
              <a:r>
                <a:rPr b="0" dirty="0"/>
                <a:t> </a:t>
              </a:r>
              <a:r>
                <a:rPr b="0" dirty="0" err="1"/>
                <a:t>aplicará</a:t>
              </a:r>
              <a:r>
                <a:rPr b="0" dirty="0"/>
                <a:t> la </a:t>
              </a:r>
              <a:r>
                <a:rPr b="0" dirty="0" err="1"/>
                <a:t>plantilla</a:t>
              </a:r>
              <a:r>
                <a:rPr b="0" dirty="0"/>
                <a:t> a </a:t>
              </a:r>
              <a:r>
                <a:rPr b="0" dirty="0" smtClean="0"/>
                <a:t>date-times.</a:t>
              </a:r>
              <a:endParaRPr lang="es-AR" b="0" dirty="0" smtClean="0"/>
            </a:p>
            <a:p>
              <a:pPr>
                <a:lnSpc>
                  <a:spcPct val="80000"/>
                </a:lnSpc>
                <a:spcBef>
                  <a:spcPts val="800"/>
                </a:spcBef>
                <a:defRPr sz="1100">
                  <a:solidFill>
                    <a:srgbClr val="000000"/>
                  </a:solidFill>
                </a:defRPr>
              </a:pPr>
              <a:endParaRPr sz="500" b="0" dirty="0"/>
            </a:p>
            <a:p>
              <a:pPr marL="571500" indent="-152400">
                <a:lnSpc>
                  <a:spcPct val="80000"/>
                </a:lnSpc>
                <a:spcBef>
                  <a:spcPts val="0"/>
                </a:spcBef>
                <a:buSzPct val="100000"/>
                <a:buAutoNum type="arabicPeriod"/>
                <a:defRPr sz="1100">
                  <a:solidFill>
                    <a:srgbClr val="000000"/>
                  </a:solidFill>
                </a:defRPr>
              </a:pPr>
              <a:r>
                <a:rPr b="0" dirty="0"/>
                <a:t>Genera </a:t>
              </a:r>
              <a:r>
                <a:rPr b="0" dirty="0" err="1"/>
                <a:t>una</a:t>
              </a:r>
              <a:r>
                <a:rPr b="0" dirty="0"/>
                <a:t> </a:t>
              </a:r>
              <a:r>
                <a:rPr b="0" dirty="0" err="1"/>
                <a:t>plantilla</a:t>
              </a:r>
              <a:r>
                <a:rPr b="0" dirty="0"/>
                <a:t>, </a:t>
              </a:r>
              <a:r>
                <a:rPr b="0" dirty="0" err="1"/>
                <a:t>crea</a:t>
              </a:r>
              <a:r>
                <a:rPr b="0" dirty="0"/>
                <a:t> </a:t>
              </a:r>
              <a:r>
                <a:rPr b="0" dirty="0" err="1"/>
                <a:t>una</a:t>
              </a:r>
              <a:r>
                <a:rPr b="0" dirty="0"/>
                <a:t> </a:t>
              </a:r>
              <a:r>
                <a:rPr b="0" dirty="0" err="1" smtClean="0"/>
                <a:t>función</a:t>
              </a:r>
              <a:endParaRPr lang="es-AR" b="0" dirty="0" smtClean="0"/>
            </a:p>
            <a:p>
              <a:pPr marL="419100">
                <a:lnSpc>
                  <a:spcPct val="80000"/>
                </a:lnSpc>
                <a:spcBef>
                  <a:spcPts val="0"/>
                </a:spcBef>
                <a:buSzPct val="100000"/>
                <a:defRPr sz="1100">
                  <a:solidFill>
                    <a:srgbClr val="000000"/>
                  </a:solidFill>
                </a:defRPr>
              </a:pPr>
              <a:r>
                <a:rPr sz="1100" b="0" i="1" dirty="0" err="1">
                  <a:solidFill>
                    <a:srgbClr val="000000"/>
                  </a:solidFill>
                </a:rPr>
                <a:t>sf</a:t>
              </a:r>
              <a:r>
                <a:rPr sz="1100" b="0" i="1" dirty="0">
                  <a:solidFill>
                    <a:srgbClr val="000000"/>
                  </a:solidFill>
                </a:rPr>
                <a:t> &lt;- stamp("</a:t>
              </a:r>
              <a:r>
                <a:rPr sz="1100" b="0" i="1" dirty="0" err="1" smtClean="0">
                  <a:solidFill>
                    <a:srgbClr val="000000"/>
                  </a:solidFill>
                </a:rPr>
                <a:t>Cread</a:t>
              </a:r>
              <a:r>
                <a:rPr lang="es-AR" sz="1100" b="0" i="1" dirty="0" smtClean="0">
                  <a:solidFill>
                    <a:srgbClr val="000000"/>
                  </a:solidFill>
                </a:rPr>
                <a:t>o</a:t>
              </a:r>
              <a:r>
                <a:rPr sz="1100" b="0" i="1" dirty="0" smtClean="0">
                  <a:solidFill>
                    <a:srgbClr val="000000"/>
                  </a:solidFill>
                </a:rPr>
                <a:t> </a:t>
              </a:r>
              <a:r>
                <a:rPr lang="es-AR" sz="1100" b="0" i="1" dirty="0" smtClean="0">
                  <a:solidFill>
                    <a:srgbClr val="000000"/>
                  </a:solidFill>
                </a:rPr>
                <a:t>Domingo</a:t>
              </a:r>
              <a:r>
                <a:rPr sz="1100" b="0" i="1" dirty="0" smtClean="0">
                  <a:solidFill>
                    <a:srgbClr val="000000"/>
                  </a:solidFill>
                </a:rPr>
                <a:t>, </a:t>
              </a:r>
              <a:r>
                <a:rPr lang="es-AR" sz="1100" b="0" i="1" dirty="0" smtClean="0">
                  <a:solidFill>
                    <a:srgbClr val="000000"/>
                  </a:solidFill>
                </a:rPr>
                <a:t>Ene</a:t>
              </a:r>
              <a:r>
                <a:rPr sz="1100" b="0" i="1" dirty="0" smtClean="0">
                  <a:solidFill>
                    <a:srgbClr val="000000"/>
                  </a:solidFill>
                </a:rPr>
                <a:t> </a:t>
              </a:r>
              <a:r>
                <a:rPr sz="1100" b="0" i="1" dirty="0">
                  <a:solidFill>
                    <a:srgbClr val="000000"/>
                  </a:solidFill>
                </a:rPr>
                <a:t>17, 1999 3:34</a:t>
              </a:r>
              <a:r>
                <a:rPr sz="1100" b="0" i="1" dirty="0" smtClean="0">
                  <a:solidFill>
                    <a:srgbClr val="000000"/>
                  </a:solidFill>
                </a:rPr>
                <a:t>")</a:t>
              </a:r>
              <a:endParaRPr lang="es-AR" sz="1100" b="0" i="1" dirty="0" smtClean="0">
                <a:solidFill>
                  <a:srgbClr val="000000"/>
                </a:solidFill>
              </a:endParaRPr>
            </a:p>
            <a:p>
              <a:pPr marL="419100">
                <a:lnSpc>
                  <a:spcPct val="80000"/>
                </a:lnSpc>
                <a:spcBef>
                  <a:spcPts val="0"/>
                </a:spcBef>
                <a:buSzPct val="100000"/>
                <a:defRPr sz="1100">
                  <a:solidFill>
                    <a:srgbClr val="000000"/>
                  </a:solidFill>
                </a:defRPr>
              </a:pPr>
              <a:endParaRPr sz="1100" b="0" i="1" dirty="0">
                <a:solidFill>
                  <a:srgbClr val="000000"/>
                </a:solidFill>
              </a:endParaRPr>
            </a:p>
            <a:p>
              <a:pPr marL="571500" indent="-152400">
                <a:lnSpc>
                  <a:spcPct val="80000"/>
                </a:lnSpc>
                <a:spcBef>
                  <a:spcPts val="0"/>
                </a:spcBef>
                <a:buSzPct val="100000"/>
                <a:buAutoNum type="arabicPeriod" startAt="2"/>
                <a:defRPr sz="1100">
                  <a:solidFill>
                    <a:srgbClr val="000000"/>
                  </a:solidFill>
                </a:defRPr>
              </a:pPr>
              <a:r>
                <a:rPr b="0" dirty="0" err="1"/>
                <a:t>Aplica</a:t>
              </a:r>
              <a:r>
                <a:rPr b="0" dirty="0"/>
                <a:t> la </a:t>
              </a:r>
              <a:r>
                <a:rPr b="0" dirty="0" err="1"/>
                <a:t>plantilla</a:t>
              </a:r>
              <a:r>
                <a:rPr b="0" dirty="0"/>
                <a:t> a </a:t>
              </a:r>
              <a:r>
                <a:rPr b="0" dirty="0" err="1"/>
                <a:t>fechas</a:t>
              </a:r>
              <a:endParaRPr b="0" dirty="0"/>
            </a:p>
            <a:p>
              <a:pPr indent="419100">
                <a:lnSpc>
                  <a:spcPct val="80000"/>
                </a:lnSpc>
                <a:spcBef>
                  <a:spcPts val="0"/>
                </a:spcBef>
                <a:defRPr sz="1100" i="1">
                  <a:solidFill>
                    <a:srgbClr val="000000"/>
                  </a:solidFill>
                </a:defRPr>
              </a:pPr>
              <a:r>
                <a:rPr b="0" dirty="0" err="1"/>
                <a:t>sf</a:t>
              </a:r>
              <a:r>
                <a:rPr b="0" dirty="0"/>
                <a:t>(</a:t>
              </a:r>
              <a:r>
                <a:rPr b="0" dirty="0" err="1"/>
                <a:t>ymd</a:t>
              </a:r>
              <a:r>
                <a:rPr b="0" dirty="0"/>
                <a:t>("2010-04-05"))</a:t>
              </a:r>
            </a:p>
            <a:p>
              <a:pPr indent="419100">
                <a:lnSpc>
                  <a:spcPct val="80000"/>
                </a:lnSpc>
                <a:spcBef>
                  <a:spcPts val="800"/>
                </a:spcBef>
                <a:defRPr sz="1100">
                  <a:solidFill>
                    <a:schemeClr val="accent4">
                      <a:satOff val="8634"/>
                      <a:lumOff val="-20316"/>
                    </a:schemeClr>
                  </a:solidFill>
                </a:defRPr>
              </a:pPr>
              <a:r>
                <a:rPr sz="1100" b="0" dirty="0">
                  <a:solidFill>
                    <a:schemeClr val="accent4">
                      <a:satOff val="8634"/>
                      <a:lumOff val="-20316"/>
                    </a:schemeClr>
                  </a:solidFill>
                </a:rPr>
                <a:t>## [1] "</a:t>
              </a:r>
              <a:r>
                <a:rPr sz="1100" b="0" dirty="0" err="1" smtClean="0">
                  <a:solidFill>
                    <a:schemeClr val="accent4">
                      <a:satOff val="8634"/>
                      <a:lumOff val="-20316"/>
                    </a:schemeClr>
                  </a:solidFill>
                </a:rPr>
                <a:t>Crea</a:t>
              </a:r>
              <a:r>
                <a:rPr lang="es-AR" sz="1100" b="0" dirty="0" smtClean="0">
                  <a:solidFill>
                    <a:schemeClr val="accent4">
                      <a:satOff val="8634"/>
                      <a:lumOff val="-20316"/>
                    </a:schemeClr>
                  </a:solidFill>
                </a:rPr>
                <a:t>do</a:t>
              </a:r>
              <a:r>
                <a:rPr sz="1100" b="0" dirty="0" smtClean="0">
                  <a:solidFill>
                    <a:schemeClr val="accent4">
                      <a:satOff val="8634"/>
                      <a:lumOff val="-20316"/>
                    </a:schemeClr>
                  </a:solidFill>
                </a:rPr>
                <a:t> </a:t>
              </a:r>
              <a:r>
                <a:rPr lang="es-AR" sz="1100" b="0" dirty="0" smtClean="0">
                  <a:solidFill>
                    <a:schemeClr val="accent4">
                      <a:satOff val="8634"/>
                      <a:lumOff val="-20316"/>
                    </a:schemeClr>
                  </a:solidFill>
                </a:rPr>
                <a:t>Lunes</a:t>
              </a:r>
              <a:r>
                <a:rPr sz="1100" b="0" dirty="0" smtClean="0">
                  <a:solidFill>
                    <a:schemeClr val="accent4">
                      <a:satOff val="8634"/>
                      <a:lumOff val="-20316"/>
                    </a:schemeClr>
                  </a:solidFill>
                </a:rPr>
                <a:t>, A</a:t>
              </a:r>
              <a:r>
                <a:rPr lang="es-AR" sz="1100" b="0" dirty="0" err="1" smtClean="0">
                  <a:solidFill>
                    <a:schemeClr val="accent4">
                      <a:satOff val="8634"/>
                      <a:lumOff val="-20316"/>
                    </a:schemeClr>
                  </a:solidFill>
                </a:rPr>
                <a:t>br</a:t>
              </a:r>
              <a:r>
                <a:rPr sz="1100" b="0" dirty="0" smtClean="0">
                  <a:solidFill>
                    <a:schemeClr val="accent4">
                      <a:satOff val="8634"/>
                      <a:lumOff val="-20316"/>
                    </a:schemeClr>
                  </a:solidFill>
                </a:rPr>
                <a:t> </a:t>
              </a:r>
              <a:r>
                <a:rPr sz="1100" b="0" dirty="0">
                  <a:solidFill>
                    <a:schemeClr val="accent4">
                      <a:satOff val="8634"/>
                      <a:lumOff val="-20316"/>
                    </a:schemeClr>
                  </a:solidFill>
                </a:rPr>
                <a:t>05, 2010 00:00"  </a:t>
              </a:r>
            </a:p>
          </p:txBody>
        </p:sp>
        <p:sp>
          <p:nvSpPr>
            <p:cNvPr id="479" name="Tip: use a…"/>
            <p:cNvSpPr/>
            <p:nvPr/>
          </p:nvSpPr>
          <p:spPr>
            <a:xfrm>
              <a:off x="3876146" y="1547039"/>
              <a:ext cx="1270003" cy="127000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lnSpc>
                  <a:spcPct val="80000"/>
                </a:lnSpc>
                <a:spcBef>
                  <a:spcPts val="0"/>
                </a:spcBef>
                <a:defRPr sz="1100" b="0">
                  <a:solidFill>
                    <a:srgbClr val="FFFFFF"/>
                  </a:solidFill>
                </a:defRPr>
              </a:pPr>
              <a:r>
                <a:rPr b="1" dirty="0"/>
                <a:t>Tip:</a:t>
              </a:r>
              <a:r>
                <a:rPr dirty="0"/>
                <a:t> </a:t>
              </a:r>
              <a:r>
                <a:rPr b="1" dirty="0"/>
                <a:t>use a </a:t>
              </a:r>
            </a:p>
            <a:p>
              <a:pPr algn="ctr">
                <a:lnSpc>
                  <a:spcPct val="80000"/>
                </a:lnSpc>
                <a:spcBef>
                  <a:spcPts val="0"/>
                </a:spcBef>
                <a:defRPr sz="1100">
                  <a:solidFill>
                    <a:srgbClr val="FFFFFF"/>
                  </a:solidFill>
                </a:defRPr>
              </a:pPr>
              <a:r>
                <a:rPr dirty="0"/>
                <a:t>date with </a:t>
              </a:r>
            </a:p>
            <a:p>
              <a:pPr algn="ctr">
                <a:lnSpc>
                  <a:spcPct val="80000"/>
                </a:lnSpc>
                <a:spcBef>
                  <a:spcPts val="0"/>
                </a:spcBef>
                <a:defRPr sz="1100">
                  <a:solidFill>
                    <a:srgbClr val="FFFFFF"/>
                  </a:solidFill>
                </a:defRPr>
              </a:pPr>
              <a:r>
                <a:rPr dirty="0"/>
                <a:t>day &gt; 12</a:t>
              </a:r>
            </a:p>
          </p:txBody>
        </p:sp>
        <p:sp>
          <p:nvSpPr>
            <p:cNvPr id="481" name="Line"/>
            <p:cNvSpPr/>
            <p:nvPr/>
          </p:nvSpPr>
          <p:spPr>
            <a:xfrm>
              <a:off x="16000" y="0"/>
              <a:ext cx="4223273" cy="0"/>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82" name="Stamp Date-times"/>
            <p:cNvSpPr/>
            <p:nvPr/>
          </p:nvSpPr>
          <p:spPr>
            <a:xfrm>
              <a:off x="0" y="222439"/>
              <a:ext cx="1270000"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sz="2500" b="0">
                  <a:solidFill>
                    <a:srgbClr val="628DB5"/>
                  </a:solidFill>
                </a:defRPr>
              </a:pPr>
              <a:r>
                <a:rPr lang="es-AR" sz="2500" b="0" dirty="0" smtClean="0">
                  <a:solidFill>
                    <a:schemeClr val="accent4">
                      <a:satOff val="8634"/>
                      <a:lumOff val="-20316"/>
                    </a:schemeClr>
                  </a:solidFill>
                </a:rPr>
                <a:t>Formatos amigables</a:t>
              </a:r>
              <a:r>
                <a:rPr sz="2500" b="0" dirty="0" smtClean="0">
                  <a:solidFill>
                    <a:schemeClr val="accent4">
                      <a:satOff val="8634"/>
                      <a:lumOff val="-20316"/>
                    </a:schemeClr>
                  </a:solidFill>
                </a:rPr>
                <a:t> </a:t>
              </a:r>
              <a:r>
                <a:rPr sz="2500" b="0" dirty="0">
                  <a:solidFill>
                    <a:schemeClr val="accent4">
                      <a:satOff val="8634"/>
                      <a:lumOff val="-20316"/>
                    </a:schemeClr>
                  </a:solidFill>
                </a:rPr>
                <a:t>Date-times</a:t>
              </a:r>
            </a:p>
          </p:txBody>
        </p:sp>
      </p:grpSp>
      <p:grpSp>
        <p:nvGrpSpPr>
          <p:cNvPr id="528" name="Group"/>
          <p:cNvGrpSpPr/>
          <p:nvPr/>
        </p:nvGrpSpPr>
        <p:grpSpPr>
          <a:xfrm>
            <a:off x="9400675" y="1536700"/>
            <a:ext cx="4349135" cy="2984500"/>
            <a:chOff x="9399" y="0"/>
            <a:chExt cx="4349134" cy="2984500"/>
          </a:xfrm>
        </p:grpSpPr>
        <p:sp>
          <p:nvSpPr>
            <p:cNvPr id="484" name="Line"/>
            <p:cNvSpPr/>
            <p:nvPr/>
          </p:nvSpPr>
          <p:spPr>
            <a:xfrm>
              <a:off x="38100" y="0"/>
              <a:ext cx="2788025" cy="0"/>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85" name="Redondear Date-times"/>
            <p:cNvSpPr txBox="1"/>
            <p:nvPr/>
          </p:nvSpPr>
          <p:spPr>
            <a:xfrm>
              <a:off x="9399" y="52425"/>
              <a:ext cx="2904640" cy="3400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sz="2500" b="0">
                  <a:solidFill>
                    <a:srgbClr val="628DB5"/>
                  </a:solidFill>
                </a:defRPr>
              </a:pPr>
              <a:r>
                <a:rPr sz="2500" b="0" dirty="0" err="1">
                  <a:solidFill>
                    <a:schemeClr val="accent4">
                      <a:satOff val="8634"/>
                      <a:lumOff val="-20316"/>
                    </a:schemeClr>
                  </a:solidFill>
                </a:rPr>
                <a:t>Redondear</a:t>
              </a:r>
              <a:r>
                <a:rPr sz="2500" b="0" dirty="0">
                  <a:solidFill>
                    <a:schemeClr val="accent4">
                      <a:satOff val="8634"/>
                      <a:lumOff val="-20316"/>
                    </a:schemeClr>
                  </a:solidFill>
                </a:rPr>
                <a:t> </a:t>
              </a:r>
              <a:r>
                <a:rPr sz="2500" b="0" dirty="0" smtClean="0">
                  <a:solidFill>
                    <a:schemeClr val="accent4">
                      <a:satOff val="8634"/>
                      <a:lumOff val="-20316"/>
                    </a:schemeClr>
                  </a:solidFill>
                </a:rPr>
                <a:t>Date-time</a:t>
              </a:r>
              <a:endParaRPr sz="2500" b="0" dirty="0">
                <a:solidFill>
                  <a:schemeClr val="accent4">
                    <a:satOff val="8634"/>
                    <a:lumOff val="-20316"/>
                  </a:schemeClr>
                </a:solidFill>
              </a:endParaRPr>
            </a:p>
          </p:txBody>
        </p:sp>
        <p:sp>
          <p:nvSpPr>
            <p:cNvPr id="486" name="floor_date(x, unit = &quot;second&quot;) Redondear hacia la unidad más cercana inferior.       floor_date(dt, unit = &quot;month&quot;)…"/>
            <p:cNvSpPr txBox="1"/>
            <p:nvPr/>
          </p:nvSpPr>
          <p:spPr>
            <a:xfrm>
              <a:off x="2406374" y="475637"/>
              <a:ext cx="1952159" cy="25088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defTabSz="572516">
                <a:lnSpc>
                  <a:spcPct val="80000"/>
                </a:lnSpc>
                <a:spcBef>
                  <a:spcPts val="0"/>
                </a:spcBef>
                <a:defRPr sz="1078" b="0">
                  <a:solidFill>
                    <a:srgbClr val="000000"/>
                  </a:solidFill>
                </a:defRPr>
              </a:pPr>
              <a:r>
                <a:rPr b="1" dirty="0" err="1"/>
                <a:t>floor_date</a:t>
              </a:r>
              <a:r>
                <a:rPr dirty="0"/>
                <a:t>(x, unit = "second") </a:t>
              </a:r>
              <a:r>
                <a:rPr dirty="0" err="1" smtClean="0"/>
                <a:t>Redondea</a:t>
              </a:r>
              <a:r>
                <a:rPr dirty="0" smtClean="0"/>
                <a:t> </a:t>
              </a:r>
              <a:r>
                <a:rPr lang="es-AR" dirty="0" smtClean="0"/>
                <a:t>hacia abajo</a:t>
              </a:r>
              <a:r>
                <a:rPr dirty="0" smtClean="0"/>
                <a:t>.       </a:t>
              </a:r>
              <a:r>
                <a:rPr i="1" dirty="0" err="1"/>
                <a:t>floor_date</a:t>
              </a:r>
              <a:r>
                <a:rPr i="1" dirty="0"/>
                <a:t>(</a:t>
              </a:r>
              <a:r>
                <a:rPr i="1" dirty="0" err="1"/>
                <a:t>dt</a:t>
              </a:r>
              <a:r>
                <a:rPr i="1" dirty="0"/>
                <a:t>, unit = "month")</a:t>
              </a:r>
            </a:p>
            <a:p>
              <a:pPr defTabSz="572516">
                <a:lnSpc>
                  <a:spcPct val="80000"/>
                </a:lnSpc>
                <a:spcBef>
                  <a:spcPts val="0"/>
                </a:spcBef>
                <a:defRPr sz="1078" b="0">
                  <a:solidFill>
                    <a:srgbClr val="000000"/>
                  </a:solidFill>
                </a:defRPr>
              </a:pPr>
              <a:endParaRPr i="1" dirty="0"/>
            </a:p>
            <a:p>
              <a:pPr defTabSz="572516">
                <a:lnSpc>
                  <a:spcPct val="80000"/>
                </a:lnSpc>
                <a:spcBef>
                  <a:spcPts val="0"/>
                </a:spcBef>
                <a:defRPr sz="1078" b="0">
                  <a:solidFill>
                    <a:srgbClr val="000000"/>
                  </a:solidFill>
                </a:defRPr>
              </a:pPr>
              <a:r>
                <a:rPr b="1" dirty="0" err="1"/>
                <a:t>round_date</a:t>
              </a:r>
              <a:r>
                <a:rPr dirty="0"/>
                <a:t>(x, unit = "second") </a:t>
              </a:r>
              <a:r>
                <a:rPr dirty="0" err="1" smtClean="0"/>
                <a:t>Redondear</a:t>
              </a:r>
              <a:r>
                <a:rPr lang="es-AR" dirty="0"/>
                <a:t> </a:t>
              </a:r>
              <a:r>
                <a:rPr dirty="0" smtClean="0"/>
                <a:t>a </a:t>
              </a:r>
              <a:r>
                <a:rPr dirty="0"/>
                <a:t>la </a:t>
              </a:r>
              <a:r>
                <a:rPr dirty="0" err="1"/>
                <a:t>unidad</a:t>
              </a:r>
              <a:r>
                <a:rPr dirty="0"/>
                <a:t> </a:t>
              </a:r>
              <a:r>
                <a:rPr dirty="0" err="1"/>
                <a:t>más</a:t>
              </a:r>
              <a:r>
                <a:rPr dirty="0"/>
                <a:t> </a:t>
              </a:r>
              <a:r>
                <a:rPr dirty="0" err="1"/>
                <a:t>cercana</a:t>
              </a:r>
              <a:r>
                <a:rPr dirty="0"/>
                <a:t>.                 </a:t>
              </a:r>
              <a:r>
                <a:rPr i="1" dirty="0" err="1"/>
                <a:t>round_date</a:t>
              </a:r>
              <a:r>
                <a:rPr i="1" dirty="0"/>
                <a:t>(</a:t>
              </a:r>
              <a:r>
                <a:rPr i="1" dirty="0" err="1"/>
                <a:t>dt</a:t>
              </a:r>
              <a:r>
                <a:rPr i="1" dirty="0"/>
                <a:t>, unit = "month")</a:t>
              </a:r>
            </a:p>
            <a:p>
              <a:pPr defTabSz="572516">
                <a:lnSpc>
                  <a:spcPct val="80000"/>
                </a:lnSpc>
                <a:spcBef>
                  <a:spcPts val="0"/>
                </a:spcBef>
                <a:defRPr sz="1078" b="0">
                  <a:solidFill>
                    <a:srgbClr val="000000"/>
                  </a:solidFill>
                </a:defRPr>
              </a:pPr>
              <a:endParaRPr i="1" dirty="0"/>
            </a:p>
            <a:p>
              <a:pPr defTabSz="572516">
                <a:lnSpc>
                  <a:spcPct val="80000"/>
                </a:lnSpc>
                <a:spcBef>
                  <a:spcPts val="0"/>
                </a:spcBef>
                <a:defRPr sz="1078" b="0">
                  <a:solidFill>
                    <a:srgbClr val="000000"/>
                  </a:solidFill>
                </a:defRPr>
              </a:pPr>
              <a:r>
                <a:rPr b="1" dirty="0" err="1"/>
                <a:t>ceiling_date</a:t>
              </a:r>
              <a:r>
                <a:rPr dirty="0"/>
                <a:t>(x, unit = "second", </a:t>
              </a:r>
              <a:r>
                <a:rPr dirty="0" err="1"/>
                <a:t>change_on_boundary</a:t>
              </a:r>
              <a:r>
                <a:rPr dirty="0"/>
                <a:t> = NULL) </a:t>
              </a:r>
              <a:r>
                <a:rPr dirty="0" err="1" smtClean="0"/>
                <a:t>Redondea</a:t>
              </a:r>
              <a:r>
                <a:rPr lang="es-AR" dirty="0" smtClean="0"/>
                <a:t> </a:t>
              </a:r>
              <a:r>
                <a:rPr dirty="0" smtClean="0"/>
                <a:t> </a:t>
              </a:r>
              <a:r>
                <a:rPr dirty="0" err="1"/>
                <a:t>hacia</a:t>
              </a:r>
              <a:r>
                <a:rPr dirty="0"/>
                <a:t> </a:t>
              </a:r>
              <a:r>
                <a:rPr lang="es-AR" dirty="0" smtClean="0"/>
                <a:t>arriba</a:t>
              </a:r>
              <a:r>
                <a:rPr dirty="0" smtClean="0"/>
                <a:t>. </a:t>
              </a:r>
              <a:r>
                <a:rPr i="1" dirty="0" err="1"/>
                <a:t>ceiling_date</a:t>
              </a:r>
              <a:r>
                <a:rPr i="1" dirty="0"/>
                <a:t>(</a:t>
              </a:r>
              <a:r>
                <a:rPr i="1" dirty="0" err="1"/>
                <a:t>dt</a:t>
              </a:r>
              <a:r>
                <a:rPr i="1" dirty="0"/>
                <a:t>, unit = "month")</a:t>
              </a:r>
            </a:p>
            <a:p>
              <a:pPr defTabSz="572516">
                <a:lnSpc>
                  <a:spcPct val="80000"/>
                </a:lnSpc>
                <a:spcBef>
                  <a:spcPts val="0"/>
                </a:spcBef>
                <a:defRPr sz="1078" b="0">
                  <a:solidFill>
                    <a:srgbClr val="000000"/>
                  </a:solidFill>
                </a:defRPr>
              </a:pPr>
              <a:endParaRPr i="1" dirty="0"/>
            </a:p>
            <a:p>
              <a:pPr defTabSz="572516">
                <a:lnSpc>
                  <a:spcPct val="80000"/>
                </a:lnSpc>
                <a:spcBef>
                  <a:spcPts val="0"/>
                </a:spcBef>
                <a:defRPr sz="1078" b="0">
                  <a:solidFill>
                    <a:srgbClr val="000000"/>
                  </a:solidFill>
                </a:defRPr>
              </a:pPr>
              <a:r>
                <a:rPr b="1" dirty="0"/>
                <a:t>rollback</a:t>
              </a:r>
              <a:r>
                <a:rPr dirty="0"/>
                <a:t>(dates, </a:t>
              </a:r>
              <a:r>
                <a:rPr dirty="0" err="1"/>
                <a:t>roll_to_first</a:t>
              </a:r>
              <a:r>
                <a:rPr dirty="0"/>
                <a:t> = FALSE, </a:t>
              </a:r>
              <a:r>
                <a:rPr dirty="0" err="1"/>
                <a:t>preserve_hms</a:t>
              </a:r>
              <a:r>
                <a:rPr dirty="0"/>
                <a:t> = TRUE) </a:t>
              </a:r>
              <a:r>
                <a:rPr dirty="0" err="1"/>
                <a:t>Devuelve</a:t>
              </a:r>
              <a:r>
                <a:rPr dirty="0"/>
                <a:t> el </a:t>
              </a:r>
              <a:r>
                <a:rPr lang="es-AR" dirty="0" smtClean="0"/>
                <a:t>ú</a:t>
              </a:r>
              <a:r>
                <a:rPr dirty="0" err="1" smtClean="0"/>
                <a:t>ltimo</a:t>
              </a:r>
              <a:r>
                <a:rPr dirty="0" smtClean="0"/>
                <a:t> </a:t>
              </a:r>
              <a:r>
                <a:rPr dirty="0" err="1"/>
                <a:t>día</a:t>
              </a:r>
              <a:r>
                <a:rPr dirty="0"/>
                <a:t> del </a:t>
              </a:r>
              <a:r>
                <a:rPr dirty="0" err="1"/>
                <a:t>mes</a:t>
              </a:r>
              <a:r>
                <a:rPr dirty="0"/>
                <a:t> </a:t>
              </a:r>
              <a:r>
                <a:rPr dirty="0" err="1"/>
                <a:t>previo</a:t>
              </a:r>
              <a:r>
                <a:rPr dirty="0"/>
                <a:t>. </a:t>
              </a:r>
              <a:r>
                <a:rPr i="1" dirty="0"/>
                <a:t>rollback(</a:t>
              </a:r>
              <a:r>
                <a:rPr i="1" dirty="0" err="1"/>
                <a:t>dt</a:t>
              </a:r>
              <a:r>
                <a:rPr i="1" dirty="0"/>
                <a:t>)</a:t>
              </a:r>
            </a:p>
          </p:txBody>
        </p:sp>
        <p:grpSp>
          <p:nvGrpSpPr>
            <p:cNvPr id="499" name="Group"/>
            <p:cNvGrpSpPr/>
            <p:nvPr/>
          </p:nvGrpSpPr>
          <p:grpSpPr>
            <a:xfrm>
              <a:off x="12330" y="502110"/>
              <a:ext cx="2183287" cy="549220"/>
              <a:chOff x="0" y="0"/>
              <a:chExt cx="2183286" cy="549219"/>
            </a:xfrm>
          </p:grpSpPr>
          <p:sp>
            <p:nvSpPr>
              <p:cNvPr id="487" name="Line"/>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88" name="Ene"/>
              <p:cNvSpPr txBox="1"/>
              <p:nvPr/>
            </p:nvSpPr>
            <p:spPr>
              <a:xfrm>
                <a:off x="0" y="332905"/>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Ene</a:t>
                </a:r>
              </a:p>
            </p:txBody>
          </p:sp>
          <p:sp>
            <p:nvSpPr>
              <p:cNvPr id="489" name="Line"/>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0"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491" name="Line"/>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2"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493" name="Line"/>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4" name="Abr"/>
              <p:cNvSpPr txBox="1"/>
              <p:nvPr/>
            </p:nvSpPr>
            <p:spPr>
              <a:xfrm>
                <a:off x="1809856"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Abr</a:t>
                </a:r>
              </a:p>
            </p:txBody>
          </p:sp>
          <p:sp>
            <p:nvSpPr>
              <p:cNvPr id="495" name="Line"/>
              <p:cNvSpPr/>
              <p:nvPr/>
            </p:nvSpPr>
            <p:spPr>
              <a:xfrm flipV="1">
                <a:off x="981785" y="0"/>
                <a:ext cx="1" cy="364430"/>
              </a:xfrm>
              <a:prstGeom prst="line">
                <a:avLst/>
              </a:prstGeom>
              <a:noFill/>
              <a:ln w="38100" cap="flat">
                <a:solidFill>
                  <a:schemeClr val="accent2"/>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6" name="Line"/>
              <p:cNvSpPr/>
              <p:nvPr/>
            </p:nvSpPr>
            <p:spPr>
              <a:xfrm flipV="1">
                <a:off x="764377" y="1335"/>
                <a:ext cx="1" cy="364431"/>
              </a:xfrm>
              <a:prstGeom prst="line">
                <a:avLst/>
              </a:prstGeom>
              <a:noFill/>
              <a:ln w="38100" cap="flat">
                <a:solidFill>
                  <a:srgbClr val="92D05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7" name="Line"/>
              <p:cNvSpPr/>
              <p:nvPr/>
            </p:nvSpPr>
            <p:spPr>
              <a:xfrm flipH="1" flipV="1">
                <a:off x="776664" y="182214"/>
                <a:ext cx="154736" cy="1"/>
              </a:xfrm>
              <a:prstGeom prst="line">
                <a:avLst/>
              </a:prstGeom>
              <a:noFill/>
              <a:ln w="25400" cap="flat">
                <a:solidFill>
                  <a:srgbClr val="92D05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98" name="Line"/>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512" name="Group"/>
            <p:cNvGrpSpPr/>
            <p:nvPr/>
          </p:nvGrpSpPr>
          <p:grpSpPr>
            <a:xfrm>
              <a:off x="12330" y="1645341"/>
              <a:ext cx="2183287" cy="549220"/>
              <a:chOff x="0" y="0"/>
              <a:chExt cx="2183286" cy="549219"/>
            </a:xfrm>
          </p:grpSpPr>
          <p:sp>
            <p:nvSpPr>
              <p:cNvPr id="500" name="Line"/>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1" name="Ene"/>
              <p:cNvSpPr txBox="1"/>
              <p:nvPr/>
            </p:nvSpPr>
            <p:spPr>
              <a:xfrm>
                <a:off x="0" y="332905"/>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Ene</a:t>
                </a:r>
              </a:p>
            </p:txBody>
          </p:sp>
          <p:sp>
            <p:nvSpPr>
              <p:cNvPr id="502" name="Line"/>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3"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504" name="Line"/>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5"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506" name="Line"/>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7" name="Abr"/>
              <p:cNvSpPr txBox="1"/>
              <p:nvPr/>
            </p:nvSpPr>
            <p:spPr>
              <a:xfrm>
                <a:off x="1809856"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Abr</a:t>
                </a:r>
              </a:p>
            </p:txBody>
          </p:sp>
          <p:sp>
            <p:nvSpPr>
              <p:cNvPr id="508" name="Line"/>
              <p:cNvSpPr/>
              <p:nvPr/>
            </p:nvSpPr>
            <p:spPr>
              <a:xfrm flipV="1">
                <a:off x="981785" y="0"/>
                <a:ext cx="1" cy="364430"/>
              </a:xfrm>
              <a:prstGeom prst="line">
                <a:avLst/>
              </a:prstGeom>
              <a:noFill/>
              <a:ln w="38100" cap="flat">
                <a:solidFill>
                  <a:schemeClr val="accent2"/>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9" name="Line"/>
              <p:cNvSpPr/>
              <p:nvPr/>
            </p:nvSpPr>
            <p:spPr>
              <a:xfrm flipV="1">
                <a:off x="1361277" y="1335"/>
                <a:ext cx="1" cy="364431"/>
              </a:xfrm>
              <a:prstGeom prst="line">
                <a:avLst/>
              </a:prstGeom>
              <a:noFill/>
              <a:ln w="38100" cap="flat">
                <a:solidFill>
                  <a:srgbClr val="92D05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0" name="Line"/>
              <p:cNvSpPr/>
              <p:nvPr/>
            </p:nvSpPr>
            <p:spPr>
              <a:xfrm>
                <a:off x="1032999" y="182214"/>
                <a:ext cx="313593" cy="1"/>
              </a:xfrm>
              <a:prstGeom prst="line">
                <a:avLst/>
              </a:prstGeom>
              <a:noFill/>
              <a:ln w="25400" cap="flat">
                <a:solidFill>
                  <a:srgbClr val="92D05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1" name="Line"/>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527" name="Group"/>
            <p:cNvGrpSpPr/>
            <p:nvPr/>
          </p:nvGrpSpPr>
          <p:grpSpPr>
            <a:xfrm>
              <a:off x="12330" y="1071147"/>
              <a:ext cx="2183287" cy="549221"/>
              <a:chOff x="0" y="0"/>
              <a:chExt cx="2183286" cy="549219"/>
            </a:xfrm>
          </p:grpSpPr>
          <p:sp>
            <p:nvSpPr>
              <p:cNvPr id="513" name="Line"/>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4" name="Ene"/>
              <p:cNvSpPr txBox="1"/>
              <p:nvPr/>
            </p:nvSpPr>
            <p:spPr>
              <a:xfrm>
                <a:off x="0" y="332905"/>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Ene</a:t>
                </a:r>
              </a:p>
            </p:txBody>
          </p:sp>
          <p:sp>
            <p:nvSpPr>
              <p:cNvPr id="515" name="Line"/>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6"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517" name="Line"/>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8"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519" name="Line"/>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0" name="Abr"/>
              <p:cNvSpPr txBox="1"/>
              <p:nvPr/>
            </p:nvSpPr>
            <p:spPr>
              <a:xfrm>
                <a:off x="1809856" y="332905"/>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A6AAA9"/>
                    </a:solidFill>
                  </a:defRPr>
                </a:lvl1pPr>
              </a:lstStyle>
              <a:p>
                <a:r>
                  <a:t>Abr</a:t>
                </a:r>
              </a:p>
            </p:txBody>
          </p:sp>
          <p:sp>
            <p:nvSpPr>
              <p:cNvPr id="521" name="Line"/>
              <p:cNvSpPr/>
              <p:nvPr/>
            </p:nvSpPr>
            <p:spPr>
              <a:xfrm flipV="1">
                <a:off x="981785" y="0"/>
                <a:ext cx="1" cy="364430"/>
              </a:xfrm>
              <a:prstGeom prst="line">
                <a:avLst/>
              </a:prstGeom>
              <a:noFill/>
              <a:ln w="38100" cap="flat">
                <a:solidFill>
                  <a:schemeClr val="accent2"/>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2" name="Line"/>
              <p:cNvSpPr/>
              <p:nvPr/>
            </p:nvSpPr>
            <p:spPr>
              <a:xfrm flipV="1">
                <a:off x="764377" y="1335"/>
                <a:ext cx="1" cy="364431"/>
              </a:xfrm>
              <a:prstGeom prst="line">
                <a:avLst/>
              </a:prstGeom>
              <a:noFill/>
              <a:ln w="38100" cap="flat">
                <a:solidFill>
                  <a:srgbClr val="92D05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3" name="Line"/>
              <p:cNvSpPr/>
              <p:nvPr/>
            </p:nvSpPr>
            <p:spPr>
              <a:xfrm flipH="1" flipV="1">
                <a:off x="776664" y="182214"/>
                <a:ext cx="154736" cy="1"/>
              </a:xfrm>
              <a:prstGeom prst="line">
                <a:avLst/>
              </a:prstGeom>
              <a:noFill/>
              <a:ln w="25400" cap="flat">
                <a:solidFill>
                  <a:srgbClr val="92D05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4" name="Line"/>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5" name="Line"/>
              <p:cNvSpPr/>
              <p:nvPr/>
            </p:nvSpPr>
            <p:spPr>
              <a:xfrm flipV="1">
                <a:off x="1367663" y="0"/>
                <a:ext cx="1" cy="364430"/>
              </a:xfrm>
              <a:prstGeom prst="line">
                <a:avLst/>
              </a:prstGeom>
              <a:noFill/>
              <a:ln w="38100" cap="flat">
                <a:solidFill>
                  <a:srgbClr val="92D05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6" name="Line"/>
              <p:cNvSpPr/>
              <p:nvPr/>
            </p:nvSpPr>
            <p:spPr>
              <a:xfrm>
                <a:off x="1038101" y="182214"/>
                <a:ext cx="313593" cy="1"/>
              </a:xfrm>
              <a:prstGeom prst="line">
                <a:avLst/>
              </a:prstGeom>
              <a:noFill/>
              <a:ln w="25400" cap="flat">
                <a:solidFill>
                  <a:srgbClr val="92D05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sp>
        <p:nvSpPr>
          <p:cNvPr id="532" name="2017-11-28 12:00:00"/>
          <p:cNvSpPr txBox="1"/>
          <p:nvPr/>
        </p:nvSpPr>
        <p:spPr>
          <a:xfrm>
            <a:off x="304656" y="2502165"/>
            <a:ext cx="1786811" cy="27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150">
                <a:solidFill>
                  <a:schemeClr val="accent4">
                    <a:satOff val="8634"/>
                    <a:lumOff val="-20316"/>
                  </a:schemeClr>
                </a:solidFill>
                <a:latin typeface="PT Mono"/>
                <a:ea typeface="PT Mono"/>
                <a:cs typeface="PT Mono"/>
                <a:sym typeface="PT Mono"/>
              </a:defRPr>
            </a:lvl1pPr>
          </a:lstStyle>
          <a:p>
            <a:r>
              <a:t>2017-11-28 12:00:00</a:t>
            </a:r>
          </a:p>
        </p:txBody>
      </p:sp>
      <p:sp>
        <p:nvSpPr>
          <p:cNvPr id="533" name="Shape"/>
          <p:cNvSpPr/>
          <p:nvPr/>
        </p:nvSpPr>
        <p:spPr>
          <a:xfrm>
            <a:off x="371127" y="2328862"/>
            <a:ext cx="1614514" cy="304782"/>
          </a:xfrm>
          <a:custGeom>
            <a:avLst/>
            <a:gdLst/>
            <a:ahLst/>
            <a:cxnLst>
              <a:cxn ang="0">
                <a:pos x="wd2" y="hd2"/>
              </a:cxn>
              <a:cxn ang="5400000">
                <a:pos x="wd2" y="hd2"/>
              </a:cxn>
              <a:cxn ang="10800000">
                <a:pos x="wd2" y="hd2"/>
              </a:cxn>
              <a:cxn ang="16200000">
                <a:pos x="wd2" y="hd2"/>
              </a:cxn>
            </a:cxnLst>
            <a:rect l="0" t="0" r="r" b="b"/>
            <a:pathLst>
              <a:path w="21600" h="21600" extrusionOk="0">
                <a:moveTo>
                  <a:pt x="10156" y="0"/>
                </a:moveTo>
                <a:lnTo>
                  <a:pt x="0" y="21566"/>
                </a:lnTo>
                <a:lnTo>
                  <a:pt x="10800" y="21583"/>
                </a:lnTo>
                <a:lnTo>
                  <a:pt x="21600" y="21600"/>
                </a:lnTo>
                <a:lnTo>
                  <a:pt x="10156" y="0"/>
                </a:lnTo>
                <a:close/>
              </a:path>
            </a:pathLst>
          </a:custGeom>
          <a:gradFill>
            <a:gsLst>
              <a:gs pos="0">
                <a:srgbClr val="007600">
                  <a:alpha val="13682"/>
                </a:srgbClr>
              </a:gs>
              <a:gs pos="29219">
                <a:srgbClr val="7FBB7F">
                  <a:alpha val="13682"/>
                </a:srgbClr>
              </a:gs>
              <a:gs pos="91166">
                <a:srgbClr val="FFFFFF">
                  <a:alpha val="13682"/>
                </a:srgbClr>
              </a:gs>
            </a:gsLst>
            <a:lin ang="5400000"/>
          </a:gradFill>
          <a:ln w="12700">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534" name="Group"/>
          <p:cNvGrpSpPr/>
          <p:nvPr/>
        </p:nvGrpSpPr>
        <p:grpSpPr>
          <a:xfrm>
            <a:off x="309466" y="1970139"/>
            <a:ext cx="1814989" cy="561921"/>
            <a:chOff x="0" y="3194"/>
            <a:chExt cx="1814987" cy="561920"/>
          </a:xfrm>
        </p:grpSpPr>
        <p:sp>
          <p:nvSpPr>
            <p:cNvPr id="535" name="Line"/>
            <p:cNvSpPr/>
            <p:nvPr/>
          </p:nvSpPr>
          <p:spPr>
            <a:xfrm>
              <a:off x="38951" y="362302"/>
              <a:ext cx="1776037"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6" name="Line"/>
            <p:cNvSpPr/>
            <p:nvPr/>
          </p:nvSpPr>
          <p:spPr>
            <a:xfrm flipV="1">
              <a:off x="161092"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7" name="Line"/>
            <p:cNvSpPr/>
            <p:nvPr/>
          </p:nvSpPr>
          <p:spPr>
            <a:xfrm flipV="1">
              <a:off x="531006"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8" name="Line"/>
            <p:cNvSpPr/>
            <p:nvPr/>
          </p:nvSpPr>
          <p:spPr>
            <a:xfrm flipV="1">
              <a:off x="900921"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9" name="Line"/>
            <p:cNvSpPr/>
            <p:nvPr/>
          </p:nvSpPr>
          <p:spPr>
            <a:xfrm flipV="1">
              <a:off x="1270835"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0" name="Line"/>
            <p:cNvSpPr/>
            <p:nvPr/>
          </p:nvSpPr>
          <p:spPr>
            <a:xfrm flipV="1">
              <a:off x="1640750"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1" name="2016"/>
            <p:cNvSpPr txBox="1"/>
            <p:nvPr/>
          </p:nvSpPr>
          <p:spPr>
            <a:xfrm>
              <a:off x="0" y="336100"/>
              <a:ext cx="322185" cy="2290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defRPr sz="400">
                  <a:solidFill>
                    <a:srgbClr val="A6AAA9"/>
                  </a:solidFill>
                </a:defRPr>
              </a:lvl1pPr>
            </a:lstStyle>
            <a:p>
              <a:r>
                <a:t>2016</a:t>
              </a:r>
            </a:p>
          </p:txBody>
        </p:sp>
        <p:sp>
          <p:nvSpPr>
            <p:cNvPr id="542" name="2017"/>
            <p:cNvSpPr txBox="1"/>
            <p:nvPr/>
          </p:nvSpPr>
          <p:spPr>
            <a:xfrm>
              <a:off x="369914" y="336100"/>
              <a:ext cx="322186" cy="2290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defRPr sz="400">
                  <a:solidFill>
                    <a:srgbClr val="A6AAA9"/>
                  </a:solidFill>
                </a:defRPr>
              </a:lvl1pPr>
            </a:lstStyle>
            <a:p>
              <a:r>
                <a:t>2017</a:t>
              </a:r>
            </a:p>
          </p:txBody>
        </p:sp>
        <p:sp>
          <p:nvSpPr>
            <p:cNvPr id="543" name="2018"/>
            <p:cNvSpPr txBox="1"/>
            <p:nvPr/>
          </p:nvSpPr>
          <p:spPr>
            <a:xfrm>
              <a:off x="739829" y="336100"/>
              <a:ext cx="322185" cy="2290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defRPr sz="400">
                  <a:solidFill>
                    <a:srgbClr val="A6AAA9"/>
                  </a:solidFill>
                </a:defRPr>
              </a:lvl1pPr>
            </a:lstStyle>
            <a:p>
              <a:r>
                <a:t>2018</a:t>
              </a:r>
            </a:p>
          </p:txBody>
        </p:sp>
        <p:sp>
          <p:nvSpPr>
            <p:cNvPr id="544" name="2019"/>
            <p:cNvSpPr txBox="1"/>
            <p:nvPr/>
          </p:nvSpPr>
          <p:spPr>
            <a:xfrm>
              <a:off x="1109742" y="336100"/>
              <a:ext cx="322186" cy="2290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defRPr sz="400">
                  <a:solidFill>
                    <a:srgbClr val="A6AAA9"/>
                  </a:solidFill>
                </a:defRPr>
              </a:lvl1pPr>
            </a:lstStyle>
            <a:p>
              <a:r>
                <a:t>2019</a:t>
              </a:r>
            </a:p>
          </p:txBody>
        </p:sp>
        <p:sp>
          <p:nvSpPr>
            <p:cNvPr id="545" name="2020"/>
            <p:cNvSpPr txBox="1"/>
            <p:nvPr/>
          </p:nvSpPr>
          <p:spPr>
            <a:xfrm>
              <a:off x="1479657" y="336100"/>
              <a:ext cx="322186" cy="2290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defRPr sz="400">
                  <a:solidFill>
                    <a:srgbClr val="A6AAA9"/>
                  </a:solidFill>
                </a:defRPr>
              </a:lvl1pPr>
            </a:lstStyle>
            <a:p>
              <a:r>
                <a:t>2020</a:t>
              </a:r>
            </a:p>
          </p:txBody>
        </p:sp>
        <p:sp>
          <p:nvSpPr>
            <p:cNvPr id="546" name="Line"/>
            <p:cNvSpPr/>
            <p:nvPr/>
          </p:nvSpPr>
          <p:spPr>
            <a:xfrm flipV="1">
              <a:off x="829386" y="3194"/>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547" name="Line"/>
          <p:cNvSpPr/>
          <p:nvPr/>
        </p:nvSpPr>
        <p:spPr>
          <a:xfrm flipV="1">
            <a:off x="10385391" y="2038810"/>
            <a:ext cx="1" cy="364431"/>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8" name="Line"/>
          <p:cNvSpPr/>
          <p:nvPr/>
        </p:nvSpPr>
        <p:spPr>
          <a:xfrm flipV="1">
            <a:off x="10167983" y="2040145"/>
            <a:ext cx="1" cy="364432"/>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9" name="Line"/>
          <p:cNvSpPr/>
          <p:nvPr/>
        </p:nvSpPr>
        <p:spPr>
          <a:xfrm flipH="1" flipV="1">
            <a:off x="10180270" y="2221024"/>
            <a:ext cx="154736"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0" name="Line"/>
          <p:cNvSpPr/>
          <p:nvPr/>
        </p:nvSpPr>
        <p:spPr>
          <a:xfrm flipV="1">
            <a:off x="10385391" y="2607847"/>
            <a:ext cx="1" cy="364431"/>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1" name="Line"/>
          <p:cNvSpPr/>
          <p:nvPr/>
        </p:nvSpPr>
        <p:spPr>
          <a:xfrm flipV="1">
            <a:off x="10167983" y="2609182"/>
            <a:ext cx="1" cy="364432"/>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2" name="Line"/>
          <p:cNvSpPr/>
          <p:nvPr/>
        </p:nvSpPr>
        <p:spPr>
          <a:xfrm flipH="1" flipV="1">
            <a:off x="10180270" y="2790062"/>
            <a:ext cx="154736"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3" name="Line"/>
          <p:cNvSpPr/>
          <p:nvPr/>
        </p:nvSpPr>
        <p:spPr>
          <a:xfrm flipV="1">
            <a:off x="10771269" y="2607847"/>
            <a:ext cx="1" cy="364431"/>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4" name="Line"/>
          <p:cNvSpPr/>
          <p:nvPr/>
        </p:nvSpPr>
        <p:spPr>
          <a:xfrm>
            <a:off x="10441707" y="2790062"/>
            <a:ext cx="313593"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5" name="Line"/>
          <p:cNvSpPr/>
          <p:nvPr/>
        </p:nvSpPr>
        <p:spPr>
          <a:xfrm flipV="1">
            <a:off x="10385391" y="3182041"/>
            <a:ext cx="1" cy="364431"/>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6" name="Line"/>
          <p:cNvSpPr/>
          <p:nvPr/>
        </p:nvSpPr>
        <p:spPr>
          <a:xfrm flipV="1">
            <a:off x="10764883" y="3183376"/>
            <a:ext cx="1" cy="364432"/>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57" name="Line"/>
          <p:cNvSpPr/>
          <p:nvPr/>
        </p:nvSpPr>
        <p:spPr>
          <a:xfrm>
            <a:off x="10436605" y="3364255"/>
            <a:ext cx="313593"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558" name="Group"/>
          <p:cNvGrpSpPr/>
          <p:nvPr/>
        </p:nvGrpSpPr>
        <p:grpSpPr>
          <a:xfrm>
            <a:off x="5122833" y="7095220"/>
            <a:ext cx="1383743" cy="540139"/>
            <a:chOff x="0" y="0"/>
            <a:chExt cx="1383741" cy="540138"/>
          </a:xfrm>
        </p:grpSpPr>
        <p:sp>
          <p:nvSpPr>
            <p:cNvPr id="559" name="Rectangle"/>
            <p:cNvSpPr/>
            <p:nvPr/>
          </p:nvSpPr>
          <p:spPr>
            <a:xfrm>
              <a:off x="2330" y="221117"/>
              <a:ext cx="225614" cy="4065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560" name="Group"/>
            <p:cNvGrpSpPr/>
            <p:nvPr/>
          </p:nvGrpSpPr>
          <p:grpSpPr>
            <a:xfrm>
              <a:off x="0" y="75620"/>
              <a:ext cx="1383742" cy="464519"/>
              <a:chOff x="0" y="0"/>
              <a:chExt cx="1383741" cy="464517"/>
            </a:xfrm>
          </p:grpSpPr>
          <p:sp>
            <p:nvSpPr>
              <p:cNvPr id="562" name="J"/>
              <p:cNvSpPr txBox="1"/>
              <p:nvPr/>
            </p:nvSpPr>
            <p:spPr>
              <a:xfrm>
                <a:off x="17401"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563" name="F"/>
              <p:cNvSpPr txBox="1"/>
              <p:nvPr/>
            </p:nvSpPr>
            <p:spPr>
              <a:xfrm>
                <a:off x="246016" y="-1"/>
                <a:ext cx="196721"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F</a:t>
                </a:r>
              </a:p>
            </p:txBody>
          </p:sp>
          <p:sp>
            <p:nvSpPr>
              <p:cNvPr id="564" name="M"/>
              <p:cNvSpPr txBox="1"/>
              <p:nvPr/>
            </p:nvSpPr>
            <p:spPr>
              <a:xfrm>
                <a:off x="459084" y="-1"/>
                <a:ext cx="230248"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565" name="A"/>
              <p:cNvSpPr txBox="1"/>
              <p:nvPr/>
            </p:nvSpPr>
            <p:spPr>
              <a:xfrm>
                <a:off x="702129" y="-1"/>
                <a:ext cx="203427"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566" name="M"/>
              <p:cNvSpPr txBox="1"/>
              <p:nvPr/>
            </p:nvSpPr>
            <p:spPr>
              <a:xfrm>
                <a:off x="918451" y="-1"/>
                <a:ext cx="23024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567" name="J"/>
              <p:cNvSpPr txBox="1"/>
              <p:nvPr/>
            </p:nvSpPr>
            <p:spPr>
              <a:xfrm>
                <a:off x="18425" y="177576"/>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568" name="A"/>
              <p:cNvSpPr txBox="1"/>
              <p:nvPr/>
            </p:nvSpPr>
            <p:spPr>
              <a:xfrm>
                <a:off x="247040" y="177576"/>
                <a:ext cx="20342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569" name="S"/>
              <p:cNvSpPr txBox="1"/>
              <p:nvPr/>
            </p:nvSpPr>
            <p:spPr>
              <a:xfrm>
                <a:off x="460107" y="177576"/>
                <a:ext cx="200633"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S</a:t>
                </a:r>
              </a:p>
            </p:txBody>
          </p:sp>
          <p:sp>
            <p:nvSpPr>
              <p:cNvPr id="570" name="O"/>
              <p:cNvSpPr txBox="1"/>
              <p:nvPr/>
            </p:nvSpPr>
            <p:spPr>
              <a:xfrm>
                <a:off x="703153" y="177576"/>
                <a:ext cx="218514"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O</a:t>
                </a:r>
              </a:p>
            </p:txBody>
          </p:sp>
          <p:sp>
            <p:nvSpPr>
              <p:cNvPr id="571" name="N"/>
              <p:cNvSpPr txBox="1"/>
              <p:nvPr/>
            </p:nvSpPr>
            <p:spPr>
              <a:xfrm>
                <a:off x="919475" y="177576"/>
                <a:ext cx="215720"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N</a:t>
                </a:r>
              </a:p>
            </p:txBody>
          </p:sp>
          <p:sp>
            <p:nvSpPr>
              <p:cNvPr id="572" name="J"/>
              <p:cNvSpPr txBox="1"/>
              <p:nvPr/>
            </p:nvSpPr>
            <p:spPr>
              <a:xfrm>
                <a:off x="1166065"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573" name="D"/>
              <p:cNvSpPr txBox="1"/>
              <p:nvPr/>
            </p:nvSpPr>
            <p:spPr>
              <a:xfrm>
                <a:off x="1167089" y="177576"/>
                <a:ext cx="21152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D</a:t>
                </a:r>
              </a:p>
            </p:txBody>
          </p:sp>
          <p:sp>
            <p:nvSpPr>
              <p:cNvPr id="574" name="Line"/>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75" name="Line"/>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76" name="Line"/>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77" name="Line"/>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78" name="Line"/>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79" name="Line"/>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0" name="Line"/>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1" name="Line"/>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2" name="Line"/>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3" name="Line"/>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4" name="Line"/>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5" name="Line"/>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6" name="Line"/>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7" name="Line"/>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8" name="Line"/>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89" name="Line"/>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0" name="Line"/>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1" name="Line"/>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2" name="Line"/>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3" name="Line"/>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4" name="Line"/>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5" name="Line"/>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6" name="Line"/>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7" name="Line"/>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8" name="Line"/>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99" name="Line"/>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0" name="Line"/>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1" name="Line"/>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2" name="Line"/>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3" name="Line"/>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4" name="Line"/>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5" name="Line"/>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6" name="Line"/>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7" name="Line"/>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8" name="Line"/>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9" name="Line"/>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0" name="Rectangle"/>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1" name="Line"/>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2" name="Rectangle"/>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3" name="Line"/>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4" name="Line"/>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5" name="Line"/>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6" name="Line"/>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7" name="Line"/>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8" name="Line"/>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9" name="Line"/>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0" name="Line"/>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1" name="Line"/>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2" name="Line"/>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3" name="Line"/>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4" name="Line"/>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5" name="Line"/>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561" name="x"/>
            <p:cNvSpPr txBox="1"/>
            <p:nvPr/>
          </p:nvSpPr>
          <p:spPr>
            <a:xfrm>
              <a:off x="278" y="0"/>
              <a:ext cx="242878" cy="3987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grpSp>
        <p:nvGrpSpPr>
          <p:cNvPr id="626" name="Group"/>
          <p:cNvGrpSpPr/>
          <p:nvPr/>
        </p:nvGrpSpPr>
        <p:grpSpPr>
          <a:xfrm>
            <a:off x="5122833" y="7606631"/>
            <a:ext cx="1383743" cy="540139"/>
            <a:chOff x="0" y="0"/>
            <a:chExt cx="1383741" cy="540138"/>
          </a:xfrm>
        </p:grpSpPr>
        <p:sp>
          <p:nvSpPr>
            <p:cNvPr id="627" name="Rectangle"/>
            <p:cNvSpPr/>
            <p:nvPr/>
          </p:nvSpPr>
          <p:spPr>
            <a:xfrm>
              <a:off x="2330" y="152409"/>
              <a:ext cx="686498" cy="143147"/>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628" name="Group"/>
            <p:cNvGrpSpPr/>
            <p:nvPr/>
          </p:nvGrpSpPr>
          <p:grpSpPr>
            <a:xfrm>
              <a:off x="0" y="75620"/>
              <a:ext cx="1383742" cy="464519"/>
              <a:chOff x="0" y="0"/>
              <a:chExt cx="1383741" cy="464517"/>
            </a:xfrm>
          </p:grpSpPr>
          <p:sp>
            <p:nvSpPr>
              <p:cNvPr id="630" name="J"/>
              <p:cNvSpPr txBox="1"/>
              <p:nvPr/>
            </p:nvSpPr>
            <p:spPr>
              <a:xfrm>
                <a:off x="17401"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631" name="F"/>
              <p:cNvSpPr txBox="1"/>
              <p:nvPr/>
            </p:nvSpPr>
            <p:spPr>
              <a:xfrm>
                <a:off x="246016" y="-1"/>
                <a:ext cx="196721"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F</a:t>
                </a:r>
              </a:p>
            </p:txBody>
          </p:sp>
          <p:sp>
            <p:nvSpPr>
              <p:cNvPr id="632" name="M"/>
              <p:cNvSpPr txBox="1"/>
              <p:nvPr/>
            </p:nvSpPr>
            <p:spPr>
              <a:xfrm>
                <a:off x="459084" y="-1"/>
                <a:ext cx="230248"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633" name="A"/>
              <p:cNvSpPr txBox="1"/>
              <p:nvPr/>
            </p:nvSpPr>
            <p:spPr>
              <a:xfrm>
                <a:off x="702129" y="-1"/>
                <a:ext cx="203427"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634" name="M"/>
              <p:cNvSpPr txBox="1"/>
              <p:nvPr/>
            </p:nvSpPr>
            <p:spPr>
              <a:xfrm>
                <a:off x="918451" y="-1"/>
                <a:ext cx="23024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635" name="J"/>
              <p:cNvSpPr txBox="1"/>
              <p:nvPr/>
            </p:nvSpPr>
            <p:spPr>
              <a:xfrm>
                <a:off x="18425" y="177576"/>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636" name="A"/>
              <p:cNvSpPr txBox="1"/>
              <p:nvPr/>
            </p:nvSpPr>
            <p:spPr>
              <a:xfrm>
                <a:off x="247040" y="177576"/>
                <a:ext cx="20342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637" name="S"/>
              <p:cNvSpPr txBox="1"/>
              <p:nvPr/>
            </p:nvSpPr>
            <p:spPr>
              <a:xfrm>
                <a:off x="460107" y="177576"/>
                <a:ext cx="200633"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S</a:t>
                </a:r>
              </a:p>
            </p:txBody>
          </p:sp>
          <p:sp>
            <p:nvSpPr>
              <p:cNvPr id="638" name="O"/>
              <p:cNvSpPr txBox="1"/>
              <p:nvPr/>
            </p:nvSpPr>
            <p:spPr>
              <a:xfrm>
                <a:off x="703153" y="177576"/>
                <a:ext cx="218514"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O</a:t>
                </a:r>
              </a:p>
            </p:txBody>
          </p:sp>
          <p:sp>
            <p:nvSpPr>
              <p:cNvPr id="639" name="N"/>
              <p:cNvSpPr txBox="1"/>
              <p:nvPr/>
            </p:nvSpPr>
            <p:spPr>
              <a:xfrm>
                <a:off x="919475" y="177576"/>
                <a:ext cx="215720"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N</a:t>
                </a:r>
              </a:p>
            </p:txBody>
          </p:sp>
          <p:sp>
            <p:nvSpPr>
              <p:cNvPr id="640" name="J"/>
              <p:cNvSpPr txBox="1"/>
              <p:nvPr/>
            </p:nvSpPr>
            <p:spPr>
              <a:xfrm>
                <a:off x="1166065"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641" name="D"/>
              <p:cNvSpPr txBox="1"/>
              <p:nvPr/>
            </p:nvSpPr>
            <p:spPr>
              <a:xfrm>
                <a:off x="1167089" y="177576"/>
                <a:ext cx="21152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D</a:t>
                </a:r>
              </a:p>
            </p:txBody>
          </p:sp>
          <p:sp>
            <p:nvSpPr>
              <p:cNvPr id="642" name="Line"/>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3" name="Line"/>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4" name="Line"/>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5" name="Line"/>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6" name="Line"/>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7" name="Line"/>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8" name="Line"/>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9" name="Line"/>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0" name="Line"/>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1" name="Line"/>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2" name="Line"/>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3" name="Line"/>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4" name="Line"/>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5" name="Line"/>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6" name="Line"/>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7" name="Line"/>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8" name="Line"/>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59" name="Line"/>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0" name="Line"/>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1" name="Line"/>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2" name="Line"/>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3" name="Line"/>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4" name="Line"/>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5" name="Line"/>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6" name="Line"/>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7" name="Line"/>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8" name="Line"/>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69" name="Line"/>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0" name="Line"/>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1" name="Line"/>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2" name="Line"/>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3" name="Line"/>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4" name="Line"/>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5" name="Line"/>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6" name="Line"/>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7" name="Line"/>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78" name="Rectangle"/>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79" name="Line"/>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0" name="Rectangle"/>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81" name="Line"/>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2" name="Line"/>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3" name="Line"/>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4" name="Line"/>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5" name="Line"/>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6" name="Line"/>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7" name="Line"/>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8" name="Line"/>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89" name="Line"/>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90" name="Line"/>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91" name="Line"/>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92" name="Line"/>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93" name="Line"/>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629" name="x"/>
            <p:cNvSpPr txBox="1"/>
            <p:nvPr/>
          </p:nvSpPr>
          <p:spPr>
            <a:xfrm>
              <a:off x="278" y="0"/>
              <a:ext cx="242878" cy="3987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grpSp>
        <p:nvGrpSpPr>
          <p:cNvPr id="694" name="Group"/>
          <p:cNvGrpSpPr/>
          <p:nvPr/>
        </p:nvGrpSpPr>
        <p:grpSpPr>
          <a:xfrm>
            <a:off x="5122833" y="8117263"/>
            <a:ext cx="1383743" cy="540139"/>
            <a:chOff x="0" y="0"/>
            <a:chExt cx="1383741" cy="540138"/>
          </a:xfrm>
        </p:grpSpPr>
        <p:sp>
          <p:nvSpPr>
            <p:cNvPr id="695" name="Rectangle"/>
            <p:cNvSpPr/>
            <p:nvPr/>
          </p:nvSpPr>
          <p:spPr>
            <a:xfrm>
              <a:off x="2330" y="152409"/>
              <a:ext cx="1379082" cy="143147"/>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696" name="Group"/>
            <p:cNvGrpSpPr/>
            <p:nvPr/>
          </p:nvGrpSpPr>
          <p:grpSpPr>
            <a:xfrm>
              <a:off x="0" y="75620"/>
              <a:ext cx="1383742" cy="464519"/>
              <a:chOff x="0" y="0"/>
              <a:chExt cx="1383741" cy="464517"/>
            </a:xfrm>
          </p:grpSpPr>
          <p:sp>
            <p:nvSpPr>
              <p:cNvPr id="698" name="J"/>
              <p:cNvSpPr txBox="1"/>
              <p:nvPr/>
            </p:nvSpPr>
            <p:spPr>
              <a:xfrm>
                <a:off x="17401"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699" name="F"/>
              <p:cNvSpPr txBox="1"/>
              <p:nvPr/>
            </p:nvSpPr>
            <p:spPr>
              <a:xfrm>
                <a:off x="246016" y="-1"/>
                <a:ext cx="196721"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F</a:t>
                </a:r>
              </a:p>
            </p:txBody>
          </p:sp>
          <p:sp>
            <p:nvSpPr>
              <p:cNvPr id="700" name="M"/>
              <p:cNvSpPr txBox="1"/>
              <p:nvPr/>
            </p:nvSpPr>
            <p:spPr>
              <a:xfrm>
                <a:off x="459084" y="-1"/>
                <a:ext cx="230248"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701" name="A"/>
              <p:cNvSpPr txBox="1"/>
              <p:nvPr/>
            </p:nvSpPr>
            <p:spPr>
              <a:xfrm>
                <a:off x="702129" y="-1"/>
                <a:ext cx="203427"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702" name="M"/>
              <p:cNvSpPr txBox="1"/>
              <p:nvPr/>
            </p:nvSpPr>
            <p:spPr>
              <a:xfrm>
                <a:off x="918451" y="-1"/>
                <a:ext cx="23024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M</a:t>
                </a:r>
              </a:p>
            </p:txBody>
          </p:sp>
          <p:sp>
            <p:nvSpPr>
              <p:cNvPr id="703" name="J"/>
              <p:cNvSpPr txBox="1"/>
              <p:nvPr/>
            </p:nvSpPr>
            <p:spPr>
              <a:xfrm>
                <a:off x="18425" y="177576"/>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704" name="A"/>
              <p:cNvSpPr txBox="1"/>
              <p:nvPr/>
            </p:nvSpPr>
            <p:spPr>
              <a:xfrm>
                <a:off x="247040" y="177576"/>
                <a:ext cx="20342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A</a:t>
                </a:r>
              </a:p>
            </p:txBody>
          </p:sp>
          <p:sp>
            <p:nvSpPr>
              <p:cNvPr id="705" name="S"/>
              <p:cNvSpPr txBox="1"/>
              <p:nvPr/>
            </p:nvSpPr>
            <p:spPr>
              <a:xfrm>
                <a:off x="460107" y="177576"/>
                <a:ext cx="200633"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S</a:t>
                </a:r>
              </a:p>
            </p:txBody>
          </p:sp>
          <p:sp>
            <p:nvSpPr>
              <p:cNvPr id="706" name="O"/>
              <p:cNvSpPr txBox="1"/>
              <p:nvPr/>
            </p:nvSpPr>
            <p:spPr>
              <a:xfrm>
                <a:off x="703153" y="177576"/>
                <a:ext cx="218514"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O</a:t>
                </a:r>
              </a:p>
            </p:txBody>
          </p:sp>
          <p:sp>
            <p:nvSpPr>
              <p:cNvPr id="707" name="N"/>
              <p:cNvSpPr txBox="1"/>
              <p:nvPr/>
            </p:nvSpPr>
            <p:spPr>
              <a:xfrm>
                <a:off x="919475" y="177576"/>
                <a:ext cx="215720"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N</a:t>
                </a:r>
              </a:p>
            </p:txBody>
          </p:sp>
          <p:sp>
            <p:nvSpPr>
              <p:cNvPr id="708" name="J"/>
              <p:cNvSpPr txBox="1"/>
              <p:nvPr/>
            </p:nvSpPr>
            <p:spPr>
              <a:xfrm>
                <a:off x="1166065" y="-1"/>
                <a:ext cx="194486"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J</a:t>
                </a:r>
              </a:p>
            </p:txBody>
          </p:sp>
          <p:sp>
            <p:nvSpPr>
              <p:cNvPr id="709" name="D"/>
              <p:cNvSpPr txBox="1"/>
              <p:nvPr/>
            </p:nvSpPr>
            <p:spPr>
              <a:xfrm>
                <a:off x="1167089" y="177576"/>
                <a:ext cx="211529" cy="2869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lgn="ctr">
                  <a:defRPr sz="1100" b="0">
                    <a:solidFill>
                      <a:schemeClr val="accent4">
                        <a:satOff val="8634"/>
                        <a:lumOff val="-20316"/>
                      </a:schemeClr>
                    </a:solidFill>
                    <a:latin typeface="Source Sans Pro Black"/>
                    <a:ea typeface="Source Sans Pro Black"/>
                    <a:cs typeface="Source Sans Pro Black"/>
                    <a:sym typeface="Source Sans Pro Black"/>
                  </a:defRPr>
                </a:lvl1pPr>
              </a:lstStyle>
              <a:p>
                <a:r>
                  <a:t>D</a:t>
                </a:r>
              </a:p>
            </p:txBody>
          </p:sp>
          <p:sp>
            <p:nvSpPr>
              <p:cNvPr id="710" name="Line"/>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1" name="Line"/>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2" name="Line"/>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3" name="Line"/>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4" name="Line"/>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5" name="Line"/>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6" name="Line"/>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7" name="Line"/>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8" name="Line"/>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19" name="Line"/>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0" name="Line"/>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1" name="Line"/>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2" name="Line"/>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3" name="Line"/>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4" name="Line"/>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5" name="Line"/>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6" name="Line"/>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7" name="Line"/>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8" name="Line"/>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29" name="Line"/>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0" name="Line"/>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1" name="Line"/>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2" name="Line"/>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3" name="Line"/>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4" name="Line"/>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5" name="Line"/>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6" name="Line"/>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7" name="Line"/>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8" name="Line"/>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39" name="Line"/>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0" name="Line"/>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1" name="Line"/>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2" name="Line"/>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3" name="Line"/>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4" name="Line"/>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5" name="Line"/>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6" name="Rectangle"/>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747" name="Line"/>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48" name="Rectangle"/>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749" name="Line"/>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0" name="Line"/>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1" name="Line"/>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2" name="Line"/>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3" name="Line"/>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4" name="Line"/>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5" name="Line"/>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6" name="Line"/>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7" name="Line"/>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8" name="Line"/>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59" name="Line"/>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60" name="Line"/>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61" name="Line"/>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697" name="x"/>
            <p:cNvSpPr txBox="1"/>
            <p:nvPr/>
          </p:nvSpPr>
          <p:spPr>
            <a:xfrm>
              <a:off x="278" y="0"/>
              <a:ext cx="242878" cy="3987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grpSp>
        <p:nvGrpSpPr>
          <p:cNvPr id="762" name="Group"/>
          <p:cNvGrpSpPr/>
          <p:nvPr/>
        </p:nvGrpSpPr>
        <p:grpSpPr>
          <a:xfrm>
            <a:off x="5428847" y="8700567"/>
            <a:ext cx="771715" cy="324673"/>
            <a:chOff x="0" y="0"/>
            <a:chExt cx="771714" cy="324672"/>
          </a:xfrm>
        </p:grpSpPr>
        <p:grpSp>
          <p:nvGrpSpPr>
            <p:cNvPr id="763" name="Group"/>
            <p:cNvGrpSpPr/>
            <p:nvPr/>
          </p:nvGrpSpPr>
          <p:grpSpPr>
            <a:xfrm>
              <a:off x="0" y="0"/>
              <a:ext cx="324866" cy="324673"/>
              <a:chOff x="0" y="0"/>
              <a:chExt cx="324865" cy="324672"/>
            </a:xfrm>
          </p:grpSpPr>
          <p:sp>
            <p:nvSpPr>
              <p:cNvPr id="768" name="Shape"/>
              <p:cNvSpPr/>
              <p:nvPr/>
            </p:nvSpPr>
            <p:spPr>
              <a:xfrm>
                <a:off x="24833" y="77529"/>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9" name="Shape"/>
              <p:cNvSpPr/>
              <p:nvPr/>
            </p:nvSpPr>
            <p:spPr>
              <a:xfrm rot="19667351">
                <a:off x="11121" y="137195"/>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0" name="Shape"/>
              <p:cNvSpPr/>
              <p:nvPr/>
            </p:nvSpPr>
            <p:spPr>
              <a:xfrm rot="17876116">
                <a:off x="29677" y="194090"/>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1" name="Shape"/>
              <p:cNvSpPr/>
              <p:nvPr/>
            </p:nvSpPr>
            <p:spPr>
              <a:xfrm rot="16002444">
                <a:off x="75149" y="234813"/>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2" name="Shape"/>
              <p:cNvSpPr/>
              <p:nvPr/>
            </p:nvSpPr>
            <p:spPr>
              <a:xfrm rot="14366136">
                <a:off x="133992" y="248005"/>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3" name="Shape"/>
              <p:cNvSpPr/>
              <p:nvPr/>
            </p:nvSpPr>
            <p:spPr>
              <a:xfrm rot="12433486">
                <a:off x="192340" y="229471"/>
                <a:ext cx="69710"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4" name="Shape"/>
              <p:cNvSpPr/>
              <p:nvPr/>
            </p:nvSpPr>
            <p:spPr>
              <a:xfrm rot="10642253">
                <a:off x="231895" y="184562"/>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5" name="Shape"/>
              <p:cNvSpPr/>
              <p:nvPr/>
            </p:nvSpPr>
            <p:spPr>
              <a:xfrm rot="8768578">
                <a:off x="243836" y="124700"/>
                <a:ext cx="69710"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6" name="Shape"/>
              <p:cNvSpPr/>
              <p:nvPr/>
            </p:nvSpPr>
            <p:spPr>
              <a:xfrm rot="7160229">
                <a:off x="225693" y="68000"/>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7" name="Shape"/>
              <p:cNvSpPr/>
              <p:nvPr/>
            </p:nvSpPr>
            <p:spPr>
              <a:xfrm rot="5227579">
                <a:off x="180397" y="26813"/>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8" name="Shape"/>
              <p:cNvSpPr/>
              <p:nvPr/>
            </p:nvSpPr>
            <p:spPr>
              <a:xfrm rot="3436346">
                <a:off x="121707" y="15114"/>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9" name="Shape"/>
              <p:cNvSpPr/>
              <p:nvPr/>
            </p:nvSpPr>
            <p:spPr>
              <a:xfrm rot="1562672">
                <a:off x="63928" y="34802"/>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0" name="Circle"/>
              <p:cNvSpPr/>
              <p:nvPr/>
            </p:nvSpPr>
            <p:spPr>
              <a:xfrm>
                <a:off x="62611" y="66115"/>
                <a:ext cx="195780" cy="195780"/>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764" name="Group"/>
            <p:cNvGrpSpPr/>
            <p:nvPr/>
          </p:nvGrpSpPr>
          <p:grpSpPr>
            <a:xfrm>
              <a:off x="575935" y="64447"/>
              <a:ext cx="195780" cy="195779"/>
              <a:chOff x="0" y="0"/>
              <a:chExt cx="195778" cy="195778"/>
            </a:xfrm>
          </p:grpSpPr>
          <p:sp>
            <p:nvSpPr>
              <p:cNvPr id="766" name="Circle"/>
              <p:cNvSpPr/>
              <p:nvPr/>
            </p:nvSpPr>
            <p:spPr>
              <a:xfrm>
                <a:off x="44715" y="7142"/>
                <a:ext cx="151064" cy="151064"/>
              </a:xfrm>
              <a:prstGeom prst="ellipse">
                <a:avLst/>
              </a:prstGeom>
              <a:solidFill>
                <a:schemeClr val="accent4">
                  <a:satOff val="8634"/>
                  <a:lumOff val="-20316"/>
                </a:schemeClr>
              </a:solidFill>
              <a:ln w="12700" cap="flat">
                <a:noFill/>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7" name="Circle"/>
              <p:cNvSpPr/>
              <p:nvPr/>
            </p:nvSpPr>
            <p:spPr>
              <a:xfrm>
                <a:off x="0" y="0"/>
                <a:ext cx="195779" cy="195779"/>
              </a:xfrm>
              <a:prstGeom prst="ellipse">
                <a:avLst/>
              </a:prstGeom>
              <a:noFill/>
              <a:ln w="9525" cap="flat">
                <a:solidFill>
                  <a:schemeClr val="accent4">
                    <a:satOff val="8634"/>
                    <a:lumOff val="-20316"/>
                  </a:schemeClr>
                </a:solidFill>
                <a:prstDash val="solid"/>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65" name="Line"/>
            <p:cNvSpPr/>
            <p:nvPr/>
          </p:nvSpPr>
          <p:spPr>
            <a:xfrm flipV="1">
              <a:off x="450400" y="28662"/>
              <a:ext cx="1" cy="26734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07" name="Group"/>
          <p:cNvGrpSpPr/>
          <p:nvPr/>
        </p:nvGrpSpPr>
        <p:grpSpPr>
          <a:xfrm>
            <a:off x="267715" y="8769123"/>
            <a:ext cx="414893" cy="406024"/>
            <a:chOff x="0" y="0"/>
            <a:chExt cx="414892" cy="406023"/>
          </a:xfrm>
        </p:grpSpPr>
        <p:sp>
          <p:nvSpPr>
            <p:cNvPr id="808" name="Shape"/>
            <p:cNvSpPr/>
            <p:nvPr/>
          </p:nvSpPr>
          <p:spPr>
            <a:xfrm rot="19775911">
              <a:off x="62171" y="90881"/>
              <a:ext cx="170581" cy="292061"/>
            </a:xfrm>
            <a:custGeom>
              <a:avLst/>
              <a:gdLst/>
              <a:ahLst/>
              <a:cxnLst>
                <a:cxn ang="0">
                  <a:pos x="wd2" y="hd2"/>
                </a:cxn>
                <a:cxn ang="5400000">
                  <a:pos x="wd2" y="hd2"/>
                </a:cxn>
                <a:cxn ang="10800000">
                  <a:pos x="wd2" y="hd2"/>
                </a:cxn>
                <a:cxn ang="16200000">
                  <a:pos x="wd2" y="hd2"/>
                </a:cxn>
              </a:cxnLst>
              <a:rect l="0" t="0" r="r" b="b"/>
              <a:pathLst>
                <a:path w="21580" h="21600" extrusionOk="0">
                  <a:moveTo>
                    <a:pt x="18393" y="0"/>
                  </a:moveTo>
                  <a:cubicBezTo>
                    <a:pt x="8206" y="29"/>
                    <a:pt x="-20" y="4872"/>
                    <a:pt x="0" y="10827"/>
                  </a:cubicBezTo>
                  <a:cubicBezTo>
                    <a:pt x="20" y="16745"/>
                    <a:pt x="8187" y="21550"/>
                    <a:pt x="18310" y="21600"/>
                  </a:cubicBezTo>
                  <a:lnTo>
                    <a:pt x="21580" y="21589"/>
                  </a:lnTo>
                  <a:lnTo>
                    <a:pt x="20443" y="172"/>
                  </a:lnTo>
                  <a:lnTo>
                    <a:pt x="18393" y="0"/>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09" name="Circle"/>
            <p:cNvSpPr/>
            <p:nvPr/>
          </p:nvSpPr>
          <p:spPr>
            <a:xfrm rot="19775911">
              <a:off x="67915" y="53990"/>
              <a:ext cx="292987" cy="292987"/>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10" name="Circle"/>
            <p:cNvSpPr/>
            <p:nvPr/>
          </p:nvSpPr>
          <p:spPr>
            <a:xfrm rot="19775911">
              <a:off x="85531" y="71606"/>
              <a:ext cx="257755" cy="257756"/>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11" name="Triangle"/>
            <p:cNvSpPr/>
            <p:nvPr/>
          </p:nvSpPr>
          <p:spPr>
            <a:xfrm>
              <a:off x="209626" y="104952"/>
              <a:ext cx="17726" cy="1082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12" name="Triangle"/>
            <p:cNvSpPr/>
            <p:nvPr/>
          </p:nvSpPr>
          <p:spPr>
            <a:xfrm rot="16200000">
              <a:off x="169188" y="166469"/>
              <a:ext cx="17725" cy="772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813" name="Group"/>
          <p:cNvGrpSpPr/>
          <p:nvPr/>
        </p:nvGrpSpPr>
        <p:grpSpPr>
          <a:xfrm>
            <a:off x="315970" y="9204750"/>
            <a:ext cx="541117" cy="485615"/>
            <a:chOff x="46306" y="10353"/>
            <a:chExt cx="541115" cy="485613"/>
          </a:xfrm>
        </p:grpSpPr>
        <p:grpSp>
          <p:nvGrpSpPr>
            <p:cNvPr id="814" name="Group"/>
            <p:cNvGrpSpPr/>
            <p:nvPr/>
          </p:nvGrpSpPr>
          <p:grpSpPr>
            <a:xfrm>
              <a:off x="46306" y="69515"/>
              <a:ext cx="541116" cy="426453"/>
              <a:chOff x="0" y="0"/>
              <a:chExt cx="541115" cy="426451"/>
            </a:xfrm>
          </p:grpSpPr>
          <p:sp>
            <p:nvSpPr>
              <p:cNvPr id="816" name="Shape"/>
              <p:cNvSpPr/>
              <p:nvPr/>
            </p:nvSpPr>
            <p:spPr>
              <a:xfrm>
                <a:off x="6216" y="75088"/>
                <a:ext cx="492307" cy="351364"/>
              </a:xfrm>
              <a:custGeom>
                <a:avLst/>
                <a:gdLst/>
                <a:ahLst/>
                <a:cxnLst>
                  <a:cxn ang="0">
                    <a:pos x="wd2" y="hd2"/>
                  </a:cxn>
                  <a:cxn ang="5400000">
                    <a:pos x="wd2" y="hd2"/>
                  </a:cxn>
                  <a:cxn ang="10800000">
                    <a:pos x="wd2" y="hd2"/>
                  </a:cxn>
                  <a:cxn ang="16200000">
                    <a:pos x="wd2" y="hd2"/>
                  </a:cxn>
                </a:cxnLst>
                <a:rect l="0" t="0" r="r" b="b"/>
                <a:pathLst>
                  <a:path w="21600" h="21600" extrusionOk="0">
                    <a:moveTo>
                      <a:pt x="0" y="212"/>
                    </a:moveTo>
                    <a:lnTo>
                      <a:pt x="425" y="21600"/>
                    </a:lnTo>
                    <a:lnTo>
                      <a:pt x="21600" y="21381"/>
                    </a:lnTo>
                    <a:cubicBezTo>
                      <a:pt x="21147" y="18271"/>
                      <a:pt x="20856" y="15118"/>
                      <a:pt x="20728" y="11949"/>
                    </a:cubicBezTo>
                    <a:cubicBezTo>
                      <a:pt x="20568" y="7961"/>
                      <a:pt x="20666" y="3962"/>
                      <a:pt x="21022" y="0"/>
                    </a:cubicBezTo>
                    <a:lnTo>
                      <a:pt x="0" y="212"/>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7" name="Shape"/>
              <p:cNvSpPr/>
              <p:nvPr/>
            </p:nvSpPr>
            <p:spPr>
              <a:xfrm>
                <a:off x="5990" y="71776"/>
                <a:ext cx="511199" cy="343536"/>
              </a:xfrm>
              <a:custGeom>
                <a:avLst/>
                <a:gdLst/>
                <a:ahLst/>
                <a:cxnLst>
                  <a:cxn ang="0">
                    <a:pos x="wd2" y="hd2"/>
                  </a:cxn>
                  <a:cxn ang="5400000">
                    <a:pos x="wd2" y="hd2"/>
                  </a:cxn>
                  <a:cxn ang="10800000">
                    <a:pos x="wd2" y="hd2"/>
                  </a:cxn>
                  <a:cxn ang="16200000">
                    <a:pos x="wd2" y="hd2"/>
                  </a:cxn>
                </a:cxnLst>
                <a:rect l="0" t="0" r="r" b="b"/>
                <a:pathLst>
                  <a:path w="21600" h="21600" extrusionOk="0">
                    <a:moveTo>
                      <a:pt x="0" y="216"/>
                    </a:moveTo>
                    <a:cubicBezTo>
                      <a:pt x="72" y="4140"/>
                      <a:pt x="234" y="8059"/>
                      <a:pt x="487" y="11966"/>
                    </a:cubicBezTo>
                    <a:cubicBezTo>
                      <a:pt x="691" y="15117"/>
                      <a:pt x="954" y="18260"/>
                      <a:pt x="1275" y="21390"/>
                    </a:cubicBezTo>
                    <a:lnTo>
                      <a:pt x="21600" y="21600"/>
                    </a:lnTo>
                    <a:cubicBezTo>
                      <a:pt x="21003" y="17893"/>
                      <a:pt x="20593" y="14124"/>
                      <a:pt x="20373" y="10326"/>
                    </a:cubicBezTo>
                    <a:cubicBezTo>
                      <a:pt x="20174" y="6892"/>
                      <a:pt x="20132" y="3442"/>
                      <a:pt x="20246" y="0"/>
                    </a:cubicBezTo>
                    <a:lnTo>
                      <a:pt x="0" y="216"/>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8" name="Shape"/>
              <p:cNvSpPr/>
              <p:nvPr/>
            </p:nvSpPr>
            <p:spPr>
              <a:xfrm>
                <a:off x="10027" y="57168"/>
                <a:ext cx="531089" cy="349055"/>
              </a:xfrm>
              <a:custGeom>
                <a:avLst/>
                <a:gdLst/>
                <a:ahLst/>
                <a:cxnLst>
                  <a:cxn ang="0">
                    <a:pos x="wd2" y="hd2"/>
                  </a:cxn>
                  <a:cxn ang="5400000">
                    <a:pos x="wd2" y="hd2"/>
                  </a:cxn>
                  <a:cxn ang="10800000">
                    <a:pos x="wd2" y="hd2"/>
                  </a:cxn>
                  <a:cxn ang="16200000">
                    <a:pos x="wd2" y="hd2"/>
                  </a:cxn>
                </a:cxnLst>
                <a:rect l="0" t="0" r="r" b="b"/>
                <a:pathLst>
                  <a:path w="21600" h="21600" extrusionOk="0">
                    <a:moveTo>
                      <a:pt x="30" y="785"/>
                    </a:moveTo>
                    <a:lnTo>
                      <a:pt x="0" y="4798"/>
                    </a:lnTo>
                    <a:lnTo>
                      <a:pt x="37" y="7629"/>
                    </a:lnTo>
                    <a:lnTo>
                      <a:pt x="206" y="9868"/>
                    </a:lnTo>
                    <a:lnTo>
                      <a:pt x="566" y="13002"/>
                    </a:lnTo>
                    <a:lnTo>
                      <a:pt x="1066" y="16362"/>
                    </a:lnTo>
                    <a:lnTo>
                      <a:pt x="1702" y="19424"/>
                    </a:lnTo>
                    <a:lnTo>
                      <a:pt x="2225" y="21530"/>
                    </a:lnTo>
                    <a:lnTo>
                      <a:pt x="21600" y="21600"/>
                    </a:lnTo>
                    <a:lnTo>
                      <a:pt x="21033" y="19773"/>
                    </a:lnTo>
                    <a:lnTo>
                      <a:pt x="20317" y="16120"/>
                    </a:lnTo>
                    <a:lnTo>
                      <a:pt x="19863" y="12463"/>
                    </a:lnTo>
                    <a:lnTo>
                      <a:pt x="19384" y="8951"/>
                    </a:lnTo>
                    <a:lnTo>
                      <a:pt x="19640" y="0"/>
                    </a:lnTo>
                    <a:lnTo>
                      <a:pt x="30" y="785"/>
                    </a:lnTo>
                    <a:close/>
                  </a:path>
                </a:pathLst>
              </a:cu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9" name="Rectangle"/>
              <p:cNvSpPr/>
              <p:nvPr/>
            </p:nvSpPr>
            <p:spPr>
              <a:xfrm>
                <a:off x="0" y="0"/>
                <a:ext cx="487749" cy="79110"/>
              </a:xfrm>
              <a:prstGeom prst="rect">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20" name="Line"/>
              <p:cNvSpPr/>
              <p:nvPr/>
            </p:nvSpPr>
            <p:spPr>
              <a:xfrm rot="21452399">
                <a:off x="1399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1" name="Line"/>
              <p:cNvSpPr/>
              <p:nvPr/>
            </p:nvSpPr>
            <p:spPr>
              <a:xfrm rot="21452399">
                <a:off x="81461"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2" name="Line"/>
              <p:cNvSpPr/>
              <p:nvPr/>
            </p:nvSpPr>
            <p:spPr>
              <a:xfrm rot="21452399">
                <a:off x="148925"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3" name="Line"/>
              <p:cNvSpPr/>
              <p:nvPr/>
            </p:nvSpPr>
            <p:spPr>
              <a:xfrm rot="21452399">
                <a:off x="21638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4" name="Line"/>
              <p:cNvSpPr/>
              <p:nvPr/>
            </p:nvSpPr>
            <p:spPr>
              <a:xfrm rot="21452399">
                <a:off x="283851" y="68502"/>
                <a:ext cx="42625"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5" name="Line"/>
              <p:cNvSpPr/>
              <p:nvPr/>
            </p:nvSpPr>
            <p:spPr>
              <a:xfrm rot="21452399">
                <a:off x="351315"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6" name="Line"/>
              <p:cNvSpPr/>
              <p:nvPr/>
            </p:nvSpPr>
            <p:spPr>
              <a:xfrm rot="21452399">
                <a:off x="41877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7" name="Line"/>
              <p:cNvSpPr/>
              <p:nvPr/>
            </p:nvSpPr>
            <p:spPr>
              <a:xfrm rot="21452399">
                <a:off x="486242"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8" name="Line"/>
              <p:cNvSpPr/>
              <p:nvPr/>
            </p:nvSpPr>
            <p:spPr>
              <a:xfrm>
                <a:off x="9997" y="13962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9" name="Line"/>
              <p:cNvSpPr/>
              <p:nvPr/>
            </p:nvSpPr>
            <p:spPr>
              <a:xfrm>
                <a:off x="18282" y="20590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0" name="Line"/>
              <p:cNvSpPr/>
              <p:nvPr/>
            </p:nvSpPr>
            <p:spPr>
              <a:xfrm>
                <a:off x="26567" y="27218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1" name="Line"/>
              <p:cNvSpPr/>
              <p:nvPr/>
            </p:nvSpPr>
            <p:spPr>
              <a:xfrm>
                <a:off x="59707" y="404745"/>
                <a:ext cx="476040" cy="1"/>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2" name="Line"/>
              <p:cNvSpPr/>
              <p:nvPr/>
            </p:nvSpPr>
            <p:spPr>
              <a:xfrm>
                <a:off x="43137" y="33846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815" name="January"/>
            <p:cNvSpPr txBox="1"/>
            <p:nvPr/>
          </p:nvSpPr>
          <p:spPr>
            <a:xfrm>
              <a:off x="133109" y="10353"/>
              <a:ext cx="338884" cy="1853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500" b="0">
                  <a:solidFill>
                    <a:srgbClr val="FFFFFF"/>
                  </a:solidFill>
                </a:defRPr>
              </a:lvl1pPr>
            </a:lstStyle>
            <a:p>
              <a:r>
                <a:t>January</a:t>
              </a:r>
            </a:p>
          </p:txBody>
        </p:sp>
      </p:grpSp>
      <p:sp>
        <p:nvSpPr>
          <p:cNvPr id="833" name="x"/>
          <p:cNvSpPr txBox="1"/>
          <p:nvPr/>
        </p:nvSpPr>
        <p:spPr>
          <a:xfrm>
            <a:off x="396664" y="91943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4" name="x"/>
          <p:cNvSpPr txBox="1"/>
          <p:nvPr/>
        </p:nvSpPr>
        <p:spPr>
          <a:xfrm>
            <a:off x="462881" y="91943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5" name="x"/>
          <p:cNvSpPr txBox="1"/>
          <p:nvPr/>
        </p:nvSpPr>
        <p:spPr>
          <a:xfrm>
            <a:off x="536364" y="91943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6" name="x"/>
          <p:cNvSpPr txBox="1"/>
          <p:nvPr/>
        </p:nvSpPr>
        <p:spPr>
          <a:xfrm>
            <a:off x="606018" y="91943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7" name="x"/>
          <p:cNvSpPr txBox="1"/>
          <p:nvPr/>
        </p:nvSpPr>
        <p:spPr>
          <a:xfrm>
            <a:off x="672889" y="91943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8" name="x"/>
          <p:cNvSpPr txBox="1"/>
          <p:nvPr/>
        </p:nvSpPr>
        <p:spPr>
          <a:xfrm>
            <a:off x="269664" y="925720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39" name="x"/>
          <p:cNvSpPr txBox="1"/>
          <p:nvPr/>
        </p:nvSpPr>
        <p:spPr>
          <a:xfrm>
            <a:off x="327726" y="9257207"/>
            <a:ext cx="202533"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840" name="x"/>
          <p:cNvSpPr txBox="1"/>
          <p:nvPr/>
        </p:nvSpPr>
        <p:spPr>
          <a:xfrm>
            <a:off x="396664" y="9257897"/>
            <a:ext cx="202532" cy="310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grpSp>
        <p:nvGrpSpPr>
          <p:cNvPr id="841" name="Group"/>
          <p:cNvGrpSpPr/>
          <p:nvPr/>
        </p:nvGrpSpPr>
        <p:grpSpPr>
          <a:xfrm>
            <a:off x="12773731" y="5538562"/>
            <a:ext cx="879294" cy="753756"/>
            <a:chOff x="13337" y="2931"/>
            <a:chExt cx="725630" cy="536602"/>
          </a:xfrm>
        </p:grpSpPr>
        <p:sp>
          <p:nvSpPr>
            <p:cNvPr id="842" name="Rounded Rectangle"/>
            <p:cNvSpPr/>
            <p:nvPr/>
          </p:nvSpPr>
          <p:spPr>
            <a:xfrm>
              <a:off x="24387" y="31888"/>
              <a:ext cx="697248" cy="507645"/>
            </a:xfrm>
            <a:prstGeom prst="roundRect">
              <a:avLst>
                <a:gd name="adj" fmla="val 33231"/>
              </a:avLst>
            </a:prstGeom>
            <a:solidFill>
              <a:schemeClr val="accent4"/>
            </a:solidFill>
            <a:ln w="12700" cap="flat">
              <a:noFill/>
              <a:miter lim="400000"/>
            </a:ln>
            <a:effectLst/>
          </p:spPr>
          <p:txBody>
            <a:bodyPr wrap="square" lIns="0" tIns="0" rIns="0" bIns="0" numCol="1" anchor="ctr">
              <a:noAutofit/>
            </a:bodyPr>
            <a:lstStyle/>
            <a:p>
              <a:pPr algn="ctr">
                <a:lnSpc>
                  <a:spcPct val="80000"/>
                </a:lnSpc>
                <a:spcBef>
                  <a:spcPts val="0"/>
                </a:spcBef>
                <a:defRPr sz="1100" b="0">
                  <a:solidFill>
                    <a:srgbClr val="FFFFFF"/>
                  </a:solidFill>
                </a:defRPr>
              </a:pPr>
              <a:endParaRPr/>
            </a:p>
          </p:txBody>
        </p:sp>
        <p:sp>
          <p:nvSpPr>
            <p:cNvPr id="843" name="Tip: use a…"/>
            <p:cNvSpPr txBox="1"/>
            <p:nvPr/>
          </p:nvSpPr>
          <p:spPr>
            <a:xfrm>
              <a:off x="13337" y="2931"/>
              <a:ext cx="725630" cy="5079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p>
              <a:pPr algn="ctr">
                <a:lnSpc>
                  <a:spcPct val="80000"/>
                </a:lnSpc>
                <a:spcBef>
                  <a:spcPts val="0"/>
                </a:spcBef>
                <a:defRPr sz="1100" b="0">
                  <a:solidFill>
                    <a:srgbClr val="FFFFFF"/>
                  </a:solidFill>
                </a:defRPr>
              </a:pPr>
              <a:endParaRPr lang="es-AR" sz="500" b="1" dirty="0" smtClean="0"/>
            </a:p>
            <a:p>
              <a:pPr algn="ctr">
                <a:lnSpc>
                  <a:spcPct val="80000"/>
                </a:lnSpc>
                <a:spcBef>
                  <a:spcPts val="0"/>
                </a:spcBef>
                <a:defRPr sz="1100" b="0">
                  <a:solidFill>
                    <a:srgbClr val="FFFFFF"/>
                  </a:solidFill>
                </a:defRPr>
              </a:pPr>
              <a:r>
                <a:rPr b="1" dirty="0" smtClean="0"/>
                <a:t>Tip</a:t>
              </a:r>
              <a:r>
                <a:rPr b="1" dirty="0"/>
                <a:t>:</a:t>
              </a:r>
              <a:r>
                <a:rPr dirty="0"/>
                <a:t> </a:t>
              </a:r>
              <a:r>
                <a:rPr dirty="0" smtClean="0">
                  <a:latin typeface="Source Sans Pro Semibold"/>
                  <a:ea typeface="Source Sans Pro Semibold"/>
                  <a:cs typeface="Source Sans Pro Semibold"/>
                  <a:sym typeface="Source Sans Pro Semibold"/>
                </a:rPr>
                <a:t>us</a:t>
              </a:r>
              <a:r>
                <a:rPr lang="es-AR" dirty="0" smtClean="0">
                  <a:latin typeface="Source Sans Pro Semibold"/>
                  <a:ea typeface="Source Sans Pro Semibold"/>
                  <a:cs typeface="Source Sans Pro Semibold"/>
                  <a:sym typeface="Source Sans Pro Semibold"/>
                </a:rPr>
                <a:t>a</a:t>
              </a:r>
              <a:r>
                <a:rPr dirty="0" smtClean="0">
                  <a:latin typeface="Source Sans Pro Semibold"/>
                  <a:ea typeface="Source Sans Pro Semibold"/>
                  <a:cs typeface="Source Sans Pro Semibold"/>
                  <a:sym typeface="Source Sans Pro Semibold"/>
                </a:rPr>
                <a:t> </a:t>
              </a:r>
              <a:endParaRPr lang="es-AR" dirty="0" smtClean="0">
                <a:latin typeface="Source Sans Pro Semibold"/>
                <a:ea typeface="Source Sans Pro Semibold"/>
                <a:cs typeface="Source Sans Pro Semibold"/>
                <a:sym typeface="Source Sans Pro Semibold"/>
              </a:endParaRPr>
            </a:p>
            <a:p>
              <a:pPr algn="ctr">
                <a:lnSpc>
                  <a:spcPct val="80000"/>
                </a:lnSpc>
                <a:spcBef>
                  <a:spcPts val="0"/>
                </a:spcBef>
                <a:defRPr sz="1100" b="0">
                  <a:solidFill>
                    <a:srgbClr val="FFFFFF"/>
                  </a:solidFill>
                </a:defRPr>
              </a:pPr>
              <a:r>
                <a:rPr lang="es-AR" dirty="0" smtClean="0">
                  <a:latin typeface="Source Sans Pro Semibold"/>
                  <a:ea typeface="Source Sans Pro Semibold"/>
                  <a:cs typeface="Source Sans Pro Semibold"/>
                  <a:sym typeface="Source Sans Pro Semibold"/>
                </a:rPr>
                <a:t>una </a:t>
              </a:r>
            </a:p>
            <a:p>
              <a:pPr algn="ctr">
                <a:lnSpc>
                  <a:spcPct val="80000"/>
                </a:lnSpc>
                <a:spcBef>
                  <a:spcPts val="0"/>
                </a:spcBef>
                <a:defRPr sz="1100" b="0">
                  <a:solidFill>
                    <a:srgbClr val="FFFFFF"/>
                  </a:solidFill>
                </a:defRPr>
              </a:pPr>
              <a:r>
                <a:rPr lang="es-AR" dirty="0" smtClean="0">
                  <a:latin typeface="Source Sans Pro Semibold"/>
                  <a:ea typeface="Source Sans Pro Semibold"/>
                  <a:cs typeface="Source Sans Pro Semibold"/>
                  <a:sym typeface="Source Sans Pro Semibold"/>
                </a:rPr>
                <a:t>fecha</a:t>
              </a:r>
              <a:r>
                <a:rPr dirty="0" smtClean="0"/>
                <a:t> </a:t>
              </a:r>
              <a:r>
                <a:rPr lang="es-AR" dirty="0" smtClean="0"/>
                <a:t>con</a:t>
              </a:r>
              <a:r>
                <a:rPr dirty="0" smtClean="0"/>
                <a:t> </a:t>
              </a:r>
              <a:endParaRPr dirty="0"/>
            </a:p>
            <a:p>
              <a:pPr algn="ctr">
                <a:lnSpc>
                  <a:spcPct val="80000"/>
                </a:lnSpc>
                <a:spcBef>
                  <a:spcPts val="0"/>
                </a:spcBef>
                <a:defRPr sz="1100" b="0">
                  <a:solidFill>
                    <a:srgbClr val="FFFFFF"/>
                  </a:solidFill>
                  <a:latin typeface="Source Sans Pro Semibold"/>
                  <a:ea typeface="Source Sans Pro Semibold"/>
                  <a:cs typeface="Source Sans Pro Semibold"/>
                  <a:sym typeface="Source Sans Pro Semibold"/>
                </a:defRPr>
              </a:pPr>
              <a:r>
                <a:rPr lang="es-AR" dirty="0" smtClean="0"/>
                <a:t>día</a:t>
              </a:r>
              <a:r>
                <a:rPr dirty="0" smtClean="0"/>
                <a:t> </a:t>
              </a:r>
              <a:r>
                <a:rPr dirty="0"/>
                <a:t>&gt; 12</a:t>
              </a:r>
            </a:p>
          </p:txBody>
        </p:sp>
      </p:grpSp>
      <p:sp>
        <p:nvSpPr>
          <p:cNvPr id="844" name="Dates and times with lubridate : : CHEAT SHEET"/>
          <p:cNvSpPr txBox="1">
            <a:spLocks noGrp="1"/>
          </p:cNvSpPr>
          <p:nvPr>
            <p:ph type="title"/>
          </p:nvPr>
        </p:nvSpPr>
        <p:spPr>
          <a:xfrm>
            <a:off x="275721" y="361177"/>
            <a:ext cx="11077967" cy="803346"/>
          </a:xfrm>
          <a:prstGeom prst="rect">
            <a:avLst/>
          </a:prstGeom>
        </p:spPr>
        <p:txBody>
          <a:bodyPr lIns="0" tIns="0" rIns="0" bIns="0" anchor="t"/>
          <a:lstStyle/>
          <a:p>
            <a:pPr>
              <a:defRPr>
                <a:solidFill>
                  <a:srgbClr val="424242"/>
                </a:solidFill>
              </a:defRPr>
            </a:pPr>
            <a:r>
              <a:rPr lang="es-AR" dirty="0" smtClean="0"/>
              <a:t>F</a:t>
            </a:r>
            <a:r>
              <a:rPr dirty="0" smtClean="0"/>
              <a:t>e</a:t>
            </a:r>
            <a:r>
              <a:rPr lang="es-AR" dirty="0" err="1" smtClean="0"/>
              <a:t>cha</a:t>
            </a:r>
            <a:r>
              <a:rPr dirty="0" smtClean="0"/>
              <a:t>s </a:t>
            </a:r>
            <a:r>
              <a:rPr lang="es-AR" dirty="0" smtClean="0"/>
              <a:t>y</a:t>
            </a:r>
            <a:r>
              <a:rPr dirty="0" smtClean="0"/>
              <a:t> </a:t>
            </a:r>
            <a:r>
              <a:rPr lang="es-AR" dirty="0" smtClean="0"/>
              <a:t>horas</a:t>
            </a:r>
            <a:r>
              <a:rPr dirty="0" smtClean="0"/>
              <a:t> </a:t>
            </a:r>
            <a:r>
              <a:rPr lang="es-AR" dirty="0" smtClean="0"/>
              <a:t>con</a:t>
            </a:r>
            <a:r>
              <a:rPr dirty="0" smtClean="0"/>
              <a:t> </a:t>
            </a:r>
            <a:r>
              <a:rPr dirty="0" err="1"/>
              <a:t>lubridate</a:t>
            </a:r>
            <a:r>
              <a:rPr dirty="0"/>
              <a:t> : : </a:t>
            </a:r>
            <a:r>
              <a:rPr lang="es-AR" sz="3300" dirty="0" smtClean="0">
                <a:latin typeface="Source Sans Pro Semibold"/>
                <a:ea typeface="Source Sans Pro Semibold"/>
                <a:cs typeface="Source Sans Pro Semibold"/>
                <a:sym typeface="Source Sans Pro Semibold"/>
              </a:rPr>
              <a:t>GUÍA RÁPIDA</a:t>
            </a:r>
            <a:r>
              <a:rPr dirty="0" smtClean="0">
                <a:latin typeface="Source Sans Pro Semibold"/>
                <a:ea typeface="Source Sans Pro Semibold"/>
                <a:cs typeface="Source Sans Pro Semibold"/>
                <a:sym typeface="Source Sans Pro Semibold"/>
              </a:rPr>
              <a:t> </a:t>
            </a:r>
            <a:endParaRPr dirty="0">
              <a:latin typeface="Source Sans Pro Semibold"/>
              <a:ea typeface="Source Sans Pro Semibold"/>
              <a:cs typeface="Source Sans Pro Semibold"/>
              <a:sym typeface="Source Sans Pro Semibold"/>
            </a:endParaRPr>
          </a:p>
        </p:txBody>
      </p:sp>
    </p:spTree>
    <p:extLst>
      <p:ext uri="{BB962C8B-B14F-4D97-AF65-F5344CB8AC3E}">
        <p14:creationId xmlns:p14="http://schemas.microsoft.com/office/powerpoint/2010/main" val="2906084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Crea un intervalo con interval() or %--%, e.g.…"/>
          <p:cNvSpPr txBox="1"/>
          <p:nvPr/>
        </p:nvSpPr>
        <p:spPr>
          <a:xfrm>
            <a:off x="9445838" y="5770896"/>
            <a:ext cx="4377478" cy="13302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900"/>
              </a:spcBef>
              <a:defRPr sz="1100" b="0">
                <a:solidFill>
                  <a:srgbClr val="000000"/>
                </a:solidFill>
              </a:defRPr>
            </a:pPr>
            <a:r>
              <a:rPr dirty="0" err="1"/>
              <a:t>Crea</a:t>
            </a:r>
            <a:r>
              <a:rPr dirty="0"/>
              <a:t> un </a:t>
            </a:r>
            <a:r>
              <a:rPr dirty="0" err="1"/>
              <a:t>intervalo</a:t>
            </a:r>
            <a:r>
              <a:rPr dirty="0"/>
              <a:t> con </a:t>
            </a:r>
            <a:r>
              <a:rPr b="1" dirty="0"/>
              <a:t>interval</a:t>
            </a:r>
            <a:r>
              <a:rPr dirty="0"/>
              <a:t>() </a:t>
            </a:r>
            <a:r>
              <a:rPr dirty="0" smtClean="0"/>
              <a:t>o</a:t>
            </a:r>
            <a:r>
              <a:rPr lang="es-AR" dirty="0" smtClean="0"/>
              <a:t> con </a:t>
            </a:r>
            <a:r>
              <a:rPr dirty="0" smtClean="0"/>
              <a:t> </a:t>
            </a:r>
            <a:r>
              <a:rPr b="1" dirty="0"/>
              <a:t>%--%</a:t>
            </a:r>
            <a:r>
              <a:rPr dirty="0"/>
              <a:t>, </a:t>
            </a:r>
            <a:r>
              <a:rPr dirty="0" smtClean="0"/>
              <a:t>e</a:t>
            </a:r>
            <a:r>
              <a:rPr lang="es-AR" dirty="0" smtClean="0"/>
              <a:t>j</a:t>
            </a:r>
            <a:r>
              <a:rPr dirty="0" smtClean="0"/>
              <a:t>.</a:t>
            </a:r>
            <a:endParaRPr lang="es-AR" dirty="0" smtClean="0"/>
          </a:p>
          <a:p>
            <a:pPr>
              <a:lnSpc>
                <a:spcPct val="80000"/>
              </a:lnSpc>
              <a:spcBef>
                <a:spcPts val="900"/>
              </a:spcBef>
              <a:defRPr sz="1100" b="0">
                <a:solidFill>
                  <a:srgbClr val="000000"/>
                </a:solidFill>
              </a:defRPr>
            </a:pPr>
            <a:endParaRPr sz="900" dirty="0"/>
          </a:p>
          <a:p>
            <a:pPr>
              <a:lnSpc>
                <a:spcPct val="80000"/>
              </a:lnSpc>
              <a:spcBef>
                <a:spcPts val="0"/>
              </a:spcBef>
              <a:defRPr sz="1100" b="0">
                <a:solidFill>
                  <a:srgbClr val="000000"/>
                </a:solidFill>
              </a:defRPr>
            </a:pPr>
            <a:r>
              <a:rPr dirty="0"/>
              <a:t>i</a:t>
            </a:r>
            <a:r>
              <a:rPr sz="950" dirty="0"/>
              <a:t> &lt;- </a:t>
            </a:r>
            <a:r>
              <a:rPr sz="950" b="1" i="1" dirty="0"/>
              <a:t>interval</a:t>
            </a:r>
            <a:r>
              <a:rPr sz="950" i="1" dirty="0"/>
              <a:t>(</a:t>
            </a:r>
            <a:r>
              <a:rPr sz="950" i="1" dirty="0" err="1"/>
              <a:t>ymd</a:t>
            </a:r>
            <a:r>
              <a:rPr sz="950" i="1" dirty="0"/>
              <a:t>("2017-01-01"), d)    </a:t>
            </a:r>
            <a:r>
              <a:rPr sz="950" i="1" dirty="0">
                <a:solidFill>
                  <a:schemeClr val="accent4">
                    <a:satOff val="8634"/>
                    <a:lumOff val="-20316"/>
                  </a:schemeClr>
                </a:solidFill>
              </a:rPr>
              <a:t> ## 2017-01-01 UTC--2017-11-28 UTC</a:t>
            </a:r>
          </a:p>
          <a:p>
            <a:pPr>
              <a:lnSpc>
                <a:spcPct val="80000"/>
              </a:lnSpc>
              <a:spcBef>
                <a:spcPts val="0"/>
              </a:spcBef>
              <a:defRPr sz="950" b="0">
                <a:solidFill>
                  <a:srgbClr val="000000"/>
                </a:solidFill>
              </a:defRPr>
            </a:pPr>
            <a:r>
              <a:rPr i="1" dirty="0"/>
              <a:t>j &lt;- d </a:t>
            </a:r>
            <a:r>
              <a:rPr b="1" i="1" dirty="0"/>
              <a:t>%--%</a:t>
            </a:r>
            <a:r>
              <a:rPr i="1" dirty="0"/>
              <a:t> </a:t>
            </a:r>
            <a:r>
              <a:rPr i="1" dirty="0" err="1"/>
              <a:t>ymd</a:t>
            </a:r>
            <a:r>
              <a:rPr i="1" dirty="0"/>
              <a:t>("2017-12-31")            </a:t>
            </a:r>
            <a:r>
              <a:rPr i="1" dirty="0">
                <a:solidFill>
                  <a:schemeClr val="accent4">
                    <a:satOff val="8634"/>
                    <a:lumOff val="-20316"/>
                  </a:schemeClr>
                </a:solidFill>
              </a:rPr>
              <a:t>## 2017-11-28 UTC--2017-12-31 UTC</a:t>
            </a:r>
          </a:p>
        </p:txBody>
      </p:sp>
      <p:sp>
        <p:nvSpPr>
          <p:cNvPr id="868" name="Triangle"/>
          <p:cNvSpPr/>
          <p:nvPr/>
        </p:nvSpPr>
        <p:spPr>
          <a:xfrm rot="13557191">
            <a:off x="12798765" y="5840094"/>
            <a:ext cx="75636" cy="3802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869" name="Line"/>
          <p:cNvSpPr/>
          <p:nvPr/>
        </p:nvSpPr>
        <p:spPr>
          <a:xfrm>
            <a:off x="9398000" y="5026734"/>
            <a:ext cx="4241800"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871" name="PERIODOS"/>
          <p:cNvSpPr txBox="1"/>
          <p:nvPr/>
        </p:nvSpPr>
        <p:spPr>
          <a:xfrm>
            <a:off x="325477" y="5071364"/>
            <a:ext cx="842592"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PERIODOS</a:t>
            </a:r>
          </a:p>
        </p:txBody>
      </p:sp>
      <p:sp>
        <p:nvSpPr>
          <p:cNvPr id="872" name="Rectangle"/>
          <p:cNvSpPr/>
          <p:nvPr/>
        </p:nvSpPr>
        <p:spPr>
          <a:xfrm>
            <a:off x="312072" y="1043436"/>
            <a:ext cx="10794950" cy="3828100"/>
          </a:xfrm>
          <a:prstGeom prst="rect">
            <a:avLst/>
          </a:prstGeom>
          <a:solidFill>
            <a:schemeClr val="accent4">
              <a:satOff val="12017"/>
              <a:lumOff val="18149"/>
              <a:alpha val="25385"/>
            </a:schemeClr>
          </a:soli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873" name="Line"/>
          <p:cNvSpPr/>
          <p:nvPr/>
        </p:nvSpPr>
        <p:spPr>
          <a:xfrm>
            <a:off x="310628" y="5026918"/>
            <a:ext cx="4195374"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874" name="DURACIONES"/>
          <p:cNvSpPr txBox="1"/>
          <p:nvPr/>
        </p:nvSpPr>
        <p:spPr>
          <a:xfrm>
            <a:off x="4790230" y="5072794"/>
            <a:ext cx="1054225"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DURACIONES</a:t>
            </a:r>
          </a:p>
        </p:txBody>
      </p:sp>
      <p:sp>
        <p:nvSpPr>
          <p:cNvPr id="875" name="Line"/>
          <p:cNvSpPr/>
          <p:nvPr/>
        </p:nvSpPr>
        <p:spPr>
          <a:xfrm>
            <a:off x="4775380" y="5028348"/>
            <a:ext cx="4385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pic>
        <p:nvPicPr>
          <p:cNvPr id="876" name="lubridate.png" descr="lubridate.png"/>
          <p:cNvPicPr>
            <a:picLocks noChangeAspect="1"/>
          </p:cNvPicPr>
          <p:nvPr/>
        </p:nvPicPr>
        <p:blipFill>
          <a:blip r:embed="rId2">
            <a:extLst/>
          </a:blip>
          <a:stretch>
            <a:fillRect/>
          </a:stretch>
        </p:blipFill>
        <p:spPr>
          <a:xfrm>
            <a:off x="12313158" y="217974"/>
            <a:ext cx="1358901" cy="1575118"/>
          </a:xfrm>
          <a:prstGeom prst="rect">
            <a:avLst/>
          </a:prstGeom>
          <a:ln w="12700">
            <a:miter lim="400000"/>
          </a:ln>
        </p:spPr>
      </p:pic>
      <p:sp>
        <p:nvSpPr>
          <p:cNvPr id="877" name="RStudio® es una marca registrada de RStudio, Inc.  •  CC BY RStudio •  info@rstudio.com  •  844-448-1212 • rstudio.com •  Aprende más en lubridate.tidyverse.org •  lubridate  1.6.0  •   Actualizado: 2017-12"/>
          <p:cNvSpPr txBox="1"/>
          <p:nvPr/>
        </p:nvSpPr>
        <p:spPr>
          <a:xfrm>
            <a:off x="2353572" y="10340910"/>
            <a:ext cx="11322666" cy="2488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t>RStudio® es una marca registrada de RStudio, Inc.  •  </a:t>
            </a:r>
            <a:r>
              <a:rPr>
                <a:hlinkClick r:id="rId3"/>
              </a:rPr>
              <a:t>CC BY </a:t>
            </a:r>
            <a:r>
              <a:t>RStudio •  </a:t>
            </a:r>
            <a:r>
              <a:rPr>
                <a:hlinkClick r:id="rId4"/>
              </a:rPr>
              <a:t>info@rstudio.com</a:t>
            </a:r>
            <a:r>
              <a:t>  •  844-448-1212 • </a:t>
            </a:r>
            <a:r>
              <a:rPr>
                <a:hlinkClick r:id="rId5"/>
              </a:rPr>
              <a:t>rstudio.com</a:t>
            </a:r>
            <a:r>
              <a:t> •  Aprende más en </a:t>
            </a:r>
            <a:r>
              <a:rPr b="1" u="sng">
                <a:hlinkClick r:id="rId6"/>
              </a:rPr>
              <a:t>lubridate.tidyverse.org</a:t>
            </a:r>
            <a:r>
              <a:t> •  lubridate  1.6.0  •   Actualizado: 2017-12</a:t>
            </a:r>
          </a:p>
        </p:txBody>
      </p:sp>
      <p:pic>
        <p:nvPicPr>
          <p:cNvPr id="878"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879"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80" name="Line"/>
          <p:cNvSpPr/>
          <p:nvPr/>
        </p:nvSpPr>
        <p:spPr>
          <a:xfrm>
            <a:off x="334889" y="622300"/>
            <a:ext cx="11882512"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81" name="years(x = 1) x años.…"/>
          <p:cNvSpPr txBox="1"/>
          <p:nvPr/>
        </p:nvSpPr>
        <p:spPr>
          <a:xfrm>
            <a:off x="2034960" y="6109534"/>
            <a:ext cx="2489201" cy="4014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2516">
              <a:lnSpc>
                <a:spcPct val="80000"/>
              </a:lnSpc>
              <a:spcBef>
                <a:spcPts val="100"/>
              </a:spcBef>
              <a:defRPr sz="1078" b="0">
                <a:solidFill>
                  <a:srgbClr val="000000"/>
                </a:solidFill>
              </a:defRPr>
            </a:pPr>
            <a:r>
              <a:rPr b="1" dirty="0"/>
              <a:t>years</a:t>
            </a:r>
            <a:r>
              <a:rPr dirty="0"/>
              <a:t>(x = 1) x </a:t>
            </a:r>
            <a:r>
              <a:rPr dirty="0" err="1"/>
              <a:t>años</a:t>
            </a:r>
            <a:r>
              <a:rPr dirty="0"/>
              <a:t>.</a:t>
            </a:r>
          </a:p>
          <a:p>
            <a:pPr defTabSz="572516">
              <a:lnSpc>
                <a:spcPct val="80000"/>
              </a:lnSpc>
              <a:spcBef>
                <a:spcPts val="100"/>
              </a:spcBef>
              <a:defRPr sz="1078" b="0">
                <a:solidFill>
                  <a:srgbClr val="000000"/>
                </a:solidFill>
              </a:defRPr>
            </a:pPr>
            <a:r>
              <a:rPr b="1" dirty="0"/>
              <a:t>months</a:t>
            </a:r>
            <a:r>
              <a:rPr dirty="0"/>
              <a:t>(x) x </a:t>
            </a:r>
            <a:r>
              <a:rPr dirty="0" err="1"/>
              <a:t>meses</a:t>
            </a:r>
            <a:r>
              <a:rPr dirty="0"/>
              <a:t>.</a:t>
            </a:r>
            <a:endParaRPr i="1" dirty="0"/>
          </a:p>
          <a:p>
            <a:pPr defTabSz="572516">
              <a:lnSpc>
                <a:spcPct val="80000"/>
              </a:lnSpc>
              <a:spcBef>
                <a:spcPts val="100"/>
              </a:spcBef>
              <a:defRPr sz="1078" b="0">
                <a:solidFill>
                  <a:srgbClr val="000000"/>
                </a:solidFill>
              </a:defRPr>
            </a:pPr>
            <a:r>
              <a:rPr b="1" dirty="0"/>
              <a:t>weeks</a:t>
            </a:r>
            <a:r>
              <a:rPr dirty="0"/>
              <a:t>(x = 1) x </a:t>
            </a:r>
            <a:r>
              <a:rPr dirty="0" err="1"/>
              <a:t>semanas</a:t>
            </a:r>
            <a:r>
              <a:rPr dirty="0"/>
              <a:t>.</a:t>
            </a:r>
            <a:endParaRPr i="1" dirty="0"/>
          </a:p>
          <a:p>
            <a:pPr defTabSz="572516">
              <a:lnSpc>
                <a:spcPct val="80000"/>
              </a:lnSpc>
              <a:spcBef>
                <a:spcPts val="100"/>
              </a:spcBef>
              <a:defRPr sz="1078" b="0">
                <a:solidFill>
                  <a:srgbClr val="000000"/>
                </a:solidFill>
              </a:defRPr>
            </a:pPr>
            <a:r>
              <a:rPr b="1" dirty="0"/>
              <a:t>days</a:t>
            </a:r>
            <a:r>
              <a:rPr dirty="0"/>
              <a:t>(x = 1) x </a:t>
            </a:r>
            <a:r>
              <a:rPr dirty="0" err="1"/>
              <a:t>días</a:t>
            </a:r>
            <a:r>
              <a:rPr dirty="0"/>
              <a:t>.</a:t>
            </a:r>
            <a:endParaRPr i="1" dirty="0"/>
          </a:p>
          <a:p>
            <a:pPr defTabSz="572516">
              <a:lnSpc>
                <a:spcPct val="80000"/>
              </a:lnSpc>
              <a:spcBef>
                <a:spcPts val="100"/>
              </a:spcBef>
              <a:defRPr sz="1078" b="0">
                <a:solidFill>
                  <a:srgbClr val="000000"/>
                </a:solidFill>
              </a:defRPr>
            </a:pPr>
            <a:r>
              <a:rPr b="1" dirty="0"/>
              <a:t>hours</a:t>
            </a:r>
            <a:r>
              <a:rPr dirty="0"/>
              <a:t>(x = 1) x </a:t>
            </a:r>
            <a:r>
              <a:rPr dirty="0" err="1"/>
              <a:t>horas</a:t>
            </a:r>
            <a:r>
              <a:rPr dirty="0"/>
              <a:t>.</a:t>
            </a:r>
            <a:endParaRPr i="1" dirty="0"/>
          </a:p>
          <a:p>
            <a:pPr defTabSz="572516">
              <a:lnSpc>
                <a:spcPct val="80000"/>
              </a:lnSpc>
              <a:spcBef>
                <a:spcPts val="100"/>
              </a:spcBef>
              <a:defRPr sz="1078" b="0">
                <a:solidFill>
                  <a:srgbClr val="000000"/>
                </a:solidFill>
              </a:defRPr>
            </a:pPr>
            <a:r>
              <a:rPr b="1" dirty="0"/>
              <a:t>minutes</a:t>
            </a:r>
            <a:r>
              <a:rPr dirty="0"/>
              <a:t>(x = 1) x </a:t>
            </a:r>
            <a:r>
              <a:rPr dirty="0" err="1"/>
              <a:t>minutos</a:t>
            </a:r>
            <a:r>
              <a:rPr dirty="0"/>
              <a:t>.</a:t>
            </a:r>
            <a:endParaRPr i="1" dirty="0"/>
          </a:p>
          <a:p>
            <a:pPr defTabSz="572516">
              <a:lnSpc>
                <a:spcPct val="80000"/>
              </a:lnSpc>
              <a:spcBef>
                <a:spcPts val="100"/>
              </a:spcBef>
              <a:defRPr sz="1078" b="0">
                <a:solidFill>
                  <a:srgbClr val="000000"/>
                </a:solidFill>
              </a:defRPr>
            </a:pPr>
            <a:r>
              <a:rPr b="1" dirty="0"/>
              <a:t>seconds</a:t>
            </a:r>
            <a:r>
              <a:rPr dirty="0"/>
              <a:t>(x = 1) x </a:t>
            </a:r>
            <a:r>
              <a:rPr dirty="0" err="1"/>
              <a:t>segundos</a:t>
            </a:r>
            <a:r>
              <a:rPr dirty="0"/>
              <a:t>.</a:t>
            </a:r>
            <a:endParaRPr i="1" dirty="0"/>
          </a:p>
          <a:p>
            <a:pPr defTabSz="572516">
              <a:lnSpc>
                <a:spcPct val="80000"/>
              </a:lnSpc>
              <a:spcBef>
                <a:spcPts val="100"/>
              </a:spcBef>
              <a:defRPr sz="1078" b="0">
                <a:solidFill>
                  <a:srgbClr val="000000"/>
                </a:solidFill>
              </a:defRPr>
            </a:pPr>
            <a:r>
              <a:rPr b="1" dirty="0"/>
              <a:t>milliseconds</a:t>
            </a:r>
            <a:r>
              <a:rPr dirty="0"/>
              <a:t>(x = 1) x </a:t>
            </a:r>
            <a:r>
              <a:rPr dirty="0" err="1"/>
              <a:t>millisegundos</a:t>
            </a:r>
            <a:r>
              <a:rPr dirty="0"/>
              <a:t>.</a:t>
            </a:r>
            <a:endParaRPr i="1" dirty="0"/>
          </a:p>
          <a:p>
            <a:pPr defTabSz="572516">
              <a:lnSpc>
                <a:spcPct val="80000"/>
              </a:lnSpc>
              <a:spcBef>
                <a:spcPts val="100"/>
              </a:spcBef>
              <a:defRPr sz="1078" b="0">
                <a:solidFill>
                  <a:srgbClr val="000000"/>
                </a:solidFill>
              </a:defRPr>
            </a:pPr>
            <a:r>
              <a:rPr b="1" dirty="0"/>
              <a:t>microseconds</a:t>
            </a:r>
            <a:r>
              <a:rPr dirty="0"/>
              <a:t>(x = 1) x </a:t>
            </a:r>
            <a:r>
              <a:rPr dirty="0" err="1"/>
              <a:t>microsegundos</a:t>
            </a:r>
            <a:endParaRPr i="1" dirty="0"/>
          </a:p>
          <a:p>
            <a:pPr defTabSz="572516">
              <a:lnSpc>
                <a:spcPct val="80000"/>
              </a:lnSpc>
              <a:spcBef>
                <a:spcPts val="100"/>
              </a:spcBef>
              <a:defRPr sz="1078" b="0">
                <a:solidFill>
                  <a:srgbClr val="000000"/>
                </a:solidFill>
              </a:defRPr>
            </a:pPr>
            <a:r>
              <a:rPr b="1" dirty="0"/>
              <a:t>nanoseconds</a:t>
            </a:r>
            <a:r>
              <a:rPr dirty="0"/>
              <a:t>(x = 1) x </a:t>
            </a:r>
            <a:r>
              <a:rPr lang="es-AR" dirty="0" smtClean="0"/>
              <a:t>nano</a:t>
            </a:r>
            <a:r>
              <a:rPr dirty="0" err="1" smtClean="0"/>
              <a:t>segundos</a:t>
            </a:r>
            <a:r>
              <a:rPr dirty="0"/>
              <a:t>.</a:t>
            </a:r>
            <a:endParaRPr i="1" dirty="0"/>
          </a:p>
          <a:p>
            <a:pPr defTabSz="572516">
              <a:lnSpc>
                <a:spcPct val="80000"/>
              </a:lnSpc>
              <a:spcBef>
                <a:spcPts val="100"/>
              </a:spcBef>
              <a:defRPr sz="1078" b="0">
                <a:solidFill>
                  <a:srgbClr val="000000"/>
                </a:solidFill>
              </a:defRPr>
            </a:pPr>
            <a:r>
              <a:rPr b="1" dirty="0"/>
              <a:t>picoseconds</a:t>
            </a:r>
            <a:r>
              <a:rPr dirty="0"/>
              <a:t>(x = 1) x </a:t>
            </a:r>
            <a:r>
              <a:rPr dirty="0" err="1"/>
              <a:t>picosegundos</a:t>
            </a:r>
            <a:r>
              <a:rPr dirty="0"/>
              <a:t>.</a:t>
            </a:r>
          </a:p>
          <a:p>
            <a:pPr defTabSz="572516">
              <a:lnSpc>
                <a:spcPct val="80000"/>
              </a:lnSpc>
              <a:spcBef>
                <a:spcPts val="0"/>
              </a:spcBef>
              <a:defRPr sz="1078" b="0">
                <a:solidFill>
                  <a:srgbClr val="000000"/>
                </a:solidFill>
              </a:defRPr>
            </a:pPr>
            <a:endParaRPr dirty="0"/>
          </a:p>
          <a:p>
            <a:pPr defTabSz="572516">
              <a:lnSpc>
                <a:spcPct val="80000"/>
              </a:lnSpc>
              <a:spcBef>
                <a:spcPts val="0"/>
              </a:spcBef>
              <a:defRPr sz="1078" b="0">
                <a:solidFill>
                  <a:srgbClr val="000000"/>
                </a:solidFill>
              </a:defRPr>
            </a:pPr>
            <a:r>
              <a:rPr b="1" dirty="0"/>
              <a:t>period</a:t>
            </a:r>
            <a:r>
              <a:rPr dirty="0"/>
              <a:t>(</a:t>
            </a:r>
            <a:r>
              <a:rPr dirty="0" err="1"/>
              <a:t>num</a:t>
            </a:r>
            <a:r>
              <a:rPr dirty="0"/>
              <a:t> = NULL, units = "second", ...) Un constructor </a:t>
            </a:r>
            <a:r>
              <a:rPr lang="es-AR" dirty="0" smtClean="0"/>
              <a:t>amigable y </a:t>
            </a:r>
            <a:r>
              <a:rPr dirty="0" err="1" smtClean="0"/>
              <a:t>automático</a:t>
            </a:r>
            <a:r>
              <a:rPr dirty="0" smtClean="0"/>
              <a:t> </a:t>
            </a:r>
            <a:r>
              <a:rPr dirty="0"/>
              <a:t>de </a:t>
            </a:r>
            <a:r>
              <a:rPr dirty="0" err="1" smtClean="0"/>
              <a:t>periodos</a:t>
            </a:r>
            <a:r>
              <a:rPr dirty="0" smtClean="0"/>
              <a:t>.  </a:t>
            </a:r>
            <a:endParaRPr lang="es-AR" dirty="0" smtClean="0"/>
          </a:p>
          <a:p>
            <a:pPr defTabSz="572516">
              <a:lnSpc>
                <a:spcPct val="80000"/>
              </a:lnSpc>
              <a:spcBef>
                <a:spcPts val="0"/>
              </a:spcBef>
              <a:defRPr sz="1078" b="0">
                <a:solidFill>
                  <a:srgbClr val="000000"/>
                </a:solidFill>
              </a:defRPr>
            </a:pPr>
            <a:r>
              <a:rPr i="1" dirty="0" smtClean="0"/>
              <a:t>period(5</a:t>
            </a:r>
            <a:r>
              <a:rPr i="1" dirty="0"/>
              <a:t>, unit = "years") </a:t>
            </a:r>
          </a:p>
          <a:p>
            <a:pPr defTabSz="572516">
              <a:lnSpc>
                <a:spcPct val="80000"/>
              </a:lnSpc>
              <a:spcBef>
                <a:spcPts val="0"/>
              </a:spcBef>
              <a:defRPr sz="1078" b="0">
                <a:solidFill>
                  <a:srgbClr val="000000"/>
                </a:solidFill>
              </a:defRPr>
            </a:pPr>
            <a:endParaRPr i="1" dirty="0"/>
          </a:p>
          <a:p>
            <a:pPr defTabSz="572516">
              <a:lnSpc>
                <a:spcPct val="80000"/>
              </a:lnSpc>
              <a:spcBef>
                <a:spcPts val="0"/>
              </a:spcBef>
              <a:defRPr sz="1078" b="0">
                <a:solidFill>
                  <a:srgbClr val="000000"/>
                </a:solidFill>
              </a:defRPr>
            </a:pPr>
            <a:r>
              <a:rPr b="1" dirty="0" err="1"/>
              <a:t>as</a:t>
            </a:r>
            <a:r>
              <a:rPr b="1" i="1" dirty="0" err="1"/>
              <a:t>.</a:t>
            </a:r>
            <a:r>
              <a:rPr b="1" dirty="0" err="1"/>
              <a:t>period</a:t>
            </a:r>
            <a:r>
              <a:rPr dirty="0"/>
              <a:t>(x, unit</a:t>
            </a:r>
            <a:r>
              <a:rPr dirty="0" smtClean="0"/>
              <a:t>)</a:t>
            </a:r>
            <a:r>
              <a:rPr lang="es-AR" dirty="0" smtClean="0"/>
              <a:t> </a:t>
            </a:r>
            <a:r>
              <a:rPr lang="es-AR" dirty="0"/>
              <a:t>Transforma un intervalo de tiempo a un período, opcionalmente en las unidades especificadas</a:t>
            </a:r>
            <a:r>
              <a:rPr lang="es-AR" dirty="0" smtClean="0"/>
              <a:t>. También </a:t>
            </a:r>
            <a:r>
              <a:rPr dirty="0" smtClean="0"/>
              <a:t> </a:t>
            </a:r>
            <a:r>
              <a:rPr b="1" dirty="0" err="1" smtClean="0"/>
              <a:t>is.period</a:t>
            </a:r>
            <a:r>
              <a:rPr dirty="0" smtClean="0"/>
              <a:t>()</a:t>
            </a:r>
            <a:r>
              <a:rPr lang="es-AR" dirty="0" smtClean="0"/>
              <a:t> evalúa si es un período.</a:t>
            </a:r>
          </a:p>
          <a:p>
            <a:pPr defTabSz="572516">
              <a:lnSpc>
                <a:spcPct val="80000"/>
              </a:lnSpc>
              <a:spcBef>
                <a:spcPts val="0"/>
              </a:spcBef>
              <a:defRPr sz="1078" b="0">
                <a:solidFill>
                  <a:srgbClr val="000000"/>
                </a:solidFill>
              </a:defRPr>
            </a:pPr>
            <a:r>
              <a:rPr lang="es-AR" i="1" dirty="0" err="1"/>
              <a:t>as.period</a:t>
            </a:r>
            <a:r>
              <a:rPr lang="es-AR" i="1" dirty="0"/>
              <a:t>(i)</a:t>
            </a:r>
            <a:endParaRPr i="1" dirty="0"/>
          </a:p>
          <a:p>
            <a:pPr defTabSz="572516">
              <a:lnSpc>
                <a:spcPct val="80000"/>
              </a:lnSpc>
              <a:spcBef>
                <a:spcPts val="0"/>
              </a:spcBef>
              <a:defRPr sz="1078">
                <a:solidFill>
                  <a:srgbClr val="000000"/>
                </a:solidFill>
              </a:defRPr>
            </a:pPr>
            <a:endParaRPr b="0" i="1" dirty="0"/>
          </a:p>
          <a:p>
            <a:pPr defTabSz="572516">
              <a:lnSpc>
                <a:spcPct val="80000"/>
              </a:lnSpc>
              <a:spcBef>
                <a:spcPts val="0"/>
              </a:spcBef>
              <a:defRPr sz="1078">
                <a:solidFill>
                  <a:srgbClr val="000000"/>
                </a:solidFill>
              </a:defRPr>
            </a:pPr>
            <a:r>
              <a:rPr dirty="0" err="1"/>
              <a:t>period_to_seconds</a:t>
            </a:r>
            <a:r>
              <a:rPr b="0" dirty="0"/>
              <a:t>(x) </a:t>
            </a:r>
            <a:r>
              <a:rPr b="0" dirty="0" err="1"/>
              <a:t>Convierte</a:t>
            </a:r>
            <a:r>
              <a:rPr b="0" dirty="0"/>
              <a:t> un </a:t>
            </a:r>
            <a:r>
              <a:rPr b="0" dirty="0" err="1"/>
              <a:t>periodo</a:t>
            </a:r>
            <a:r>
              <a:rPr b="0" dirty="0"/>
              <a:t> al </a:t>
            </a:r>
            <a:r>
              <a:rPr b="0" dirty="0" err="1"/>
              <a:t>número</a:t>
            </a:r>
            <a:r>
              <a:rPr b="0" dirty="0"/>
              <a:t> “</a:t>
            </a:r>
            <a:r>
              <a:rPr b="0" dirty="0" err="1"/>
              <a:t>estándar</a:t>
            </a:r>
            <a:r>
              <a:rPr b="0" dirty="0"/>
              <a:t>” de </a:t>
            </a:r>
            <a:r>
              <a:rPr b="0" dirty="0" err="1"/>
              <a:t>segundos</a:t>
            </a:r>
            <a:r>
              <a:rPr b="0" dirty="0"/>
              <a:t> del </a:t>
            </a:r>
            <a:r>
              <a:rPr b="0" dirty="0" err="1"/>
              <a:t>periodo</a:t>
            </a:r>
            <a:r>
              <a:rPr b="0" dirty="0"/>
              <a:t>. </a:t>
            </a:r>
            <a:r>
              <a:rPr b="0" dirty="0" err="1"/>
              <a:t>También</a:t>
            </a:r>
            <a:r>
              <a:rPr b="0" dirty="0"/>
              <a:t> </a:t>
            </a:r>
            <a:r>
              <a:rPr dirty="0" err="1"/>
              <a:t>seconds_to_period</a:t>
            </a:r>
            <a:r>
              <a:rPr b="0" dirty="0"/>
              <a:t>(). </a:t>
            </a:r>
            <a:r>
              <a:rPr b="0" i="1" dirty="0" err="1"/>
              <a:t>period_to_seconds</a:t>
            </a:r>
            <a:r>
              <a:rPr b="0" i="1" dirty="0"/>
              <a:t>(p)</a:t>
            </a:r>
          </a:p>
        </p:txBody>
      </p:sp>
      <p:sp>
        <p:nvSpPr>
          <p:cNvPr id="882" name="Añade o resta periodos para modelizar eventos que ocurren en momentos específicos de reloj, como la apertura de la sesión del NYSE."/>
          <p:cNvSpPr txBox="1"/>
          <p:nvPr/>
        </p:nvSpPr>
        <p:spPr>
          <a:xfrm>
            <a:off x="328484" y="5294406"/>
            <a:ext cx="4210573" cy="335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43305">
              <a:lnSpc>
                <a:spcPct val="80000"/>
              </a:lnSpc>
              <a:spcBef>
                <a:spcPts val="500"/>
              </a:spcBef>
              <a:defRPr sz="1023" b="0">
                <a:solidFill>
                  <a:srgbClr val="000000"/>
                </a:solidFill>
              </a:defRPr>
            </a:lvl1pPr>
          </a:lstStyle>
          <a:p>
            <a:r>
              <a:t>Añade o resta periodos para modelizar eventos que ocurren en momentos específicos de reloj, como la apertura de la sesión del NYSE.</a:t>
            </a:r>
          </a:p>
        </p:txBody>
      </p:sp>
      <p:sp>
        <p:nvSpPr>
          <p:cNvPr id="883" name="dyears(x = 1) 31536000x segundos.…"/>
          <p:cNvSpPr txBox="1"/>
          <p:nvPr/>
        </p:nvSpPr>
        <p:spPr>
          <a:xfrm>
            <a:off x="6674881" y="6189588"/>
            <a:ext cx="2491260" cy="3769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defRPr sz="1100" b="0">
                <a:solidFill>
                  <a:srgbClr val="000000"/>
                </a:solidFill>
              </a:defRPr>
            </a:pPr>
            <a:r>
              <a:rPr b="1" dirty="0" err="1"/>
              <a:t>dyears</a:t>
            </a:r>
            <a:r>
              <a:rPr dirty="0"/>
              <a:t>(x = 1) 31536000x </a:t>
            </a:r>
            <a:r>
              <a:rPr dirty="0" err="1"/>
              <a:t>segundos</a:t>
            </a:r>
            <a:r>
              <a:rPr dirty="0"/>
              <a:t>.</a:t>
            </a:r>
          </a:p>
          <a:p>
            <a:pPr>
              <a:lnSpc>
                <a:spcPct val="80000"/>
              </a:lnSpc>
              <a:defRPr sz="1100" b="0">
                <a:solidFill>
                  <a:srgbClr val="000000"/>
                </a:solidFill>
              </a:defRPr>
            </a:pPr>
            <a:r>
              <a:rPr b="1" dirty="0" err="1"/>
              <a:t>dweeks</a:t>
            </a:r>
            <a:r>
              <a:rPr dirty="0"/>
              <a:t>(x = 1) 604800x </a:t>
            </a:r>
            <a:r>
              <a:rPr dirty="0" err="1"/>
              <a:t>segundos</a:t>
            </a:r>
            <a:r>
              <a:rPr dirty="0"/>
              <a:t>.</a:t>
            </a:r>
            <a:endParaRPr i="1" dirty="0"/>
          </a:p>
          <a:p>
            <a:pPr>
              <a:lnSpc>
                <a:spcPct val="80000"/>
              </a:lnSpc>
              <a:defRPr sz="1100" b="0">
                <a:solidFill>
                  <a:srgbClr val="000000"/>
                </a:solidFill>
              </a:defRPr>
            </a:pPr>
            <a:r>
              <a:rPr b="1" dirty="0" err="1"/>
              <a:t>ddays</a:t>
            </a:r>
            <a:r>
              <a:rPr dirty="0"/>
              <a:t>(x = 1) 86400x </a:t>
            </a:r>
            <a:r>
              <a:rPr dirty="0" err="1"/>
              <a:t>segundos</a:t>
            </a:r>
            <a:r>
              <a:rPr dirty="0"/>
              <a:t>.</a:t>
            </a:r>
            <a:endParaRPr i="1" dirty="0"/>
          </a:p>
          <a:p>
            <a:pPr>
              <a:lnSpc>
                <a:spcPct val="80000"/>
              </a:lnSpc>
              <a:defRPr sz="1100" b="0">
                <a:solidFill>
                  <a:srgbClr val="000000"/>
                </a:solidFill>
              </a:defRPr>
            </a:pPr>
            <a:r>
              <a:rPr b="1" dirty="0" err="1"/>
              <a:t>dhours</a:t>
            </a:r>
            <a:r>
              <a:rPr dirty="0"/>
              <a:t>(x = 1) 3600x </a:t>
            </a:r>
            <a:r>
              <a:rPr dirty="0" err="1"/>
              <a:t>segundos</a:t>
            </a:r>
            <a:r>
              <a:rPr dirty="0"/>
              <a:t>.</a:t>
            </a:r>
            <a:endParaRPr i="1" dirty="0"/>
          </a:p>
          <a:p>
            <a:pPr>
              <a:lnSpc>
                <a:spcPct val="80000"/>
              </a:lnSpc>
              <a:defRPr sz="1100" b="0">
                <a:solidFill>
                  <a:srgbClr val="000000"/>
                </a:solidFill>
              </a:defRPr>
            </a:pPr>
            <a:r>
              <a:rPr b="1" dirty="0" err="1"/>
              <a:t>dminutes</a:t>
            </a:r>
            <a:r>
              <a:rPr dirty="0"/>
              <a:t>(x = 1) 60x </a:t>
            </a:r>
            <a:r>
              <a:rPr dirty="0" err="1"/>
              <a:t>segundos</a:t>
            </a:r>
            <a:r>
              <a:rPr dirty="0"/>
              <a:t>.</a:t>
            </a:r>
            <a:endParaRPr i="1" dirty="0"/>
          </a:p>
          <a:p>
            <a:pPr>
              <a:lnSpc>
                <a:spcPct val="80000"/>
              </a:lnSpc>
              <a:defRPr sz="1100" b="0">
                <a:solidFill>
                  <a:srgbClr val="000000"/>
                </a:solidFill>
              </a:defRPr>
            </a:pPr>
            <a:r>
              <a:rPr b="1" dirty="0" err="1"/>
              <a:t>dseconds</a:t>
            </a:r>
            <a:r>
              <a:rPr dirty="0"/>
              <a:t>(x = 1) x  </a:t>
            </a:r>
            <a:r>
              <a:rPr dirty="0" err="1"/>
              <a:t>segundos</a:t>
            </a:r>
            <a:r>
              <a:rPr dirty="0"/>
              <a:t>.</a:t>
            </a:r>
            <a:endParaRPr i="1" dirty="0"/>
          </a:p>
          <a:p>
            <a:pPr>
              <a:lnSpc>
                <a:spcPct val="80000"/>
              </a:lnSpc>
              <a:defRPr sz="1100" b="0">
                <a:solidFill>
                  <a:srgbClr val="000000"/>
                </a:solidFill>
              </a:defRPr>
            </a:pPr>
            <a:r>
              <a:rPr b="1" dirty="0" err="1"/>
              <a:t>dmilliseconds</a:t>
            </a:r>
            <a:r>
              <a:rPr dirty="0"/>
              <a:t>(x = 1) x </a:t>
            </a:r>
            <a:r>
              <a:rPr baseline="9090" dirty="0" err="1"/>
              <a:t>x</a:t>
            </a:r>
            <a:r>
              <a:rPr dirty="0"/>
              <a:t> 10</a:t>
            </a:r>
            <a:r>
              <a:rPr baseline="31999" dirty="0"/>
              <a:t>-3</a:t>
            </a:r>
            <a:r>
              <a:rPr dirty="0"/>
              <a:t> </a:t>
            </a:r>
            <a:r>
              <a:rPr dirty="0" err="1"/>
              <a:t>segundos</a:t>
            </a:r>
            <a:r>
              <a:rPr dirty="0"/>
              <a:t>.</a:t>
            </a:r>
            <a:endParaRPr i="1" dirty="0"/>
          </a:p>
          <a:p>
            <a:pPr>
              <a:lnSpc>
                <a:spcPct val="80000"/>
              </a:lnSpc>
              <a:defRPr sz="1100" b="0">
                <a:solidFill>
                  <a:srgbClr val="000000"/>
                </a:solidFill>
              </a:defRPr>
            </a:pPr>
            <a:r>
              <a:rPr b="1" dirty="0" err="1"/>
              <a:t>dmicroseconds</a:t>
            </a:r>
            <a:r>
              <a:rPr dirty="0"/>
              <a:t>(x = 1) x </a:t>
            </a:r>
            <a:r>
              <a:rPr baseline="9090" dirty="0" err="1"/>
              <a:t>x</a:t>
            </a:r>
            <a:r>
              <a:rPr dirty="0"/>
              <a:t> 10</a:t>
            </a:r>
            <a:r>
              <a:rPr baseline="31999" dirty="0"/>
              <a:t>-6</a:t>
            </a:r>
            <a:r>
              <a:rPr dirty="0"/>
              <a:t> </a:t>
            </a:r>
            <a:r>
              <a:rPr dirty="0" err="1"/>
              <a:t>segundos</a:t>
            </a:r>
            <a:r>
              <a:rPr dirty="0"/>
              <a:t>.</a:t>
            </a:r>
            <a:endParaRPr i="1" dirty="0"/>
          </a:p>
          <a:p>
            <a:pPr>
              <a:lnSpc>
                <a:spcPct val="80000"/>
              </a:lnSpc>
              <a:defRPr sz="1100" b="0">
                <a:solidFill>
                  <a:srgbClr val="000000"/>
                </a:solidFill>
              </a:defRPr>
            </a:pPr>
            <a:r>
              <a:rPr b="1" dirty="0" err="1"/>
              <a:t>dnanoseconds</a:t>
            </a:r>
            <a:r>
              <a:rPr dirty="0"/>
              <a:t>(x = 1) x </a:t>
            </a:r>
            <a:r>
              <a:rPr baseline="9090" dirty="0" err="1"/>
              <a:t>x</a:t>
            </a:r>
            <a:r>
              <a:rPr dirty="0"/>
              <a:t> 10</a:t>
            </a:r>
            <a:r>
              <a:rPr baseline="31999" dirty="0"/>
              <a:t>-9</a:t>
            </a:r>
            <a:r>
              <a:rPr dirty="0"/>
              <a:t> </a:t>
            </a:r>
            <a:r>
              <a:rPr dirty="0" err="1"/>
              <a:t>segundos</a:t>
            </a:r>
            <a:r>
              <a:rPr dirty="0"/>
              <a:t>.</a:t>
            </a:r>
            <a:endParaRPr i="1" dirty="0"/>
          </a:p>
          <a:p>
            <a:pPr>
              <a:lnSpc>
                <a:spcPct val="80000"/>
              </a:lnSpc>
              <a:defRPr sz="1100" b="0">
                <a:solidFill>
                  <a:srgbClr val="000000"/>
                </a:solidFill>
              </a:defRPr>
            </a:pPr>
            <a:r>
              <a:rPr b="1" dirty="0" err="1"/>
              <a:t>dpicoseconds</a:t>
            </a:r>
            <a:r>
              <a:rPr dirty="0"/>
              <a:t>(x = 1) x </a:t>
            </a:r>
            <a:r>
              <a:rPr baseline="9090" dirty="0" err="1"/>
              <a:t>x</a:t>
            </a:r>
            <a:r>
              <a:rPr dirty="0"/>
              <a:t> 10</a:t>
            </a:r>
            <a:r>
              <a:rPr baseline="31999" dirty="0"/>
              <a:t>-12</a:t>
            </a:r>
            <a:r>
              <a:rPr dirty="0"/>
              <a:t> </a:t>
            </a:r>
            <a:r>
              <a:rPr dirty="0" err="1"/>
              <a:t>segundos</a:t>
            </a:r>
            <a:r>
              <a:rPr dirty="0"/>
              <a:t>.</a:t>
            </a:r>
          </a:p>
          <a:p>
            <a:pPr>
              <a:lnSpc>
                <a:spcPct val="80000"/>
              </a:lnSpc>
              <a:spcBef>
                <a:spcPts val="100"/>
              </a:spcBef>
              <a:defRPr sz="1100" b="0">
                <a:solidFill>
                  <a:srgbClr val="000000"/>
                </a:solidFill>
              </a:defRPr>
            </a:pPr>
            <a:endParaRPr i="1" dirty="0"/>
          </a:p>
          <a:p>
            <a:pPr>
              <a:lnSpc>
                <a:spcPct val="80000"/>
              </a:lnSpc>
              <a:spcBef>
                <a:spcPts val="100"/>
              </a:spcBef>
              <a:defRPr sz="1100" b="0">
                <a:solidFill>
                  <a:srgbClr val="000000"/>
                </a:solidFill>
              </a:defRPr>
            </a:pPr>
            <a:r>
              <a:rPr b="1" dirty="0"/>
              <a:t>duration</a:t>
            </a:r>
            <a:r>
              <a:rPr dirty="0"/>
              <a:t>(</a:t>
            </a:r>
            <a:r>
              <a:rPr dirty="0" err="1"/>
              <a:t>num</a:t>
            </a:r>
            <a:r>
              <a:rPr dirty="0"/>
              <a:t> = NULL, units = "second", ...) Un constructor </a:t>
            </a:r>
            <a:r>
              <a:rPr dirty="0" err="1"/>
              <a:t>automático</a:t>
            </a:r>
            <a:r>
              <a:rPr dirty="0"/>
              <a:t> </a:t>
            </a:r>
            <a:r>
              <a:rPr lang="es-AR" dirty="0" smtClean="0"/>
              <a:t>y amigable </a:t>
            </a:r>
            <a:r>
              <a:rPr dirty="0" smtClean="0"/>
              <a:t>de </a:t>
            </a:r>
            <a:r>
              <a:rPr dirty="0" err="1" smtClean="0"/>
              <a:t>periodos</a:t>
            </a:r>
            <a:r>
              <a:rPr dirty="0" smtClean="0"/>
              <a:t>. </a:t>
            </a:r>
            <a:r>
              <a:rPr i="1" dirty="0"/>
              <a:t>duration(5, unit = "years")</a:t>
            </a:r>
          </a:p>
          <a:p>
            <a:pPr>
              <a:lnSpc>
                <a:spcPct val="80000"/>
              </a:lnSpc>
              <a:spcBef>
                <a:spcPts val="100"/>
              </a:spcBef>
              <a:defRPr sz="1100" b="0">
                <a:solidFill>
                  <a:srgbClr val="000000"/>
                </a:solidFill>
              </a:defRPr>
            </a:pPr>
            <a:endParaRPr i="1" dirty="0"/>
          </a:p>
          <a:p>
            <a:pPr>
              <a:lnSpc>
                <a:spcPct val="80000"/>
              </a:lnSpc>
              <a:spcBef>
                <a:spcPts val="0"/>
              </a:spcBef>
              <a:defRPr sz="1100" b="0">
                <a:solidFill>
                  <a:srgbClr val="000000"/>
                </a:solidFill>
              </a:defRPr>
            </a:pPr>
            <a:r>
              <a:rPr b="1" dirty="0" err="1"/>
              <a:t>as</a:t>
            </a:r>
            <a:r>
              <a:rPr b="1" i="1" dirty="0" err="1"/>
              <a:t>.</a:t>
            </a:r>
            <a:r>
              <a:rPr b="1" dirty="0" err="1"/>
              <a:t>duration</a:t>
            </a:r>
            <a:r>
              <a:rPr dirty="0"/>
              <a:t>(x, …) </a:t>
            </a:r>
            <a:r>
              <a:rPr dirty="0" err="1"/>
              <a:t>Transforma</a:t>
            </a:r>
            <a:r>
              <a:rPr dirty="0"/>
              <a:t> un </a:t>
            </a:r>
            <a:r>
              <a:rPr dirty="0" err="1"/>
              <a:t>intervalo</a:t>
            </a:r>
            <a:r>
              <a:rPr dirty="0"/>
              <a:t> temporal a </a:t>
            </a:r>
            <a:r>
              <a:rPr dirty="0" err="1"/>
              <a:t>una</a:t>
            </a:r>
            <a:r>
              <a:rPr dirty="0"/>
              <a:t> </a:t>
            </a:r>
            <a:r>
              <a:rPr dirty="0" err="1"/>
              <a:t>duración</a:t>
            </a:r>
            <a:r>
              <a:rPr dirty="0"/>
              <a:t>. </a:t>
            </a:r>
            <a:r>
              <a:rPr dirty="0" err="1"/>
              <a:t>También</a:t>
            </a:r>
            <a:r>
              <a:rPr dirty="0"/>
              <a:t> </a:t>
            </a:r>
            <a:r>
              <a:rPr b="1" dirty="0" err="1"/>
              <a:t>is.duration</a:t>
            </a:r>
            <a:r>
              <a:rPr dirty="0"/>
              <a:t>(), </a:t>
            </a:r>
            <a:r>
              <a:rPr b="1" dirty="0" err="1"/>
              <a:t>is.difftime</a:t>
            </a:r>
            <a:r>
              <a:rPr dirty="0"/>
              <a:t>(). </a:t>
            </a:r>
            <a:r>
              <a:rPr i="1" dirty="0" err="1"/>
              <a:t>as.duration</a:t>
            </a:r>
            <a:r>
              <a:rPr i="1" dirty="0"/>
              <a:t>(i)</a:t>
            </a:r>
          </a:p>
          <a:p>
            <a:pPr>
              <a:lnSpc>
                <a:spcPct val="80000"/>
              </a:lnSpc>
              <a:spcBef>
                <a:spcPts val="0"/>
              </a:spcBef>
              <a:defRPr sz="1100">
                <a:solidFill>
                  <a:srgbClr val="000000"/>
                </a:solidFill>
              </a:defRPr>
            </a:pPr>
            <a:endParaRPr b="0" i="1" dirty="0"/>
          </a:p>
          <a:p>
            <a:pPr>
              <a:lnSpc>
                <a:spcPct val="80000"/>
              </a:lnSpc>
              <a:spcBef>
                <a:spcPts val="0"/>
              </a:spcBef>
              <a:defRPr sz="1100">
                <a:solidFill>
                  <a:srgbClr val="000000"/>
                </a:solidFill>
              </a:defRPr>
            </a:pPr>
            <a:r>
              <a:rPr dirty="0" err="1"/>
              <a:t>make_difftime</a:t>
            </a:r>
            <a:r>
              <a:rPr b="0" dirty="0"/>
              <a:t>(x) </a:t>
            </a:r>
            <a:r>
              <a:rPr b="0" dirty="0" err="1"/>
              <a:t>Crea</a:t>
            </a:r>
            <a:r>
              <a:rPr b="0" dirty="0"/>
              <a:t> </a:t>
            </a:r>
            <a:r>
              <a:rPr b="0" dirty="0" err="1"/>
              <a:t>difftime</a:t>
            </a:r>
            <a:r>
              <a:rPr b="0" dirty="0"/>
              <a:t> con el </a:t>
            </a:r>
            <a:r>
              <a:rPr b="0" dirty="0" err="1"/>
              <a:t>número</a:t>
            </a:r>
            <a:r>
              <a:rPr b="0" dirty="0"/>
              <a:t> </a:t>
            </a:r>
            <a:r>
              <a:rPr b="0" dirty="0" err="1"/>
              <a:t>especificado</a:t>
            </a:r>
            <a:r>
              <a:rPr b="0" dirty="0"/>
              <a:t> de </a:t>
            </a:r>
            <a:r>
              <a:rPr b="0" dirty="0" err="1"/>
              <a:t>unidades</a:t>
            </a:r>
            <a:r>
              <a:rPr b="0" dirty="0"/>
              <a:t>. </a:t>
            </a:r>
            <a:r>
              <a:rPr b="0" i="1" dirty="0" err="1"/>
              <a:t>make_difftime</a:t>
            </a:r>
            <a:r>
              <a:rPr b="0" i="1" dirty="0"/>
              <a:t>(99999)</a:t>
            </a:r>
          </a:p>
        </p:txBody>
      </p:sp>
      <p:sp>
        <p:nvSpPr>
          <p:cNvPr id="884" name="Crea un periodo con el nombre de la unidad de tiempo en plural, e.g.…"/>
          <p:cNvSpPr txBox="1"/>
          <p:nvPr/>
        </p:nvSpPr>
        <p:spPr>
          <a:xfrm>
            <a:off x="321892" y="5745496"/>
            <a:ext cx="4160146" cy="1088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sz="1100" b="0">
                <a:solidFill>
                  <a:srgbClr val="000000"/>
                </a:solidFill>
              </a:defRPr>
            </a:pPr>
            <a:r>
              <a:rPr dirty="0" err="1"/>
              <a:t>Crea</a:t>
            </a:r>
            <a:r>
              <a:rPr dirty="0"/>
              <a:t> un </a:t>
            </a:r>
            <a:r>
              <a:rPr dirty="0" err="1"/>
              <a:t>periodo</a:t>
            </a:r>
            <a:r>
              <a:rPr dirty="0"/>
              <a:t> con el </a:t>
            </a:r>
            <a:r>
              <a:rPr dirty="0" err="1"/>
              <a:t>nombre</a:t>
            </a:r>
            <a:r>
              <a:rPr dirty="0"/>
              <a:t> de la </a:t>
            </a:r>
            <a:r>
              <a:rPr dirty="0" err="1"/>
              <a:t>unidad</a:t>
            </a:r>
            <a:r>
              <a:rPr dirty="0"/>
              <a:t> de </a:t>
            </a:r>
            <a:r>
              <a:rPr dirty="0" err="1"/>
              <a:t>tiempo</a:t>
            </a:r>
            <a:r>
              <a:rPr dirty="0"/>
              <a:t> en </a:t>
            </a:r>
            <a:r>
              <a:rPr b="1" dirty="0"/>
              <a:t>plural</a:t>
            </a:r>
            <a:r>
              <a:rPr dirty="0"/>
              <a:t>, </a:t>
            </a:r>
            <a:r>
              <a:rPr dirty="0" smtClean="0"/>
              <a:t>e</a:t>
            </a:r>
            <a:r>
              <a:rPr lang="es-AR" dirty="0"/>
              <a:t>j</a:t>
            </a:r>
            <a:r>
              <a:rPr dirty="0" smtClean="0"/>
              <a:t>.</a:t>
            </a:r>
            <a:endParaRPr dirty="0"/>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p &lt;- months(3) + days(12)</a:t>
            </a:r>
          </a:p>
          <a:p>
            <a:pPr>
              <a:lnSpc>
                <a:spcPct val="80000"/>
              </a:lnSpc>
              <a:spcBef>
                <a:spcPts val="0"/>
              </a:spcBef>
              <a:defRPr sz="1100" b="0" i="1">
                <a:solidFill>
                  <a:srgbClr val="000000"/>
                </a:solidFill>
              </a:defRPr>
            </a:pPr>
            <a:r>
              <a:rPr dirty="0"/>
              <a:t>p</a:t>
            </a:r>
          </a:p>
          <a:p>
            <a:pPr>
              <a:lnSpc>
                <a:spcPct val="80000"/>
              </a:lnSpc>
              <a:spcBef>
                <a:spcPts val="0"/>
              </a:spcBef>
              <a:defRPr sz="1100" i="1">
                <a:solidFill>
                  <a:schemeClr val="accent4">
                    <a:satOff val="8634"/>
                    <a:lumOff val="-20316"/>
                  </a:schemeClr>
                </a:solidFill>
              </a:defRPr>
            </a:pPr>
            <a:r>
              <a:rPr dirty="0"/>
              <a:t>"3m 12d 0H 0M 0S"</a:t>
            </a:r>
          </a:p>
        </p:txBody>
      </p:sp>
      <p:sp>
        <p:nvSpPr>
          <p:cNvPr id="885" name="Crea una duración con el nombre del periodo con el prefijo d, e.g.…"/>
          <p:cNvSpPr txBox="1"/>
          <p:nvPr/>
        </p:nvSpPr>
        <p:spPr>
          <a:xfrm>
            <a:off x="4815311" y="5939438"/>
            <a:ext cx="4377478" cy="13302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sz="1100" b="0">
                <a:solidFill>
                  <a:srgbClr val="000000"/>
                </a:solidFill>
              </a:defRPr>
            </a:pPr>
            <a:r>
              <a:rPr dirty="0" err="1"/>
              <a:t>Crea</a:t>
            </a:r>
            <a:r>
              <a:rPr dirty="0"/>
              <a:t> </a:t>
            </a:r>
            <a:r>
              <a:rPr dirty="0" err="1"/>
              <a:t>una</a:t>
            </a:r>
            <a:r>
              <a:rPr dirty="0"/>
              <a:t> </a:t>
            </a:r>
            <a:r>
              <a:rPr dirty="0" err="1"/>
              <a:t>duración</a:t>
            </a:r>
            <a:r>
              <a:rPr dirty="0"/>
              <a:t> con el </a:t>
            </a:r>
            <a:r>
              <a:rPr dirty="0" err="1"/>
              <a:t>nombre</a:t>
            </a:r>
            <a:r>
              <a:rPr dirty="0"/>
              <a:t> del </a:t>
            </a:r>
            <a:r>
              <a:rPr dirty="0" err="1"/>
              <a:t>periodo</a:t>
            </a:r>
            <a:r>
              <a:rPr dirty="0"/>
              <a:t> con el </a:t>
            </a:r>
            <a:r>
              <a:rPr dirty="0" err="1"/>
              <a:t>prefijo</a:t>
            </a:r>
            <a:r>
              <a:rPr dirty="0"/>
              <a:t> </a:t>
            </a:r>
            <a:r>
              <a:rPr b="1" i="1" dirty="0"/>
              <a:t>d</a:t>
            </a:r>
            <a:r>
              <a:rPr dirty="0"/>
              <a:t>, e.g.</a:t>
            </a:r>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dd &lt;- </a:t>
            </a:r>
            <a:r>
              <a:rPr dirty="0" err="1"/>
              <a:t>ddays</a:t>
            </a:r>
            <a:r>
              <a:rPr dirty="0"/>
              <a:t>(14)</a:t>
            </a:r>
          </a:p>
          <a:p>
            <a:pPr>
              <a:lnSpc>
                <a:spcPct val="80000"/>
              </a:lnSpc>
              <a:spcBef>
                <a:spcPts val="0"/>
              </a:spcBef>
              <a:defRPr sz="1100" b="0" i="1">
                <a:solidFill>
                  <a:srgbClr val="000000"/>
                </a:solidFill>
              </a:defRPr>
            </a:pPr>
            <a:r>
              <a:rPr dirty="0"/>
              <a:t>dd</a:t>
            </a:r>
          </a:p>
          <a:p>
            <a:pPr>
              <a:lnSpc>
                <a:spcPct val="80000"/>
              </a:lnSpc>
              <a:spcBef>
                <a:spcPts val="0"/>
              </a:spcBef>
              <a:defRPr sz="1100" i="1">
                <a:solidFill>
                  <a:schemeClr val="accent4">
                    <a:satOff val="8634"/>
                    <a:lumOff val="-20316"/>
                  </a:schemeClr>
                </a:solidFill>
              </a:defRPr>
            </a:pPr>
            <a:r>
              <a:rPr dirty="0"/>
              <a:t>"1209600s (~2 weeks)"</a:t>
            </a:r>
          </a:p>
        </p:txBody>
      </p:sp>
      <p:sp>
        <p:nvSpPr>
          <p:cNvPr id="886" name="Añade o resta duraciones para modelizar procesos físicos, como la duración de la batería. Las duraciones se guardan como segundos, la única unidad temporal con una longitud consistente. Difftimes son una clase de duraciones disponibles en R base."/>
          <p:cNvSpPr txBox="1"/>
          <p:nvPr/>
        </p:nvSpPr>
        <p:spPr>
          <a:xfrm>
            <a:off x="4806751" y="5294406"/>
            <a:ext cx="4394598" cy="4701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defTabSz="479044">
              <a:lnSpc>
                <a:spcPct val="80000"/>
              </a:lnSpc>
              <a:spcBef>
                <a:spcPts val="400"/>
              </a:spcBef>
              <a:defRPr sz="901" b="0">
                <a:solidFill>
                  <a:srgbClr val="000000"/>
                </a:solidFill>
              </a:defRPr>
            </a:pPr>
            <a:r>
              <a:rPr sz="1100" dirty="0" err="1"/>
              <a:t>Añade</a:t>
            </a:r>
            <a:r>
              <a:rPr sz="1100" dirty="0"/>
              <a:t> o </a:t>
            </a:r>
            <a:r>
              <a:rPr sz="1100" dirty="0" err="1"/>
              <a:t>resta</a:t>
            </a:r>
            <a:r>
              <a:rPr sz="1100" dirty="0"/>
              <a:t> </a:t>
            </a:r>
            <a:r>
              <a:rPr sz="1100" dirty="0" err="1"/>
              <a:t>duraciones</a:t>
            </a:r>
            <a:r>
              <a:rPr sz="1100" dirty="0"/>
              <a:t> </a:t>
            </a:r>
            <a:r>
              <a:rPr sz="1100" dirty="0" err="1"/>
              <a:t>para</a:t>
            </a:r>
            <a:r>
              <a:rPr sz="1100" dirty="0"/>
              <a:t> </a:t>
            </a:r>
            <a:r>
              <a:rPr sz="1100" dirty="0" err="1"/>
              <a:t>modelizar</a:t>
            </a:r>
            <a:r>
              <a:rPr sz="1100" dirty="0"/>
              <a:t> </a:t>
            </a:r>
            <a:r>
              <a:rPr sz="1100" dirty="0" err="1"/>
              <a:t>procesos</a:t>
            </a:r>
            <a:r>
              <a:rPr sz="1100" dirty="0"/>
              <a:t> </a:t>
            </a:r>
            <a:r>
              <a:rPr sz="1100" dirty="0" err="1"/>
              <a:t>físicos</a:t>
            </a:r>
            <a:r>
              <a:rPr sz="1100" dirty="0"/>
              <a:t>, </a:t>
            </a:r>
            <a:r>
              <a:rPr sz="1100" dirty="0" err="1"/>
              <a:t>como</a:t>
            </a:r>
            <a:r>
              <a:rPr sz="1100" dirty="0"/>
              <a:t> la </a:t>
            </a:r>
            <a:r>
              <a:rPr sz="1100" dirty="0" err="1"/>
              <a:t>duración</a:t>
            </a:r>
            <a:r>
              <a:rPr sz="1100" dirty="0"/>
              <a:t> de la </a:t>
            </a:r>
            <a:r>
              <a:rPr sz="1100" dirty="0" err="1"/>
              <a:t>batería</a:t>
            </a:r>
            <a:r>
              <a:rPr sz="1100" dirty="0"/>
              <a:t>. Las </a:t>
            </a:r>
            <a:r>
              <a:rPr sz="1100" dirty="0" err="1"/>
              <a:t>duraciones</a:t>
            </a:r>
            <a:r>
              <a:rPr sz="1100" dirty="0"/>
              <a:t> se </a:t>
            </a:r>
            <a:r>
              <a:rPr sz="1100" dirty="0" err="1"/>
              <a:t>guardan</a:t>
            </a:r>
            <a:r>
              <a:rPr sz="1100" dirty="0"/>
              <a:t> </a:t>
            </a:r>
            <a:r>
              <a:rPr sz="1100" dirty="0" err="1"/>
              <a:t>como</a:t>
            </a:r>
            <a:r>
              <a:rPr sz="1100" dirty="0"/>
              <a:t> </a:t>
            </a:r>
            <a:r>
              <a:rPr sz="1100" dirty="0" err="1"/>
              <a:t>segundos</a:t>
            </a:r>
            <a:r>
              <a:rPr sz="1100" dirty="0"/>
              <a:t>, la </a:t>
            </a:r>
            <a:r>
              <a:rPr sz="1100" dirty="0" err="1"/>
              <a:t>única</a:t>
            </a:r>
            <a:r>
              <a:rPr sz="1100" dirty="0"/>
              <a:t> </a:t>
            </a:r>
            <a:r>
              <a:rPr sz="1100" dirty="0" err="1"/>
              <a:t>unidad</a:t>
            </a:r>
            <a:r>
              <a:rPr sz="1100" dirty="0"/>
              <a:t> temporal con </a:t>
            </a:r>
            <a:r>
              <a:rPr sz="1100" dirty="0" err="1"/>
              <a:t>una</a:t>
            </a:r>
            <a:r>
              <a:rPr sz="1100" dirty="0"/>
              <a:t> </a:t>
            </a:r>
            <a:r>
              <a:rPr sz="1100" dirty="0" err="1"/>
              <a:t>longitud</a:t>
            </a:r>
            <a:r>
              <a:rPr sz="1100" dirty="0"/>
              <a:t> </a:t>
            </a:r>
            <a:r>
              <a:rPr sz="1100" dirty="0" err="1"/>
              <a:t>consistente</a:t>
            </a:r>
            <a:r>
              <a:rPr sz="1100" dirty="0"/>
              <a:t>. </a:t>
            </a:r>
            <a:r>
              <a:rPr sz="1100" b="1" dirty="0" err="1"/>
              <a:t>Difftimes</a:t>
            </a:r>
            <a:r>
              <a:rPr sz="1100" dirty="0"/>
              <a:t> son </a:t>
            </a:r>
            <a:r>
              <a:rPr sz="1100" dirty="0" err="1"/>
              <a:t>una</a:t>
            </a:r>
            <a:r>
              <a:rPr sz="1100" dirty="0"/>
              <a:t> </a:t>
            </a:r>
            <a:r>
              <a:rPr sz="1100" dirty="0" err="1"/>
              <a:t>clase</a:t>
            </a:r>
            <a:r>
              <a:rPr sz="1100" dirty="0"/>
              <a:t> de </a:t>
            </a:r>
            <a:r>
              <a:rPr sz="1100" dirty="0" err="1"/>
              <a:t>duraciones</a:t>
            </a:r>
            <a:r>
              <a:rPr sz="1100" dirty="0"/>
              <a:t> </a:t>
            </a:r>
            <a:r>
              <a:rPr sz="1100" dirty="0" err="1" smtClean="0"/>
              <a:t>disponible</a:t>
            </a:r>
            <a:r>
              <a:rPr lang="es-AR" sz="1100" dirty="0" smtClean="0"/>
              <a:t>s </a:t>
            </a:r>
            <a:r>
              <a:rPr sz="1100" dirty="0" smtClean="0"/>
              <a:t>en </a:t>
            </a:r>
            <a:r>
              <a:rPr sz="1100" dirty="0"/>
              <a:t>R base.</a:t>
            </a:r>
          </a:p>
        </p:txBody>
      </p:sp>
      <p:grpSp>
        <p:nvGrpSpPr>
          <p:cNvPr id="891" name="Group"/>
          <p:cNvGrpSpPr/>
          <p:nvPr/>
        </p:nvGrpSpPr>
        <p:grpSpPr>
          <a:xfrm>
            <a:off x="793938" y="6539657"/>
            <a:ext cx="730619" cy="489120"/>
            <a:chOff x="0" y="0"/>
            <a:chExt cx="730617" cy="489119"/>
          </a:xfrm>
        </p:grpSpPr>
        <p:sp>
          <p:nvSpPr>
            <p:cNvPr id="887" name="Triangle"/>
            <p:cNvSpPr/>
            <p:nvPr/>
          </p:nvSpPr>
          <p:spPr>
            <a:xfrm rot="18082280">
              <a:off x="115878" y="-29631"/>
              <a:ext cx="121225" cy="3395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890" name="Group"/>
            <p:cNvGrpSpPr/>
            <p:nvPr/>
          </p:nvGrpSpPr>
          <p:grpSpPr>
            <a:xfrm>
              <a:off x="167181" y="147704"/>
              <a:ext cx="563437" cy="341416"/>
              <a:chOff x="0" y="9592"/>
              <a:chExt cx="563436" cy="341414"/>
            </a:xfrm>
          </p:grpSpPr>
          <p:sp>
            <p:nvSpPr>
              <p:cNvPr id="888" name="Quote Bubble"/>
              <p:cNvSpPr/>
              <p:nvPr/>
            </p:nvSpPr>
            <p:spPr>
              <a:xfrm>
                <a:off x="30892" y="9592"/>
                <a:ext cx="509653" cy="341416"/>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1247" y="0"/>
                      <a:pt x="2785" y="0"/>
                    </a:cubicBezTo>
                    <a:lnTo>
                      <a:pt x="18815" y="0"/>
                    </a:lnTo>
                    <a:cubicBezTo>
                      <a:pt x="20353" y="0"/>
                      <a:pt x="21600" y="1861"/>
                      <a:pt x="21600" y="4158"/>
                    </a:cubicBezTo>
                    <a:lnTo>
                      <a:pt x="21600" y="17442"/>
                    </a:lnTo>
                    <a:cubicBezTo>
                      <a:pt x="21600" y="19739"/>
                      <a:pt x="20353" y="21600"/>
                      <a:pt x="18815" y="21600"/>
                    </a:cubicBezTo>
                    <a:lnTo>
                      <a:pt x="2785" y="21600"/>
                    </a:lnTo>
                    <a:cubicBezTo>
                      <a:pt x="1247"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89" name="Número de días"/>
              <p:cNvSpPr/>
              <p:nvPr/>
            </p:nvSpPr>
            <p:spPr>
              <a:xfrm>
                <a:off x="0" y="180300"/>
                <a:ext cx="56343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900">
                    <a:solidFill>
                      <a:srgbClr val="FFFFFF"/>
                    </a:solidFill>
                  </a:defRPr>
                </a:lvl1pPr>
              </a:lstStyle>
              <a:p>
                <a:r>
                  <a:t>Número de días</a:t>
                </a:r>
              </a:p>
            </p:txBody>
          </p:sp>
        </p:grpSp>
      </p:grpSp>
      <p:grpSp>
        <p:nvGrpSpPr>
          <p:cNvPr id="894" name="Group"/>
          <p:cNvGrpSpPr/>
          <p:nvPr/>
        </p:nvGrpSpPr>
        <p:grpSpPr>
          <a:xfrm>
            <a:off x="1502707" y="6687361"/>
            <a:ext cx="321893" cy="341416"/>
            <a:chOff x="0" y="0"/>
            <a:chExt cx="321892" cy="341414"/>
          </a:xfrm>
        </p:grpSpPr>
        <p:sp>
          <p:nvSpPr>
            <p:cNvPr id="892" name="Quote Bubble"/>
            <p:cNvSpPr/>
            <p:nvPr/>
          </p:nvSpPr>
          <p:spPr>
            <a:xfrm>
              <a:off x="30892" y="0"/>
              <a:ext cx="255653" cy="341415"/>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2486" y="0"/>
                    <a:pt x="5552" y="0"/>
                  </a:cubicBezTo>
                  <a:lnTo>
                    <a:pt x="16048" y="0"/>
                  </a:lnTo>
                  <a:cubicBezTo>
                    <a:pt x="19114" y="0"/>
                    <a:pt x="21600" y="1861"/>
                    <a:pt x="21600" y="4158"/>
                  </a:cubicBezTo>
                  <a:lnTo>
                    <a:pt x="21600" y="17442"/>
                  </a:lnTo>
                  <a:cubicBezTo>
                    <a:pt x="21600" y="19739"/>
                    <a:pt x="19114" y="21600"/>
                    <a:pt x="16048" y="21600"/>
                  </a:cubicBezTo>
                  <a:lnTo>
                    <a:pt x="5552" y="21600"/>
                  </a:lnTo>
                  <a:cubicBezTo>
                    <a:pt x="2486"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93" name="etc."/>
            <p:cNvSpPr/>
            <p:nvPr/>
          </p:nvSpPr>
          <p:spPr>
            <a:xfrm>
              <a:off x="0" y="170707"/>
              <a:ext cx="32189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t>etc.</a:t>
              </a:r>
            </a:p>
          </p:txBody>
        </p:sp>
      </p:grpSp>
      <p:grpSp>
        <p:nvGrpSpPr>
          <p:cNvPr id="899" name="Group"/>
          <p:cNvGrpSpPr/>
          <p:nvPr/>
        </p:nvGrpSpPr>
        <p:grpSpPr>
          <a:xfrm>
            <a:off x="307703" y="6578709"/>
            <a:ext cx="673039" cy="450068"/>
            <a:chOff x="0" y="0"/>
            <a:chExt cx="673037" cy="450067"/>
          </a:xfrm>
        </p:grpSpPr>
        <p:sp>
          <p:nvSpPr>
            <p:cNvPr id="895" name="Triangle"/>
            <p:cNvSpPr/>
            <p:nvPr/>
          </p:nvSpPr>
          <p:spPr>
            <a:xfrm>
              <a:off x="103109" y="0"/>
              <a:ext cx="173811"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898" name="Group"/>
            <p:cNvGrpSpPr/>
            <p:nvPr/>
          </p:nvGrpSpPr>
          <p:grpSpPr>
            <a:xfrm>
              <a:off x="0" y="108652"/>
              <a:ext cx="673038" cy="341416"/>
              <a:chOff x="0" y="9592"/>
              <a:chExt cx="673037" cy="341414"/>
            </a:xfrm>
          </p:grpSpPr>
          <p:sp>
            <p:nvSpPr>
              <p:cNvPr id="896" name="Quote Bubble"/>
              <p:cNvSpPr/>
              <p:nvPr/>
            </p:nvSpPr>
            <p:spPr>
              <a:xfrm>
                <a:off x="30892" y="9592"/>
                <a:ext cx="623953" cy="341416"/>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1019" y="0"/>
                      <a:pt x="2275" y="0"/>
                    </a:cubicBezTo>
                    <a:lnTo>
                      <a:pt x="19325" y="0"/>
                    </a:lnTo>
                    <a:cubicBezTo>
                      <a:pt x="20581" y="0"/>
                      <a:pt x="21600" y="1861"/>
                      <a:pt x="21600" y="4158"/>
                    </a:cubicBezTo>
                    <a:lnTo>
                      <a:pt x="21600" y="17442"/>
                    </a:lnTo>
                    <a:cubicBezTo>
                      <a:pt x="21600" y="19739"/>
                      <a:pt x="20581" y="21600"/>
                      <a:pt x="19325" y="21600"/>
                    </a:cubicBezTo>
                    <a:lnTo>
                      <a:pt x="2275" y="21600"/>
                    </a:lnTo>
                    <a:cubicBezTo>
                      <a:pt x="1019"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97" name="Número de meses"/>
              <p:cNvSpPr/>
              <p:nvPr/>
            </p:nvSpPr>
            <p:spPr>
              <a:xfrm>
                <a:off x="0" y="180300"/>
                <a:ext cx="67303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900">
                    <a:solidFill>
                      <a:srgbClr val="FFFFFF"/>
                    </a:solidFill>
                  </a:defRPr>
                </a:lvl1pPr>
              </a:lstStyle>
              <a:p>
                <a:r>
                  <a:t>Número de meses</a:t>
                </a:r>
              </a:p>
            </p:txBody>
          </p:sp>
        </p:grpSp>
      </p:grpSp>
      <p:grpSp>
        <p:nvGrpSpPr>
          <p:cNvPr id="904" name="Group"/>
          <p:cNvGrpSpPr/>
          <p:nvPr/>
        </p:nvGrpSpPr>
        <p:grpSpPr>
          <a:xfrm>
            <a:off x="4782405" y="6624823"/>
            <a:ext cx="595462" cy="500869"/>
            <a:chOff x="0" y="0"/>
            <a:chExt cx="595460" cy="500867"/>
          </a:xfrm>
        </p:grpSpPr>
        <p:sp>
          <p:nvSpPr>
            <p:cNvPr id="900" name="Triangle"/>
            <p:cNvSpPr/>
            <p:nvPr/>
          </p:nvSpPr>
          <p:spPr>
            <a:xfrm>
              <a:off x="212591" y="0"/>
              <a:ext cx="173810"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903" name="Group"/>
            <p:cNvGrpSpPr/>
            <p:nvPr/>
          </p:nvGrpSpPr>
          <p:grpSpPr>
            <a:xfrm>
              <a:off x="0" y="83252"/>
              <a:ext cx="595461" cy="417616"/>
              <a:chOff x="0" y="10862"/>
              <a:chExt cx="595460" cy="417614"/>
            </a:xfrm>
          </p:grpSpPr>
          <p:sp>
            <p:nvSpPr>
              <p:cNvPr id="901" name="Quote Bubble"/>
              <p:cNvSpPr/>
              <p:nvPr/>
            </p:nvSpPr>
            <p:spPr>
              <a:xfrm>
                <a:off x="26074" y="10862"/>
                <a:ext cx="543313" cy="417616"/>
              </a:xfrm>
              <a:custGeom>
                <a:avLst/>
                <a:gdLst/>
                <a:ahLst/>
                <a:cxnLst>
                  <a:cxn ang="0">
                    <a:pos x="wd2" y="hd2"/>
                  </a:cxn>
                  <a:cxn ang="5400000">
                    <a:pos x="wd2" y="hd2"/>
                  </a:cxn>
                  <a:cxn ang="10800000">
                    <a:pos x="wd2" y="hd2"/>
                  </a:cxn>
                  <a:cxn ang="16200000">
                    <a:pos x="wd2" y="hd2"/>
                  </a:cxn>
                </a:cxnLst>
                <a:rect l="0" t="0" r="r" b="b"/>
                <a:pathLst>
                  <a:path w="21600" h="21600" extrusionOk="0">
                    <a:moveTo>
                      <a:pt x="0" y="18201"/>
                    </a:moveTo>
                    <a:lnTo>
                      <a:pt x="0" y="3399"/>
                    </a:lnTo>
                    <a:cubicBezTo>
                      <a:pt x="0" y="1522"/>
                      <a:pt x="1170" y="0"/>
                      <a:pt x="2613" y="0"/>
                    </a:cubicBezTo>
                    <a:lnTo>
                      <a:pt x="18987" y="0"/>
                    </a:lnTo>
                    <a:cubicBezTo>
                      <a:pt x="20430" y="0"/>
                      <a:pt x="21600" y="1522"/>
                      <a:pt x="21600" y="3399"/>
                    </a:cubicBezTo>
                    <a:lnTo>
                      <a:pt x="21600" y="18201"/>
                    </a:lnTo>
                    <a:cubicBezTo>
                      <a:pt x="21600" y="20078"/>
                      <a:pt x="20430" y="21600"/>
                      <a:pt x="18987" y="21600"/>
                    </a:cubicBezTo>
                    <a:lnTo>
                      <a:pt x="2613" y="21600"/>
                    </a:lnTo>
                    <a:cubicBezTo>
                      <a:pt x="1170" y="21600"/>
                      <a:pt x="0" y="20078"/>
                      <a:pt x="0" y="18201"/>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02" name="Longitud exacta en segundos"/>
              <p:cNvSpPr/>
              <p:nvPr/>
            </p:nvSpPr>
            <p:spPr>
              <a:xfrm>
                <a:off x="0" y="219670"/>
                <a:ext cx="59546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800">
                    <a:solidFill>
                      <a:srgbClr val="FFFFFF"/>
                    </a:solidFill>
                  </a:defRPr>
                </a:lvl1pPr>
              </a:lstStyle>
              <a:p>
                <a:r>
                  <a:rPr dirty="0" err="1"/>
                  <a:t>Longitud</a:t>
                </a:r>
                <a:r>
                  <a:rPr dirty="0"/>
                  <a:t> exacta en </a:t>
                </a:r>
                <a:r>
                  <a:rPr dirty="0" err="1"/>
                  <a:t>segundos</a:t>
                </a:r>
                <a:endParaRPr dirty="0"/>
              </a:p>
            </p:txBody>
          </p:sp>
        </p:grpSp>
      </p:grpSp>
      <p:grpSp>
        <p:nvGrpSpPr>
          <p:cNvPr id="909" name="Group"/>
          <p:cNvGrpSpPr/>
          <p:nvPr/>
        </p:nvGrpSpPr>
        <p:grpSpPr>
          <a:xfrm>
            <a:off x="5367100" y="6624823"/>
            <a:ext cx="722995" cy="500869"/>
            <a:chOff x="0" y="0"/>
            <a:chExt cx="722993" cy="500867"/>
          </a:xfrm>
        </p:grpSpPr>
        <p:sp>
          <p:nvSpPr>
            <p:cNvPr id="905" name="Triangle"/>
            <p:cNvSpPr/>
            <p:nvPr/>
          </p:nvSpPr>
          <p:spPr>
            <a:xfrm>
              <a:off x="250890" y="0"/>
              <a:ext cx="173810"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908" name="Group"/>
            <p:cNvGrpSpPr/>
            <p:nvPr/>
          </p:nvGrpSpPr>
          <p:grpSpPr>
            <a:xfrm>
              <a:off x="0" y="83252"/>
              <a:ext cx="722994" cy="417616"/>
              <a:chOff x="0" y="10862"/>
              <a:chExt cx="722993" cy="417614"/>
            </a:xfrm>
          </p:grpSpPr>
          <p:sp>
            <p:nvSpPr>
              <p:cNvPr id="906" name="Quote Bubble"/>
              <p:cNvSpPr/>
              <p:nvPr/>
            </p:nvSpPr>
            <p:spPr>
              <a:xfrm>
                <a:off x="26272" y="10862"/>
                <a:ext cx="670450" cy="417616"/>
              </a:xfrm>
              <a:custGeom>
                <a:avLst/>
                <a:gdLst/>
                <a:ahLst/>
                <a:cxnLst>
                  <a:cxn ang="0">
                    <a:pos x="wd2" y="hd2"/>
                  </a:cxn>
                  <a:cxn ang="5400000">
                    <a:pos x="wd2" y="hd2"/>
                  </a:cxn>
                  <a:cxn ang="10800000">
                    <a:pos x="wd2" y="hd2"/>
                  </a:cxn>
                  <a:cxn ang="16200000">
                    <a:pos x="wd2" y="hd2"/>
                  </a:cxn>
                </a:cxnLst>
                <a:rect l="0" t="0" r="r" b="b"/>
                <a:pathLst>
                  <a:path w="21600" h="21600" extrusionOk="0">
                    <a:moveTo>
                      <a:pt x="0" y="18201"/>
                    </a:moveTo>
                    <a:lnTo>
                      <a:pt x="0" y="3399"/>
                    </a:lnTo>
                    <a:cubicBezTo>
                      <a:pt x="0" y="1522"/>
                      <a:pt x="948" y="0"/>
                      <a:pt x="2117" y="0"/>
                    </a:cubicBezTo>
                    <a:lnTo>
                      <a:pt x="19483" y="0"/>
                    </a:lnTo>
                    <a:cubicBezTo>
                      <a:pt x="20652" y="0"/>
                      <a:pt x="21600" y="1522"/>
                      <a:pt x="21600" y="3399"/>
                    </a:cubicBezTo>
                    <a:lnTo>
                      <a:pt x="21600" y="18201"/>
                    </a:lnTo>
                    <a:cubicBezTo>
                      <a:pt x="21600" y="20078"/>
                      <a:pt x="20652" y="21600"/>
                      <a:pt x="19483" y="21600"/>
                    </a:cubicBezTo>
                    <a:lnTo>
                      <a:pt x="2117" y="21600"/>
                    </a:lnTo>
                    <a:cubicBezTo>
                      <a:pt x="948" y="21600"/>
                      <a:pt x="0" y="20078"/>
                      <a:pt x="0" y="18201"/>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07" name="Equivalente…"/>
              <p:cNvSpPr/>
              <p:nvPr/>
            </p:nvSpPr>
            <p:spPr>
              <a:xfrm>
                <a:off x="0" y="219670"/>
                <a:ext cx="72299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p>
                <a:pPr algn="ctr">
                  <a:lnSpc>
                    <a:spcPct val="80000"/>
                  </a:lnSpc>
                  <a:spcBef>
                    <a:spcPts val="0"/>
                  </a:spcBef>
                  <a:defRPr sz="800">
                    <a:solidFill>
                      <a:srgbClr val="FFFFFF"/>
                    </a:solidFill>
                  </a:defRPr>
                </a:pPr>
                <a:r>
                  <a:t>Equivalente </a:t>
                </a:r>
              </a:p>
              <a:p>
                <a:pPr algn="ctr">
                  <a:lnSpc>
                    <a:spcPct val="80000"/>
                  </a:lnSpc>
                  <a:spcBef>
                    <a:spcPts val="0"/>
                  </a:spcBef>
                  <a:defRPr sz="800">
                    <a:solidFill>
                      <a:srgbClr val="FFFFFF"/>
                    </a:solidFill>
                  </a:defRPr>
                </a:pPr>
                <a:r>
                  <a:t>en unidades comunes</a:t>
                </a:r>
              </a:p>
            </p:txBody>
          </p:sp>
        </p:grpSp>
      </p:grpSp>
      <p:sp>
        <p:nvSpPr>
          <p:cNvPr id="910" name="INTERVALOS"/>
          <p:cNvSpPr txBox="1"/>
          <p:nvPr/>
        </p:nvSpPr>
        <p:spPr>
          <a:xfrm>
            <a:off x="9414098" y="5071179"/>
            <a:ext cx="989633" cy="20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INTERVALOS</a:t>
            </a:r>
          </a:p>
        </p:txBody>
      </p:sp>
      <p:sp>
        <p:nvSpPr>
          <p:cNvPr id="911" name="Divide un intervalo por una duración para determinar su longitud física, divide un intervalo por un periodo para determinar su longitud en unidades de reloj."/>
          <p:cNvSpPr txBox="1"/>
          <p:nvPr/>
        </p:nvSpPr>
        <p:spPr>
          <a:xfrm>
            <a:off x="9430943" y="5294406"/>
            <a:ext cx="4210573" cy="407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72516">
              <a:lnSpc>
                <a:spcPct val="80000"/>
              </a:lnSpc>
              <a:spcBef>
                <a:spcPts val="500"/>
              </a:spcBef>
              <a:defRPr sz="1078" b="0">
                <a:solidFill>
                  <a:srgbClr val="000000"/>
                </a:solidFill>
              </a:defRPr>
            </a:lvl1pPr>
          </a:lstStyle>
          <a:p>
            <a:r>
              <a:rPr dirty="0"/>
              <a:t>Divide un </a:t>
            </a:r>
            <a:r>
              <a:rPr dirty="0" err="1"/>
              <a:t>intervalo</a:t>
            </a:r>
            <a:r>
              <a:rPr dirty="0"/>
              <a:t> </a:t>
            </a:r>
            <a:r>
              <a:rPr dirty="0" err="1"/>
              <a:t>por</a:t>
            </a:r>
            <a:r>
              <a:rPr dirty="0"/>
              <a:t> </a:t>
            </a:r>
            <a:r>
              <a:rPr dirty="0" err="1"/>
              <a:t>una</a:t>
            </a:r>
            <a:r>
              <a:rPr dirty="0"/>
              <a:t> </a:t>
            </a:r>
            <a:r>
              <a:rPr dirty="0" err="1"/>
              <a:t>duración</a:t>
            </a:r>
            <a:r>
              <a:rPr dirty="0"/>
              <a:t> </a:t>
            </a:r>
            <a:r>
              <a:rPr dirty="0" err="1"/>
              <a:t>para</a:t>
            </a:r>
            <a:r>
              <a:rPr dirty="0"/>
              <a:t> </a:t>
            </a:r>
            <a:r>
              <a:rPr dirty="0" err="1"/>
              <a:t>determinar</a:t>
            </a:r>
            <a:r>
              <a:rPr dirty="0"/>
              <a:t> </a:t>
            </a:r>
            <a:r>
              <a:rPr dirty="0" err="1"/>
              <a:t>su</a:t>
            </a:r>
            <a:r>
              <a:rPr dirty="0"/>
              <a:t> </a:t>
            </a:r>
            <a:r>
              <a:rPr dirty="0" err="1"/>
              <a:t>longitud</a:t>
            </a:r>
            <a:r>
              <a:rPr dirty="0"/>
              <a:t> </a:t>
            </a:r>
            <a:r>
              <a:rPr dirty="0" err="1"/>
              <a:t>física</a:t>
            </a:r>
            <a:r>
              <a:rPr dirty="0"/>
              <a:t>, divide un </a:t>
            </a:r>
            <a:r>
              <a:rPr dirty="0" err="1"/>
              <a:t>intervalo</a:t>
            </a:r>
            <a:r>
              <a:rPr dirty="0"/>
              <a:t> </a:t>
            </a:r>
            <a:r>
              <a:rPr dirty="0" err="1"/>
              <a:t>por</a:t>
            </a:r>
            <a:r>
              <a:rPr dirty="0"/>
              <a:t> un </a:t>
            </a:r>
            <a:r>
              <a:rPr dirty="0" err="1"/>
              <a:t>periodo</a:t>
            </a:r>
            <a:r>
              <a:rPr dirty="0"/>
              <a:t> </a:t>
            </a:r>
            <a:r>
              <a:rPr dirty="0" err="1"/>
              <a:t>para</a:t>
            </a:r>
            <a:r>
              <a:rPr dirty="0"/>
              <a:t> </a:t>
            </a:r>
            <a:r>
              <a:rPr dirty="0" err="1"/>
              <a:t>determinar</a:t>
            </a:r>
            <a:r>
              <a:rPr dirty="0"/>
              <a:t> </a:t>
            </a:r>
            <a:r>
              <a:rPr dirty="0" err="1"/>
              <a:t>su</a:t>
            </a:r>
            <a:r>
              <a:rPr dirty="0"/>
              <a:t> </a:t>
            </a:r>
            <a:r>
              <a:rPr dirty="0" err="1"/>
              <a:t>longitud</a:t>
            </a:r>
            <a:r>
              <a:rPr dirty="0"/>
              <a:t> en </a:t>
            </a:r>
            <a:r>
              <a:rPr dirty="0" err="1"/>
              <a:t>unidades</a:t>
            </a:r>
            <a:r>
              <a:rPr dirty="0"/>
              <a:t> de </a:t>
            </a:r>
            <a:r>
              <a:rPr dirty="0" err="1"/>
              <a:t>reloj</a:t>
            </a:r>
            <a:r>
              <a:rPr dirty="0"/>
              <a:t>.</a:t>
            </a:r>
          </a:p>
        </p:txBody>
      </p:sp>
      <p:sp>
        <p:nvSpPr>
          <p:cNvPr id="912" name="Matemáticas con Date-times —   Lubridate proporciona tres clases de duraciones para facilitar las operaciones con fechas y date-times"/>
          <p:cNvSpPr txBox="1"/>
          <p:nvPr/>
        </p:nvSpPr>
        <p:spPr>
          <a:xfrm>
            <a:off x="383145" y="641944"/>
            <a:ext cx="10690904"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nchor="ctr">
            <a:spAutoFit/>
          </a:bodyPr>
          <a:lstStyle/>
          <a:p>
            <a:pPr lvl="1" indent="0">
              <a:lnSpc>
                <a:spcPct val="80000"/>
              </a:lnSpc>
              <a:spcBef>
                <a:spcPts val="0"/>
              </a:spcBef>
              <a:defRPr sz="2500" b="0">
                <a:solidFill>
                  <a:srgbClr val="628DB5"/>
                </a:solidFill>
              </a:defRPr>
            </a:pPr>
            <a:r>
              <a:rPr lang="es-AR" sz="2500" b="0" dirty="0" smtClean="0">
                <a:solidFill>
                  <a:schemeClr val="accent4">
                    <a:satOff val="8634"/>
                    <a:lumOff val="-20316"/>
                  </a:schemeClr>
                </a:solidFill>
              </a:rPr>
              <a:t>Cálculos</a:t>
            </a:r>
            <a:r>
              <a:rPr sz="2500" b="0" dirty="0" smtClean="0">
                <a:solidFill>
                  <a:schemeClr val="accent4">
                    <a:satOff val="8634"/>
                    <a:lumOff val="-20316"/>
                  </a:schemeClr>
                </a:solidFill>
              </a:rPr>
              <a:t> </a:t>
            </a:r>
            <a:r>
              <a:rPr sz="2500" b="0">
                <a:solidFill>
                  <a:schemeClr val="accent4">
                    <a:satOff val="8634"/>
                    <a:lumOff val="-20316"/>
                  </a:schemeClr>
                </a:solidFill>
              </a:rPr>
              <a:t>con </a:t>
            </a:r>
            <a:r>
              <a:rPr sz="2500" b="0" smtClean="0">
                <a:solidFill>
                  <a:schemeClr val="accent4">
                    <a:satOff val="8634"/>
                    <a:lumOff val="-20316"/>
                  </a:schemeClr>
                </a:solidFill>
              </a:rPr>
              <a:t>Date-time </a:t>
            </a:r>
            <a:r>
              <a:rPr sz="1150" b="0" dirty="0">
                <a:solidFill>
                  <a:schemeClr val="accent4">
                    <a:satOff val="8634"/>
                    <a:lumOff val="-20316"/>
                  </a:schemeClr>
                </a:solidFill>
              </a:rPr>
              <a:t>—   </a:t>
            </a:r>
            <a:r>
              <a:rPr sz="1150" b="0" dirty="0" err="1">
                <a:solidFill>
                  <a:schemeClr val="accent4">
                    <a:satOff val="8634"/>
                    <a:lumOff val="-20316"/>
                  </a:schemeClr>
                </a:solidFill>
              </a:rPr>
              <a:t>Lubridate</a:t>
            </a:r>
            <a:r>
              <a:rPr sz="1150" b="0" dirty="0">
                <a:solidFill>
                  <a:schemeClr val="accent4">
                    <a:satOff val="8634"/>
                    <a:lumOff val="-20316"/>
                  </a:schemeClr>
                </a:solidFill>
              </a:rPr>
              <a:t> </a:t>
            </a:r>
            <a:r>
              <a:rPr sz="1150" b="0" dirty="0" err="1">
                <a:solidFill>
                  <a:schemeClr val="accent4">
                    <a:satOff val="8634"/>
                    <a:lumOff val="-20316"/>
                  </a:schemeClr>
                </a:solidFill>
              </a:rPr>
              <a:t>proporciona</a:t>
            </a:r>
            <a:r>
              <a:rPr sz="1150" b="0" dirty="0">
                <a:solidFill>
                  <a:schemeClr val="accent4">
                    <a:satOff val="8634"/>
                    <a:lumOff val="-20316"/>
                  </a:schemeClr>
                </a:solidFill>
              </a:rPr>
              <a:t> </a:t>
            </a:r>
            <a:r>
              <a:rPr sz="1150" b="0" dirty="0" err="1">
                <a:solidFill>
                  <a:schemeClr val="accent4">
                    <a:satOff val="8634"/>
                    <a:lumOff val="-20316"/>
                  </a:schemeClr>
                </a:solidFill>
              </a:rPr>
              <a:t>tres</a:t>
            </a:r>
            <a:r>
              <a:rPr sz="1150" b="0" dirty="0">
                <a:solidFill>
                  <a:schemeClr val="accent4">
                    <a:satOff val="8634"/>
                    <a:lumOff val="-20316"/>
                  </a:schemeClr>
                </a:solidFill>
              </a:rPr>
              <a:t> </a:t>
            </a:r>
            <a:r>
              <a:rPr sz="1150" b="0" dirty="0" err="1">
                <a:solidFill>
                  <a:schemeClr val="accent4">
                    <a:satOff val="8634"/>
                    <a:lumOff val="-20316"/>
                  </a:schemeClr>
                </a:solidFill>
              </a:rPr>
              <a:t>clases</a:t>
            </a:r>
            <a:r>
              <a:rPr sz="1150" b="0" dirty="0">
                <a:solidFill>
                  <a:schemeClr val="accent4">
                    <a:satOff val="8634"/>
                    <a:lumOff val="-20316"/>
                  </a:schemeClr>
                </a:solidFill>
              </a:rPr>
              <a:t> de </a:t>
            </a:r>
            <a:r>
              <a:rPr lang="es-AR" sz="1150" b="0" dirty="0" smtClean="0">
                <a:solidFill>
                  <a:schemeClr val="accent4">
                    <a:satOff val="8634"/>
                    <a:lumOff val="-20316"/>
                  </a:schemeClr>
                </a:solidFill>
              </a:rPr>
              <a:t>lapsos de tiempo</a:t>
            </a:r>
            <a:r>
              <a:rPr sz="1150" b="0" dirty="0" smtClean="0">
                <a:solidFill>
                  <a:schemeClr val="accent4">
                    <a:satOff val="8634"/>
                    <a:lumOff val="-20316"/>
                  </a:schemeClr>
                </a:solidFill>
              </a:rPr>
              <a:t> </a:t>
            </a:r>
            <a:r>
              <a:rPr sz="1150" b="0" dirty="0" err="1">
                <a:solidFill>
                  <a:schemeClr val="accent4">
                    <a:satOff val="8634"/>
                    <a:lumOff val="-20316"/>
                  </a:schemeClr>
                </a:solidFill>
              </a:rPr>
              <a:t>para</a:t>
            </a:r>
            <a:r>
              <a:rPr sz="1150" b="0" dirty="0">
                <a:solidFill>
                  <a:schemeClr val="accent4">
                    <a:satOff val="8634"/>
                    <a:lumOff val="-20316"/>
                  </a:schemeClr>
                </a:solidFill>
              </a:rPr>
              <a:t> </a:t>
            </a:r>
            <a:r>
              <a:rPr sz="1150" b="0" dirty="0" err="1">
                <a:solidFill>
                  <a:schemeClr val="accent4">
                    <a:satOff val="8634"/>
                    <a:lumOff val="-20316"/>
                  </a:schemeClr>
                </a:solidFill>
              </a:rPr>
              <a:t>facilitar</a:t>
            </a:r>
            <a:r>
              <a:rPr sz="1150" b="0" dirty="0">
                <a:solidFill>
                  <a:schemeClr val="accent4">
                    <a:satOff val="8634"/>
                    <a:lumOff val="-20316"/>
                  </a:schemeClr>
                </a:solidFill>
              </a:rPr>
              <a:t> </a:t>
            </a:r>
            <a:r>
              <a:rPr sz="1150" b="0" dirty="0" err="1">
                <a:solidFill>
                  <a:schemeClr val="accent4">
                    <a:satOff val="8634"/>
                    <a:lumOff val="-20316"/>
                  </a:schemeClr>
                </a:solidFill>
              </a:rPr>
              <a:t>las</a:t>
            </a:r>
            <a:r>
              <a:rPr sz="1150" b="0" dirty="0">
                <a:solidFill>
                  <a:schemeClr val="accent4">
                    <a:satOff val="8634"/>
                    <a:lumOff val="-20316"/>
                  </a:schemeClr>
                </a:solidFill>
              </a:rPr>
              <a:t> </a:t>
            </a:r>
            <a:r>
              <a:rPr sz="1150" b="0" dirty="0" err="1">
                <a:solidFill>
                  <a:schemeClr val="accent4">
                    <a:satOff val="8634"/>
                    <a:lumOff val="-20316"/>
                  </a:schemeClr>
                </a:solidFill>
              </a:rPr>
              <a:t>operaciones</a:t>
            </a:r>
            <a:r>
              <a:rPr sz="1150" b="0" dirty="0">
                <a:solidFill>
                  <a:schemeClr val="accent4">
                    <a:satOff val="8634"/>
                    <a:lumOff val="-20316"/>
                  </a:schemeClr>
                </a:solidFill>
              </a:rPr>
              <a:t> con </a:t>
            </a:r>
            <a:r>
              <a:rPr sz="1150" b="0" dirty="0" err="1">
                <a:solidFill>
                  <a:schemeClr val="accent4">
                    <a:satOff val="8634"/>
                    <a:lumOff val="-20316"/>
                  </a:schemeClr>
                </a:solidFill>
              </a:rPr>
              <a:t>fechas</a:t>
            </a:r>
            <a:r>
              <a:rPr sz="1150" b="0" dirty="0">
                <a:solidFill>
                  <a:schemeClr val="accent4">
                    <a:satOff val="8634"/>
                    <a:lumOff val="-20316"/>
                  </a:schemeClr>
                </a:solidFill>
              </a:rPr>
              <a:t> y </a:t>
            </a:r>
            <a:r>
              <a:rPr lang="es-AR" sz="1150" b="0" dirty="0" smtClean="0">
                <a:solidFill>
                  <a:schemeClr val="accent4">
                    <a:satOff val="8634"/>
                    <a:lumOff val="-20316"/>
                  </a:schemeClr>
                </a:solidFill>
              </a:rPr>
              <a:t>fechas y horas</a:t>
            </a:r>
            <a:endParaRPr sz="1150" b="0" dirty="0">
              <a:solidFill>
                <a:schemeClr val="accent4">
                  <a:satOff val="8634"/>
                  <a:lumOff val="-20316"/>
                </a:schemeClr>
              </a:solidFill>
            </a:endParaRPr>
          </a:p>
        </p:txBody>
      </p:sp>
      <p:sp>
        <p:nvSpPr>
          <p:cNvPr id="913" name="a %within% b  Cae el intervalo o date-time en el intervalo a en el b? now() %within% i…"/>
          <p:cNvSpPr txBox="1"/>
          <p:nvPr/>
        </p:nvSpPr>
        <p:spPr>
          <a:xfrm>
            <a:off x="10918849" y="6499530"/>
            <a:ext cx="2735373" cy="3835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4">
              <a:lnSpc>
                <a:spcPct val="80000"/>
              </a:lnSpc>
              <a:spcBef>
                <a:spcPts val="0"/>
              </a:spcBef>
              <a:defRPr sz="1067" b="0">
                <a:solidFill>
                  <a:srgbClr val="000000"/>
                </a:solidFill>
              </a:defRPr>
            </a:pPr>
            <a:r>
              <a:rPr dirty="0"/>
              <a:t>a</a:t>
            </a:r>
            <a:r>
              <a:rPr i="1" dirty="0"/>
              <a:t> </a:t>
            </a:r>
            <a:r>
              <a:rPr b="1" dirty="0"/>
              <a:t>%within% </a:t>
            </a:r>
            <a:r>
              <a:rPr dirty="0"/>
              <a:t>b  </a:t>
            </a:r>
            <a:r>
              <a:rPr lang="es-AR" dirty="0" smtClean="0"/>
              <a:t>E</a:t>
            </a:r>
            <a:r>
              <a:rPr dirty="0" smtClean="0"/>
              <a:t>l </a:t>
            </a:r>
            <a:r>
              <a:rPr dirty="0" err="1"/>
              <a:t>intervalo</a:t>
            </a:r>
            <a:r>
              <a:rPr dirty="0"/>
              <a:t> </a:t>
            </a:r>
            <a:r>
              <a:rPr dirty="0" smtClean="0"/>
              <a:t>o </a:t>
            </a:r>
            <a:r>
              <a:rPr dirty="0"/>
              <a:t>date-time </a:t>
            </a:r>
            <a:r>
              <a:rPr lang="es-AR" i="1" dirty="0" smtClean="0"/>
              <a:t>a, ¿</a:t>
            </a:r>
            <a:r>
              <a:rPr lang="es-AR" dirty="0" smtClean="0"/>
              <a:t>cae dentro d</a:t>
            </a:r>
            <a:r>
              <a:rPr dirty="0" smtClean="0"/>
              <a:t>el </a:t>
            </a:r>
            <a:r>
              <a:rPr dirty="0" err="1"/>
              <a:t>intervalo</a:t>
            </a:r>
            <a:r>
              <a:rPr dirty="0"/>
              <a:t> </a:t>
            </a:r>
            <a:r>
              <a:rPr i="1" dirty="0" smtClean="0"/>
              <a:t>b</a:t>
            </a:r>
            <a:r>
              <a:rPr dirty="0"/>
              <a:t>? </a:t>
            </a:r>
            <a:r>
              <a:rPr i="1" dirty="0"/>
              <a:t>now() %within% i</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int_start</a:t>
            </a:r>
            <a:r>
              <a:rPr dirty="0"/>
              <a:t>(</a:t>
            </a:r>
            <a:r>
              <a:rPr dirty="0" err="1"/>
              <a:t>int</a:t>
            </a:r>
            <a:r>
              <a:rPr dirty="0"/>
              <a:t>) Accede/define el </a:t>
            </a:r>
            <a:r>
              <a:rPr dirty="0" err="1"/>
              <a:t>inicio</a:t>
            </a:r>
            <a:r>
              <a:rPr dirty="0"/>
              <a:t> del date-time de un </a:t>
            </a:r>
            <a:r>
              <a:rPr dirty="0" err="1"/>
              <a:t>intervalo</a:t>
            </a:r>
            <a:r>
              <a:rPr dirty="0"/>
              <a:t>. </a:t>
            </a:r>
            <a:r>
              <a:rPr lang="es-AR" dirty="0" smtClean="0"/>
              <a:t> </a:t>
            </a:r>
            <a:r>
              <a:rPr dirty="0" err="1" smtClean="0"/>
              <a:t>Además</a:t>
            </a:r>
            <a:r>
              <a:rPr dirty="0" smtClean="0"/>
              <a:t> </a:t>
            </a:r>
            <a:r>
              <a:rPr b="1" dirty="0" err="1"/>
              <a:t>int_end</a:t>
            </a:r>
            <a:r>
              <a:rPr dirty="0"/>
              <a:t>(). </a:t>
            </a:r>
            <a:r>
              <a:rPr i="1" dirty="0" err="1"/>
              <a:t>int_start</a:t>
            </a:r>
            <a:r>
              <a:rPr i="1" dirty="0"/>
              <a:t>(i) &lt;- now(); </a:t>
            </a:r>
            <a:r>
              <a:rPr i="1" dirty="0" err="1"/>
              <a:t>int_start</a:t>
            </a:r>
            <a:r>
              <a:rPr i="1" dirty="0"/>
              <a:t>(i)</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int_aligns</a:t>
            </a:r>
            <a:r>
              <a:rPr dirty="0"/>
              <a:t>(int1, int2) ¿</a:t>
            </a:r>
            <a:r>
              <a:rPr dirty="0" err="1"/>
              <a:t>Comparten</a:t>
            </a:r>
            <a:r>
              <a:rPr dirty="0"/>
              <a:t> </a:t>
            </a:r>
            <a:r>
              <a:rPr dirty="0" err="1"/>
              <a:t>límites</a:t>
            </a:r>
            <a:r>
              <a:rPr dirty="0"/>
              <a:t> los dos </a:t>
            </a:r>
            <a:r>
              <a:rPr dirty="0" err="1"/>
              <a:t>intervalos</a:t>
            </a:r>
            <a:r>
              <a:rPr dirty="0"/>
              <a:t>? </a:t>
            </a:r>
            <a:r>
              <a:rPr dirty="0" err="1"/>
              <a:t>También</a:t>
            </a:r>
            <a:r>
              <a:rPr dirty="0"/>
              <a:t> </a:t>
            </a:r>
            <a:r>
              <a:rPr b="1" dirty="0" err="1"/>
              <a:t>int_overlaps</a:t>
            </a:r>
            <a:r>
              <a:rPr dirty="0"/>
              <a:t>().</a:t>
            </a:r>
            <a:r>
              <a:rPr b="1" dirty="0"/>
              <a:t> </a:t>
            </a:r>
            <a:r>
              <a:rPr i="1" dirty="0" err="1"/>
              <a:t>int_aligns</a:t>
            </a:r>
            <a:r>
              <a:rPr i="1" dirty="0"/>
              <a:t>(i, j)</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int_diff</a:t>
            </a:r>
            <a:r>
              <a:rPr dirty="0"/>
              <a:t>(times) </a:t>
            </a:r>
            <a:r>
              <a:rPr dirty="0" err="1"/>
              <a:t>Crea</a:t>
            </a:r>
            <a:r>
              <a:rPr dirty="0"/>
              <a:t> los </a:t>
            </a:r>
            <a:r>
              <a:rPr dirty="0" err="1"/>
              <a:t>intervalos</a:t>
            </a:r>
            <a:r>
              <a:rPr dirty="0"/>
              <a:t> </a:t>
            </a:r>
            <a:r>
              <a:rPr dirty="0" err="1"/>
              <a:t>que</a:t>
            </a:r>
            <a:r>
              <a:rPr dirty="0"/>
              <a:t> </a:t>
            </a:r>
            <a:r>
              <a:rPr dirty="0" err="1"/>
              <a:t>ocurren</a:t>
            </a:r>
            <a:r>
              <a:rPr dirty="0"/>
              <a:t> entre date-times en un vector. </a:t>
            </a:r>
          </a:p>
          <a:p>
            <a:pPr defTabSz="566674">
              <a:lnSpc>
                <a:spcPct val="80000"/>
              </a:lnSpc>
              <a:spcBef>
                <a:spcPts val="0"/>
              </a:spcBef>
              <a:defRPr sz="1067" b="0">
                <a:solidFill>
                  <a:srgbClr val="000000"/>
                </a:solidFill>
              </a:defRPr>
            </a:pPr>
            <a:r>
              <a:rPr i="1" dirty="0"/>
              <a:t>v &lt;-c(</a:t>
            </a:r>
            <a:r>
              <a:rPr i="1" dirty="0" err="1"/>
              <a:t>dt</a:t>
            </a:r>
            <a:r>
              <a:rPr i="1" dirty="0"/>
              <a:t>, </a:t>
            </a:r>
            <a:r>
              <a:rPr i="1" dirty="0" err="1"/>
              <a:t>dt</a:t>
            </a:r>
            <a:r>
              <a:rPr i="1" dirty="0"/>
              <a:t> + 100, </a:t>
            </a:r>
            <a:r>
              <a:rPr i="1" dirty="0" err="1"/>
              <a:t>dt</a:t>
            </a:r>
            <a:r>
              <a:rPr i="1" dirty="0"/>
              <a:t> + 1000)); </a:t>
            </a:r>
            <a:r>
              <a:rPr i="1" dirty="0" err="1"/>
              <a:t>int_diff</a:t>
            </a:r>
            <a:r>
              <a:rPr i="1" dirty="0"/>
              <a:t>(v)</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int_flip</a:t>
            </a:r>
            <a:r>
              <a:rPr dirty="0"/>
              <a:t>(</a:t>
            </a:r>
            <a:r>
              <a:rPr dirty="0" err="1"/>
              <a:t>int</a:t>
            </a:r>
            <a:r>
              <a:rPr dirty="0"/>
              <a:t>) Cambia la </a:t>
            </a:r>
            <a:r>
              <a:rPr dirty="0" err="1"/>
              <a:t>dirección</a:t>
            </a:r>
            <a:r>
              <a:rPr dirty="0"/>
              <a:t> de un </a:t>
            </a:r>
            <a:r>
              <a:rPr dirty="0" err="1"/>
              <a:t>intervalo</a:t>
            </a:r>
            <a:r>
              <a:rPr dirty="0"/>
              <a:t>. </a:t>
            </a:r>
            <a:r>
              <a:rPr dirty="0" err="1"/>
              <a:t>También</a:t>
            </a:r>
            <a:r>
              <a:rPr dirty="0"/>
              <a:t> </a:t>
            </a:r>
            <a:r>
              <a:rPr b="1" dirty="0" err="1"/>
              <a:t>int_standardize</a:t>
            </a:r>
            <a:r>
              <a:rPr dirty="0"/>
              <a:t>().</a:t>
            </a:r>
            <a:r>
              <a:rPr b="1" dirty="0"/>
              <a:t> </a:t>
            </a:r>
            <a:r>
              <a:rPr i="1" dirty="0" err="1"/>
              <a:t>int_flip</a:t>
            </a:r>
            <a:r>
              <a:rPr i="1" dirty="0"/>
              <a:t>(i)</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int_length</a:t>
            </a:r>
            <a:r>
              <a:rPr dirty="0"/>
              <a:t>(</a:t>
            </a:r>
            <a:r>
              <a:rPr dirty="0" err="1"/>
              <a:t>int</a:t>
            </a:r>
            <a:r>
              <a:rPr dirty="0"/>
              <a:t>) </a:t>
            </a:r>
            <a:r>
              <a:rPr dirty="0" err="1"/>
              <a:t>Longitud</a:t>
            </a:r>
            <a:r>
              <a:rPr dirty="0"/>
              <a:t> en </a:t>
            </a:r>
            <a:r>
              <a:rPr dirty="0" err="1"/>
              <a:t>segundos</a:t>
            </a:r>
            <a:r>
              <a:rPr dirty="0"/>
              <a:t>. </a:t>
            </a:r>
            <a:r>
              <a:rPr i="1" dirty="0" err="1"/>
              <a:t>int_length</a:t>
            </a:r>
            <a:r>
              <a:rPr i="1" dirty="0"/>
              <a:t>(i)</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int_shift</a:t>
            </a:r>
            <a:r>
              <a:rPr dirty="0"/>
              <a:t>(</a:t>
            </a:r>
            <a:r>
              <a:rPr dirty="0" err="1"/>
              <a:t>int</a:t>
            </a:r>
            <a:r>
              <a:rPr dirty="0"/>
              <a:t>, by) </a:t>
            </a:r>
            <a:r>
              <a:rPr lang="es-AR" dirty="0"/>
              <a:t>Cambia un intervalo </a:t>
            </a:r>
            <a:r>
              <a:rPr lang="es-AR" dirty="0" smtClean="0"/>
              <a:t>adelante/ atrás </a:t>
            </a:r>
            <a:r>
              <a:rPr lang="es-AR" dirty="0"/>
              <a:t>en la línea de tiempo por un intervalo de tiempo</a:t>
            </a:r>
            <a:r>
              <a:rPr dirty="0" smtClean="0"/>
              <a:t>. </a:t>
            </a:r>
            <a:r>
              <a:rPr i="1" dirty="0" err="1"/>
              <a:t>int_shift</a:t>
            </a:r>
            <a:r>
              <a:rPr i="1" dirty="0"/>
              <a:t>(i, days(-1))</a:t>
            </a:r>
          </a:p>
          <a:p>
            <a:pPr defTabSz="566674">
              <a:lnSpc>
                <a:spcPct val="80000"/>
              </a:lnSpc>
              <a:spcBef>
                <a:spcPts val="0"/>
              </a:spcBef>
              <a:defRPr sz="1067" b="0">
                <a:solidFill>
                  <a:srgbClr val="000000"/>
                </a:solidFill>
              </a:defRPr>
            </a:pPr>
            <a:endParaRPr i="1" dirty="0"/>
          </a:p>
          <a:p>
            <a:pPr defTabSz="566674">
              <a:lnSpc>
                <a:spcPct val="80000"/>
              </a:lnSpc>
              <a:spcBef>
                <a:spcPts val="0"/>
              </a:spcBef>
              <a:defRPr sz="1067" b="0">
                <a:solidFill>
                  <a:srgbClr val="000000"/>
                </a:solidFill>
              </a:defRPr>
            </a:pPr>
            <a:r>
              <a:rPr b="1" dirty="0" err="1"/>
              <a:t>as.interval</a:t>
            </a:r>
            <a:r>
              <a:rPr dirty="0"/>
              <a:t>(x, start, …) </a:t>
            </a:r>
            <a:r>
              <a:rPr dirty="0" err="1"/>
              <a:t>Transforma</a:t>
            </a:r>
            <a:r>
              <a:rPr dirty="0"/>
              <a:t> un </a:t>
            </a:r>
            <a:r>
              <a:rPr dirty="0" err="1"/>
              <a:t>intervalo</a:t>
            </a:r>
            <a:r>
              <a:rPr dirty="0"/>
              <a:t> de </a:t>
            </a:r>
            <a:r>
              <a:rPr dirty="0" err="1"/>
              <a:t>tiempo</a:t>
            </a:r>
            <a:r>
              <a:rPr dirty="0"/>
              <a:t> a un </a:t>
            </a:r>
            <a:r>
              <a:rPr dirty="0" err="1"/>
              <a:t>intervalo</a:t>
            </a:r>
            <a:r>
              <a:rPr dirty="0"/>
              <a:t> con </a:t>
            </a:r>
            <a:r>
              <a:rPr dirty="0" err="1" smtClean="0"/>
              <a:t>inicio</a:t>
            </a:r>
            <a:r>
              <a:rPr lang="es-AR" dirty="0" smtClean="0"/>
              <a:t> en la fecha indicada en </a:t>
            </a:r>
            <a:r>
              <a:rPr lang="es-AR" i="1" dirty="0" err="1" smtClean="0"/>
              <a:t>start</a:t>
            </a:r>
            <a:r>
              <a:rPr dirty="0" smtClean="0"/>
              <a:t>. </a:t>
            </a:r>
            <a:r>
              <a:rPr dirty="0" err="1"/>
              <a:t>También</a:t>
            </a:r>
            <a:r>
              <a:rPr dirty="0"/>
              <a:t> </a:t>
            </a:r>
            <a:r>
              <a:rPr b="1" dirty="0" err="1"/>
              <a:t>is.interval</a:t>
            </a:r>
            <a:r>
              <a:rPr dirty="0"/>
              <a:t>(). </a:t>
            </a:r>
            <a:r>
              <a:rPr i="1" dirty="0" err="1"/>
              <a:t>as.interval</a:t>
            </a:r>
            <a:r>
              <a:rPr i="1" dirty="0"/>
              <a:t>(days(1), start = now())</a:t>
            </a:r>
          </a:p>
        </p:txBody>
      </p:sp>
      <p:grpSp>
        <p:nvGrpSpPr>
          <p:cNvPr id="917" name="Group"/>
          <p:cNvGrpSpPr/>
          <p:nvPr/>
        </p:nvGrpSpPr>
        <p:grpSpPr>
          <a:xfrm>
            <a:off x="9720929" y="6909668"/>
            <a:ext cx="848649" cy="335721"/>
            <a:chOff x="0" y="0"/>
            <a:chExt cx="848647" cy="335719"/>
          </a:xfrm>
        </p:grpSpPr>
        <p:sp>
          <p:nvSpPr>
            <p:cNvPr id="914" name="Line"/>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15" name="Arrow"/>
            <p:cNvSpPr/>
            <p:nvPr/>
          </p:nvSpPr>
          <p:spPr>
            <a:xfrm>
              <a:off x="0"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16" name="Line"/>
            <p:cNvSpPr/>
            <p:nvPr/>
          </p:nvSpPr>
          <p:spPr>
            <a:xfrm flipV="1">
              <a:off x="11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22" name="Group"/>
          <p:cNvGrpSpPr/>
          <p:nvPr/>
        </p:nvGrpSpPr>
        <p:grpSpPr>
          <a:xfrm>
            <a:off x="9720929" y="6477620"/>
            <a:ext cx="848649" cy="335721"/>
            <a:chOff x="0" y="0"/>
            <a:chExt cx="848647" cy="335719"/>
          </a:xfrm>
        </p:grpSpPr>
        <p:sp>
          <p:nvSpPr>
            <p:cNvPr id="918" name="Line"/>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19" name="Arrow"/>
            <p:cNvSpPr/>
            <p:nvPr/>
          </p:nvSpPr>
          <p:spPr>
            <a:xfrm>
              <a:off x="0" y="0"/>
              <a:ext cx="830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chemeClr val="accent4"/>
                  </a:solidFill>
                </a:defRPr>
              </a:pPr>
              <a:endParaRPr/>
            </a:p>
          </p:txBody>
        </p:sp>
        <p:sp>
          <p:nvSpPr>
            <p:cNvPr id="920" name="Line"/>
            <p:cNvSpPr/>
            <p:nvPr/>
          </p:nvSpPr>
          <p:spPr>
            <a:xfrm flipV="1">
              <a:off x="11261"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21" name="Line"/>
            <p:cNvSpPr/>
            <p:nvPr/>
          </p:nvSpPr>
          <p:spPr>
            <a:xfrm flipV="1">
              <a:off x="3287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30" name="Group"/>
          <p:cNvGrpSpPr/>
          <p:nvPr/>
        </p:nvGrpSpPr>
        <p:grpSpPr>
          <a:xfrm>
            <a:off x="9720929" y="7917780"/>
            <a:ext cx="848649" cy="335721"/>
            <a:chOff x="0" y="0"/>
            <a:chExt cx="848647" cy="335719"/>
          </a:xfrm>
        </p:grpSpPr>
        <p:sp>
          <p:nvSpPr>
            <p:cNvPr id="923" name="Arrow"/>
            <p:cNvSpPr/>
            <p:nvPr/>
          </p:nvSpPr>
          <p:spPr>
            <a:xfrm>
              <a:off x="569654" y="-1"/>
              <a:ext cx="265522" cy="335721"/>
            </a:xfrm>
            <a:prstGeom prst="rightArrow">
              <a:avLst>
                <a:gd name="adj1" fmla="val 59394"/>
                <a:gd name="adj2" fmla="val 47163"/>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24" name="Arrow"/>
            <p:cNvSpPr/>
            <p:nvPr/>
          </p:nvSpPr>
          <p:spPr>
            <a:xfrm>
              <a:off x="271998" y="0"/>
              <a:ext cx="265521" cy="335720"/>
            </a:xfrm>
            <a:prstGeom prst="rightArrow">
              <a:avLst>
                <a:gd name="adj1" fmla="val 59394"/>
                <a:gd name="adj2" fmla="val 47163"/>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25" name="Line"/>
            <p:cNvSpPr/>
            <p:nvPr/>
          </p:nvSpPr>
          <p:spPr>
            <a:xfrm flipV="1">
              <a:off x="848647"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26" name="Arrow"/>
            <p:cNvSpPr/>
            <p:nvPr/>
          </p:nvSpPr>
          <p:spPr>
            <a:xfrm>
              <a:off x="0" y="0"/>
              <a:ext cx="252821" cy="335720"/>
            </a:xfrm>
            <a:prstGeom prst="rightArrow">
              <a:avLst>
                <a:gd name="adj1" fmla="val 59394"/>
                <a:gd name="adj2" fmla="val 49532"/>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27" name="Line"/>
            <p:cNvSpPr/>
            <p:nvPr/>
          </p:nvSpPr>
          <p:spPr>
            <a:xfrm flipV="1">
              <a:off x="11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28" name="Line"/>
            <p:cNvSpPr/>
            <p:nvPr/>
          </p:nvSpPr>
          <p:spPr>
            <a:xfrm flipV="1">
              <a:off x="265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29" name="Line"/>
            <p:cNvSpPr/>
            <p:nvPr/>
          </p:nvSpPr>
          <p:spPr>
            <a:xfrm flipV="1">
              <a:off x="556954"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36" name="Group"/>
          <p:cNvGrpSpPr/>
          <p:nvPr/>
        </p:nvGrpSpPr>
        <p:grpSpPr>
          <a:xfrm>
            <a:off x="9720929" y="7413724"/>
            <a:ext cx="830660" cy="335721"/>
            <a:chOff x="0" y="0"/>
            <a:chExt cx="830658" cy="335719"/>
          </a:xfrm>
        </p:grpSpPr>
        <p:grpSp>
          <p:nvGrpSpPr>
            <p:cNvPr id="934" name="Group"/>
            <p:cNvGrpSpPr/>
            <p:nvPr/>
          </p:nvGrpSpPr>
          <p:grpSpPr>
            <a:xfrm>
              <a:off x="0" y="-1"/>
              <a:ext cx="830659" cy="335721"/>
              <a:chOff x="0" y="0"/>
              <a:chExt cx="830658" cy="335719"/>
            </a:xfrm>
          </p:grpSpPr>
          <p:sp>
            <p:nvSpPr>
              <p:cNvPr id="931" name="Arrow"/>
              <p:cNvSpPr/>
              <p:nvPr/>
            </p:nvSpPr>
            <p:spPr>
              <a:xfrm>
                <a:off x="0"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32" name="Arrow"/>
              <p:cNvSpPr/>
              <p:nvPr/>
            </p:nvSpPr>
            <p:spPr>
              <a:xfrm>
                <a:off x="155575" y="0"/>
                <a:ext cx="398859" cy="335720"/>
              </a:xfrm>
              <a:prstGeom prst="rightArrow">
                <a:avLst>
                  <a:gd name="adj1" fmla="val 60724"/>
                  <a:gd name="adj2" fmla="val 65041"/>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33" name="Arrow"/>
              <p:cNvSpPr/>
              <p:nvPr/>
            </p:nvSpPr>
            <p:spPr>
              <a:xfrm>
                <a:off x="7267" y="0"/>
                <a:ext cx="521767"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935" name="Group"/>
            <p:cNvSpPr/>
            <p:nvPr/>
          </p:nvSpPr>
          <p:spPr>
            <a:xfrm flipV="1">
              <a:off x="11261" y="26961"/>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40" name="Group"/>
          <p:cNvGrpSpPr/>
          <p:nvPr/>
        </p:nvGrpSpPr>
        <p:grpSpPr>
          <a:xfrm>
            <a:off x="9720929" y="8421836"/>
            <a:ext cx="844798" cy="335721"/>
            <a:chOff x="11261" y="0"/>
            <a:chExt cx="844796" cy="335719"/>
          </a:xfrm>
        </p:grpSpPr>
        <p:sp>
          <p:nvSpPr>
            <p:cNvPr id="937" name="Arrow"/>
            <p:cNvSpPr/>
            <p:nvPr/>
          </p:nvSpPr>
          <p:spPr>
            <a:xfrm flipH="1">
              <a:off x="25400" y="0"/>
              <a:ext cx="830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38" name="Line"/>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39" name="Line"/>
            <p:cNvSpPr/>
            <p:nvPr/>
          </p:nvSpPr>
          <p:spPr>
            <a:xfrm flipV="1">
              <a:off x="11261"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48" name="Group"/>
          <p:cNvGrpSpPr/>
          <p:nvPr/>
        </p:nvGrpSpPr>
        <p:grpSpPr>
          <a:xfrm>
            <a:off x="9720929" y="8781876"/>
            <a:ext cx="855551" cy="335721"/>
            <a:chOff x="0" y="0"/>
            <a:chExt cx="855549" cy="335719"/>
          </a:xfrm>
        </p:grpSpPr>
        <p:sp>
          <p:nvSpPr>
            <p:cNvPr id="941" name="Line"/>
            <p:cNvSpPr/>
            <p:nvPr/>
          </p:nvSpPr>
          <p:spPr>
            <a:xfrm flipV="1">
              <a:off x="852096" y="30499"/>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42" name="Arrow"/>
            <p:cNvSpPr/>
            <p:nvPr/>
          </p:nvSpPr>
          <p:spPr>
            <a:xfrm>
              <a:off x="3448"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43" name="Line"/>
            <p:cNvSpPr/>
            <p:nvPr/>
          </p:nvSpPr>
          <p:spPr>
            <a:xfrm flipV="1">
              <a:off x="14710" y="30499"/>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44" name="Line"/>
            <p:cNvSpPr/>
            <p:nvPr/>
          </p:nvSpPr>
          <p:spPr>
            <a:xfrm>
              <a:off x="0" y="167860"/>
              <a:ext cx="855550" cy="1"/>
            </a:xfrm>
            <a:prstGeom prst="line">
              <a:avLst/>
            </a:prstGeom>
            <a:noFill/>
            <a:ln w="12700" cap="flat">
              <a:solidFill>
                <a:schemeClr val="accent4">
                  <a:hueOff val="-116170"/>
                  <a:satOff val="78638"/>
                  <a:lumOff val="-43589"/>
                </a:schemeClr>
              </a:solidFill>
              <a:prstDash val="solid"/>
              <a:miter lim="400000"/>
              <a:headEnd type="triangle"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45" name="Line"/>
            <p:cNvSpPr/>
            <p:nvPr/>
          </p:nvSpPr>
          <p:spPr>
            <a:xfrm flipV="1">
              <a:off x="6773" y="133087"/>
              <a:ext cx="1" cy="69547"/>
            </a:xfrm>
            <a:prstGeom prst="line">
              <a:avLst/>
            </a:prstGeom>
            <a:noFill/>
            <a:ln w="9525"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46" name="Line"/>
            <p:cNvSpPr/>
            <p:nvPr/>
          </p:nvSpPr>
          <p:spPr>
            <a:xfrm flipV="1">
              <a:off x="853300" y="133087"/>
              <a:ext cx="1" cy="69547"/>
            </a:xfrm>
            <a:prstGeom prst="line">
              <a:avLst/>
            </a:prstGeom>
            <a:noFill/>
            <a:ln w="9525"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47" name="l"/>
            <p:cNvSpPr txBox="1"/>
            <p:nvPr/>
          </p:nvSpPr>
          <p:spPr>
            <a:xfrm>
              <a:off x="271163" y="37089"/>
              <a:ext cx="287824" cy="2361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defRPr sz="1100" b="0">
                  <a:solidFill>
                    <a:schemeClr val="accent4">
                      <a:hueOff val="-116170"/>
                      <a:satOff val="78638"/>
                      <a:lumOff val="-43589"/>
                    </a:schemeClr>
                  </a:solidFill>
                  <a:latin typeface="Snell Roundhand Bold"/>
                  <a:ea typeface="Snell Roundhand Bold"/>
                  <a:cs typeface="Snell Roundhand Bold"/>
                  <a:sym typeface="Snell Roundhand Bold"/>
                </a:defRPr>
              </a:lvl1pPr>
            </a:lstStyle>
            <a:p>
              <a:r>
                <a:t> l </a:t>
              </a:r>
            </a:p>
          </p:txBody>
        </p:sp>
      </p:grpSp>
      <p:grpSp>
        <p:nvGrpSpPr>
          <p:cNvPr id="952" name="Group"/>
          <p:cNvGrpSpPr/>
          <p:nvPr/>
        </p:nvGrpSpPr>
        <p:grpSpPr>
          <a:xfrm>
            <a:off x="9720929" y="9213924"/>
            <a:ext cx="578098" cy="335721"/>
            <a:chOff x="0" y="0"/>
            <a:chExt cx="578096" cy="335719"/>
          </a:xfrm>
        </p:grpSpPr>
        <p:sp>
          <p:nvSpPr>
            <p:cNvPr id="949" name="Line"/>
            <p:cNvSpPr/>
            <p:nvPr/>
          </p:nvSpPr>
          <p:spPr>
            <a:xfrm flipV="1">
              <a:off x="-1" y="30498"/>
              <a:ext cx="2" cy="274723"/>
            </a:xfrm>
            <a:prstGeom prst="line">
              <a:avLst/>
            </a:prstGeom>
            <a:noFill/>
            <a:ln w="254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50" name="Line"/>
            <p:cNvSpPr/>
            <p:nvPr/>
          </p:nvSpPr>
          <p:spPr>
            <a:xfrm flipV="1">
              <a:off x="460091" y="30498"/>
              <a:ext cx="1" cy="274723"/>
            </a:xfrm>
            <a:prstGeom prst="line">
              <a:avLst/>
            </a:prstGeom>
            <a:noFill/>
            <a:ln w="254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51" name="Arrow"/>
            <p:cNvSpPr/>
            <p:nvPr/>
          </p:nvSpPr>
          <p:spPr>
            <a:xfrm>
              <a:off x="128438" y="0"/>
              <a:ext cx="449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956" name="Group"/>
          <p:cNvGrpSpPr/>
          <p:nvPr/>
        </p:nvGrpSpPr>
        <p:grpSpPr>
          <a:xfrm>
            <a:off x="11893456" y="5714472"/>
            <a:ext cx="841724" cy="339526"/>
            <a:chOff x="-204111" y="0"/>
            <a:chExt cx="841721" cy="339524"/>
          </a:xfrm>
        </p:grpSpPr>
        <p:sp>
          <p:nvSpPr>
            <p:cNvPr id="953" name="Triangle"/>
            <p:cNvSpPr/>
            <p:nvPr/>
          </p:nvSpPr>
          <p:spPr>
            <a:xfrm rot="14522501">
              <a:off x="45356" y="-15760"/>
              <a:ext cx="105817" cy="60475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54" name="Quote Bubble"/>
            <p:cNvSpPr/>
            <p:nvPr/>
          </p:nvSpPr>
          <p:spPr>
            <a:xfrm>
              <a:off x="215489" y="0"/>
              <a:ext cx="421447" cy="303315"/>
            </a:xfrm>
            <a:custGeom>
              <a:avLst/>
              <a:gdLst/>
              <a:ahLst/>
              <a:cxnLst>
                <a:cxn ang="0">
                  <a:pos x="wd2" y="hd2"/>
                </a:cxn>
                <a:cxn ang="5400000">
                  <a:pos x="wd2" y="hd2"/>
                </a:cxn>
                <a:cxn ang="10800000">
                  <a:pos x="wd2" y="hd2"/>
                </a:cxn>
                <a:cxn ang="16200000">
                  <a:pos x="wd2" y="hd2"/>
                </a:cxn>
              </a:cxnLst>
              <a:rect l="0" t="0" r="r" b="b"/>
              <a:pathLst>
                <a:path w="21600" h="21600" extrusionOk="0">
                  <a:moveTo>
                    <a:pt x="0" y="18343"/>
                  </a:moveTo>
                  <a:lnTo>
                    <a:pt x="0" y="3257"/>
                  </a:lnTo>
                  <a:cubicBezTo>
                    <a:pt x="0" y="1458"/>
                    <a:pt x="1049" y="0"/>
                    <a:pt x="2344" y="0"/>
                  </a:cubicBezTo>
                  <a:lnTo>
                    <a:pt x="19256" y="0"/>
                  </a:lnTo>
                  <a:cubicBezTo>
                    <a:pt x="20551" y="0"/>
                    <a:pt x="21600" y="1458"/>
                    <a:pt x="21600" y="3257"/>
                  </a:cubicBezTo>
                  <a:lnTo>
                    <a:pt x="21600" y="18343"/>
                  </a:lnTo>
                  <a:cubicBezTo>
                    <a:pt x="21600" y="20142"/>
                    <a:pt x="20551" y="21600"/>
                    <a:pt x="19256" y="21600"/>
                  </a:cubicBezTo>
                  <a:lnTo>
                    <a:pt x="2344" y="21600"/>
                  </a:lnTo>
                  <a:cubicBezTo>
                    <a:pt x="1049" y="21600"/>
                    <a:pt x="0" y="20142"/>
                    <a:pt x="0" y="18343"/>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55" name="Inicio"/>
            <p:cNvSpPr/>
            <p:nvPr/>
          </p:nvSpPr>
          <p:spPr>
            <a:xfrm>
              <a:off x="211997" y="145307"/>
              <a:ext cx="4256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900">
                  <a:solidFill>
                    <a:srgbClr val="FFFFFF"/>
                  </a:solidFill>
                </a:defRPr>
              </a:lvl1pPr>
            </a:lstStyle>
            <a:p>
              <a:r>
                <a:rPr dirty="0" err="1"/>
                <a:t>Inicio</a:t>
              </a:r>
              <a:endParaRPr dirty="0"/>
            </a:p>
          </p:txBody>
        </p:sp>
      </p:grpSp>
      <p:grpSp>
        <p:nvGrpSpPr>
          <p:cNvPr id="959" name="Group"/>
          <p:cNvGrpSpPr/>
          <p:nvPr/>
        </p:nvGrpSpPr>
        <p:grpSpPr>
          <a:xfrm>
            <a:off x="12889656" y="5712422"/>
            <a:ext cx="462087" cy="303317"/>
            <a:chOff x="0" y="0"/>
            <a:chExt cx="462086" cy="303315"/>
          </a:xfrm>
        </p:grpSpPr>
        <p:sp>
          <p:nvSpPr>
            <p:cNvPr id="957" name="Quote Bubble"/>
            <p:cNvSpPr/>
            <p:nvPr/>
          </p:nvSpPr>
          <p:spPr>
            <a:xfrm>
              <a:off x="5754" y="0"/>
              <a:ext cx="453435" cy="303315"/>
            </a:xfrm>
            <a:custGeom>
              <a:avLst/>
              <a:gdLst/>
              <a:ahLst/>
              <a:cxnLst>
                <a:cxn ang="0">
                  <a:pos x="wd2" y="hd2"/>
                </a:cxn>
                <a:cxn ang="5400000">
                  <a:pos x="wd2" y="hd2"/>
                </a:cxn>
                <a:cxn ang="10800000">
                  <a:pos x="wd2" y="hd2"/>
                </a:cxn>
                <a:cxn ang="16200000">
                  <a:pos x="wd2" y="hd2"/>
                </a:cxn>
              </a:cxnLst>
              <a:rect l="0" t="0" r="r" b="b"/>
              <a:pathLst>
                <a:path w="21600" h="21600" extrusionOk="0">
                  <a:moveTo>
                    <a:pt x="0" y="18343"/>
                  </a:moveTo>
                  <a:lnTo>
                    <a:pt x="0" y="3257"/>
                  </a:lnTo>
                  <a:cubicBezTo>
                    <a:pt x="0" y="1458"/>
                    <a:pt x="975" y="0"/>
                    <a:pt x="2179" y="0"/>
                  </a:cubicBezTo>
                  <a:lnTo>
                    <a:pt x="19421" y="0"/>
                  </a:lnTo>
                  <a:cubicBezTo>
                    <a:pt x="20625" y="0"/>
                    <a:pt x="21600" y="1458"/>
                    <a:pt x="21600" y="3257"/>
                  </a:cubicBezTo>
                  <a:lnTo>
                    <a:pt x="21600" y="18343"/>
                  </a:lnTo>
                  <a:cubicBezTo>
                    <a:pt x="21600" y="20142"/>
                    <a:pt x="20625" y="21600"/>
                    <a:pt x="19421" y="21600"/>
                  </a:cubicBezTo>
                  <a:lnTo>
                    <a:pt x="2179" y="21600"/>
                  </a:lnTo>
                  <a:cubicBezTo>
                    <a:pt x="975" y="21600"/>
                    <a:pt x="0" y="20142"/>
                    <a:pt x="0" y="18343"/>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958" name="Final"/>
            <p:cNvSpPr/>
            <p:nvPr/>
          </p:nvSpPr>
          <p:spPr>
            <a:xfrm>
              <a:off x="0" y="46320"/>
              <a:ext cx="462086" cy="22337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sz="900" dirty="0"/>
                <a:t>Final</a:t>
              </a:r>
            </a:p>
          </p:txBody>
        </p:sp>
      </p:grpSp>
      <p:grpSp>
        <p:nvGrpSpPr>
          <p:cNvPr id="1001" name="Group"/>
          <p:cNvGrpSpPr/>
          <p:nvPr/>
        </p:nvGrpSpPr>
        <p:grpSpPr>
          <a:xfrm>
            <a:off x="385579" y="1048345"/>
            <a:ext cx="2798874" cy="3828101"/>
            <a:chOff x="0" y="-1"/>
            <a:chExt cx="2798872" cy="3828100"/>
          </a:xfrm>
        </p:grpSpPr>
        <p:sp>
          <p:nvSpPr>
            <p:cNvPr id="960" name="Las operaciones con date-times se basa en un intervalo temporal, que se comporta inconsistentemente. Considera como un intervalo temporal se comporta durante:…"/>
            <p:cNvSpPr txBox="1"/>
            <p:nvPr/>
          </p:nvSpPr>
          <p:spPr>
            <a:xfrm>
              <a:off x="0" y="-1"/>
              <a:ext cx="2798872" cy="35718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defTabSz="537463">
                <a:lnSpc>
                  <a:spcPct val="80000"/>
                </a:lnSpc>
                <a:spcBef>
                  <a:spcPts val="700"/>
                </a:spcBef>
                <a:defRPr sz="1012" b="0">
                  <a:solidFill>
                    <a:srgbClr val="000000"/>
                  </a:solidFill>
                </a:defRPr>
              </a:pPr>
              <a:r>
                <a:rPr sz="1100" dirty="0"/>
                <a:t>Las </a:t>
              </a:r>
              <a:r>
                <a:rPr sz="1100" dirty="0" err="1"/>
                <a:t>operaciones</a:t>
              </a:r>
              <a:r>
                <a:rPr sz="1100" dirty="0"/>
                <a:t> </a:t>
              </a:r>
              <a:r>
                <a:rPr lang="es-AR" sz="1100" dirty="0" smtClean="0"/>
                <a:t>c</a:t>
              </a:r>
              <a:r>
                <a:rPr sz="1100" dirty="0" smtClean="0"/>
                <a:t>on </a:t>
              </a:r>
              <a:r>
                <a:rPr sz="1100" dirty="0"/>
                <a:t>date-times se </a:t>
              </a:r>
              <a:r>
                <a:rPr sz="1100" dirty="0" err="1" smtClean="0"/>
                <a:t>basa</a:t>
              </a:r>
              <a:r>
                <a:rPr lang="es-AR" sz="1100" dirty="0" smtClean="0"/>
                <a:t>n</a:t>
              </a:r>
              <a:r>
                <a:rPr sz="1100" dirty="0" smtClean="0"/>
                <a:t> </a:t>
              </a:r>
              <a:r>
                <a:rPr sz="1100" dirty="0"/>
                <a:t>en </a:t>
              </a:r>
              <a:r>
                <a:rPr sz="1100" dirty="0" smtClean="0"/>
                <a:t>un</a:t>
              </a:r>
              <a:r>
                <a:rPr lang="es-AR" sz="1100" dirty="0" smtClean="0"/>
                <a:t>a</a:t>
              </a:r>
              <a:r>
                <a:rPr sz="1100" dirty="0" smtClean="0"/>
                <a:t> </a:t>
              </a:r>
              <a:r>
                <a:rPr lang="es-AR" sz="1100" b="1" dirty="0" err="1" smtClean="0"/>
                <a:t>linea</a:t>
              </a:r>
              <a:r>
                <a:rPr lang="es-AR" sz="1100" b="1" dirty="0" smtClean="0"/>
                <a:t> de tiempo</a:t>
              </a:r>
              <a:r>
                <a:rPr sz="1100" dirty="0" smtClean="0"/>
                <a:t>, </a:t>
              </a:r>
              <a:r>
                <a:rPr sz="1100" dirty="0" err="1"/>
                <a:t>que</a:t>
              </a:r>
              <a:r>
                <a:rPr sz="1100" dirty="0"/>
                <a:t> se </a:t>
              </a:r>
              <a:r>
                <a:rPr sz="1100" dirty="0" err="1"/>
                <a:t>comporta</a:t>
              </a:r>
              <a:r>
                <a:rPr sz="1100" dirty="0"/>
                <a:t> </a:t>
              </a:r>
              <a:r>
                <a:rPr sz="1100" dirty="0" err="1"/>
                <a:t>inconsistentemente</a:t>
              </a:r>
              <a:r>
                <a:rPr sz="1100" dirty="0"/>
                <a:t>. </a:t>
              </a:r>
              <a:r>
                <a:rPr sz="1100" dirty="0" err="1"/>
                <a:t>Considera</a:t>
              </a:r>
              <a:r>
                <a:rPr sz="1100" dirty="0"/>
                <a:t> </a:t>
              </a:r>
              <a:r>
                <a:rPr sz="1100" dirty="0" err="1"/>
                <a:t>como</a:t>
              </a:r>
              <a:r>
                <a:rPr sz="1100" dirty="0"/>
                <a:t> </a:t>
              </a:r>
              <a:r>
                <a:rPr sz="1100" dirty="0" smtClean="0"/>
                <a:t>se </a:t>
              </a:r>
              <a:r>
                <a:rPr sz="1100" dirty="0" err="1"/>
                <a:t>comporta</a:t>
              </a:r>
              <a:r>
                <a:rPr sz="1100" dirty="0"/>
                <a:t> </a:t>
              </a:r>
              <a:r>
                <a:rPr lang="es-AR" sz="1100" dirty="0" smtClean="0"/>
                <a:t>esta </a:t>
              </a:r>
              <a:r>
                <a:rPr lang="es-AR" sz="1100" dirty="0" err="1" smtClean="0"/>
                <a:t>linea</a:t>
              </a:r>
              <a:r>
                <a:rPr lang="es-AR" sz="1100" dirty="0" smtClean="0"/>
                <a:t> de tiempo </a:t>
              </a:r>
              <a:r>
                <a:rPr sz="1100" dirty="0" err="1" smtClean="0"/>
                <a:t>durante</a:t>
              </a:r>
              <a:r>
                <a:rPr sz="1100" dirty="0"/>
                <a:t>:</a:t>
              </a:r>
            </a:p>
            <a:p>
              <a:pPr defTabSz="537463">
                <a:lnSpc>
                  <a:spcPct val="80000"/>
                </a:lnSpc>
                <a:spcBef>
                  <a:spcPts val="100"/>
                </a:spcBef>
                <a:defRPr sz="1012" b="0">
                  <a:solidFill>
                    <a:srgbClr val="000000"/>
                  </a:solidFill>
                </a:defRPr>
              </a:pPr>
              <a:endParaRPr lang="es-AR" sz="500" dirty="0" smtClean="0"/>
            </a:p>
            <a:p>
              <a:pPr defTabSz="537463">
                <a:lnSpc>
                  <a:spcPct val="80000"/>
                </a:lnSpc>
                <a:spcBef>
                  <a:spcPts val="100"/>
                </a:spcBef>
                <a:defRPr sz="1012" b="0">
                  <a:solidFill>
                    <a:srgbClr val="000000"/>
                  </a:solidFill>
                </a:defRPr>
              </a:pPr>
              <a:r>
                <a:rPr sz="1100" dirty="0" smtClean="0"/>
                <a:t>Un </a:t>
              </a:r>
              <a:r>
                <a:rPr sz="1100" dirty="0" err="1"/>
                <a:t>día</a:t>
              </a:r>
              <a:r>
                <a:rPr sz="1100" dirty="0"/>
                <a:t> normal</a:t>
              </a:r>
            </a:p>
            <a:p>
              <a:pPr defTabSz="537463">
                <a:lnSpc>
                  <a:spcPct val="80000"/>
                </a:lnSpc>
                <a:spcBef>
                  <a:spcPts val="0"/>
                </a:spcBef>
                <a:defRPr sz="874" b="0" i="1">
                  <a:solidFill>
                    <a:srgbClr val="000000"/>
                  </a:solidFill>
                </a:defRPr>
              </a:pPr>
              <a:r>
                <a:rPr sz="950" dirty="0"/>
                <a:t>nor &lt;- </a:t>
              </a:r>
              <a:r>
                <a:rPr sz="950" dirty="0" err="1"/>
                <a:t>ymd_hms</a:t>
              </a:r>
              <a:r>
                <a:rPr sz="950" dirty="0"/>
                <a:t>("2018-01-01 01:30:00",tz="US/Eastern")</a:t>
              </a:r>
            </a:p>
            <a:p>
              <a:pPr defTabSz="537463">
                <a:lnSpc>
                  <a:spcPct val="80000"/>
                </a:lnSpc>
                <a:spcBef>
                  <a:spcPts val="0"/>
                </a:spcBef>
                <a:defRPr sz="1012" b="0">
                  <a:solidFill>
                    <a:srgbClr val="000000"/>
                  </a:solidFill>
                </a:defRPr>
              </a:pPr>
              <a:endParaRPr dirty="0"/>
            </a:p>
            <a:p>
              <a:pPr defTabSz="537463">
                <a:lnSpc>
                  <a:spcPct val="80000"/>
                </a:lnSpc>
                <a:spcBef>
                  <a:spcPts val="0"/>
                </a:spcBef>
                <a:defRPr sz="1012" b="0">
                  <a:solidFill>
                    <a:srgbClr val="000000"/>
                  </a:solidFill>
                </a:defRPr>
              </a:pPr>
              <a:endParaRPr dirty="0"/>
            </a:p>
            <a:p>
              <a:pPr defTabSz="537463">
                <a:lnSpc>
                  <a:spcPct val="80000"/>
                </a:lnSpc>
                <a:spcBef>
                  <a:spcPts val="700"/>
                </a:spcBef>
                <a:defRPr sz="1012" b="0">
                  <a:solidFill>
                    <a:srgbClr val="000000"/>
                  </a:solidFill>
                </a:defRPr>
              </a:pPr>
              <a:endParaRPr dirty="0"/>
            </a:p>
            <a:p>
              <a:pPr defTabSz="537463">
                <a:lnSpc>
                  <a:spcPct val="80000"/>
                </a:lnSpc>
                <a:spcBef>
                  <a:spcPts val="100"/>
                </a:spcBef>
                <a:defRPr sz="1012" b="0">
                  <a:solidFill>
                    <a:srgbClr val="000000"/>
                  </a:solidFill>
                </a:defRPr>
              </a:pPr>
              <a:endParaRPr lang="es-AR" dirty="0" smtClean="0"/>
            </a:p>
            <a:p>
              <a:pPr defTabSz="537463">
                <a:lnSpc>
                  <a:spcPct val="80000"/>
                </a:lnSpc>
                <a:spcBef>
                  <a:spcPts val="100"/>
                </a:spcBef>
                <a:defRPr sz="1012" b="0">
                  <a:solidFill>
                    <a:srgbClr val="000000"/>
                  </a:solidFill>
                </a:defRPr>
              </a:pPr>
              <a:r>
                <a:rPr sz="1100" dirty="0" smtClean="0"/>
                <a:t>El </a:t>
              </a:r>
              <a:r>
                <a:rPr sz="1100" dirty="0" err="1"/>
                <a:t>comienzo</a:t>
              </a:r>
              <a:r>
                <a:rPr sz="1100" dirty="0"/>
                <a:t> del </a:t>
              </a:r>
              <a:r>
                <a:rPr sz="1100" dirty="0" err="1"/>
                <a:t>horario</a:t>
              </a:r>
              <a:r>
                <a:rPr sz="1100" dirty="0"/>
                <a:t> de </a:t>
              </a:r>
              <a:r>
                <a:rPr sz="1100" dirty="0" err="1"/>
                <a:t>verano</a:t>
              </a:r>
              <a:r>
                <a:rPr sz="1100" dirty="0"/>
                <a:t> (primavera en </a:t>
              </a:r>
              <a:r>
                <a:rPr sz="1100" dirty="0" err="1"/>
                <a:t>adelante</a:t>
              </a:r>
              <a:r>
                <a:rPr sz="1100" dirty="0"/>
                <a:t>)</a:t>
              </a:r>
            </a:p>
            <a:p>
              <a:pPr defTabSz="537463">
                <a:lnSpc>
                  <a:spcPct val="80000"/>
                </a:lnSpc>
                <a:spcBef>
                  <a:spcPts val="0"/>
                </a:spcBef>
                <a:defRPr sz="874" b="0" i="1">
                  <a:solidFill>
                    <a:srgbClr val="000000"/>
                  </a:solidFill>
                </a:defRPr>
              </a:pPr>
              <a:r>
                <a:rPr lang="es-AR" sz="900" dirty="0" smtClean="0"/>
                <a:t>brecha</a:t>
              </a:r>
              <a:r>
                <a:rPr sz="900" dirty="0" smtClean="0"/>
                <a:t> </a:t>
              </a:r>
              <a:r>
                <a:rPr sz="900" dirty="0"/>
                <a:t>&lt;- </a:t>
              </a:r>
              <a:r>
                <a:rPr sz="900" dirty="0" err="1"/>
                <a:t>ymd_hms</a:t>
              </a:r>
              <a:r>
                <a:rPr sz="900" dirty="0"/>
                <a:t>("2018-03-11 01:30:00",tz="US/Eastern")</a:t>
              </a:r>
            </a:p>
            <a:p>
              <a:pPr defTabSz="537463">
                <a:lnSpc>
                  <a:spcPct val="80000"/>
                </a:lnSpc>
                <a:spcBef>
                  <a:spcPts val="0"/>
                </a:spcBef>
                <a:defRPr sz="1012" b="0">
                  <a:solidFill>
                    <a:srgbClr val="000000"/>
                  </a:solidFill>
                </a:defRPr>
              </a:pPr>
              <a:endParaRPr dirty="0"/>
            </a:p>
            <a:p>
              <a:pPr defTabSz="537463">
                <a:lnSpc>
                  <a:spcPct val="80000"/>
                </a:lnSpc>
                <a:spcBef>
                  <a:spcPts val="0"/>
                </a:spcBef>
                <a:defRPr sz="1012" b="0">
                  <a:solidFill>
                    <a:srgbClr val="000000"/>
                  </a:solidFill>
                </a:defRPr>
              </a:pPr>
              <a:endParaRPr dirty="0"/>
            </a:p>
            <a:p>
              <a:pPr defTabSz="537463">
                <a:lnSpc>
                  <a:spcPct val="80000"/>
                </a:lnSpc>
                <a:spcBef>
                  <a:spcPts val="700"/>
                </a:spcBef>
                <a:defRPr sz="1012" b="0">
                  <a:solidFill>
                    <a:srgbClr val="000000"/>
                  </a:solidFill>
                </a:defRPr>
              </a:pPr>
              <a:endParaRPr dirty="0"/>
            </a:p>
            <a:p>
              <a:pPr defTabSz="537463">
                <a:lnSpc>
                  <a:spcPct val="80000"/>
                </a:lnSpc>
                <a:spcBef>
                  <a:spcPts val="100"/>
                </a:spcBef>
                <a:defRPr sz="1012" b="0">
                  <a:solidFill>
                    <a:srgbClr val="000000"/>
                  </a:solidFill>
                </a:defRPr>
              </a:pPr>
              <a:r>
                <a:rPr sz="1100" b="0" dirty="0">
                  <a:solidFill>
                    <a:srgbClr val="000000"/>
                  </a:solidFill>
                </a:rPr>
                <a:t>El final del </a:t>
              </a:r>
              <a:r>
                <a:rPr sz="1100" b="0" dirty="0" err="1">
                  <a:solidFill>
                    <a:srgbClr val="000000"/>
                  </a:solidFill>
                </a:rPr>
                <a:t>horario</a:t>
              </a:r>
              <a:r>
                <a:rPr sz="1100" b="0" dirty="0">
                  <a:solidFill>
                    <a:srgbClr val="000000"/>
                  </a:solidFill>
                </a:rPr>
                <a:t> de </a:t>
              </a:r>
              <a:r>
                <a:rPr sz="1100" b="0" dirty="0" err="1">
                  <a:solidFill>
                    <a:srgbClr val="000000"/>
                  </a:solidFill>
                </a:rPr>
                <a:t>verano</a:t>
              </a:r>
              <a:r>
                <a:rPr sz="1100" b="0" dirty="0">
                  <a:solidFill>
                    <a:srgbClr val="000000"/>
                  </a:solidFill>
                </a:rPr>
                <a:t> (</a:t>
              </a:r>
              <a:r>
                <a:rPr sz="1100" b="0" dirty="0" err="1">
                  <a:solidFill>
                    <a:srgbClr val="000000"/>
                  </a:solidFill>
                </a:rPr>
                <a:t>vuelta</a:t>
              </a:r>
              <a:r>
                <a:rPr sz="1100" b="0" dirty="0">
                  <a:solidFill>
                    <a:srgbClr val="000000"/>
                  </a:solidFill>
                </a:rPr>
                <a:t> </a:t>
              </a:r>
              <a:r>
                <a:rPr sz="1100" b="0" dirty="0" err="1">
                  <a:solidFill>
                    <a:srgbClr val="000000"/>
                  </a:solidFill>
                </a:rPr>
                <a:t>atrás</a:t>
              </a:r>
              <a:r>
                <a:rPr sz="1100" b="0" dirty="0">
                  <a:solidFill>
                    <a:srgbClr val="000000"/>
                  </a:solidFill>
                </a:rPr>
                <a:t>)</a:t>
              </a:r>
            </a:p>
            <a:p>
              <a:pPr defTabSz="537463">
                <a:lnSpc>
                  <a:spcPct val="80000"/>
                </a:lnSpc>
                <a:spcBef>
                  <a:spcPts val="0"/>
                </a:spcBef>
                <a:defRPr sz="874" b="0" i="1">
                  <a:solidFill>
                    <a:srgbClr val="000000"/>
                  </a:solidFill>
                </a:defRPr>
              </a:pPr>
              <a:r>
                <a:rPr lang="es-AR" sz="950" b="0" i="1" dirty="0" smtClean="0">
                  <a:solidFill>
                    <a:srgbClr val="000000"/>
                  </a:solidFill>
                </a:rPr>
                <a:t>retraso</a:t>
              </a:r>
              <a:r>
                <a:rPr sz="950" b="0" i="1" dirty="0" smtClean="0">
                  <a:solidFill>
                    <a:srgbClr val="000000"/>
                  </a:solidFill>
                </a:rPr>
                <a:t> </a:t>
              </a:r>
              <a:r>
                <a:rPr sz="950" b="0" i="1" dirty="0">
                  <a:solidFill>
                    <a:srgbClr val="000000"/>
                  </a:solidFill>
                </a:rPr>
                <a:t>&lt;- </a:t>
              </a:r>
              <a:r>
                <a:rPr sz="950" b="0" i="1" dirty="0" err="1">
                  <a:solidFill>
                    <a:srgbClr val="000000"/>
                  </a:solidFill>
                </a:rPr>
                <a:t>ymd_hms</a:t>
              </a:r>
              <a:r>
                <a:rPr sz="950" b="0" i="1" dirty="0">
                  <a:solidFill>
                    <a:srgbClr val="000000"/>
                  </a:solidFill>
                </a:rPr>
                <a:t>("2018-11-04 00:30:00",tz="US/Eastern")</a:t>
              </a:r>
            </a:p>
            <a:p>
              <a:pPr defTabSz="537463">
                <a:lnSpc>
                  <a:spcPct val="80000"/>
                </a:lnSpc>
                <a:spcBef>
                  <a:spcPts val="0"/>
                </a:spcBef>
                <a:defRPr sz="1012" b="0">
                  <a:solidFill>
                    <a:srgbClr val="000000"/>
                  </a:solidFill>
                </a:defRPr>
              </a:pPr>
              <a:endParaRPr dirty="0"/>
            </a:p>
            <a:p>
              <a:pPr defTabSz="537463">
                <a:lnSpc>
                  <a:spcPct val="80000"/>
                </a:lnSpc>
                <a:spcBef>
                  <a:spcPts val="0"/>
                </a:spcBef>
                <a:defRPr sz="1012" b="0">
                  <a:solidFill>
                    <a:srgbClr val="000000"/>
                  </a:solidFill>
                </a:defRPr>
              </a:pPr>
              <a:endParaRPr dirty="0"/>
            </a:p>
            <a:p>
              <a:pPr defTabSz="537463">
                <a:lnSpc>
                  <a:spcPct val="80000"/>
                </a:lnSpc>
                <a:spcBef>
                  <a:spcPts val="0"/>
                </a:spcBef>
                <a:defRPr sz="1012" b="0">
                  <a:solidFill>
                    <a:srgbClr val="000000"/>
                  </a:solidFill>
                </a:defRPr>
              </a:pPr>
              <a:endParaRPr dirty="0"/>
            </a:p>
            <a:p>
              <a:pPr defTabSz="537463">
                <a:lnSpc>
                  <a:spcPct val="80000"/>
                </a:lnSpc>
                <a:spcBef>
                  <a:spcPts val="700"/>
                </a:spcBef>
                <a:defRPr sz="1012" b="0">
                  <a:solidFill>
                    <a:srgbClr val="000000"/>
                  </a:solidFill>
                </a:defRPr>
              </a:pPr>
              <a:endParaRPr dirty="0"/>
            </a:p>
            <a:p>
              <a:pPr defTabSz="537463">
                <a:lnSpc>
                  <a:spcPct val="80000"/>
                </a:lnSpc>
                <a:spcBef>
                  <a:spcPts val="100"/>
                </a:spcBef>
                <a:defRPr sz="1012" b="0">
                  <a:solidFill>
                    <a:srgbClr val="000000"/>
                  </a:solidFill>
                </a:defRPr>
              </a:pPr>
              <a:r>
                <a:rPr sz="1100" b="0" dirty="0" err="1">
                  <a:solidFill>
                    <a:srgbClr val="000000"/>
                  </a:solidFill>
                </a:rPr>
                <a:t>Años</a:t>
              </a:r>
              <a:r>
                <a:rPr sz="1100" b="0" dirty="0">
                  <a:solidFill>
                    <a:srgbClr val="000000"/>
                  </a:solidFill>
                </a:rPr>
                <a:t> </a:t>
              </a:r>
              <a:r>
                <a:rPr sz="1100" b="0" dirty="0" err="1">
                  <a:solidFill>
                    <a:srgbClr val="000000"/>
                  </a:solidFill>
                </a:rPr>
                <a:t>bisiestos</a:t>
              </a:r>
              <a:r>
                <a:rPr sz="1100" b="0" dirty="0">
                  <a:solidFill>
                    <a:srgbClr val="000000"/>
                  </a:solidFill>
                </a:rPr>
                <a:t> y </a:t>
              </a:r>
              <a:r>
                <a:rPr sz="1100" b="0" dirty="0" err="1">
                  <a:solidFill>
                    <a:srgbClr val="000000"/>
                  </a:solidFill>
                </a:rPr>
                <a:t>segundos</a:t>
              </a:r>
              <a:r>
                <a:rPr sz="1100" b="0" dirty="0">
                  <a:solidFill>
                    <a:srgbClr val="000000"/>
                  </a:solidFill>
                </a:rPr>
                <a:t> </a:t>
              </a:r>
              <a:r>
                <a:rPr sz="1100" b="0" dirty="0" err="1">
                  <a:solidFill>
                    <a:srgbClr val="000000"/>
                  </a:solidFill>
                </a:rPr>
                <a:t>bisiestos</a:t>
              </a:r>
              <a:endParaRPr sz="1100" b="0" dirty="0">
                <a:solidFill>
                  <a:srgbClr val="000000"/>
                </a:solidFill>
              </a:endParaRPr>
            </a:p>
            <a:p>
              <a:pPr defTabSz="537463">
                <a:lnSpc>
                  <a:spcPct val="80000"/>
                </a:lnSpc>
                <a:spcBef>
                  <a:spcPts val="0"/>
                </a:spcBef>
                <a:defRPr sz="920" b="0" i="1">
                  <a:solidFill>
                    <a:srgbClr val="000000"/>
                  </a:solidFill>
                </a:defRPr>
              </a:pPr>
              <a:r>
                <a:rPr lang="es-AR" sz="950" b="0" i="1" dirty="0" smtClean="0">
                  <a:solidFill>
                    <a:srgbClr val="000000"/>
                  </a:solidFill>
                </a:rPr>
                <a:t>bisiesto</a:t>
              </a:r>
              <a:r>
                <a:rPr sz="950" b="0" i="1" dirty="0" smtClean="0">
                  <a:solidFill>
                    <a:srgbClr val="000000"/>
                  </a:solidFill>
                </a:rPr>
                <a:t> </a:t>
              </a:r>
              <a:r>
                <a:rPr sz="950" b="0" i="1" dirty="0">
                  <a:solidFill>
                    <a:srgbClr val="000000"/>
                  </a:solidFill>
                </a:rPr>
                <a:t>&lt;- </a:t>
              </a:r>
              <a:r>
                <a:rPr sz="950" b="0" i="1" dirty="0" err="1">
                  <a:solidFill>
                    <a:srgbClr val="000000"/>
                  </a:solidFill>
                </a:rPr>
                <a:t>ymd</a:t>
              </a:r>
              <a:r>
                <a:rPr sz="950" b="0" i="1" dirty="0">
                  <a:solidFill>
                    <a:srgbClr val="000000"/>
                  </a:solidFill>
                </a:rPr>
                <a:t>("2019-03-01")</a:t>
              </a:r>
            </a:p>
          </p:txBody>
        </p:sp>
        <p:grpSp>
          <p:nvGrpSpPr>
            <p:cNvPr id="972" name="Group"/>
            <p:cNvGrpSpPr/>
            <p:nvPr/>
          </p:nvGrpSpPr>
          <p:grpSpPr>
            <a:xfrm>
              <a:off x="6167" y="2688691"/>
              <a:ext cx="2183288" cy="483128"/>
              <a:chOff x="0" y="0"/>
              <a:chExt cx="2183286" cy="483126"/>
            </a:xfrm>
          </p:grpSpPr>
          <p:sp>
            <p:nvSpPr>
              <p:cNvPr id="961" name="Line"/>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62" name="12:00"/>
              <p:cNvSpPr txBox="1"/>
              <p:nvPr/>
            </p:nvSpPr>
            <p:spPr>
              <a:xfrm>
                <a:off x="0" y="266812"/>
                <a:ext cx="3348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12:00</a:t>
                </a:r>
              </a:p>
            </p:txBody>
          </p:sp>
          <p:sp>
            <p:nvSpPr>
              <p:cNvPr id="963" name="Line"/>
              <p:cNvSpPr/>
              <p:nvPr/>
            </p:nvSpPr>
            <p:spPr>
              <a:xfrm flipV="1">
                <a:off x="764377"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64" name="1:00"/>
              <p:cNvSpPr txBox="1"/>
              <p:nvPr/>
            </p:nvSpPr>
            <p:spPr>
              <a:xfrm>
                <a:off x="603285"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965"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966" name="Line"/>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67"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968" name="Line"/>
              <p:cNvSpPr/>
              <p:nvPr/>
            </p:nvSpPr>
            <p:spPr>
              <a:xfrm>
                <a:off x="773601"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69" name="Line"/>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70" name="Line"/>
              <p:cNvSpPr/>
              <p:nvPr/>
            </p:nvSpPr>
            <p:spPr>
              <a:xfrm flipV="1">
                <a:off x="764377"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71" name="Line"/>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80" name="Group"/>
            <p:cNvGrpSpPr/>
            <p:nvPr/>
          </p:nvGrpSpPr>
          <p:grpSpPr>
            <a:xfrm>
              <a:off x="6167" y="3494290"/>
              <a:ext cx="2188214" cy="333809"/>
              <a:chOff x="0" y="0"/>
              <a:chExt cx="2188213" cy="333807"/>
            </a:xfrm>
          </p:grpSpPr>
          <p:sp>
            <p:nvSpPr>
              <p:cNvPr id="973" name="Line"/>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74" name="2019"/>
              <p:cNvSpPr txBox="1"/>
              <p:nvPr/>
            </p:nvSpPr>
            <p:spPr>
              <a:xfrm>
                <a:off x="0" y="117493"/>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975" name="Line"/>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76"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977" name="Line"/>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78"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979" name="Line"/>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990" name="Group"/>
            <p:cNvGrpSpPr/>
            <p:nvPr/>
          </p:nvGrpSpPr>
          <p:grpSpPr>
            <a:xfrm>
              <a:off x="6167" y="1924598"/>
              <a:ext cx="2183288" cy="254528"/>
              <a:chOff x="0" y="0"/>
              <a:chExt cx="2183286" cy="254526"/>
            </a:xfrm>
          </p:grpSpPr>
          <p:sp>
            <p:nvSpPr>
              <p:cNvPr id="981"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82"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983"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984"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85"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986"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87"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988" name="Line"/>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89" name="Line"/>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000" name="Group"/>
            <p:cNvGrpSpPr/>
            <p:nvPr/>
          </p:nvGrpSpPr>
          <p:grpSpPr>
            <a:xfrm>
              <a:off x="6167" y="1030072"/>
              <a:ext cx="2183289" cy="254529"/>
              <a:chOff x="0" y="0"/>
              <a:chExt cx="2183287" cy="254527"/>
            </a:xfrm>
          </p:grpSpPr>
          <p:sp>
            <p:nvSpPr>
              <p:cNvPr id="991"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92"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993" name="Line"/>
              <p:cNvSpPr/>
              <p:nvPr/>
            </p:nvSpPr>
            <p:spPr>
              <a:xfrm flipV="1">
                <a:off x="764377"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94"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995"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96"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997"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998"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999" name="Line"/>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nvGrpSpPr>
          <p:cNvPr id="1089" name="Group"/>
          <p:cNvGrpSpPr/>
          <p:nvPr/>
        </p:nvGrpSpPr>
        <p:grpSpPr>
          <a:xfrm>
            <a:off x="6078798" y="1043436"/>
            <a:ext cx="2346362" cy="3940294"/>
            <a:chOff x="0" y="0"/>
            <a:chExt cx="2276831" cy="3940292"/>
          </a:xfrm>
        </p:grpSpPr>
        <p:sp>
          <p:nvSpPr>
            <p:cNvPr id="1002" name="Duraciones sigue el paso del tiempo físico, que se desvía del tiempo de reloj candy aparecen irregularidades.…"/>
            <p:cNvSpPr txBox="1"/>
            <p:nvPr/>
          </p:nvSpPr>
          <p:spPr>
            <a:xfrm>
              <a:off x="41631" y="0"/>
              <a:ext cx="2235201" cy="39402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a:lnSpc>
                  <a:spcPct val="80000"/>
                </a:lnSpc>
                <a:spcBef>
                  <a:spcPts val="800"/>
                </a:spcBef>
                <a:defRPr sz="1100" b="0">
                  <a:solidFill>
                    <a:srgbClr val="000000"/>
                  </a:solidFill>
                </a:defRPr>
              </a:pPr>
              <a:r>
                <a:rPr b="1" dirty="0" err="1"/>
                <a:t>Duraciones</a:t>
              </a:r>
              <a:r>
                <a:rPr dirty="0"/>
                <a:t> </a:t>
              </a:r>
              <a:r>
                <a:rPr dirty="0" err="1"/>
                <a:t>sigue</a:t>
              </a:r>
              <a:r>
                <a:rPr dirty="0"/>
                <a:t> el </a:t>
              </a:r>
              <a:r>
                <a:rPr dirty="0" err="1"/>
                <a:t>paso</a:t>
              </a:r>
              <a:r>
                <a:rPr dirty="0"/>
                <a:t> del </a:t>
              </a:r>
              <a:r>
                <a:rPr dirty="0" err="1"/>
                <a:t>tiempo</a:t>
              </a:r>
              <a:r>
                <a:rPr dirty="0"/>
                <a:t> </a:t>
              </a:r>
              <a:r>
                <a:rPr dirty="0" err="1"/>
                <a:t>físico</a:t>
              </a:r>
              <a:r>
                <a:rPr dirty="0"/>
                <a:t>, </a:t>
              </a:r>
              <a:r>
                <a:rPr dirty="0" err="1"/>
                <a:t>que</a:t>
              </a:r>
              <a:r>
                <a:rPr dirty="0"/>
                <a:t> se </a:t>
              </a:r>
              <a:r>
                <a:rPr dirty="0" err="1"/>
                <a:t>desvía</a:t>
              </a:r>
              <a:r>
                <a:rPr dirty="0"/>
                <a:t> del </a:t>
              </a:r>
              <a:r>
                <a:rPr dirty="0" err="1"/>
                <a:t>tiempo</a:t>
              </a:r>
              <a:r>
                <a:rPr dirty="0"/>
                <a:t> de </a:t>
              </a:r>
              <a:r>
                <a:rPr dirty="0" err="1"/>
                <a:t>reloj</a:t>
              </a:r>
              <a:r>
                <a:rPr dirty="0"/>
                <a:t> </a:t>
              </a:r>
              <a:r>
                <a:rPr lang="es-AR" dirty="0" smtClean="0"/>
                <a:t>cuando</a:t>
              </a:r>
              <a:r>
                <a:rPr dirty="0" smtClean="0"/>
                <a:t> </a:t>
              </a:r>
              <a:r>
                <a:rPr dirty="0" err="1"/>
                <a:t>aparecen</a:t>
              </a:r>
              <a:r>
                <a:rPr dirty="0"/>
                <a:t> </a:t>
              </a:r>
              <a:r>
                <a:rPr dirty="0" err="1"/>
                <a:t>irregularidades</a:t>
              </a:r>
              <a:r>
                <a:rPr dirty="0" smtClean="0"/>
                <a:t>.</a:t>
              </a:r>
              <a:endParaRPr lang="es-AR" dirty="0" smtClean="0"/>
            </a:p>
            <a:p>
              <a:pPr>
                <a:lnSpc>
                  <a:spcPct val="80000"/>
                </a:lnSpc>
                <a:spcBef>
                  <a:spcPts val="800"/>
                </a:spcBef>
                <a:defRPr sz="1100" b="0">
                  <a:solidFill>
                    <a:srgbClr val="000000"/>
                  </a:solidFill>
                </a:defRPr>
              </a:pPr>
              <a:endParaRPr sz="1000" dirty="0"/>
            </a:p>
            <a:p>
              <a:pPr>
                <a:lnSpc>
                  <a:spcPct val="80000"/>
                </a:lnSpc>
                <a:spcBef>
                  <a:spcPts val="0"/>
                </a:spcBef>
                <a:defRPr sz="1100" b="0" i="1">
                  <a:solidFill>
                    <a:srgbClr val="000000"/>
                  </a:solidFill>
                </a:defRPr>
              </a:pPr>
              <a:r>
                <a:rPr dirty="0" smtClean="0"/>
                <a:t>nor </a:t>
              </a:r>
              <a:r>
                <a:rPr dirty="0"/>
                <a:t>+ </a:t>
              </a:r>
              <a:r>
                <a:rPr dirty="0" err="1" smtClean="0"/>
                <a:t>dminut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lang="es-AR" dirty="0" smtClean="0"/>
                <a:t>brecha</a:t>
              </a:r>
              <a:r>
                <a:rPr dirty="0" smtClean="0"/>
                <a:t> </a:t>
              </a:r>
              <a:r>
                <a:rPr dirty="0"/>
                <a:t>+ </a:t>
              </a:r>
              <a:r>
                <a:rPr dirty="0" err="1" smtClean="0"/>
                <a:t>dminut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lang="es-AR" dirty="0" smtClean="0"/>
                <a:t>retraso</a:t>
              </a:r>
              <a:r>
                <a:rPr dirty="0" smtClean="0"/>
                <a:t>+ </a:t>
              </a:r>
              <a:r>
                <a:rPr dirty="0" err="1"/>
                <a:t>dminutes</a:t>
              </a:r>
              <a:r>
                <a:rPr dirty="0"/>
                <a:t>(90)</a:t>
              </a:r>
            </a:p>
            <a:p>
              <a:pPr>
                <a:lnSpc>
                  <a:spcPct val="80000"/>
                </a:lnSpc>
                <a:spcBef>
                  <a:spcPts val="0"/>
                </a:spcBef>
                <a:defRPr sz="1100" b="0" i="1">
                  <a:solidFill>
                    <a:srgbClr val="000000"/>
                  </a:solidFill>
                </a:defRPr>
              </a:pPr>
              <a:endParaRPr dirty="0"/>
            </a:p>
            <a:p>
              <a:pPr>
                <a:lnSpc>
                  <a:spcPct val="80000"/>
                </a:lnSpc>
                <a:spcBef>
                  <a:spcPts val="0"/>
                </a:spcBef>
                <a:defRPr sz="10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dirty="0"/>
                <a:t> </a:t>
              </a:r>
              <a:r>
                <a:rPr dirty="0" err="1"/>
                <a:t>bisiesto</a:t>
              </a:r>
              <a:r>
                <a:rPr dirty="0"/>
                <a:t> + </a:t>
              </a:r>
              <a:r>
                <a:rPr dirty="0" err="1"/>
                <a:t>dyears</a:t>
              </a:r>
              <a:r>
                <a:rPr dirty="0"/>
                <a:t>(1)</a:t>
              </a:r>
            </a:p>
          </p:txBody>
        </p:sp>
        <p:grpSp>
          <p:nvGrpSpPr>
            <p:cNvPr id="1025" name="Group"/>
            <p:cNvGrpSpPr/>
            <p:nvPr/>
          </p:nvGrpSpPr>
          <p:grpSpPr>
            <a:xfrm>
              <a:off x="4926" y="2452263"/>
              <a:ext cx="2183288" cy="577930"/>
              <a:chOff x="0" y="0"/>
              <a:chExt cx="2183286" cy="577929"/>
            </a:xfrm>
          </p:grpSpPr>
          <p:grpSp>
            <p:nvGrpSpPr>
              <p:cNvPr id="1011" name="Group"/>
              <p:cNvGrpSpPr/>
              <p:nvPr/>
            </p:nvGrpSpPr>
            <p:grpSpPr>
              <a:xfrm>
                <a:off x="397798" y="2790"/>
                <a:ext cx="910772" cy="355601"/>
                <a:chOff x="0" y="0"/>
                <a:chExt cx="910770" cy="355600"/>
              </a:xfrm>
            </p:grpSpPr>
            <p:sp>
              <p:nvSpPr>
                <p:cNvPr id="1003" name="Circle"/>
                <p:cNvSpPr/>
                <p:nvPr/>
              </p:nvSpPr>
              <p:spPr>
                <a:xfrm>
                  <a:off x="0" y="22860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4" name="Circle"/>
                <p:cNvSpPr/>
                <p:nvPr/>
              </p:nvSpPr>
              <p:spPr>
                <a:xfrm>
                  <a:off x="130628"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5" name="Circle"/>
                <p:cNvSpPr/>
                <p:nvPr/>
              </p:nvSpPr>
              <p:spPr>
                <a:xfrm>
                  <a:off x="261256"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6" name="Circle"/>
                <p:cNvSpPr/>
                <p:nvPr/>
              </p:nvSpPr>
              <p:spPr>
                <a:xfrm>
                  <a:off x="391885"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7" name="Circle"/>
                <p:cNvSpPr/>
                <p:nvPr/>
              </p:nvSpPr>
              <p:spPr>
                <a:xfrm>
                  <a:off x="522513"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8" name="Circle"/>
                <p:cNvSpPr/>
                <p:nvPr/>
              </p:nvSpPr>
              <p:spPr>
                <a:xfrm>
                  <a:off x="653142"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09" name="Circle"/>
                <p:cNvSpPr/>
                <p:nvPr/>
              </p:nvSpPr>
              <p:spPr>
                <a:xfrm>
                  <a:off x="783770"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10" name="Circle"/>
                <p:cNvSpPr/>
                <p:nvPr/>
              </p:nvSpPr>
              <p:spPr>
                <a:xfrm>
                  <a:off x="3047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1023" name="Group"/>
              <p:cNvGrpSpPr/>
              <p:nvPr/>
            </p:nvGrpSpPr>
            <p:grpSpPr>
              <a:xfrm>
                <a:off x="-1" y="94802"/>
                <a:ext cx="2183288" cy="483128"/>
                <a:chOff x="0" y="0"/>
                <a:chExt cx="2183286" cy="483126"/>
              </a:xfrm>
            </p:grpSpPr>
            <p:sp>
              <p:nvSpPr>
                <p:cNvPr id="1012" name="Line"/>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13" name="12:00"/>
                <p:cNvSpPr txBox="1"/>
                <p:nvPr/>
              </p:nvSpPr>
              <p:spPr>
                <a:xfrm>
                  <a:off x="0" y="266812"/>
                  <a:ext cx="3348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12:00</a:t>
                  </a:r>
                </a:p>
              </p:txBody>
            </p:sp>
            <p:sp>
              <p:nvSpPr>
                <p:cNvPr id="1014" name="Line"/>
                <p:cNvSpPr/>
                <p:nvPr/>
              </p:nvSpPr>
              <p:spPr>
                <a:xfrm flipV="1">
                  <a:off x="764377"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15" name="1:00"/>
                <p:cNvSpPr txBox="1"/>
                <p:nvPr/>
              </p:nvSpPr>
              <p:spPr>
                <a:xfrm>
                  <a:off x="603285"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016"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017" name="Line"/>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18"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019" name="Line"/>
                <p:cNvSpPr/>
                <p:nvPr/>
              </p:nvSpPr>
              <p:spPr>
                <a:xfrm>
                  <a:off x="773601"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20" name="Line"/>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21" name="Line"/>
                <p:cNvSpPr/>
                <p:nvPr/>
              </p:nvSpPr>
              <p:spPr>
                <a:xfrm flipV="1">
                  <a:off x="764377"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22" name="Line"/>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024" name="Line"/>
              <p:cNvSpPr/>
              <p:nvPr/>
            </p:nvSpPr>
            <p:spPr>
              <a:xfrm flipV="1">
                <a:off x="375034"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044" name="Group"/>
            <p:cNvGrpSpPr/>
            <p:nvPr/>
          </p:nvGrpSpPr>
          <p:grpSpPr>
            <a:xfrm>
              <a:off x="-1" y="3287938"/>
              <a:ext cx="2188215" cy="547595"/>
              <a:chOff x="0" y="0"/>
              <a:chExt cx="2188213" cy="547593"/>
            </a:xfrm>
          </p:grpSpPr>
          <p:grpSp>
            <p:nvGrpSpPr>
              <p:cNvPr id="1034" name="Group"/>
              <p:cNvGrpSpPr/>
              <p:nvPr/>
            </p:nvGrpSpPr>
            <p:grpSpPr>
              <a:xfrm>
                <a:off x="393683" y="63519"/>
                <a:ext cx="999672" cy="266701"/>
                <a:chOff x="0" y="0"/>
                <a:chExt cx="999670" cy="266700"/>
              </a:xfrm>
            </p:grpSpPr>
            <p:sp>
              <p:nvSpPr>
                <p:cNvPr id="1026" name="Circle"/>
                <p:cNvSpPr/>
                <p:nvPr/>
              </p:nvSpPr>
              <p:spPr>
                <a:xfrm>
                  <a:off x="0" y="13970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27" name="Circle"/>
                <p:cNvSpPr/>
                <p:nvPr/>
              </p:nvSpPr>
              <p:spPr>
                <a:xfrm>
                  <a:off x="130628"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28" name="Circle"/>
                <p:cNvSpPr/>
                <p:nvPr/>
              </p:nvSpPr>
              <p:spPr>
                <a:xfrm>
                  <a:off x="261256"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29" name="Circle"/>
                <p:cNvSpPr/>
                <p:nvPr/>
              </p:nvSpPr>
              <p:spPr>
                <a:xfrm>
                  <a:off x="391885"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30" name="Circle"/>
                <p:cNvSpPr/>
                <p:nvPr/>
              </p:nvSpPr>
              <p:spPr>
                <a:xfrm>
                  <a:off x="522513"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31" name="Circle"/>
                <p:cNvSpPr/>
                <p:nvPr/>
              </p:nvSpPr>
              <p:spPr>
                <a:xfrm>
                  <a:off x="627742" y="635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32" name="Circle"/>
                <p:cNvSpPr/>
                <p:nvPr/>
              </p:nvSpPr>
              <p:spPr>
                <a:xfrm>
                  <a:off x="7456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33" name="Circle"/>
                <p:cNvSpPr/>
                <p:nvPr/>
              </p:nvSpPr>
              <p:spPr>
                <a:xfrm>
                  <a:off x="872670" y="38099"/>
                  <a:ext cx="127001" cy="127001"/>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1042" name="Group"/>
              <p:cNvGrpSpPr/>
              <p:nvPr/>
            </p:nvGrpSpPr>
            <p:grpSpPr>
              <a:xfrm>
                <a:off x="-1" y="213785"/>
                <a:ext cx="2188215" cy="333809"/>
                <a:chOff x="0" y="0"/>
                <a:chExt cx="2188213" cy="333807"/>
              </a:xfrm>
            </p:grpSpPr>
            <p:sp>
              <p:nvSpPr>
                <p:cNvPr id="1035" name="Line"/>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36" name="2019"/>
                <p:cNvSpPr txBox="1"/>
                <p:nvPr/>
              </p:nvSpPr>
              <p:spPr>
                <a:xfrm>
                  <a:off x="0" y="117493"/>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1037" name="Line"/>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38"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1039" name="Line"/>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40"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1041" name="Line"/>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043" name="Line"/>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066" name="Group"/>
            <p:cNvGrpSpPr/>
            <p:nvPr/>
          </p:nvGrpSpPr>
          <p:grpSpPr>
            <a:xfrm>
              <a:off x="0" y="1563686"/>
              <a:ext cx="2183287" cy="572073"/>
              <a:chOff x="0" y="0"/>
              <a:chExt cx="2183286" cy="572072"/>
            </a:xfrm>
          </p:grpSpPr>
          <p:grpSp>
            <p:nvGrpSpPr>
              <p:cNvPr id="1064" name="Group"/>
              <p:cNvGrpSpPr/>
              <p:nvPr/>
            </p:nvGrpSpPr>
            <p:grpSpPr>
              <a:xfrm>
                <a:off x="0" y="224431"/>
                <a:ext cx="2183287" cy="347642"/>
                <a:chOff x="0" y="0"/>
                <a:chExt cx="2183286" cy="347640"/>
              </a:xfrm>
            </p:grpSpPr>
            <p:grpSp>
              <p:nvGrpSpPr>
                <p:cNvPr id="1053" name="Group"/>
                <p:cNvGrpSpPr/>
                <p:nvPr/>
              </p:nvGrpSpPr>
              <p:grpSpPr>
                <a:xfrm>
                  <a:off x="390508" y="0"/>
                  <a:ext cx="1612900" cy="127000"/>
                  <a:chOff x="0" y="0"/>
                  <a:chExt cx="1612899" cy="127000"/>
                </a:xfrm>
              </p:grpSpPr>
              <p:sp>
                <p:nvSpPr>
                  <p:cNvPr id="1045" name="Circle"/>
                  <p:cNvSpPr/>
                  <p:nvPr/>
                </p:nvSpPr>
                <p:spPr>
                  <a:xfrm>
                    <a:off x="0" y="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46" name="Circle"/>
                  <p:cNvSpPr/>
                  <p:nvPr/>
                </p:nvSpPr>
                <p:spPr>
                  <a:xfrm>
                    <a:off x="130628"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47" name="Circle"/>
                  <p:cNvSpPr/>
                  <p:nvPr/>
                </p:nvSpPr>
                <p:spPr>
                  <a:xfrm>
                    <a:off x="261256"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48" name="Circle"/>
                  <p:cNvSpPr/>
                  <p:nvPr/>
                </p:nvSpPr>
                <p:spPr>
                  <a:xfrm>
                    <a:off x="963385"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49" name="Circle"/>
                  <p:cNvSpPr/>
                  <p:nvPr/>
                </p:nvSpPr>
                <p:spPr>
                  <a:xfrm>
                    <a:off x="1094013"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50" name="Circle"/>
                  <p:cNvSpPr/>
                  <p:nvPr/>
                </p:nvSpPr>
                <p:spPr>
                  <a:xfrm>
                    <a:off x="1224642"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51" name="Circle"/>
                  <p:cNvSpPr/>
                  <p:nvPr/>
                </p:nvSpPr>
                <p:spPr>
                  <a:xfrm>
                    <a:off x="13552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52" name="Circle"/>
                  <p:cNvSpPr/>
                  <p:nvPr/>
                </p:nvSpPr>
                <p:spPr>
                  <a:xfrm>
                    <a:off x="14858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1063" name="Group"/>
                <p:cNvGrpSpPr/>
                <p:nvPr/>
              </p:nvGrpSpPr>
              <p:grpSpPr>
                <a:xfrm>
                  <a:off x="0" y="93114"/>
                  <a:ext cx="2183287" cy="254527"/>
                  <a:chOff x="0" y="0"/>
                  <a:chExt cx="2183286" cy="254526"/>
                </a:xfrm>
              </p:grpSpPr>
              <p:sp>
                <p:nvSpPr>
                  <p:cNvPr id="1054"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55"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056"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057"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58"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059"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60"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061" name="Line"/>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62" name="Line"/>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sp>
            <p:nvSpPr>
              <p:cNvPr id="1065" name="Line"/>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088" name="Group"/>
            <p:cNvGrpSpPr/>
            <p:nvPr/>
          </p:nvGrpSpPr>
          <p:grpSpPr>
            <a:xfrm>
              <a:off x="-1" y="811283"/>
              <a:ext cx="2183288" cy="569650"/>
              <a:chOff x="0" y="0"/>
              <a:chExt cx="2183286" cy="569649"/>
            </a:xfrm>
          </p:grpSpPr>
          <p:grpSp>
            <p:nvGrpSpPr>
              <p:cNvPr id="1086" name="Group"/>
              <p:cNvGrpSpPr/>
              <p:nvPr/>
            </p:nvGrpSpPr>
            <p:grpSpPr>
              <a:xfrm>
                <a:off x="-1" y="228775"/>
                <a:ext cx="2183288" cy="340875"/>
                <a:chOff x="0" y="0"/>
                <a:chExt cx="2183286" cy="340874"/>
              </a:xfrm>
            </p:grpSpPr>
            <p:grpSp>
              <p:nvGrpSpPr>
                <p:cNvPr id="1075" name="Group"/>
                <p:cNvGrpSpPr/>
                <p:nvPr/>
              </p:nvGrpSpPr>
              <p:grpSpPr>
                <a:xfrm>
                  <a:off x="390508" y="0"/>
                  <a:ext cx="1041400" cy="127000"/>
                  <a:chOff x="0" y="0"/>
                  <a:chExt cx="1041399" cy="127000"/>
                </a:xfrm>
              </p:grpSpPr>
              <p:sp>
                <p:nvSpPr>
                  <p:cNvPr id="1067" name="Circle"/>
                  <p:cNvSpPr/>
                  <p:nvPr/>
                </p:nvSpPr>
                <p:spPr>
                  <a:xfrm>
                    <a:off x="0" y="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68" name="Circle"/>
                  <p:cNvSpPr/>
                  <p:nvPr/>
                </p:nvSpPr>
                <p:spPr>
                  <a:xfrm>
                    <a:off x="130628"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69" name="Circle"/>
                  <p:cNvSpPr/>
                  <p:nvPr/>
                </p:nvSpPr>
                <p:spPr>
                  <a:xfrm>
                    <a:off x="261256"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70" name="Circle"/>
                  <p:cNvSpPr/>
                  <p:nvPr/>
                </p:nvSpPr>
                <p:spPr>
                  <a:xfrm>
                    <a:off x="391885"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71" name="Circle"/>
                  <p:cNvSpPr/>
                  <p:nvPr/>
                </p:nvSpPr>
                <p:spPr>
                  <a:xfrm>
                    <a:off x="522513"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72" name="Circle"/>
                  <p:cNvSpPr/>
                  <p:nvPr/>
                </p:nvSpPr>
                <p:spPr>
                  <a:xfrm>
                    <a:off x="653142"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73" name="Circle"/>
                  <p:cNvSpPr/>
                  <p:nvPr/>
                </p:nvSpPr>
                <p:spPr>
                  <a:xfrm>
                    <a:off x="7837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074" name="Circle"/>
                  <p:cNvSpPr/>
                  <p:nvPr/>
                </p:nvSpPr>
                <p:spPr>
                  <a:xfrm>
                    <a:off x="9143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1085" name="Group"/>
                <p:cNvGrpSpPr/>
                <p:nvPr/>
              </p:nvGrpSpPr>
              <p:grpSpPr>
                <a:xfrm>
                  <a:off x="-1" y="86347"/>
                  <a:ext cx="2183288" cy="254528"/>
                  <a:chOff x="0" y="0"/>
                  <a:chExt cx="2183286" cy="254526"/>
                </a:xfrm>
              </p:grpSpPr>
              <p:sp>
                <p:nvSpPr>
                  <p:cNvPr id="1076"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77"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078" name="Line"/>
                  <p:cNvSpPr/>
                  <p:nvPr/>
                </p:nvSpPr>
                <p:spPr>
                  <a:xfrm flipV="1">
                    <a:off x="764377"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79"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080"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81"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082"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83"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084" name="Line"/>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sp>
            <p:nvSpPr>
              <p:cNvPr id="1087" name="Line"/>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nvGrpSpPr>
          <p:cNvPr id="1144" name="Group"/>
          <p:cNvGrpSpPr/>
          <p:nvPr/>
        </p:nvGrpSpPr>
        <p:grpSpPr>
          <a:xfrm>
            <a:off x="3428999" y="1048346"/>
            <a:ext cx="2522025" cy="3807901"/>
            <a:chOff x="0" y="0"/>
            <a:chExt cx="2522023" cy="3807900"/>
          </a:xfrm>
        </p:grpSpPr>
        <p:sp>
          <p:nvSpPr>
            <p:cNvPr id="1090" name="Periodos sigue los cambios en las horas, ignorando irregularidades en el intervalo temporal.…"/>
            <p:cNvSpPr txBox="1"/>
            <p:nvPr/>
          </p:nvSpPr>
          <p:spPr>
            <a:xfrm>
              <a:off x="40651" y="-1"/>
              <a:ext cx="2481373" cy="35933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a:lnSpc>
                  <a:spcPct val="80000"/>
                </a:lnSpc>
                <a:spcBef>
                  <a:spcPts val="0"/>
                </a:spcBef>
                <a:defRPr sz="1100" b="0">
                  <a:solidFill>
                    <a:srgbClr val="000000"/>
                  </a:solidFill>
                </a:defRPr>
              </a:pPr>
              <a:r>
                <a:rPr b="1" dirty="0" err="1"/>
                <a:t>Periodos</a:t>
              </a:r>
              <a:r>
                <a:rPr b="1" dirty="0"/>
                <a:t> </a:t>
              </a:r>
              <a:r>
                <a:rPr lang="es-AR" dirty="0" smtClean="0"/>
                <a:t>controla</a:t>
              </a:r>
              <a:r>
                <a:rPr dirty="0" smtClean="0"/>
                <a:t> </a:t>
              </a:r>
              <a:r>
                <a:rPr dirty="0"/>
                <a:t>los </a:t>
              </a:r>
              <a:r>
                <a:rPr dirty="0" err="1"/>
                <a:t>cambios</a:t>
              </a:r>
              <a:r>
                <a:rPr dirty="0"/>
                <a:t> en </a:t>
              </a:r>
              <a:r>
                <a:rPr dirty="0" err="1"/>
                <a:t>las</a:t>
              </a:r>
              <a:r>
                <a:rPr dirty="0"/>
                <a:t> </a:t>
              </a:r>
              <a:r>
                <a:rPr dirty="0" err="1"/>
                <a:t>horas</a:t>
              </a:r>
              <a:r>
                <a:rPr dirty="0"/>
                <a:t>, </a:t>
              </a:r>
              <a:r>
                <a:rPr dirty="0" err="1"/>
                <a:t>ignorando</a:t>
              </a:r>
              <a:r>
                <a:rPr dirty="0"/>
                <a:t> </a:t>
              </a:r>
              <a:r>
                <a:rPr dirty="0" err="1"/>
                <a:t>irregularidades</a:t>
              </a:r>
              <a:r>
                <a:rPr dirty="0"/>
                <a:t> en </a:t>
              </a:r>
              <a:r>
                <a:rPr lang="es-AR" dirty="0" smtClean="0"/>
                <a:t>la </a:t>
              </a:r>
              <a:r>
                <a:rPr lang="es-AR" dirty="0" err="1" smtClean="0"/>
                <a:t>linea</a:t>
              </a:r>
              <a:r>
                <a:rPr lang="es-AR" dirty="0" smtClean="0"/>
                <a:t> de tiempo.</a:t>
              </a:r>
              <a:endParaRPr dirty="0"/>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smtClean="0"/>
                <a:t>nor+ </a:t>
              </a:r>
              <a:r>
                <a:rPr dirty="0" err="1" smtClean="0"/>
                <a:t>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lang="es-AR" dirty="0" smtClean="0"/>
                <a:t>brecha</a:t>
              </a:r>
              <a:r>
                <a:rPr dirty="0" smtClean="0"/>
                <a:t> </a:t>
              </a:r>
              <a:r>
                <a:rPr dirty="0"/>
                <a:t>+ </a:t>
              </a:r>
              <a:r>
                <a:rPr dirty="0" err="1" smtClean="0"/>
                <a:t>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lang="es-AR" dirty="0" smtClean="0"/>
                <a:t>retraso</a:t>
              </a:r>
              <a:r>
                <a:rPr dirty="0" smtClean="0"/>
                <a:t>+ </a:t>
              </a:r>
              <a:r>
                <a:rPr dirty="0" err="1" smtClean="0"/>
                <a:t>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0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dirty="0" err="1"/>
                <a:t>bisiesto</a:t>
              </a:r>
              <a:r>
                <a:rPr dirty="0"/>
                <a:t> + </a:t>
              </a:r>
              <a:r>
                <a:rPr lang="es-AR" dirty="0" err="1" smtClean="0"/>
                <a:t>year</a:t>
              </a:r>
              <a:r>
                <a:rPr dirty="0" smtClean="0"/>
                <a:t>(1</a:t>
              </a:r>
              <a:r>
                <a:rPr dirty="0"/>
                <a:t>)</a:t>
              </a:r>
            </a:p>
          </p:txBody>
        </p:sp>
        <p:grpSp>
          <p:nvGrpSpPr>
            <p:cNvPr id="1105" name="Group"/>
            <p:cNvGrpSpPr/>
            <p:nvPr/>
          </p:nvGrpSpPr>
          <p:grpSpPr>
            <a:xfrm>
              <a:off x="4926" y="2344863"/>
              <a:ext cx="2183288" cy="577369"/>
              <a:chOff x="0" y="0"/>
              <a:chExt cx="2183286" cy="577367"/>
            </a:xfrm>
          </p:grpSpPr>
          <p:sp>
            <p:nvSpPr>
              <p:cNvPr id="1091" name="Rectangle"/>
              <p:cNvSpPr/>
              <p:nvPr/>
            </p:nvSpPr>
            <p:spPr>
              <a:xfrm>
                <a:off x="422873" y="38566"/>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1103" name="Group"/>
              <p:cNvGrpSpPr/>
              <p:nvPr/>
            </p:nvGrpSpPr>
            <p:grpSpPr>
              <a:xfrm>
                <a:off x="-1" y="94240"/>
                <a:ext cx="2183288" cy="483128"/>
                <a:chOff x="0" y="0"/>
                <a:chExt cx="2183286" cy="483126"/>
              </a:xfrm>
            </p:grpSpPr>
            <p:sp>
              <p:nvSpPr>
                <p:cNvPr id="1092" name="Line"/>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93" name="12:00"/>
                <p:cNvSpPr txBox="1"/>
                <p:nvPr/>
              </p:nvSpPr>
              <p:spPr>
                <a:xfrm>
                  <a:off x="0" y="266812"/>
                  <a:ext cx="3348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12:00</a:t>
                  </a:r>
                </a:p>
              </p:txBody>
            </p:sp>
            <p:sp>
              <p:nvSpPr>
                <p:cNvPr id="1094" name="Line"/>
                <p:cNvSpPr/>
                <p:nvPr/>
              </p:nvSpPr>
              <p:spPr>
                <a:xfrm flipV="1">
                  <a:off x="764377"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95" name="1:00"/>
                <p:cNvSpPr txBox="1"/>
                <p:nvPr/>
              </p:nvSpPr>
              <p:spPr>
                <a:xfrm>
                  <a:off x="603285"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096"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097" name="Line"/>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098"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099" name="Line"/>
                <p:cNvSpPr/>
                <p:nvPr/>
              </p:nvSpPr>
              <p:spPr>
                <a:xfrm>
                  <a:off x="773601"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00" name="Line"/>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01" name="Line"/>
                <p:cNvSpPr/>
                <p:nvPr/>
              </p:nvSpPr>
              <p:spPr>
                <a:xfrm flipV="1">
                  <a:off x="764377"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02" name="Line"/>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04" name="Line"/>
              <p:cNvSpPr/>
              <p:nvPr/>
            </p:nvSpPr>
            <p:spPr>
              <a:xfrm flipV="1">
                <a:off x="421376"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18" name="Group"/>
            <p:cNvGrpSpPr/>
            <p:nvPr/>
          </p:nvGrpSpPr>
          <p:grpSpPr>
            <a:xfrm>
              <a:off x="4926" y="1557887"/>
              <a:ext cx="2183287" cy="576529"/>
              <a:chOff x="0" y="0"/>
              <a:chExt cx="2183286" cy="576527"/>
            </a:xfrm>
          </p:grpSpPr>
          <p:sp>
            <p:nvSpPr>
              <p:cNvPr id="1106" name="Rectangle"/>
              <p:cNvSpPr/>
              <p:nvPr/>
            </p:nvSpPr>
            <p:spPr>
              <a:xfrm>
                <a:off x="426048" y="29226"/>
                <a:ext cx="954550" cy="348536"/>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1116" name="Group"/>
              <p:cNvGrpSpPr/>
              <p:nvPr/>
            </p:nvGrpSpPr>
            <p:grpSpPr>
              <a:xfrm>
                <a:off x="0" y="322001"/>
                <a:ext cx="2183287" cy="254527"/>
                <a:chOff x="0" y="0"/>
                <a:chExt cx="2183286" cy="254526"/>
              </a:xfrm>
            </p:grpSpPr>
            <p:sp>
              <p:nvSpPr>
                <p:cNvPr id="1107"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08"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109"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110"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11"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112"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13"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114" name="Line"/>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15" name="Line"/>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17" name="Line"/>
              <p:cNvSpPr/>
              <p:nvPr/>
            </p:nvSpPr>
            <p:spPr>
              <a:xfrm flipV="1">
                <a:off x="421376"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31" name="Group"/>
            <p:cNvGrpSpPr/>
            <p:nvPr/>
          </p:nvGrpSpPr>
          <p:grpSpPr>
            <a:xfrm>
              <a:off x="4926" y="729284"/>
              <a:ext cx="2183288" cy="561371"/>
              <a:chOff x="0" y="0"/>
              <a:chExt cx="2183286" cy="561369"/>
            </a:xfrm>
          </p:grpSpPr>
          <p:sp>
            <p:nvSpPr>
              <p:cNvPr id="1119" name="Rectangle"/>
              <p:cNvSpPr/>
              <p:nvPr/>
            </p:nvSpPr>
            <p:spPr>
              <a:xfrm>
                <a:off x="426955" y="15857"/>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1129" name="Group"/>
              <p:cNvGrpSpPr/>
              <p:nvPr/>
            </p:nvGrpSpPr>
            <p:grpSpPr>
              <a:xfrm>
                <a:off x="-1" y="306843"/>
                <a:ext cx="2183288" cy="254527"/>
                <a:chOff x="0" y="0"/>
                <a:chExt cx="2183286" cy="254526"/>
              </a:xfrm>
            </p:grpSpPr>
            <p:sp>
              <p:nvSpPr>
                <p:cNvPr id="1120"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21"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122" name="Line"/>
                <p:cNvSpPr/>
                <p:nvPr/>
              </p:nvSpPr>
              <p:spPr>
                <a:xfrm flipV="1">
                  <a:off x="764377"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23"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124"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25"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126"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27"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128" name="Line"/>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30" name="Line"/>
              <p:cNvSpPr/>
              <p:nvPr/>
            </p:nvSpPr>
            <p:spPr>
              <a:xfrm flipV="1">
                <a:off x="421376"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43" name="Group"/>
            <p:cNvGrpSpPr/>
            <p:nvPr/>
          </p:nvGrpSpPr>
          <p:grpSpPr>
            <a:xfrm>
              <a:off x="-1" y="3256739"/>
              <a:ext cx="2188215" cy="551162"/>
              <a:chOff x="0" y="0"/>
              <a:chExt cx="2188213" cy="551160"/>
            </a:xfrm>
          </p:grpSpPr>
          <p:grpSp>
            <p:nvGrpSpPr>
              <p:cNvPr id="1134" name="Group"/>
              <p:cNvGrpSpPr/>
              <p:nvPr/>
            </p:nvGrpSpPr>
            <p:grpSpPr>
              <a:xfrm>
                <a:off x="426303" y="0"/>
                <a:ext cx="955922" cy="364430"/>
                <a:chOff x="0" y="0"/>
                <a:chExt cx="955921" cy="364429"/>
              </a:xfrm>
            </p:grpSpPr>
            <p:sp>
              <p:nvSpPr>
                <p:cNvPr id="1132" name="Rectangle"/>
                <p:cNvSpPr/>
                <p:nvPr/>
              </p:nvSpPr>
              <p:spPr>
                <a:xfrm>
                  <a:off x="1372" y="14801"/>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133" name="Line"/>
                <p:cNvSpPr/>
                <p:nvPr/>
              </p:nvSpPr>
              <p:spPr>
                <a:xfrm flipV="1">
                  <a:off x="-1" y="0"/>
                  <a:ext cx="2"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42" name="Group"/>
              <p:cNvGrpSpPr/>
              <p:nvPr/>
            </p:nvGrpSpPr>
            <p:grpSpPr>
              <a:xfrm>
                <a:off x="-1" y="217353"/>
                <a:ext cx="2188215" cy="333808"/>
                <a:chOff x="0" y="0"/>
                <a:chExt cx="2188213" cy="333807"/>
              </a:xfrm>
            </p:grpSpPr>
            <p:sp>
              <p:nvSpPr>
                <p:cNvPr id="1135" name="Line"/>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36" name="2019"/>
                <p:cNvSpPr txBox="1"/>
                <p:nvPr/>
              </p:nvSpPr>
              <p:spPr>
                <a:xfrm>
                  <a:off x="0" y="117493"/>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1137" name="Line"/>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38"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1139" name="Line"/>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40"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1141" name="Line"/>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grpSp>
        <p:nvGrpSpPr>
          <p:cNvPr id="1202" name="Group"/>
          <p:cNvGrpSpPr/>
          <p:nvPr/>
        </p:nvGrpSpPr>
        <p:grpSpPr>
          <a:xfrm>
            <a:off x="8681521" y="1048346"/>
            <a:ext cx="2276690" cy="3940293"/>
            <a:chOff x="0" y="0"/>
            <a:chExt cx="2276688" cy="3940292"/>
          </a:xfrm>
        </p:grpSpPr>
        <p:sp>
          <p:nvSpPr>
            <p:cNvPr id="1145" name="Intervalos representan intervalos específicos de un intervalo temporal, delimitado por un comienzo y un final date-times.…"/>
            <p:cNvSpPr txBox="1"/>
            <p:nvPr/>
          </p:nvSpPr>
          <p:spPr>
            <a:xfrm>
              <a:off x="41488" y="0"/>
              <a:ext cx="2235201" cy="39402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a:lnSpc>
                  <a:spcPct val="80000"/>
                </a:lnSpc>
                <a:spcBef>
                  <a:spcPts val="800"/>
                </a:spcBef>
                <a:defRPr sz="1100" b="0">
                  <a:solidFill>
                    <a:srgbClr val="000000"/>
                  </a:solidFill>
                </a:defRPr>
              </a:pPr>
              <a:r>
                <a:rPr sz="1100" b="1" dirty="0" err="1"/>
                <a:t>Intervalos</a:t>
              </a:r>
              <a:r>
                <a:rPr sz="1100" dirty="0"/>
                <a:t> </a:t>
              </a:r>
              <a:r>
                <a:rPr sz="1100" dirty="0" err="1"/>
                <a:t>representan</a:t>
              </a:r>
              <a:r>
                <a:rPr sz="1100" dirty="0"/>
                <a:t> </a:t>
              </a:r>
              <a:r>
                <a:rPr sz="1100" dirty="0" err="1"/>
                <a:t>intervalos</a:t>
              </a:r>
              <a:r>
                <a:rPr sz="1100" dirty="0"/>
                <a:t> </a:t>
              </a:r>
              <a:r>
                <a:rPr sz="1100" dirty="0" err="1"/>
                <a:t>específicos</a:t>
              </a:r>
              <a:r>
                <a:rPr sz="1100" dirty="0"/>
                <a:t> de </a:t>
              </a:r>
              <a:r>
                <a:rPr sz="1100" dirty="0" smtClean="0"/>
                <a:t>un</a:t>
              </a:r>
              <a:r>
                <a:rPr lang="es-AR" sz="1100" dirty="0" smtClean="0"/>
                <a:t>a </a:t>
              </a:r>
              <a:r>
                <a:rPr lang="es-AR" sz="1100" dirty="0" err="1" smtClean="0"/>
                <a:t>linea</a:t>
              </a:r>
              <a:r>
                <a:rPr lang="es-AR" sz="1100" dirty="0" smtClean="0"/>
                <a:t> de tiempo</a:t>
              </a:r>
              <a:r>
                <a:rPr sz="1100" dirty="0" smtClean="0"/>
                <a:t>, </a:t>
              </a:r>
              <a:r>
                <a:rPr sz="1100" dirty="0" err="1"/>
                <a:t>delimitado</a:t>
              </a:r>
              <a:r>
                <a:rPr sz="1100" dirty="0"/>
                <a:t> </a:t>
              </a:r>
              <a:r>
                <a:rPr sz="1100" dirty="0" err="1"/>
                <a:t>por</a:t>
              </a:r>
              <a:r>
                <a:rPr sz="1100" dirty="0"/>
                <a:t> </a:t>
              </a:r>
              <a:r>
                <a:rPr lang="es-AR" sz="1100" dirty="0"/>
                <a:t>date-times </a:t>
              </a:r>
              <a:r>
                <a:rPr lang="es-AR" sz="1100" dirty="0" smtClean="0"/>
                <a:t> de </a:t>
              </a:r>
              <a:r>
                <a:rPr sz="1100" dirty="0" err="1" smtClean="0"/>
                <a:t>comienzo</a:t>
              </a:r>
              <a:r>
                <a:rPr sz="1100" dirty="0" smtClean="0"/>
                <a:t> </a:t>
              </a:r>
              <a:r>
                <a:rPr sz="1100" dirty="0"/>
                <a:t>y </a:t>
              </a:r>
              <a:r>
                <a:rPr sz="1100" dirty="0" smtClean="0"/>
                <a:t>final. </a:t>
              </a:r>
              <a:endParaRPr lang="es-AR" sz="1100" dirty="0" smtClean="0"/>
            </a:p>
            <a:p>
              <a:pPr>
                <a:lnSpc>
                  <a:spcPct val="80000"/>
                </a:lnSpc>
                <a:spcBef>
                  <a:spcPts val="800"/>
                </a:spcBef>
                <a:defRPr sz="1100" b="0">
                  <a:solidFill>
                    <a:srgbClr val="000000"/>
                  </a:solidFill>
                </a:defRPr>
              </a:pPr>
              <a:endParaRPr sz="900" dirty="0"/>
            </a:p>
            <a:p>
              <a:pPr>
                <a:lnSpc>
                  <a:spcPct val="80000"/>
                </a:lnSpc>
                <a:spcBef>
                  <a:spcPts val="0"/>
                </a:spcBef>
                <a:defRPr sz="1100" b="0" i="1">
                  <a:solidFill>
                    <a:srgbClr val="000000"/>
                  </a:solidFill>
                </a:defRPr>
              </a:pPr>
              <a:r>
                <a:rPr dirty="0" smtClean="0"/>
                <a:t>interval(nor, nor </a:t>
              </a:r>
              <a:r>
                <a:rPr dirty="0"/>
                <a:t>+ </a:t>
              </a:r>
              <a:r>
                <a:rPr dirty="0" err="1" smtClean="0"/>
                <a:t>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dirty="0" smtClean="0"/>
                <a:t>interval(</a:t>
              </a:r>
              <a:r>
                <a:rPr lang="es-AR" dirty="0" smtClean="0"/>
                <a:t>brecha</a:t>
              </a:r>
              <a:r>
                <a:rPr dirty="0" smtClean="0"/>
                <a:t>, </a:t>
              </a:r>
              <a:r>
                <a:rPr lang="es-AR" dirty="0" smtClean="0"/>
                <a:t>brecha</a:t>
              </a:r>
              <a:r>
                <a:rPr dirty="0" smtClean="0"/>
                <a:t> </a:t>
              </a:r>
              <a:r>
                <a:rPr dirty="0"/>
                <a:t>+ </a:t>
              </a:r>
              <a:r>
                <a:rPr dirty="0" err="1" smtClean="0"/>
                <a:t>minut</a:t>
              </a:r>
              <a:r>
                <a:rPr lang="es-AR" dirty="0" smtClean="0"/>
                <a:t>e</a:t>
              </a:r>
              <a:r>
                <a:rPr dirty="0" smtClean="0"/>
                <a:t>s(90</a:t>
              </a:r>
              <a:r>
                <a:rPr dirty="0"/>
                <a:t>))</a:t>
              </a:r>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dirty="0" smtClean="0"/>
                <a:t>interval(</a:t>
              </a:r>
              <a:r>
                <a:rPr lang="es-AR" dirty="0" smtClean="0"/>
                <a:t>retraso</a:t>
              </a:r>
              <a:r>
                <a:rPr dirty="0" smtClean="0"/>
                <a:t>, </a:t>
              </a:r>
              <a:r>
                <a:rPr lang="es-AR" dirty="0" smtClean="0"/>
                <a:t>retraso</a:t>
              </a:r>
              <a:r>
                <a:rPr dirty="0" smtClean="0"/>
                <a:t> </a:t>
              </a:r>
              <a:r>
                <a:rPr dirty="0"/>
                <a:t>+ </a:t>
              </a:r>
              <a:r>
                <a:rPr dirty="0" err="1" smtClean="0"/>
                <a:t>minut</a:t>
              </a:r>
              <a:r>
                <a:rPr lang="es-AR" dirty="0" smtClean="0"/>
                <a:t>e</a:t>
              </a:r>
              <a:r>
                <a:rPr dirty="0" smtClean="0"/>
                <a:t>s(90</a:t>
              </a:r>
              <a:r>
                <a:rPr dirty="0"/>
                <a:t>))</a:t>
              </a:r>
            </a:p>
            <a:p>
              <a:pPr>
                <a:lnSpc>
                  <a:spcPct val="80000"/>
                </a:lnSpc>
                <a:spcBef>
                  <a:spcPts val="0"/>
                </a:spcBef>
                <a:defRPr sz="10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endParaRPr dirty="0"/>
            </a:p>
            <a:p>
              <a:pPr>
                <a:lnSpc>
                  <a:spcPct val="80000"/>
                </a:lnSpc>
                <a:spcBef>
                  <a:spcPts val="0"/>
                </a:spcBef>
                <a:defRPr sz="1100" b="0" i="1">
                  <a:solidFill>
                    <a:srgbClr val="000000"/>
                  </a:solidFill>
                </a:defRPr>
              </a:pPr>
              <a:r>
                <a:rPr dirty="0"/>
                <a:t>interval(</a:t>
              </a:r>
              <a:r>
                <a:rPr dirty="0" err="1"/>
                <a:t>bisiesto</a:t>
              </a:r>
              <a:r>
                <a:rPr dirty="0"/>
                <a:t>, </a:t>
              </a:r>
              <a:r>
                <a:rPr dirty="0" err="1"/>
                <a:t>bisiesto</a:t>
              </a:r>
              <a:r>
                <a:rPr dirty="0"/>
                <a:t> + </a:t>
              </a:r>
              <a:r>
                <a:rPr lang="es-AR" dirty="0" err="1" smtClean="0"/>
                <a:t>year</a:t>
              </a:r>
              <a:r>
                <a:rPr dirty="0" smtClean="0"/>
                <a:t>(1</a:t>
              </a:r>
              <a:r>
                <a:rPr dirty="0"/>
                <a:t>))</a:t>
              </a:r>
            </a:p>
          </p:txBody>
        </p:sp>
        <p:grpSp>
          <p:nvGrpSpPr>
            <p:cNvPr id="1161" name="Group"/>
            <p:cNvGrpSpPr/>
            <p:nvPr/>
          </p:nvGrpSpPr>
          <p:grpSpPr>
            <a:xfrm>
              <a:off x="4926" y="2473257"/>
              <a:ext cx="2183287" cy="588675"/>
              <a:chOff x="0" y="0"/>
              <a:chExt cx="2183285" cy="588673"/>
            </a:xfrm>
          </p:grpSpPr>
          <p:sp>
            <p:nvSpPr>
              <p:cNvPr id="1146" name="Arrow"/>
              <p:cNvSpPr/>
              <p:nvPr/>
            </p:nvSpPr>
            <p:spPr>
              <a:xfrm>
                <a:off x="426048"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1158" name="Group"/>
              <p:cNvGrpSpPr/>
              <p:nvPr/>
            </p:nvGrpSpPr>
            <p:grpSpPr>
              <a:xfrm>
                <a:off x="0" y="105547"/>
                <a:ext cx="2183286" cy="483127"/>
                <a:chOff x="0" y="0"/>
                <a:chExt cx="2183285" cy="483126"/>
              </a:xfrm>
            </p:grpSpPr>
            <p:sp>
              <p:nvSpPr>
                <p:cNvPr id="1147" name="Line"/>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48" name="Line"/>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49" name="12:00"/>
                <p:cNvSpPr txBox="1"/>
                <p:nvPr/>
              </p:nvSpPr>
              <p:spPr>
                <a:xfrm>
                  <a:off x="0" y="266812"/>
                  <a:ext cx="3348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12:00</a:t>
                  </a:r>
                </a:p>
              </p:txBody>
            </p:sp>
            <p:sp>
              <p:nvSpPr>
                <p:cNvPr id="1150" name="Line"/>
                <p:cNvSpPr/>
                <p:nvPr/>
              </p:nvSpPr>
              <p:spPr>
                <a:xfrm flipV="1">
                  <a:off x="764376"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51" name="1:00"/>
                <p:cNvSpPr txBox="1"/>
                <p:nvPr/>
              </p:nvSpPr>
              <p:spPr>
                <a:xfrm>
                  <a:off x="603284"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152"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153" name="Line"/>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54"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155" name="Line"/>
                <p:cNvSpPr/>
                <p:nvPr/>
              </p:nvSpPr>
              <p:spPr>
                <a:xfrm>
                  <a:off x="773600"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56" name="Line"/>
                <p:cNvSpPr/>
                <p:nvPr/>
              </p:nvSpPr>
              <p:spPr>
                <a:xfrm flipV="1">
                  <a:off x="764376"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57" name="Line"/>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59" name="Line"/>
              <p:cNvSpPr/>
              <p:nvPr/>
            </p:nvSpPr>
            <p:spPr>
              <a:xfrm flipV="1">
                <a:off x="421376" y="11306"/>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60" name="Line"/>
              <p:cNvSpPr/>
              <p:nvPr/>
            </p:nvSpPr>
            <p:spPr>
              <a:xfrm flipV="1">
                <a:off x="1367526" y="11306"/>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75" name="Group"/>
            <p:cNvGrpSpPr/>
            <p:nvPr/>
          </p:nvGrpSpPr>
          <p:grpSpPr>
            <a:xfrm>
              <a:off x="4926" y="1682176"/>
              <a:ext cx="2183288" cy="591940"/>
              <a:chOff x="0" y="0"/>
              <a:chExt cx="2183286" cy="591938"/>
            </a:xfrm>
          </p:grpSpPr>
          <p:sp>
            <p:nvSpPr>
              <p:cNvPr id="1162" name="Arrow"/>
              <p:cNvSpPr/>
              <p:nvPr/>
            </p:nvSpPr>
            <p:spPr>
              <a:xfrm>
                <a:off x="426048"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163" name="Line"/>
              <p:cNvSpPr/>
              <p:nvPr/>
            </p:nvSpPr>
            <p:spPr>
              <a:xfrm flipV="1">
                <a:off x="421376" y="1541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1173" name="Group"/>
              <p:cNvGrpSpPr/>
              <p:nvPr/>
            </p:nvGrpSpPr>
            <p:grpSpPr>
              <a:xfrm>
                <a:off x="-1" y="337412"/>
                <a:ext cx="2183288" cy="254527"/>
                <a:chOff x="0" y="0"/>
                <a:chExt cx="2183286" cy="254526"/>
              </a:xfrm>
            </p:grpSpPr>
            <p:sp>
              <p:nvSpPr>
                <p:cNvPr id="1164"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65"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166" name="2:00"/>
                <p:cNvSpPr txBox="1"/>
                <p:nvPr/>
              </p:nvSpPr>
              <p:spPr>
                <a:xfrm>
                  <a:off x="603284"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167"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68"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169"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70"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171" name="Line"/>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72" name="Line"/>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74" name="Line"/>
              <p:cNvSpPr/>
              <p:nvPr/>
            </p:nvSpPr>
            <p:spPr>
              <a:xfrm flipV="1">
                <a:off x="1367526" y="1541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189" name="Group"/>
            <p:cNvGrpSpPr/>
            <p:nvPr/>
          </p:nvGrpSpPr>
          <p:grpSpPr>
            <a:xfrm>
              <a:off x="4926" y="874536"/>
              <a:ext cx="2183288" cy="593919"/>
              <a:chOff x="0" y="0"/>
              <a:chExt cx="2183286" cy="593917"/>
            </a:xfrm>
          </p:grpSpPr>
          <p:sp>
            <p:nvSpPr>
              <p:cNvPr id="1176" name="Arrow"/>
              <p:cNvSpPr/>
              <p:nvPr/>
            </p:nvSpPr>
            <p:spPr>
              <a:xfrm>
                <a:off x="426048"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177" name="Line"/>
              <p:cNvSpPr/>
              <p:nvPr/>
            </p:nvSpPr>
            <p:spPr>
              <a:xfrm flipV="1">
                <a:off x="421376" y="32547"/>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1187" name="Group"/>
              <p:cNvGrpSpPr/>
              <p:nvPr/>
            </p:nvGrpSpPr>
            <p:grpSpPr>
              <a:xfrm>
                <a:off x="-1" y="339391"/>
                <a:ext cx="2183288" cy="254527"/>
                <a:chOff x="0" y="0"/>
                <a:chExt cx="2183286" cy="254526"/>
              </a:xfrm>
            </p:grpSpPr>
            <p:sp>
              <p:nvSpPr>
                <p:cNvPr id="1178" name="Line"/>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79" name="1:00"/>
                <p:cNvSpPr txBox="1"/>
                <p:nvPr/>
              </p:nvSpPr>
              <p:spPr>
                <a:xfrm>
                  <a:off x="0" y="38212"/>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1180" name="2:00"/>
                <p:cNvSpPr txBox="1"/>
                <p:nvPr/>
              </p:nvSpPr>
              <p:spPr>
                <a:xfrm>
                  <a:off x="603284"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1181" name="Line"/>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82"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1183" name="Line"/>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84"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1185" name="Line"/>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86" name="Line"/>
                <p:cNvSpPr/>
                <p:nvPr/>
              </p:nvSpPr>
              <p:spPr>
                <a:xfrm flipV="1">
                  <a:off x="764376"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188" name="Line"/>
              <p:cNvSpPr/>
              <p:nvPr/>
            </p:nvSpPr>
            <p:spPr>
              <a:xfrm flipV="1">
                <a:off x="1367526" y="40457"/>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201" name="Group"/>
            <p:cNvGrpSpPr/>
            <p:nvPr/>
          </p:nvGrpSpPr>
          <p:grpSpPr>
            <a:xfrm>
              <a:off x="-1" y="3248535"/>
              <a:ext cx="2188215" cy="584527"/>
              <a:chOff x="0" y="0"/>
              <a:chExt cx="2188213" cy="584525"/>
            </a:xfrm>
          </p:grpSpPr>
          <p:sp>
            <p:nvSpPr>
              <p:cNvPr id="1190" name="Arrow"/>
              <p:cNvSpPr/>
              <p:nvPr/>
            </p:nvSpPr>
            <p:spPr>
              <a:xfrm>
                <a:off x="430975"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191" name="Line"/>
              <p:cNvSpPr/>
              <p:nvPr/>
            </p:nvSpPr>
            <p:spPr>
              <a:xfrm flipV="1">
                <a:off x="426303" y="33603"/>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92" name="Line"/>
              <p:cNvSpPr/>
              <p:nvPr/>
            </p:nvSpPr>
            <p:spPr>
              <a:xfrm flipV="1">
                <a:off x="1372453" y="33603"/>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1200" name="Group"/>
              <p:cNvGrpSpPr/>
              <p:nvPr/>
            </p:nvGrpSpPr>
            <p:grpSpPr>
              <a:xfrm>
                <a:off x="-1" y="250717"/>
                <a:ext cx="2188215" cy="333809"/>
                <a:chOff x="0" y="0"/>
                <a:chExt cx="2188213" cy="333807"/>
              </a:xfrm>
            </p:grpSpPr>
            <p:sp>
              <p:nvSpPr>
                <p:cNvPr id="1193" name="Line"/>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94" name="2019"/>
                <p:cNvSpPr txBox="1"/>
                <p:nvPr/>
              </p:nvSpPr>
              <p:spPr>
                <a:xfrm>
                  <a:off x="0" y="117493"/>
                  <a:ext cx="322185"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1195" name="Line"/>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96"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1197" name="Line"/>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198"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1199" name="Line"/>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sp>
        <p:nvSpPr>
          <p:cNvPr id="1203" name="No todos los años…"/>
          <p:cNvSpPr txBox="1"/>
          <p:nvPr/>
        </p:nvSpPr>
        <p:spPr>
          <a:xfrm>
            <a:off x="11282860" y="1048346"/>
            <a:ext cx="2398884" cy="3930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buClr>
                <a:srgbClr val="000000"/>
              </a:buClr>
              <a:defRPr sz="1100" b="0">
                <a:solidFill>
                  <a:srgbClr val="000000"/>
                </a:solidFill>
              </a:defRPr>
            </a:pPr>
            <a:r>
              <a:rPr dirty="0"/>
              <a:t>No </a:t>
            </a:r>
            <a:r>
              <a:rPr dirty="0" err="1"/>
              <a:t>todos</a:t>
            </a:r>
            <a:r>
              <a:rPr dirty="0"/>
              <a:t> los </a:t>
            </a:r>
            <a:endParaRPr lang="es-AR" dirty="0" smtClean="0"/>
          </a:p>
          <a:p>
            <a:pPr>
              <a:lnSpc>
                <a:spcPct val="80000"/>
              </a:lnSpc>
              <a:spcBef>
                <a:spcPts val="0"/>
              </a:spcBef>
              <a:buClr>
                <a:srgbClr val="000000"/>
              </a:buClr>
              <a:defRPr sz="1100" b="0">
                <a:solidFill>
                  <a:srgbClr val="000000"/>
                </a:solidFill>
              </a:defRPr>
            </a:pPr>
            <a:r>
              <a:rPr lang="es-AR" dirty="0" smtClean="0"/>
              <a:t>A</a:t>
            </a:r>
            <a:r>
              <a:rPr dirty="0" err="1" smtClean="0"/>
              <a:t>ños</a:t>
            </a:r>
            <a:r>
              <a:rPr lang="es-AR" dirty="0" smtClean="0"/>
              <a:t> </a:t>
            </a:r>
            <a:r>
              <a:rPr dirty="0" err="1" smtClean="0"/>
              <a:t>tienen</a:t>
            </a:r>
            <a:r>
              <a:rPr dirty="0" smtClean="0"/>
              <a:t> </a:t>
            </a:r>
            <a:r>
              <a:rPr dirty="0"/>
              <a:t>365 </a:t>
            </a:r>
            <a:endParaRPr lang="es-AR" dirty="0" smtClean="0"/>
          </a:p>
          <a:p>
            <a:pPr>
              <a:lnSpc>
                <a:spcPct val="80000"/>
              </a:lnSpc>
              <a:spcBef>
                <a:spcPts val="0"/>
              </a:spcBef>
              <a:buClr>
                <a:srgbClr val="000000"/>
              </a:buClr>
              <a:defRPr sz="1100" b="0">
                <a:solidFill>
                  <a:srgbClr val="000000"/>
                </a:solidFill>
              </a:defRPr>
            </a:pPr>
            <a:r>
              <a:rPr dirty="0" err="1" smtClean="0"/>
              <a:t>días</a:t>
            </a:r>
            <a:r>
              <a:rPr dirty="0" smtClean="0"/>
              <a:t> </a:t>
            </a:r>
            <a:r>
              <a:rPr dirty="0" err="1" smtClean="0"/>
              <a:t>por</a:t>
            </a:r>
            <a:r>
              <a:rPr dirty="0" smtClean="0"/>
              <a:t> los </a:t>
            </a:r>
            <a:r>
              <a:rPr b="1" dirty="0" err="1"/>
              <a:t>días</a:t>
            </a:r>
            <a:r>
              <a:rPr b="1" dirty="0"/>
              <a:t> </a:t>
            </a:r>
            <a:endParaRPr lang="es-AR" b="1" dirty="0" smtClean="0"/>
          </a:p>
          <a:p>
            <a:pPr>
              <a:lnSpc>
                <a:spcPct val="80000"/>
              </a:lnSpc>
              <a:spcBef>
                <a:spcPts val="0"/>
              </a:spcBef>
              <a:buClr>
                <a:srgbClr val="000000"/>
              </a:buClr>
              <a:defRPr sz="1100" b="0">
                <a:solidFill>
                  <a:srgbClr val="000000"/>
                </a:solidFill>
              </a:defRPr>
            </a:pPr>
            <a:r>
              <a:rPr b="1" dirty="0" err="1" smtClean="0"/>
              <a:t>bisiestos</a:t>
            </a:r>
            <a:r>
              <a:rPr b="1" dirty="0"/>
              <a:t>.</a:t>
            </a:r>
          </a:p>
          <a:p>
            <a:pPr>
              <a:lnSpc>
                <a:spcPct val="80000"/>
              </a:lnSpc>
              <a:spcBef>
                <a:spcPts val="0"/>
              </a:spcBef>
              <a:buClr>
                <a:srgbClr val="000000"/>
              </a:buClr>
              <a:defRPr sz="1100" b="0">
                <a:solidFill>
                  <a:srgbClr val="000000"/>
                </a:solidFill>
              </a:defRPr>
            </a:pPr>
            <a:r>
              <a:rPr dirty="0"/>
              <a:t>No </a:t>
            </a:r>
            <a:r>
              <a:rPr dirty="0" err="1"/>
              <a:t>todos</a:t>
            </a:r>
            <a:r>
              <a:rPr dirty="0"/>
              <a:t> los </a:t>
            </a:r>
            <a:r>
              <a:rPr dirty="0" err="1"/>
              <a:t>minutos</a:t>
            </a:r>
            <a:endParaRPr dirty="0"/>
          </a:p>
          <a:p>
            <a:pPr>
              <a:lnSpc>
                <a:spcPct val="80000"/>
              </a:lnSpc>
              <a:spcBef>
                <a:spcPts val="0"/>
              </a:spcBef>
              <a:buClr>
                <a:srgbClr val="000000"/>
              </a:buClr>
              <a:defRPr sz="1100" b="0">
                <a:solidFill>
                  <a:srgbClr val="000000"/>
                </a:solidFill>
              </a:defRPr>
            </a:pPr>
            <a:r>
              <a:rPr dirty="0" err="1"/>
              <a:t>Tienen</a:t>
            </a:r>
            <a:r>
              <a:rPr dirty="0"/>
              <a:t> 60 </a:t>
            </a:r>
            <a:r>
              <a:rPr dirty="0" err="1"/>
              <a:t>segundos</a:t>
            </a:r>
            <a:r>
              <a:rPr dirty="0"/>
              <a:t> </a:t>
            </a:r>
            <a:r>
              <a:rPr dirty="0" err="1"/>
              <a:t>debido</a:t>
            </a:r>
            <a:r>
              <a:rPr dirty="0"/>
              <a:t> </a:t>
            </a:r>
            <a:endParaRPr lang="es-AR" dirty="0" smtClean="0"/>
          </a:p>
          <a:p>
            <a:pPr>
              <a:lnSpc>
                <a:spcPct val="80000"/>
              </a:lnSpc>
              <a:spcBef>
                <a:spcPts val="0"/>
              </a:spcBef>
              <a:buClr>
                <a:srgbClr val="000000"/>
              </a:buClr>
              <a:defRPr sz="1100" b="0">
                <a:solidFill>
                  <a:srgbClr val="000000"/>
                </a:solidFill>
              </a:defRPr>
            </a:pPr>
            <a:r>
              <a:rPr dirty="0" smtClean="0"/>
              <a:t>a los</a:t>
            </a:r>
            <a:r>
              <a:rPr lang="es-AR" dirty="0" smtClean="0"/>
              <a:t> </a:t>
            </a:r>
            <a:r>
              <a:rPr b="1" dirty="0" err="1" smtClean="0"/>
              <a:t>minutos</a:t>
            </a:r>
            <a:r>
              <a:rPr b="1" dirty="0" smtClean="0"/>
              <a:t> </a:t>
            </a:r>
            <a:r>
              <a:rPr lang="es-AR" b="1" dirty="0" smtClean="0"/>
              <a:t>intercalares</a:t>
            </a:r>
            <a:r>
              <a:rPr dirty="0" smtClean="0"/>
              <a:t>.</a:t>
            </a:r>
            <a:endParaRPr dirty="0"/>
          </a:p>
          <a:p>
            <a:pPr>
              <a:lnSpc>
                <a:spcPct val="80000"/>
              </a:lnSpc>
              <a:spcBef>
                <a:spcPts val="0"/>
              </a:spcBef>
              <a:buClr>
                <a:srgbClr val="000000"/>
              </a:buClr>
              <a:defRPr sz="1100" b="0">
                <a:solidFill>
                  <a:srgbClr val="000000"/>
                </a:solidFill>
              </a:defRPr>
            </a:pPr>
            <a:endParaRPr dirty="0"/>
          </a:p>
          <a:p>
            <a:pPr>
              <a:lnSpc>
                <a:spcPct val="80000"/>
              </a:lnSpc>
              <a:spcBef>
                <a:spcPts val="600"/>
              </a:spcBef>
              <a:buClr>
                <a:srgbClr val="000000"/>
              </a:buClr>
              <a:defRPr sz="1100" b="0">
                <a:solidFill>
                  <a:srgbClr val="000000"/>
                </a:solidFill>
              </a:defRPr>
            </a:pPr>
            <a:r>
              <a:rPr dirty="0" err="1"/>
              <a:t>Es</a:t>
            </a:r>
            <a:r>
              <a:rPr dirty="0"/>
              <a:t> </a:t>
            </a:r>
            <a:r>
              <a:rPr dirty="0" err="1"/>
              <a:t>posible</a:t>
            </a:r>
            <a:r>
              <a:rPr dirty="0"/>
              <a:t> </a:t>
            </a:r>
            <a:r>
              <a:rPr dirty="0" err="1"/>
              <a:t>crear</a:t>
            </a:r>
            <a:r>
              <a:rPr dirty="0"/>
              <a:t> </a:t>
            </a:r>
            <a:r>
              <a:rPr dirty="0" err="1"/>
              <a:t>fechas</a:t>
            </a:r>
            <a:r>
              <a:rPr dirty="0"/>
              <a:t> </a:t>
            </a:r>
            <a:r>
              <a:rPr dirty="0" err="1"/>
              <a:t>imaginarias</a:t>
            </a:r>
            <a:r>
              <a:rPr dirty="0"/>
              <a:t> </a:t>
            </a:r>
            <a:r>
              <a:rPr dirty="0" err="1"/>
              <a:t>añadiendo</a:t>
            </a:r>
            <a:r>
              <a:rPr dirty="0"/>
              <a:t> </a:t>
            </a:r>
            <a:r>
              <a:rPr b="1" dirty="0" err="1"/>
              <a:t>meses</a:t>
            </a:r>
            <a:r>
              <a:rPr dirty="0"/>
              <a:t>, </a:t>
            </a:r>
            <a:r>
              <a:rPr dirty="0" smtClean="0"/>
              <a:t>e</a:t>
            </a:r>
            <a:r>
              <a:rPr lang="es-AR" dirty="0" smtClean="0"/>
              <a:t>j</a:t>
            </a:r>
            <a:r>
              <a:rPr dirty="0" smtClean="0"/>
              <a:t>. </a:t>
            </a:r>
            <a:r>
              <a:rPr dirty="0" err="1"/>
              <a:t>Febrero</a:t>
            </a:r>
            <a:r>
              <a:rPr dirty="0"/>
              <a:t> 31</a:t>
            </a:r>
          </a:p>
          <a:p>
            <a:pPr>
              <a:lnSpc>
                <a:spcPct val="80000"/>
              </a:lnSpc>
              <a:spcBef>
                <a:spcPts val="0"/>
              </a:spcBef>
              <a:buClr>
                <a:srgbClr val="000000"/>
              </a:buClr>
              <a:defRPr sz="1100" b="0" i="1">
                <a:solidFill>
                  <a:srgbClr val="000000"/>
                </a:solidFill>
              </a:defRPr>
            </a:pPr>
            <a:r>
              <a:rPr lang="es-AR" dirty="0" smtClean="0"/>
              <a:t>ene</a:t>
            </a:r>
            <a:r>
              <a:rPr dirty="0" smtClean="0"/>
              <a:t>31 </a:t>
            </a:r>
            <a:r>
              <a:rPr dirty="0"/>
              <a:t>&lt;- </a:t>
            </a:r>
            <a:r>
              <a:rPr dirty="0" err="1"/>
              <a:t>ymd</a:t>
            </a:r>
            <a:r>
              <a:rPr dirty="0"/>
              <a:t>(20180131)</a:t>
            </a:r>
          </a:p>
          <a:p>
            <a:pPr>
              <a:lnSpc>
                <a:spcPct val="80000"/>
              </a:lnSpc>
              <a:spcBef>
                <a:spcPts val="0"/>
              </a:spcBef>
              <a:buClr>
                <a:srgbClr val="000000"/>
              </a:buClr>
              <a:defRPr sz="1100" b="0" i="1">
                <a:solidFill>
                  <a:srgbClr val="000000"/>
                </a:solidFill>
              </a:defRPr>
            </a:pPr>
            <a:r>
              <a:rPr lang="es-AR" dirty="0" smtClean="0"/>
              <a:t>ene</a:t>
            </a:r>
            <a:r>
              <a:rPr dirty="0" smtClean="0"/>
              <a:t>31 </a:t>
            </a:r>
            <a:r>
              <a:rPr dirty="0"/>
              <a:t>+ months(1)</a:t>
            </a:r>
          </a:p>
          <a:p>
            <a:pPr>
              <a:lnSpc>
                <a:spcPct val="80000"/>
              </a:lnSpc>
              <a:spcBef>
                <a:spcPts val="600"/>
              </a:spcBef>
              <a:buClr>
                <a:srgbClr val="000000"/>
              </a:buClr>
              <a:defRPr sz="1100" b="0" i="1">
                <a:solidFill>
                  <a:schemeClr val="accent4">
                    <a:satOff val="8634"/>
                    <a:lumOff val="-20316"/>
                  </a:schemeClr>
                </a:solidFill>
              </a:defRPr>
            </a:pPr>
            <a:r>
              <a:rPr dirty="0"/>
              <a:t>## NA</a:t>
            </a:r>
          </a:p>
          <a:p>
            <a:pPr>
              <a:lnSpc>
                <a:spcPct val="80000"/>
              </a:lnSpc>
              <a:spcBef>
                <a:spcPts val="600"/>
              </a:spcBef>
              <a:buClr>
                <a:srgbClr val="000000"/>
              </a:buClr>
              <a:defRPr sz="1100" b="0">
                <a:solidFill>
                  <a:srgbClr val="000000"/>
                </a:solidFill>
              </a:defRPr>
            </a:pPr>
            <a:r>
              <a:rPr b="1" dirty="0"/>
              <a:t>%m+%</a:t>
            </a:r>
            <a:r>
              <a:rPr dirty="0"/>
              <a:t> y </a:t>
            </a:r>
            <a:r>
              <a:rPr b="1" dirty="0"/>
              <a:t>%m-%</a:t>
            </a:r>
            <a:r>
              <a:rPr dirty="0"/>
              <a:t> </a:t>
            </a:r>
            <a:r>
              <a:rPr dirty="0" err="1"/>
              <a:t>añadirán</a:t>
            </a:r>
            <a:r>
              <a:rPr dirty="0"/>
              <a:t> </a:t>
            </a:r>
            <a:r>
              <a:rPr dirty="0" err="1"/>
              <a:t>fechas</a:t>
            </a:r>
            <a:r>
              <a:rPr dirty="0"/>
              <a:t> </a:t>
            </a:r>
            <a:r>
              <a:rPr dirty="0" err="1"/>
              <a:t>imaginarias</a:t>
            </a:r>
            <a:r>
              <a:rPr dirty="0"/>
              <a:t> al </a:t>
            </a:r>
            <a:r>
              <a:rPr dirty="0" err="1"/>
              <a:t>último</a:t>
            </a:r>
            <a:r>
              <a:rPr dirty="0"/>
              <a:t> </a:t>
            </a:r>
            <a:r>
              <a:rPr dirty="0" err="1"/>
              <a:t>día</a:t>
            </a:r>
            <a:r>
              <a:rPr dirty="0"/>
              <a:t> del </a:t>
            </a:r>
            <a:r>
              <a:rPr dirty="0" err="1"/>
              <a:t>mes</a:t>
            </a:r>
            <a:r>
              <a:rPr dirty="0"/>
              <a:t> </a:t>
            </a:r>
            <a:r>
              <a:rPr dirty="0" err="1"/>
              <a:t>previo</a:t>
            </a:r>
            <a:r>
              <a:rPr dirty="0"/>
              <a:t>.</a:t>
            </a:r>
          </a:p>
          <a:p>
            <a:pPr>
              <a:lnSpc>
                <a:spcPct val="80000"/>
              </a:lnSpc>
              <a:spcBef>
                <a:spcPts val="0"/>
              </a:spcBef>
              <a:buClr>
                <a:srgbClr val="000000"/>
              </a:buClr>
              <a:defRPr sz="1100" b="0" i="1">
                <a:solidFill>
                  <a:srgbClr val="000000"/>
                </a:solidFill>
              </a:defRPr>
            </a:pPr>
            <a:r>
              <a:rPr lang="es-AR" dirty="0" smtClean="0"/>
              <a:t>ene</a:t>
            </a:r>
            <a:r>
              <a:rPr dirty="0" smtClean="0"/>
              <a:t>31 </a:t>
            </a:r>
            <a:r>
              <a:rPr dirty="0"/>
              <a:t>%m+% months(1)</a:t>
            </a:r>
          </a:p>
          <a:p>
            <a:pPr>
              <a:lnSpc>
                <a:spcPct val="80000"/>
              </a:lnSpc>
              <a:spcBef>
                <a:spcPts val="600"/>
              </a:spcBef>
              <a:buClr>
                <a:srgbClr val="000000"/>
              </a:buClr>
              <a:defRPr sz="1100" b="0" i="1">
                <a:solidFill>
                  <a:schemeClr val="accent4">
                    <a:satOff val="8634"/>
                    <a:lumOff val="-20316"/>
                  </a:schemeClr>
                </a:solidFill>
              </a:defRPr>
            </a:pPr>
            <a:r>
              <a:rPr dirty="0"/>
              <a:t>## "2018-02-28"</a:t>
            </a:r>
          </a:p>
          <a:p>
            <a:pPr>
              <a:lnSpc>
                <a:spcPct val="80000"/>
              </a:lnSpc>
              <a:spcBef>
                <a:spcPts val="600"/>
              </a:spcBef>
              <a:buClr>
                <a:srgbClr val="000000"/>
              </a:buClr>
              <a:defRPr sz="1100" b="0">
                <a:solidFill>
                  <a:srgbClr val="000000"/>
                </a:solidFill>
              </a:defRPr>
            </a:pPr>
            <a:r>
              <a:rPr b="1" dirty="0" err="1"/>
              <a:t>add_with_rollback</a:t>
            </a:r>
            <a:r>
              <a:rPr dirty="0"/>
              <a:t>(e1, e2, </a:t>
            </a:r>
            <a:r>
              <a:rPr dirty="0" err="1"/>
              <a:t>roll_to_first</a:t>
            </a:r>
            <a:r>
              <a:rPr dirty="0"/>
              <a:t> = TRUE) </a:t>
            </a:r>
            <a:r>
              <a:rPr dirty="0" err="1"/>
              <a:t>añadirán</a:t>
            </a:r>
            <a:r>
              <a:rPr dirty="0"/>
              <a:t> </a:t>
            </a:r>
            <a:r>
              <a:rPr dirty="0" err="1"/>
              <a:t>fechas</a:t>
            </a:r>
            <a:r>
              <a:rPr dirty="0"/>
              <a:t> al primer </a:t>
            </a:r>
            <a:r>
              <a:rPr dirty="0" err="1"/>
              <a:t>día</a:t>
            </a:r>
            <a:r>
              <a:rPr dirty="0"/>
              <a:t> del </a:t>
            </a:r>
            <a:r>
              <a:rPr dirty="0" err="1"/>
              <a:t>nuevo</a:t>
            </a:r>
            <a:r>
              <a:rPr dirty="0"/>
              <a:t> </a:t>
            </a:r>
            <a:r>
              <a:rPr dirty="0" err="1"/>
              <a:t>mes</a:t>
            </a:r>
            <a:r>
              <a:rPr dirty="0"/>
              <a:t>.</a:t>
            </a:r>
          </a:p>
          <a:p>
            <a:pPr>
              <a:lnSpc>
                <a:spcPct val="80000"/>
              </a:lnSpc>
              <a:spcBef>
                <a:spcPts val="0"/>
              </a:spcBef>
              <a:buClr>
                <a:srgbClr val="000000"/>
              </a:buClr>
              <a:defRPr sz="1100" b="0" i="1">
                <a:solidFill>
                  <a:srgbClr val="000000"/>
                </a:solidFill>
              </a:defRPr>
            </a:pPr>
            <a:r>
              <a:rPr dirty="0" err="1" smtClean="0"/>
              <a:t>add_with_rollback</a:t>
            </a:r>
            <a:r>
              <a:rPr dirty="0" smtClean="0"/>
              <a:t>(</a:t>
            </a:r>
            <a:r>
              <a:rPr lang="es-AR" dirty="0" smtClean="0"/>
              <a:t>ene</a:t>
            </a:r>
            <a:r>
              <a:rPr dirty="0" smtClean="0"/>
              <a:t>31</a:t>
            </a:r>
            <a:r>
              <a:rPr dirty="0"/>
              <a:t>, months(1), </a:t>
            </a:r>
            <a:r>
              <a:rPr dirty="0" err="1"/>
              <a:t>roll_to_first</a:t>
            </a:r>
            <a:r>
              <a:rPr dirty="0"/>
              <a:t> = TRUE)</a:t>
            </a:r>
          </a:p>
          <a:p>
            <a:pPr>
              <a:lnSpc>
                <a:spcPct val="80000"/>
              </a:lnSpc>
              <a:spcBef>
                <a:spcPts val="600"/>
              </a:spcBef>
              <a:buClr>
                <a:srgbClr val="000000"/>
              </a:buClr>
              <a:defRPr sz="1100" b="0" i="1">
                <a:solidFill>
                  <a:schemeClr val="accent4">
                    <a:satOff val="8634"/>
                    <a:lumOff val="-20316"/>
                  </a:schemeClr>
                </a:solidFill>
              </a:defRPr>
            </a:pPr>
            <a:r>
              <a:rPr dirty="0"/>
              <a:t>## "2018-03-01"</a:t>
            </a:r>
          </a:p>
        </p:txBody>
      </p:sp>
    </p:spTree>
    <p:extLst>
      <p:ext uri="{BB962C8B-B14F-4D97-AF65-F5344CB8AC3E}">
        <p14:creationId xmlns:p14="http://schemas.microsoft.com/office/powerpoint/2010/main" val="246879577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408</TotalTime>
  <Words>2040</Words>
  <Application>Microsoft Office PowerPoint</Application>
  <PresentationFormat>Personalizado</PresentationFormat>
  <Paragraphs>448</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White</vt:lpstr>
      <vt:lpstr>Fechas y horas con lubridate : : GUÍA RÁPIDA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Dates and times with lubridate : : CHEAT SHEET</dc:title>
  <dc:creator>Usuario</dc:creator>
  <cp:lastModifiedBy>Usuario</cp:lastModifiedBy>
  <cp:revision>19</cp:revision>
  <dcterms:modified xsi:type="dcterms:W3CDTF">2019-11-30T16:19:23Z</dcterms:modified>
</cp:coreProperties>
</file>