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3970000" cy="10795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28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3839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54400" y="2955600"/>
            <a:ext cx="3839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086040" y="2955600"/>
            <a:ext cx="3839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23120" y="6482880"/>
            <a:ext cx="3839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054400" y="6482880"/>
            <a:ext cx="3839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086040" y="6482880"/>
            <a:ext cx="38390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23120" y="636120"/>
            <a:ext cx="11922840" cy="107481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2840" cy="3220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tIns="0" rIns="0" bIns="0" anchor="ctr"/>
          <a:p>
            <a:r>
              <a:rPr lang="es-AR" sz="1800" b="0" strike="noStrike" spc="-1">
                <a:latin typeface="Arial"/>
              </a:rPr>
              <a:t>Click to edit the title text format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tIns="0" rIns="0" bIns="0" anchor="ctr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1800" b="0" strike="noStrike" spc="-1">
                <a:latin typeface="Arial"/>
              </a:rPr>
              <a:t>Click to edit the outline text format</a:t>
            </a:r>
            <a:endParaRPr lang="es-AR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latin typeface="Arial"/>
              </a:rPr>
              <a:t>Second Outline Level</a:t>
            </a:r>
            <a:endParaRPr lang="es-AR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1800" b="0" strike="noStrike" spc="-1">
                <a:latin typeface="Arial"/>
              </a:rPr>
              <a:t>Third Outline Level</a:t>
            </a:r>
            <a:endParaRPr lang="es-AR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latin typeface="Arial"/>
              </a:rPr>
              <a:t>Fourth Outline Level</a:t>
            </a:r>
            <a:endParaRPr lang="es-AR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1800" b="0" strike="noStrike" spc="-1">
                <a:latin typeface="Arial"/>
              </a:rPr>
              <a:t>Fifth Outline Level</a:t>
            </a:r>
            <a:endParaRPr lang="es-AR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1800" b="0" strike="noStrike" spc="-1">
                <a:latin typeface="Arial"/>
              </a:rPr>
              <a:t>Sixth Outline Level</a:t>
            </a:r>
            <a:endParaRPr lang="es-AR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AR" sz="1800" b="0" strike="noStrike" spc="-1">
                <a:latin typeface="Arial"/>
              </a:rPr>
              <a:t>Seventh Outline Level</a:t>
            </a:r>
            <a:endParaRPr lang="es-AR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tiff"/><Relationship Id="rId7" Type="http://schemas.openxmlformats.org/officeDocument/2006/relationships/image" Target="../media/image2.png"/><Relationship Id="rId6" Type="http://schemas.openxmlformats.org/officeDocument/2006/relationships/hyperlink" Target="http://r-pkgs.had.co.nz" TargetMode="External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mailto:hadley@me.com" TargetMode="Externa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hyperlink" Target="http://r-pkgs.had.co.nz/release.html" TargetMode="External"/><Relationship Id="rId5" Type="http://schemas.openxmlformats.org/officeDocument/2006/relationships/hyperlink" Target="http://rmarkdown.rstudio.com" TargetMode="External"/><Relationship Id="rId4" Type="http://schemas.openxmlformats.org/officeDocument/2006/relationships/hyperlink" Target="http://rstudio.com" TargetMode="External"/><Relationship Id="rId3" Type="http://schemas.openxmlformats.org/officeDocument/2006/relationships/hyperlink" Target="mailto:info@rstudio.com" TargetMode="External"/><Relationship Id="rId2" Type="http://schemas.openxmlformats.org/officeDocument/2006/relationships/hyperlink" Target="https://creativecommons.org/licenses/by-sa/4.0/" TargetMode="Externa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/>
          <p:cNvPicPr/>
          <p:nvPr/>
        </p:nvPicPr>
        <p:blipFill>
          <a:blip r:embed="rId1"/>
          <a:stretch>
            <a:fillRect/>
          </a:stretch>
        </p:blipFill>
        <p:spPr>
          <a:xfrm>
            <a:off x="8384520" y="-684360"/>
            <a:ext cx="5603040" cy="2992320"/>
          </a:xfrm>
          <a:prstGeom prst="rect">
            <a:avLst/>
          </a:prstGeom>
          <a:ln w="12600"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537840" y="1899360"/>
            <a:ext cx="4026960" cy="207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53585F"/>
            </a:solidFill>
            <a:miter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/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Package: </a:t>
            </a: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mipaquete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Title: </a:t>
            </a: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Título del paquete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Version: 0.1.0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Authors@R: person("Hadley", "Wickham", email = 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  "</a:t>
            </a:r>
            <a:r>
              <a:rPr lang="es-AR" sz="950" b="0" u="sng" strike="noStrike" spc="-1">
                <a:solidFill>
                  <a:srgbClr val="0000FF"/>
                </a:solidFill>
                <a:uFillTx/>
                <a:latin typeface="Menlo" panose="020B0609030804020204"/>
                <a:ea typeface="Menlo" panose="020B0609030804020204"/>
                <a:hlinkClick r:id="rId2"/>
              </a:rPr>
              <a:t>hadley@me.com</a:t>
            </a: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", role = c("aut", "cre"))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Description: </a:t>
            </a: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Lo que el paquete hace</a:t>
            </a: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(</a:t>
            </a: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un p</a:t>
            </a:r>
            <a:r>
              <a:rPr lang="en-US" altLang="en-US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á</a:t>
            </a: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rrafo</a:t>
            </a: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)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Depends: R (&gt;= 3.1.0)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License: GPL-2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LazyData: true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Imports: 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  dplyr (&gt;= 0.4.0),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  ggvis (&gt;= 0.2)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Suggests: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  knitr (&gt;= 0.1.0)</a:t>
            </a:r>
            <a:endParaRPr lang="es-AR" sz="95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1430000" y="3426120"/>
            <a:ext cx="2097720" cy="514800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1392920" y="3346200"/>
            <a:ext cx="2135520" cy="628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fontScale="90000"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0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Suggest</a:t>
            </a:r>
            <a:r>
              <a:rPr lang="en-US" altLang="es-AR" sz="10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s:</a:t>
            </a:r>
            <a:r>
              <a:rPr 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paquetes que no son esenciales para el funcionamiento de tu paquete. Los usuarios pueden decidir instalarlos o no.</a:t>
            </a:r>
            <a:endParaRPr lang="es-AR" sz="10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822560" y="8404560"/>
            <a:ext cx="4349520" cy="595080"/>
          </a:xfrm>
          <a:prstGeom prst="rect">
            <a:avLst/>
          </a:prstGeom>
          <a:gradFill rotWithShape="0">
            <a:gsLst>
              <a:gs pos="0">
                <a:srgbClr val="FFFFFF">
                  <a:alpha val="33000"/>
                </a:srgbClr>
              </a:gs>
              <a:gs pos="100000">
                <a:srgbClr val="A6AAA9">
                  <a:alpha val="33000"/>
                </a:srgbClr>
              </a:gs>
            </a:gsLst>
            <a:lin ang="16200000"/>
          </a:gra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4822560" y="3299400"/>
            <a:ext cx="4349520" cy="595080"/>
          </a:xfrm>
          <a:prstGeom prst="rect">
            <a:avLst/>
          </a:prstGeom>
          <a:gradFill rotWithShape="0">
            <a:gsLst>
              <a:gs pos="0">
                <a:srgbClr val="FFFFFF">
                  <a:alpha val="33000"/>
                </a:srgbClr>
              </a:gs>
              <a:gs pos="100000">
                <a:srgbClr val="A6AAA9">
                  <a:alpha val="33000"/>
                </a:srgbClr>
              </a:gs>
            </a:gsLst>
            <a:lin ang="16200000"/>
          </a:gra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9422280" y="4987080"/>
            <a:ext cx="4258440" cy="141156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4820760" y="2322720"/>
            <a:ext cx="4346280" cy="94068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4820760" y="4987080"/>
            <a:ext cx="4346280" cy="113400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9442800" y="4934415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9430920" y="4475520"/>
            <a:ext cx="4240800" cy="354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tests/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guardar las pruebas que van a indicarte s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tu código no funciona.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9946800" y="5019120"/>
            <a:ext cx="3717360" cy="1390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fontScale="90000"/>
          </a:bodyPr>
          <a:p>
            <a:pPr fontAlgn="auto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el directorio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tests/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endParaRPr lang="es-AR" sz="1200" b="0" strike="noStrike" spc="-1">
              <a:latin typeface="Arial"/>
            </a:endParaRPr>
          </a:p>
          <a:p>
            <a:pPr fontAlgn="auto">
              <a:lnSpc>
                <a:spcPct val="90000"/>
              </a:lnSpc>
              <a:spcAft>
                <a:spcPts val="90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Import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testthat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use_testthat()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configurar el paquete 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que use pruebas automáticas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 fontAlgn="auto">
              <a:lnSpc>
                <a:spcPct val="90000"/>
              </a:lnSpc>
              <a:spcAft>
                <a:spcPts val="90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Escribe pruebas con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context()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test()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 los resultados esperados</a:t>
            </a:r>
            <a:endParaRPr lang="es-AR" sz="1200" b="0" strike="noStrike" spc="-1">
              <a:latin typeface="Arial"/>
            </a:endParaRPr>
          </a:p>
          <a:p>
            <a:pPr fontAlgn="auto">
              <a:lnSpc>
                <a:spcPct val="90000"/>
              </a:lnSpc>
              <a:spcBef>
                <a:spcPts val="100"/>
              </a:spcBef>
              <a:spcAft>
                <a:spcPts val="90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Guarda tus pruebas como archivos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.R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tests/testthat/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9429120" y="6673320"/>
            <a:ext cx="2467080" cy="1566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fontScale="90000"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1.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Modific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tu código o pruebas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2.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Pr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ueba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tu código con alguna de 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estas opciones: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 marL="274320" fontAlgn="auto">
              <a:lnSpc>
                <a:spcPct val="90000"/>
              </a:lnSpc>
              <a:spcBef>
                <a:spcPts val="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test()</a:t>
            </a:r>
            <a:endParaRPr lang="es-AR" sz="1200" b="0" strike="noStrike" spc="-1">
              <a:latin typeface="Arial"/>
            </a:endParaRPr>
          </a:p>
          <a:p>
            <a:pPr marL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Ejecuta todas las pruebas en    </a:t>
            </a: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tests/ </a:t>
            </a:r>
            <a:endParaRPr lang="es-AR" sz="1200" b="0" strike="noStrike" spc="-1">
              <a:latin typeface="Arial"/>
            </a:endParaRPr>
          </a:p>
          <a:p>
            <a:pPr marL="274320" fontAlgn="auto">
              <a:lnSpc>
                <a:spcPct val="90000"/>
              </a:lnSpc>
              <a:spcBef>
                <a:spcPts val="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Ctrl/Cmd + Shift + T </a:t>
            </a:r>
            <a:endParaRPr 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 marL="457200" fontAlgn="auto">
              <a:lnSpc>
                <a:spcPct val="90000"/>
              </a:lnSpc>
              <a:spcBef>
                <a:spcPts val="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atajo de teclado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3.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Rep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ite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hasta pasar todas las pruebas.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9442800" y="5640725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9442800" y="599688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1769725" y="6815455"/>
            <a:ext cx="1917065" cy="1149350"/>
          </a:xfrm>
          <a:prstGeom prst="rect">
            <a:avLst/>
          </a:prstGeom>
          <a:solidFill>
            <a:srgbClr val="FFFFFF"/>
          </a:solidFill>
          <a:ln w="19050">
            <a:solidFill>
              <a:srgbClr val="A6AAA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/>
          <a:p>
            <a:pPr>
              <a:lnSpc>
                <a:spcPct val="10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context("Arithm</a:t>
            </a:r>
            <a:r>
              <a:rPr lang="" alt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é</a:t>
            </a: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tic</a:t>
            </a:r>
            <a:r>
              <a:rPr lang="" alt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a</a:t>
            </a: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")</a:t>
            </a:r>
            <a:endParaRPr lang="es-A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test_that("</a:t>
            </a:r>
            <a:r>
              <a:rPr lang="en-US" alt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Funciona</a:t>
            </a: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", {</a:t>
            </a:r>
            <a:endParaRPr lang="es-A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expect_equal(1 + 1, 2)</a:t>
            </a:r>
            <a:endParaRPr lang="es-A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expect_equal(1 + 2, 3)</a:t>
            </a:r>
            <a:endParaRPr lang="es-A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expect_equal(1 + 3, 4)</a:t>
            </a:r>
            <a:endParaRPr lang="es-A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})</a:t>
            </a:r>
            <a:endParaRPr lang="es-AR" sz="900" b="0" strike="noStrike" spc="-1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249200" y="6672960"/>
            <a:ext cx="354960" cy="354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1249200" y="6284520"/>
            <a:ext cx="354960" cy="342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CustomShape 18"/>
          <p:cNvSpPr/>
          <p:nvPr/>
        </p:nvSpPr>
        <p:spPr>
          <a:xfrm>
            <a:off x="271800" y="1564200"/>
            <a:ext cx="307080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Estructura de Paquetes</a:t>
            </a:r>
            <a:endParaRPr lang="es-AR" sz="2500" b="0" strike="noStrike" spc="-1">
              <a:latin typeface="Arial"/>
            </a:endParaRPr>
          </a:p>
        </p:txBody>
      </p:sp>
      <p:sp>
        <p:nvSpPr>
          <p:cNvPr id="57" name="Line 19"/>
          <p:cNvSpPr/>
          <p:nvPr/>
        </p:nvSpPr>
        <p:spPr>
          <a:xfrm>
            <a:off x="323280" y="1462205"/>
            <a:ext cx="42163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275760" y="361080"/>
            <a:ext cx="10897560" cy="802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80000"/>
              </a:lnSpc>
            </a:pPr>
            <a:r>
              <a:rPr lang="es-AR" sz="4800" b="0" strike="noStrike" spc="-1">
                <a:solidFill>
                  <a:srgbClr val="424242"/>
                </a:solidFill>
                <a:latin typeface="Source Sans Pro" panose="020B0503030403020204"/>
                <a:ea typeface="Source Sans Pro" panose="020B0503030403020204"/>
              </a:rPr>
              <a:t>Desarrollo de Paquetes : : </a:t>
            </a:r>
            <a:r>
              <a:rPr lang="" altLang="es-AR" sz="3300" b="0" strike="noStrike" spc="-1">
                <a:solidFill>
                  <a:srgbClr val="424242"/>
                </a:solidFill>
                <a:latin typeface="Source Sans Pro" panose="020B0503030403020204"/>
                <a:ea typeface="Source Sans Pro" panose="020B0503030403020204"/>
              </a:rPr>
              <a:t>GUÍA RÁPIDA</a:t>
            </a:r>
            <a:endParaRPr lang="es-AR" sz="3300" b="0" strike="noStrike" spc="-1">
              <a:latin typeface="Arial"/>
            </a:endParaRPr>
          </a:p>
        </p:txBody>
      </p:sp>
      <p:sp>
        <p:nvSpPr>
          <p:cNvPr id="59" name="Line 21"/>
          <p:cNvSpPr/>
          <p:nvPr/>
        </p:nvSpPr>
        <p:spPr>
          <a:xfrm>
            <a:off x="4814280" y="1458245"/>
            <a:ext cx="71107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4798080" y="1542600"/>
            <a:ext cx="320220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n-US" alt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Configuración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 (</a:t>
            </a:r>
            <a:r>
              <a:rPr lang="es-AR" sz="23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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DESCRIPTION)</a:t>
            </a:r>
            <a:endParaRPr lang="es-AR" sz="2500" b="0" strike="noStrike" spc="-1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2353680" y="10345680"/>
            <a:ext cx="11322000" cy="238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/>
          <a:p>
            <a:pPr algn="r">
              <a:lnSpc>
                <a:spcPct val="9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RStudio® </a:t>
            </a:r>
            <a:r>
              <a:rPr lang="en-US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es una marca registrada de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RStudio, Inc.  •  </a:t>
            </a:r>
            <a:r>
              <a:rPr lang="es-AR" sz="9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3"/>
              </a:rPr>
              <a:t>CC BY SA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 RStudio •  </a:t>
            </a:r>
            <a:r>
              <a:rPr lang="es-AR" sz="9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4"/>
              </a:rPr>
              <a:t>info@rstudio.com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 •  844-448-1212 • </a:t>
            </a:r>
            <a:r>
              <a:rPr lang="es-AR" sz="9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5"/>
              </a:rPr>
              <a:t>rstudio.com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•  </a:t>
            </a:r>
            <a:r>
              <a:rPr lang="en-US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Aprendé más en</a:t>
            </a:r>
            <a:r>
              <a:rPr lang="es-AR" sz="9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http://r-pkgs.had.co.nz/ 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•  devtools 1.5.1  •  </a:t>
            </a:r>
            <a:r>
              <a:rPr lang="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Actualizado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: 201</a:t>
            </a:r>
            <a:r>
              <a:rPr lang="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9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-</a:t>
            </a:r>
            <a:r>
              <a:rPr lang="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12</a:t>
            </a:r>
            <a:endParaRPr lang="" altLang="es-AR" sz="9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62" name="Line 24"/>
          <p:cNvSpPr/>
          <p:nvPr/>
        </p:nvSpPr>
        <p:spPr>
          <a:xfrm>
            <a:off x="2354040" y="10337400"/>
            <a:ext cx="1132128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260640" y="4248360"/>
            <a:ext cx="4251240" cy="1874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lnSpcReduction="10000"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El contenido de un paquete puede guardarse en disco como:</a:t>
            </a:r>
            <a:endParaRPr lang="es-AR" sz="1200" b="0" strike="noStrike" spc="-1">
              <a:latin typeface="Arial"/>
            </a:endParaRPr>
          </a:p>
          <a:p>
            <a:pPr marL="349885" indent="-17145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fuente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– una carpeta con subcarpetas como arriba</a:t>
            </a:r>
            <a:endParaRPr lang="es-AR" sz="1200" b="0" strike="noStrike" spc="-1">
              <a:latin typeface="Arial"/>
            </a:endParaRPr>
          </a:p>
          <a:p>
            <a:pPr marL="349885" indent="-17145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paquete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– un único archivo comprido (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.tar.gz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 marL="349885" indent="-17145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binario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– un único archiv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comprimido optimizado para un sistema operativo específico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También puede estar instalado en una librería de R (cargado en memoria durante una session de R) o archivado en un repositorio en línea. Usa las siguientes funciones para cambiar entre estos estados.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92" name="CustomShape 54"/>
          <p:cNvSpPr/>
          <p:nvPr/>
        </p:nvSpPr>
        <p:spPr>
          <a:xfrm>
            <a:off x="239760" y="1860120"/>
            <a:ext cx="4277880" cy="875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Un paquete es una estructura de carpetas para organizar archivos. Esta hoja muestra como trabajar con los 7 elementos más comunes de un paquete de R: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93" name="CustomShape 55"/>
          <p:cNvSpPr/>
          <p:nvPr/>
        </p:nvSpPr>
        <p:spPr>
          <a:xfrm>
            <a:off x="937800" y="2454535"/>
            <a:ext cx="1550520" cy="1896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>
              <a:lnSpc>
                <a:spcPct val="4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 Awesome 5 Pro" panose="02000503000000000000"/>
                <a:ea typeface="FontAwesome"/>
              </a:rPr>
              <a:t></a:t>
            </a: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Package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     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DESCRIPTION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lang="es-AR" sz="12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R/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lang="es-AR" sz="12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tests/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lang="es-AR" sz="12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man/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lang="es-AR" sz="12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vignettes/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    </a:t>
            </a:r>
            <a:r>
              <a:rPr lang="es-AR" sz="12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data/</a:t>
            </a:r>
            <a:endParaRPr lang="es-AR" sz="1200" b="0" strike="noStrike" spc="-1">
              <a:solidFill>
                <a:srgbClr val="000000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ct val="110000"/>
              </a:lnSpc>
            </a:pP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     </a:t>
            </a:r>
            <a:r>
              <a:rPr lang="es-AR" sz="1200" b="0" strike="noStrike" spc="-1">
                <a:solidFill>
                  <a:srgbClr val="53585F"/>
                </a:solidFill>
                <a:latin typeface="Font Awesome 5 Free Solid"/>
                <a:ea typeface="FontAwesome"/>
              </a:rPr>
              <a:t> 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NAMESPACE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94" name="CustomShape 56"/>
          <p:cNvSpPr/>
          <p:nvPr/>
        </p:nvSpPr>
        <p:spPr>
          <a:xfrm>
            <a:off x="2694240" y="299883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" name="CustomShape 57"/>
          <p:cNvSpPr/>
          <p:nvPr/>
        </p:nvSpPr>
        <p:spPr>
          <a:xfrm>
            <a:off x="2694240" y="2798475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6" name="CustomShape 58"/>
          <p:cNvSpPr/>
          <p:nvPr/>
        </p:nvSpPr>
        <p:spPr>
          <a:xfrm>
            <a:off x="2694240" y="3198270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CustomShape 59"/>
          <p:cNvSpPr/>
          <p:nvPr/>
        </p:nvSpPr>
        <p:spPr>
          <a:xfrm>
            <a:off x="2694240" y="3390705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60"/>
          <p:cNvSpPr/>
          <p:nvPr/>
        </p:nvSpPr>
        <p:spPr>
          <a:xfrm>
            <a:off x="2694240" y="3593025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61"/>
          <p:cNvSpPr/>
          <p:nvPr/>
        </p:nvSpPr>
        <p:spPr>
          <a:xfrm>
            <a:off x="2694240" y="3794985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62"/>
          <p:cNvSpPr/>
          <p:nvPr/>
        </p:nvSpPr>
        <p:spPr>
          <a:xfrm>
            <a:off x="2694240" y="3996945"/>
            <a:ext cx="1259280" cy="164880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CustomShape 63"/>
          <p:cNvSpPr/>
          <p:nvPr/>
        </p:nvSpPr>
        <p:spPr>
          <a:xfrm>
            <a:off x="219240" y="9349315"/>
            <a:ext cx="4545720" cy="712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use_build_ignore(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"</a:t>
            </a:r>
            <a:r>
              <a:rPr lang="en-US" alt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archivo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"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 marL="182880" lvl="0" fontAlgn="auto"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Agrega el </a:t>
            </a:r>
            <a:r>
              <a:rPr lang="en-US" alt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archivo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.Rbuildignore,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una lista de archivos que no serán incluídos cuando se construya el paquete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2" name="CustomShape 64"/>
          <p:cNvSpPr/>
          <p:nvPr/>
        </p:nvSpPr>
        <p:spPr>
          <a:xfrm>
            <a:off x="2749680" y="2786595"/>
            <a:ext cx="115812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</a:rPr>
              <a:t>CONFIGURACIÓN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3" name="CustomShape 65"/>
          <p:cNvSpPr/>
          <p:nvPr/>
        </p:nvSpPr>
        <p:spPr>
          <a:xfrm>
            <a:off x="2741040" y="2984070"/>
            <a:ext cx="116136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</a:rPr>
              <a:t>ESCRIBE CÓDIGO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4" name="CustomShape 66"/>
          <p:cNvSpPr/>
          <p:nvPr/>
        </p:nvSpPr>
        <p:spPr>
          <a:xfrm>
            <a:off x="3011040" y="3171630"/>
            <a:ext cx="66456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</a:rPr>
              <a:t>PRUEBAS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>
            <a:off x="2726280" y="3372705"/>
            <a:ext cx="122076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</a:rPr>
              <a:t>DOCUMENTACIÓN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6" name="CustomShape 68"/>
          <p:cNvSpPr/>
          <p:nvPr/>
        </p:nvSpPr>
        <p:spPr>
          <a:xfrm>
            <a:off x="3071160" y="3575385"/>
            <a:ext cx="56988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</a:rPr>
              <a:t>ENSEÑA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7" name="CustomShape 69"/>
          <p:cNvSpPr/>
          <p:nvPr/>
        </p:nvSpPr>
        <p:spPr>
          <a:xfrm>
            <a:off x="2857680" y="3778065"/>
            <a:ext cx="95544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</a:rPr>
              <a:t>AÑADE DATOS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8" name="CustomShape 70"/>
          <p:cNvSpPr/>
          <p:nvPr/>
        </p:nvSpPr>
        <p:spPr>
          <a:xfrm>
            <a:off x="2957760" y="3965625"/>
            <a:ext cx="72252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</a:rPr>
              <a:t>ORGANIZA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09" name="CustomShape 71"/>
          <p:cNvSpPr/>
          <p:nvPr/>
        </p:nvSpPr>
        <p:spPr>
          <a:xfrm>
            <a:off x="5448960" y="2120040"/>
            <a:ext cx="3448440" cy="1345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Deb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 tener un archivo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DESCRIPTION 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los paquetes de los cuales depende con: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use_package()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Agrega un paquete al campo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Imports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Suggests 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10" name="CustomShape 72"/>
          <p:cNvSpPr/>
          <p:nvPr/>
        </p:nvSpPr>
        <p:spPr>
          <a:xfrm>
            <a:off x="5065920" y="227556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11" name="CustomShape 73"/>
          <p:cNvSpPr/>
          <p:nvPr/>
        </p:nvSpPr>
        <p:spPr>
          <a:xfrm>
            <a:off x="5065920" y="254448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12" name="CustomShape 74"/>
          <p:cNvSpPr/>
          <p:nvPr/>
        </p:nvSpPr>
        <p:spPr>
          <a:xfrm>
            <a:off x="6066720" y="3416545"/>
            <a:ext cx="1422360" cy="628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lnSpcReduction="10000"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Aplica licencia </a:t>
            </a:r>
            <a:r>
              <a:rPr 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MIT </a:t>
            </a:r>
            <a:r>
              <a:rPr lang="en-US" alt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 tu código si es compartido por otros</a:t>
            </a:r>
            <a:r>
              <a:rPr 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000" b="0" strike="noStrike" spc="-1">
              <a:latin typeface="Arial"/>
            </a:endParaRPr>
          </a:p>
        </p:txBody>
      </p:sp>
      <p:sp>
        <p:nvSpPr>
          <p:cNvPr id="113" name="CustomShape 75"/>
          <p:cNvSpPr/>
          <p:nvPr/>
        </p:nvSpPr>
        <p:spPr>
          <a:xfrm>
            <a:off x="6522120" y="3282480"/>
            <a:ext cx="486720" cy="31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 algn="ctr">
              <a:lnSpc>
                <a:spcPct val="90000"/>
              </a:lnSpc>
              <a:spcBef>
                <a:spcPts val="200"/>
              </a:spcBef>
            </a:pPr>
            <a:r>
              <a:rPr lang="es-AR" sz="128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MIT</a:t>
            </a:r>
            <a:endParaRPr lang="es-AR" sz="1280" b="0" strike="noStrike" spc="-1">
              <a:latin typeface="Arial"/>
            </a:endParaRPr>
          </a:p>
        </p:txBody>
      </p:sp>
      <p:sp>
        <p:nvSpPr>
          <p:cNvPr id="114" name="CustomShape 76"/>
          <p:cNvSpPr/>
          <p:nvPr/>
        </p:nvSpPr>
        <p:spPr>
          <a:xfrm>
            <a:off x="6638760" y="9192600"/>
            <a:ext cx="1569600" cy="801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80000"/>
              </a:lnSpc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Visit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 </a:t>
            </a:r>
            <a:r>
              <a:rPr lang="es-AR" sz="12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6"/>
              </a:rPr>
              <a:t>r-pkgs.had.co.nz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aprender mucho más sobre escribir y publicar paquetes de R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15" name="CustomShape 77"/>
          <p:cNvSpPr/>
          <p:nvPr/>
        </p:nvSpPr>
        <p:spPr>
          <a:xfrm>
            <a:off x="4813200" y="4426560"/>
            <a:ext cx="4354200" cy="63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Todo el código de R en tu paquete va 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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R/.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Un paque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con solo la carpeta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ya es un paquete muy útil.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16" name="CustomShape 78"/>
          <p:cNvSpPr/>
          <p:nvPr/>
        </p:nvSpPr>
        <p:spPr>
          <a:xfrm>
            <a:off x="5448935" y="4901565"/>
            <a:ext cx="3611245" cy="125285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Crea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un nuevo proyecto de paquete con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 marL="182880" fontAlgn="auto">
              <a:lnSpc>
                <a:spcPct val="90000"/>
              </a:lnSpc>
              <a:spcBef>
                <a:spcPts val="60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create(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"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ruta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/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/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nombre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"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 marL="365760" fontAlgn="auto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Crea una plantilla para desarrollar un paquete.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Guard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tu código en 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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como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scripts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extensión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.R)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17" name="CustomShape 79"/>
          <p:cNvSpPr/>
          <p:nvPr/>
        </p:nvSpPr>
        <p:spPr>
          <a:xfrm>
            <a:off x="5026320" y="6432840"/>
            <a:ext cx="3947040" cy="190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lnSpcReduction="20000"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1.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Edit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tu código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2.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Carg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tu código con una de estas opciones:</a:t>
            </a:r>
            <a:endParaRPr lang="es-AR" sz="1200" b="0" strike="noStrike" spc="-1">
              <a:latin typeface="Arial"/>
            </a:endParaRPr>
          </a:p>
          <a:p>
            <a:pPr marL="274320" fontAlgn="auto"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load_all()</a:t>
            </a:r>
            <a:endParaRPr lang="es-AR" sz="1200" b="0" strike="noStrike" spc="-1">
              <a:latin typeface="Arial"/>
            </a:endParaRPr>
          </a:p>
          <a:p>
            <a:pPr marL="457200" fontAlgn="auto">
              <a:lnSpc>
                <a:spcPct val="90000"/>
              </a:lnSpc>
              <a:spcBef>
                <a:spcPts val="6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Re-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carga todos los archivos </a:t>
            </a:r>
            <a:r>
              <a:rPr lang="en-US" alt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guardados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53585F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memoria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 </a:t>
            </a:r>
            <a:endParaRPr lang="es-AR" sz="1200" b="0" strike="noStrike" spc="-1">
              <a:latin typeface="Arial"/>
            </a:endParaRPr>
          </a:p>
          <a:p>
            <a:pPr marL="274320" fontAlgn="auto">
              <a:lnSpc>
                <a:spcPct val="90000"/>
              </a:lnSpc>
              <a:spcBef>
                <a:spcPts val="300"/>
              </a:spcBef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Ctrl/Cmd + Shift + L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atajo de teclado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 marL="457200" fontAlgn="auto">
              <a:lnSpc>
                <a:spcPct val="90000"/>
              </a:lnSpc>
              <a:spcBef>
                <a:spcPts val="7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Guarda todos los archivos abiertos y luego ejecuta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load_all().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3.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Experiment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en la consola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4.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Rep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ite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18" name="CustomShape 80"/>
          <p:cNvSpPr/>
          <p:nvPr/>
        </p:nvSpPr>
        <p:spPr>
          <a:xfrm>
            <a:off x="5065920" y="49676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19" name="CustomShape 81"/>
          <p:cNvSpPr/>
          <p:nvPr/>
        </p:nvSpPr>
        <p:spPr>
          <a:xfrm>
            <a:off x="5065920" y="563040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20" name="CustomShape 82"/>
          <p:cNvSpPr/>
          <p:nvPr/>
        </p:nvSpPr>
        <p:spPr>
          <a:xfrm>
            <a:off x="4849495" y="8336915"/>
            <a:ext cx="4279265" cy="87757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 marL="172085" indent="-17145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 un estilo consistente con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r-pkgs.had.co.nz/r.html#style</a:t>
            </a:r>
            <a:endParaRPr lang="es-AR" sz="1200" b="0" strike="noStrike" spc="-1">
              <a:latin typeface="Arial"/>
            </a:endParaRPr>
          </a:p>
          <a:p>
            <a:pPr marL="172085" indent="-17145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Ha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z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clic en una función y apr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ieta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F2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acceder su definición.</a:t>
            </a:r>
            <a:endParaRPr 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 marL="172085" indent="-171450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Busc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una función con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Ctrl + 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21" name="CustomShape 83"/>
          <p:cNvSpPr/>
          <p:nvPr/>
        </p:nvSpPr>
        <p:spPr>
          <a:xfrm>
            <a:off x="11430000" y="2855520"/>
            <a:ext cx="2097720" cy="514800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2" name="CustomShape 84"/>
          <p:cNvSpPr/>
          <p:nvPr/>
        </p:nvSpPr>
        <p:spPr>
          <a:xfrm>
            <a:off x="11388960" y="2779920"/>
            <a:ext cx="2135520" cy="628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0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Import</a:t>
            </a:r>
            <a:r>
              <a:rPr lang="en-US" altLang="es-AR" sz="10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s:</a:t>
            </a:r>
            <a:r>
              <a:rPr 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paquetes que tu paquete </a:t>
            </a:r>
            <a:r>
              <a:rPr lang="en-US" altLang="es-AR" sz="10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necesita </a:t>
            </a:r>
            <a:r>
              <a:rPr lang="en-US" alt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funcionar. R va a instalarlos cuando instales tu paquete.</a:t>
            </a:r>
            <a:endParaRPr lang="es-AR" sz="1000" b="0" strike="noStrike" spc="-1">
              <a:latin typeface="Arial"/>
            </a:endParaRPr>
          </a:p>
        </p:txBody>
      </p:sp>
      <p:sp>
        <p:nvSpPr>
          <p:cNvPr id="123" name="CustomShape 85"/>
          <p:cNvSpPr/>
          <p:nvPr/>
        </p:nvSpPr>
        <p:spPr>
          <a:xfrm>
            <a:off x="7471800" y="3427200"/>
            <a:ext cx="1657440" cy="628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fontScale="90000"/>
          </a:bodyPr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altLang="es-AR" sz="98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Aplica licencia </a:t>
            </a:r>
            <a:r>
              <a:rPr lang="es-AR" sz="98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GPL-2  </a:t>
            </a:r>
            <a:r>
              <a:rPr lang="en-US" altLang="es-AR" sz="98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 tu código, </a:t>
            </a:r>
            <a:r>
              <a:rPr lang="en-US" altLang="es-AR" sz="98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 todo el código que alguien incluya, </a:t>
            </a:r>
            <a:r>
              <a:rPr lang="en-US" altLang="es-AR" sz="98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si es compartido por otros.</a:t>
            </a:r>
            <a:endParaRPr lang="es-AR" sz="980" b="0" strike="noStrike" spc="-1">
              <a:latin typeface="Arial"/>
            </a:endParaRPr>
          </a:p>
        </p:txBody>
      </p:sp>
      <p:sp>
        <p:nvSpPr>
          <p:cNvPr id="124" name="CustomShape 86"/>
          <p:cNvSpPr/>
          <p:nvPr/>
        </p:nvSpPr>
        <p:spPr>
          <a:xfrm>
            <a:off x="7905960" y="3282480"/>
            <a:ext cx="763920" cy="31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 algn="ctr">
              <a:lnSpc>
                <a:spcPct val="90000"/>
              </a:lnSpc>
              <a:spcBef>
                <a:spcPts val="200"/>
              </a:spcBef>
            </a:pPr>
            <a:r>
              <a:rPr lang="es-AR" sz="128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GPL-2</a:t>
            </a:r>
            <a:endParaRPr lang="es-AR" sz="1280" b="0" strike="noStrike" spc="-1">
              <a:latin typeface="Arial"/>
            </a:endParaRPr>
          </a:p>
        </p:txBody>
      </p:sp>
      <p:sp>
        <p:nvSpPr>
          <p:cNvPr id="125" name="CustomShape 87"/>
          <p:cNvSpPr/>
          <p:nvPr/>
        </p:nvSpPr>
        <p:spPr>
          <a:xfrm>
            <a:off x="4790880" y="3446640"/>
            <a:ext cx="1284480" cy="31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Uso sin restricciones</a:t>
            </a:r>
            <a:r>
              <a:rPr lang="es-AR" sz="10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000" b="0" strike="noStrike" spc="-1">
              <a:latin typeface="Arial"/>
            </a:endParaRPr>
          </a:p>
        </p:txBody>
      </p:sp>
      <p:sp>
        <p:nvSpPr>
          <p:cNvPr id="126" name="CustomShape 88"/>
          <p:cNvSpPr/>
          <p:nvPr/>
        </p:nvSpPr>
        <p:spPr>
          <a:xfrm>
            <a:off x="5189760" y="3282480"/>
            <a:ext cx="486720" cy="314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 algn="ctr">
              <a:lnSpc>
                <a:spcPct val="90000"/>
              </a:lnSpc>
              <a:spcBef>
                <a:spcPts val="200"/>
              </a:spcBef>
            </a:pPr>
            <a:r>
              <a:rPr lang="es-AR" sz="128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CC0</a:t>
            </a:r>
            <a:endParaRPr lang="es-AR" sz="1280" b="0" strike="noStrike" spc="-1">
              <a:latin typeface="Arial"/>
            </a:endParaRPr>
          </a:p>
        </p:txBody>
      </p:sp>
      <p:sp>
        <p:nvSpPr>
          <p:cNvPr id="127" name="Line 89"/>
          <p:cNvSpPr/>
          <p:nvPr/>
        </p:nvSpPr>
        <p:spPr>
          <a:xfrm>
            <a:off x="4803480" y="6204240"/>
            <a:ext cx="437472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90"/>
          <p:cNvSpPr/>
          <p:nvPr/>
        </p:nvSpPr>
        <p:spPr>
          <a:xfrm>
            <a:off x="4811400" y="621072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FLUJO DE TRABAJO</a:t>
            </a:r>
            <a:endParaRPr lang="en-US" altLang="es-AR" sz="1200" b="1" strike="noStrike" spc="-1">
              <a:solidFill>
                <a:srgbClr val="4C4C4C"/>
              </a:solidFill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129" name="CustomShape 91"/>
          <p:cNvSpPr/>
          <p:nvPr/>
        </p:nvSpPr>
        <p:spPr>
          <a:xfrm>
            <a:off x="4811040" y="4139640"/>
            <a:ext cx="242640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n-US" alt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Escribe código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 ( </a:t>
            </a:r>
            <a:r>
              <a:rPr lang="es-AR" sz="23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R/)</a:t>
            </a:r>
            <a:endParaRPr lang="es-AR" sz="2500" b="0" strike="noStrike" spc="-1">
              <a:latin typeface="Arial"/>
            </a:endParaRPr>
          </a:p>
        </p:txBody>
      </p:sp>
      <p:sp>
        <p:nvSpPr>
          <p:cNvPr id="130" name="Line 92"/>
          <p:cNvSpPr/>
          <p:nvPr/>
        </p:nvSpPr>
        <p:spPr>
          <a:xfrm>
            <a:off x="4820400" y="4052610"/>
            <a:ext cx="435888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131" name="Table 93"/>
          <p:cNvGraphicFramePr/>
          <p:nvPr/>
        </p:nvGraphicFramePr>
        <p:xfrm>
          <a:off x="9444990" y="8293100"/>
          <a:ext cx="4164965" cy="1958975"/>
        </p:xfrm>
        <a:graphic>
          <a:graphicData uri="http://schemas.openxmlformats.org/drawingml/2006/table">
            <a:tbl>
              <a:tblPr/>
              <a:tblGrid>
                <a:gridCol w="1135380"/>
                <a:gridCol w="3029585"/>
              </a:tblGrid>
              <a:tr h="211455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1" strike="noStrike" spc="-1">
                          <a:solidFill>
                            <a:srgbClr val="D5553F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Función</a:t>
                      </a:r>
                      <a:endParaRPr lang="en-US" altLang="es-AR" sz="900" b="1" strike="noStrike" spc="-1">
                        <a:solidFill>
                          <a:srgbClr val="D5553F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1" strike="noStrike" spc="-1">
                          <a:solidFill>
                            <a:srgbClr val="D5553F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Prueba</a:t>
                      </a:r>
                      <a:endParaRPr lang="en-US" altLang="es-AR" sz="900" b="1" strike="noStrike" spc="-1">
                        <a:solidFill>
                          <a:srgbClr val="D5553F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7325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expect_equal()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es igual con una pequeña torelancia numérica?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127635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expect_identical()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es  exactamente igual</a:t>
                      </a:r>
                      <a:r>
                        <a:rPr 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expect_match()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coincide con ciertos caracteres o </a:t>
                      </a:r>
                      <a:r>
                        <a:rPr lang="en-US" altLang="en-US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con</a:t>
                      </a: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 una expresión regular</a:t>
                      </a:r>
                      <a:r>
                        <a:rPr 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173355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expect_output()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imprime la salida especificada?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3355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expect_message()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muestra el mensaje especificado?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expect_warning()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muestra la advertencia especificada</a:t>
                      </a:r>
                      <a:r>
                        <a:rPr 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expect_error()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devuelve el error especificado</a:t>
                      </a:r>
                      <a:r>
                        <a:rPr 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expect_is()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la salida tiene una clase específica</a:t>
                      </a:r>
                      <a:r>
                        <a:rPr 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expect_false()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devuelve </a:t>
                      </a:r>
                      <a:r>
                        <a:rPr 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FALSE?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s-AR" sz="900" b="1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expect_true()</a:t>
                      </a:r>
                      <a:endParaRPr lang="es-AR" sz="900" b="1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alt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devuelve</a:t>
                      </a:r>
                      <a:r>
                        <a:rPr lang="es-AR" sz="900" b="0" strike="noStrike" spc="-1">
                          <a:solidFill>
                            <a:srgbClr val="000000"/>
                          </a:solidFill>
                          <a:latin typeface="Source Sans Pro" panose="020B0503030403020204" charset="0"/>
                          <a:ea typeface="Source Sans Pro" panose="020B0503030403020204"/>
                          <a:cs typeface="Source Sans Pro" panose="020B0503030403020204" charset="0"/>
                        </a:rPr>
                        <a:t> TRUE?</a:t>
                      </a:r>
                      <a:endParaRPr lang="es-AR" sz="900" b="0" strike="noStrike" spc="-1">
                        <a:solidFill>
                          <a:srgbClr val="000000"/>
                        </a:solidFill>
                        <a:latin typeface="Source Sans Pro" panose="020B0503030403020204" charset="0"/>
                        <a:ea typeface="Source Sans Pro" panose="020B0503030403020204"/>
                        <a:cs typeface="Source Sans Pro" panose="020B0503030403020204" charset="0"/>
                      </a:endParaRPr>
                    </a:p>
                  </a:txBody>
                  <a:tcPr mar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CustomShape 94"/>
          <p:cNvSpPr/>
          <p:nvPr/>
        </p:nvSpPr>
        <p:spPr>
          <a:xfrm>
            <a:off x="12105720" y="6600975"/>
            <a:ext cx="90540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s-AR" sz="1200" b="1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Ejemplo de Prueba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33" name="Line 95"/>
          <p:cNvSpPr/>
          <p:nvPr/>
        </p:nvSpPr>
        <p:spPr>
          <a:xfrm>
            <a:off x="9439560" y="6460200"/>
            <a:ext cx="422388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CustomShape 96"/>
          <p:cNvSpPr/>
          <p:nvPr/>
        </p:nvSpPr>
        <p:spPr>
          <a:xfrm>
            <a:off x="9447120" y="646704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FLUJO DE TRABAJO</a:t>
            </a:r>
            <a:endParaRPr lang="en-US" altLang="es-AR" sz="1200" b="0" strike="noStrike" spc="-1">
              <a:latin typeface="Arial"/>
            </a:endParaRPr>
          </a:p>
        </p:txBody>
      </p:sp>
      <p:sp>
        <p:nvSpPr>
          <p:cNvPr id="135" name="CustomShape 97"/>
          <p:cNvSpPr/>
          <p:nvPr/>
        </p:nvSpPr>
        <p:spPr>
          <a:xfrm>
            <a:off x="9442800" y="527508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36" name="CustomShape 98"/>
          <p:cNvSpPr/>
          <p:nvPr/>
        </p:nvSpPr>
        <p:spPr>
          <a:xfrm>
            <a:off x="9411840" y="4143960"/>
            <a:ext cx="205308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n-US" alt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Pruebas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 ( </a:t>
            </a:r>
            <a:r>
              <a:rPr lang="es-AR" sz="23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lang="en-US" altLang="es-AR" sz="2300" b="0" strike="noStrike" spc="-1">
                <a:solidFill>
                  <a:srgbClr val="797979"/>
                </a:solidFill>
                <a:latin typeface="Source Sans Pro" panose="020B0503030403020204" charset="0"/>
                <a:ea typeface="FontAwesome"/>
                <a:cs typeface="Source Sans Pro" panose="020B0503030403020204" charset="0"/>
              </a:rPr>
              <a:t>tests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/)</a:t>
            </a:r>
            <a:endParaRPr lang="es-AR" sz="2500" b="0" strike="noStrike" spc="-1">
              <a:latin typeface="Arial"/>
            </a:endParaRPr>
          </a:p>
        </p:txBody>
      </p:sp>
      <p:sp>
        <p:nvSpPr>
          <p:cNvPr id="137" name="Line 99"/>
          <p:cNvSpPr/>
          <p:nvPr/>
        </p:nvSpPr>
        <p:spPr>
          <a:xfrm>
            <a:off x="9439200" y="4068360"/>
            <a:ext cx="42415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8" name="CustomShape 100"/>
          <p:cNvSpPr/>
          <p:nvPr/>
        </p:nvSpPr>
        <p:spPr>
          <a:xfrm>
            <a:off x="4730400" y="1811880"/>
            <a:ext cx="4508640" cy="615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El archivo 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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DESCRIPTION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describe tu trabajo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define c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ó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mo va a funcionar 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tu paquete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con otros y que </a:t>
            </a:r>
            <a:r>
              <a:rPr lang="en-US" alt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copyright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se aplica.</a:t>
            </a:r>
            <a:endParaRPr lang="es-AR" sz="1200" b="0" strike="noStrike" spc="-1">
              <a:latin typeface="Arial"/>
            </a:endParaRPr>
          </a:p>
        </p:txBody>
      </p:sp>
      <p:pic>
        <p:nvPicPr>
          <p:cNvPr id="139" name="Image"/>
          <p:cNvPicPr/>
          <p:nvPr/>
        </p:nvPicPr>
        <p:blipFill>
          <a:blip r:embed="rId7"/>
          <a:stretch>
            <a:fillRect/>
          </a:stretch>
        </p:blipFill>
        <p:spPr>
          <a:xfrm>
            <a:off x="238680" y="9978480"/>
            <a:ext cx="1753920" cy="615600"/>
          </a:xfrm>
          <a:prstGeom prst="rect">
            <a:avLst/>
          </a:prstGeom>
          <a:ln w="12600">
            <a:noFill/>
          </a:ln>
        </p:spPr>
      </p:pic>
      <p:pic>
        <p:nvPicPr>
          <p:cNvPr id="140" name="Image"/>
          <p:cNvPicPr/>
          <p:nvPr/>
        </p:nvPicPr>
        <p:blipFill>
          <a:blip r:embed="rId8"/>
          <a:stretch>
            <a:fillRect/>
          </a:stretch>
        </p:blipFill>
        <p:spPr>
          <a:xfrm>
            <a:off x="5761080" y="9192600"/>
            <a:ext cx="749520" cy="983520"/>
          </a:xfrm>
          <a:prstGeom prst="rect">
            <a:avLst/>
          </a:prstGeom>
          <a:ln w="12600">
            <a:noFill/>
          </a:ln>
        </p:spPr>
      </p:pic>
      <p:pic>
        <p:nvPicPr>
          <p:cNvPr id="141" name="devtools.png"/>
          <p:cNvPicPr/>
          <p:nvPr/>
        </p:nvPicPr>
        <p:blipFill>
          <a:blip r:embed="rId9"/>
          <a:stretch>
            <a:fillRect/>
          </a:stretch>
        </p:blipFill>
        <p:spPr>
          <a:xfrm>
            <a:off x="12302280" y="196920"/>
            <a:ext cx="1383480" cy="160380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2" name="Table 1"/>
          <p:cNvGraphicFramePr/>
          <p:nvPr/>
        </p:nvGraphicFramePr>
        <p:xfrm>
          <a:off x="266065" y="6044565"/>
          <a:ext cx="427355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045"/>
                <a:gridCol w="541655"/>
                <a:gridCol w="304800"/>
                <a:gridCol w="328295"/>
                <a:gridCol w="363855"/>
                <a:gridCol w="446405"/>
                <a:gridCol w="531495"/>
              </a:tblGrid>
              <a:tr h="810895"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87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install.packages()</a:t>
                      </a:r>
                      <a:endParaRPr lang="en-US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CRAN</a:t>
                      </a:r>
                      <a:endParaRPr lang="en-US" alt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/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240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  <a:sym typeface="+mn-ea"/>
                        </a:rPr>
                        <a:t>install.packages(</a:t>
                      </a:r>
                      <a:r>
                        <a:rPr lang="en-US" altLang="en-US" sz="900">
                          <a:latin typeface="Source Sans Pro" panose="020B0503030403020204" charset="0"/>
                          <a:cs typeface="Source Sans Pro" panose="020B0503030403020204" charset="0"/>
                          <a:sym typeface="+mn-ea"/>
                        </a:rPr>
                        <a:t>type = ”source”</a:t>
                      </a:r>
                      <a:r>
                        <a:rPr lang="en-US" alt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  <a:sym typeface="+mn-ea"/>
                        </a:rPr>
                        <a:t>)</a:t>
                      </a:r>
                      <a:endParaRPr lang="en-US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CRAN</a:t>
                      </a:r>
                      <a:endParaRPr lang="en-US" alt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/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87960"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/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  <a:tr h="224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R CMD install</a:t>
                      </a:r>
                      <a:endParaRPr lang="en-US" altLang="en-US" sz="1200" b="1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/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  <a:tr h="224155"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/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>
                      <a:noFill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>
                      <a:noFill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231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devtools::</a:t>
                      </a:r>
                      <a:r>
                        <a:rPr lang="en-US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install()</a:t>
                      </a:r>
                      <a:endParaRPr lang="en-US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/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94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devtools::</a:t>
                      </a:r>
                      <a:r>
                        <a:rPr lang="en-US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build()</a:t>
                      </a:r>
                      <a:endParaRPr lang="en-US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/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94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  <a:sym typeface="+mn-ea"/>
                        </a:rPr>
                        <a:t>devtools::</a:t>
                      </a:r>
                      <a:r>
                        <a:rPr lang="en-US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  <a:sym typeface="+mn-ea"/>
                        </a:rPr>
                        <a:t>install_github()</a:t>
                      </a:r>
                      <a:endParaRPr lang="en-US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1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github</a:t>
                      </a:r>
                      <a:endParaRPr lang="en-US" alt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/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223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devtools::</a:t>
                      </a:r>
                      <a:r>
                        <a:rPr lang="en-US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load_all()</a:t>
                      </a:r>
                      <a:endParaRPr lang="en-US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/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B0F0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87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Build &amp; Reload (RStudio)</a:t>
                      </a:r>
                      <a:endParaRPr lang="en-US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/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B0F0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187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library()</a:t>
                      </a:r>
                      <a:endParaRPr lang="en-US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200">
                        <a:solidFill>
                          <a:schemeClr val="accent1">
                            <a:lumMod val="75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solidFill>
                          <a:schemeClr val="accent1"/>
                        </a:solidFill>
                        <a:latin typeface="东文宋体" charset="0"/>
                        <a:cs typeface="Source Sans Pro" panose="020B05030304030202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B0F0"/>
                          </a:solidFill>
                          <a:latin typeface="东文宋体" charset="0"/>
                          <a:cs typeface="Source Sans Pro" panose="020B0503030403020204" charset="0"/>
                          <a:sym typeface="+mn-ea"/>
                        </a:rPr>
                        <a:t>●</a:t>
                      </a:r>
                      <a:endParaRPr lang="en-US" sz="12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3175">
                      <a:solidFill>
                        <a:schemeClr val="bg1"/>
                      </a:solidFill>
                      <a:prstDash val="solid"/>
                    </a:lnB>
                    <a:noFill/>
                  </a:tcPr>
                </a:tc>
              </a:tr>
              <a:tr h="20701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0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45720" marR="0" marT="0" marB="0" anchor="ctr" anchorCtr="0">
                    <a:lnL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latin typeface="Source Sans Pro" panose="020B0503030403020204" charset="0"/>
                          <a:cs typeface="Source Sans Pro" panose="020B0503030403020204" charset="0"/>
                        </a:rPr>
                        <a:t>Internet</a:t>
                      </a:r>
                      <a:endParaRPr lang="en-US" altLang="en-US" sz="1000"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En disco</a:t>
                      </a:r>
                      <a:endParaRPr lang="en-US" altLang="en-US" sz="100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librería</a:t>
                      </a:r>
                      <a:endParaRPr lang="en-US" altLang="en-US" sz="100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" panose="020B0503030403020204" charset="0"/>
                          <a:cs typeface="Source Sans Pro" panose="020B0503030403020204" charset="0"/>
                        </a:rPr>
                        <a:t>memoria</a:t>
                      </a:r>
                      <a:endParaRPr lang="en-US" altLang="en-US" sz="100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" panose="020B0503030403020204" charset="0"/>
                        <a:cs typeface="Source Sans Pro" panose="020B05030304030202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4" name="Group 26"/>
          <p:cNvGrpSpPr/>
          <p:nvPr/>
        </p:nvGrpSpPr>
        <p:grpSpPr>
          <a:xfrm>
            <a:off x="2175190" y="6045160"/>
            <a:ext cx="2187540" cy="3010680"/>
            <a:chOff x="2166300" y="5991185"/>
            <a:chExt cx="2187540" cy="3010680"/>
          </a:xfrm>
        </p:grpSpPr>
        <p:grpSp>
          <p:nvGrpSpPr>
            <p:cNvPr id="65" name="Group 27"/>
            <p:cNvGrpSpPr/>
            <p:nvPr/>
          </p:nvGrpSpPr>
          <p:grpSpPr>
            <a:xfrm>
              <a:off x="2455165" y="6910380"/>
              <a:ext cx="1725425" cy="2091485"/>
              <a:chOff x="2455165" y="6910380"/>
              <a:chExt cx="1725425" cy="2091485"/>
            </a:xfrm>
          </p:grpSpPr>
          <p:sp>
            <p:nvSpPr>
              <p:cNvPr id="67" name="CustomShape 29"/>
              <p:cNvSpPr/>
              <p:nvPr/>
            </p:nvSpPr>
            <p:spPr>
              <a:xfrm rot="5400000">
                <a:off x="3614800" y="7728210"/>
                <a:ext cx="75600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68" name="Line 30"/>
              <p:cNvSpPr/>
              <p:nvPr/>
            </p:nvSpPr>
            <p:spPr>
              <a:xfrm>
                <a:off x="2457025" y="6910380"/>
                <a:ext cx="8229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69" name="Line 31"/>
              <p:cNvSpPr/>
              <p:nvPr/>
            </p:nvSpPr>
            <p:spPr>
              <a:xfrm>
                <a:off x="2455165" y="7128720"/>
                <a:ext cx="50292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0" name="Line 32"/>
              <p:cNvSpPr/>
              <p:nvPr/>
            </p:nvSpPr>
            <p:spPr>
              <a:xfrm>
                <a:off x="3434465" y="7343370"/>
                <a:ext cx="25380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1" name="Line 33"/>
              <p:cNvSpPr/>
              <p:nvPr/>
            </p:nvSpPr>
            <p:spPr>
              <a:xfrm>
                <a:off x="3069720" y="7550010"/>
                <a:ext cx="62208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2" name="Line 34"/>
              <p:cNvSpPr/>
              <p:nvPr/>
            </p:nvSpPr>
            <p:spPr>
              <a:xfrm>
                <a:off x="2736360" y="8208360"/>
                <a:ext cx="219456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3" name="Line 35"/>
              <p:cNvSpPr/>
              <p:nvPr/>
            </p:nvSpPr>
            <p:spPr>
              <a:xfrm>
                <a:off x="2509740" y="8402130"/>
                <a:ext cx="13968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4" name="Line 36"/>
              <p:cNvSpPr/>
              <p:nvPr/>
            </p:nvSpPr>
            <p:spPr>
              <a:xfrm>
                <a:off x="2758230" y="8617115"/>
                <a:ext cx="14223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5" name="Line 37"/>
              <p:cNvSpPr/>
              <p:nvPr/>
            </p:nvSpPr>
            <p:spPr>
              <a:xfrm>
                <a:off x="3811205" y="8824790"/>
                <a:ext cx="3657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6" name="Line 38"/>
              <p:cNvSpPr/>
              <p:nvPr/>
            </p:nvSpPr>
            <p:spPr>
              <a:xfrm>
                <a:off x="2755710" y="8819965"/>
                <a:ext cx="91440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7" name="Line 39"/>
              <p:cNvSpPr/>
              <p:nvPr/>
            </p:nvSpPr>
            <p:spPr>
              <a:xfrm>
                <a:off x="3810420" y="9001505"/>
                <a:ext cx="365760" cy="3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8" name="Line 40"/>
              <p:cNvSpPr/>
              <p:nvPr/>
            </p:nvSpPr>
            <p:spPr>
              <a:xfrm>
                <a:off x="3031020" y="7203960"/>
                <a:ext cx="360" cy="2919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79" name="Line 41"/>
              <p:cNvSpPr/>
              <p:nvPr/>
            </p:nvSpPr>
            <p:spPr>
              <a:xfrm>
                <a:off x="3374705" y="6966180"/>
                <a:ext cx="360" cy="2919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80" name="Line 42"/>
              <p:cNvSpPr/>
              <p:nvPr/>
            </p:nvSpPr>
            <p:spPr>
              <a:xfrm flipV="1">
                <a:off x="3034980" y="7629840"/>
                <a:ext cx="360" cy="5079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81" name="CustomShape 43"/>
              <p:cNvSpPr/>
              <p:nvPr/>
            </p:nvSpPr>
            <p:spPr>
              <a:xfrm>
                <a:off x="2748600" y="7732890"/>
                <a:ext cx="86868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0876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600">
                <a:solidFill>
                  <a:schemeClr val="accent1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82" name="Line 44"/>
              <p:cNvSpPr/>
              <p:nvPr/>
            </p:nvSpPr>
            <p:spPr>
              <a:xfrm flipV="1">
                <a:off x="2705665" y="7884125"/>
                <a:ext cx="360" cy="507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83" name="CustomShape 45"/>
              <p:cNvSpPr/>
              <p:nvPr/>
            </p:nvSpPr>
            <p:spPr>
              <a:xfrm>
                <a:off x="2665385" y="7859160"/>
                <a:ext cx="8820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84" name="Line 46"/>
              <p:cNvSpPr/>
              <p:nvPr/>
            </p:nvSpPr>
            <p:spPr>
              <a:xfrm flipV="1">
                <a:off x="2708905" y="8300520"/>
                <a:ext cx="360" cy="50760"/>
              </a:xfrm>
              <a:prstGeom prst="line">
                <a:avLst/>
              </a:prstGeom>
              <a:ln w="12600">
                <a:solidFill>
                  <a:schemeClr val="accent1"/>
                </a:solidFill>
                <a:miter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85" name="CustomShape 47"/>
              <p:cNvSpPr/>
              <p:nvPr/>
            </p:nvSpPr>
            <p:spPr>
              <a:xfrm>
                <a:off x="2667715" y="8280360"/>
                <a:ext cx="8820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86" name="CustomShape 48"/>
            <p:cNvSpPr/>
            <p:nvPr/>
          </p:nvSpPr>
          <p:spPr>
            <a:xfrm rot="16200000">
              <a:off x="1912320" y="6245165"/>
              <a:ext cx="78444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54720" tIns="0" rIns="54720" bIns="0" anchor="ctr" anchorCtr="0"/>
            <a:p>
              <a:pPr algn="ctr">
                <a:lnSpc>
                  <a:spcPct val="100000"/>
                </a:lnSpc>
              </a:pPr>
              <a:r>
                <a:rPr 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Repositor</a:t>
              </a:r>
              <a:r>
                <a:rPr lang="en-US" alt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io</a:t>
              </a:r>
              <a:endParaRPr lang="en-US" altLang="es-AR" sz="11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endParaRPr>
            </a:p>
          </p:txBody>
        </p:sp>
        <p:sp>
          <p:nvSpPr>
            <p:cNvPr id="87" name="CustomShape 49"/>
            <p:cNvSpPr/>
            <p:nvPr/>
          </p:nvSpPr>
          <p:spPr>
            <a:xfrm rot="16200000">
              <a:off x="2395800" y="6379445"/>
              <a:ext cx="53352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54720" tIns="0" rIns="54720" bIns="0" anchor="ctr" anchorCtr="0"/>
            <a:p>
              <a:pPr algn="ctr">
                <a:lnSpc>
                  <a:spcPct val="100000"/>
                </a:lnSpc>
              </a:pPr>
              <a:r>
                <a:rPr lang="en-US" alt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Fuente</a:t>
              </a:r>
              <a:endParaRPr lang="es-AR" sz="1100" b="0" strike="noStrike" spc="-1">
                <a:latin typeface="Arial"/>
              </a:endParaRPr>
            </a:p>
          </p:txBody>
        </p:sp>
        <p:sp>
          <p:nvSpPr>
            <p:cNvPr id="88" name="CustomShape 50"/>
            <p:cNvSpPr/>
            <p:nvPr/>
          </p:nvSpPr>
          <p:spPr>
            <a:xfrm rot="16200000">
              <a:off x="2757240" y="6372965"/>
              <a:ext cx="54864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54720" tIns="0" rIns="54720" bIns="0" anchor="ctr" anchorCtr="0"/>
            <a:p>
              <a:pPr algn="ctr">
                <a:lnSpc>
                  <a:spcPct val="100000"/>
                </a:lnSpc>
              </a:pPr>
              <a:r>
                <a:rPr lang="en-US" alt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Paquete</a:t>
              </a:r>
              <a:endParaRPr lang="es-AR" sz="1100" b="0" strike="noStrike" spc="-1">
                <a:latin typeface="Arial"/>
              </a:endParaRPr>
            </a:p>
          </p:txBody>
        </p:sp>
        <p:sp>
          <p:nvSpPr>
            <p:cNvPr id="89" name="CustomShape 51"/>
            <p:cNvSpPr/>
            <p:nvPr/>
          </p:nvSpPr>
          <p:spPr>
            <a:xfrm rot="16200000">
              <a:off x="3155040" y="6388805"/>
              <a:ext cx="51660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54720" tIns="0" rIns="54720" bIns="0" anchor="ctr" anchorCtr="0"/>
            <a:p>
              <a:pPr algn="ctr">
                <a:lnSpc>
                  <a:spcPct val="100000"/>
                </a:lnSpc>
              </a:pPr>
              <a:r>
                <a:rPr 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Binar</a:t>
              </a:r>
              <a:r>
                <a:rPr lang="en-US" alt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io</a:t>
              </a:r>
              <a:endParaRPr lang="en-US" altLang="es-AR" sz="11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endParaRPr>
            </a:p>
          </p:txBody>
        </p:sp>
        <p:sp>
          <p:nvSpPr>
            <p:cNvPr id="90" name="CustomShape 52"/>
            <p:cNvSpPr/>
            <p:nvPr/>
          </p:nvSpPr>
          <p:spPr>
            <a:xfrm rot="16200000">
              <a:off x="3483360" y="6324005"/>
              <a:ext cx="64944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54720" tIns="0" rIns="54720" bIns="0" anchor="ctr" anchorCtr="0"/>
            <a:p>
              <a:pPr algn="ctr">
                <a:lnSpc>
                  <a:spcPct val="100000"/>
                </a:lnSpc>
              </a:pPr>
              <a:r>
                <a:rPr 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Instal</a:t>
              </a:r>
              <a:r>
                <a:rPr lang="en-US" alt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ado</a:t>
              </a:r>
              <a:endParaRPr lang="en-US" altLang="es-AR" sz="11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endParaRPr>
            </a:p>
          </p:txBody>
        </p:sp>
        <p:sp>
          <p:nvSpPr>
            <p:cNvPr id="91" name="CustomShape 53"/>
            <p:cNvSpPr/>
            <p:nvPr/>
          </p:nvSpPr>
          <p:spPr>
            <a:xfrm rot="16200000">
              <a:off x="3824640" y="6259925"/>
              <a:ext cx="781920" cy="276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54720" tIns="0" rIns="54720" bIns="0" anchor="ctr" anchorCtr="0"/>
            <a:p>
              <a:pPr algn="ctr">
                <a:lnSpc>
                  <a:spcPct val="100000"/>
                </a:lnSpc>
              </a:pPr>
              <a:r>
                <a:rPr lang="en-US" altLang="es-AR" sz="1100" b="1" strike="noStrike" spc="-1">
                  <a:solidFill>
                    <a:srgbClr val="000000"/>
                  </a:solidFill>
                  <a:latin typeface="Source Sans Pro" panose="020B0503030403020204"/>
                  <a:ea typeface="Source Sans Pro" panose="020B0503030403020204"/>
                </a:rPr>
                <a:t>En memoria</a:t>
              </a:r>
              <a:endParaRPr lang="es-AR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/>
          <p:cNvPicPr/>
          <p:nvPr/>
        </p:nvPicPr>
        <p:blipFill>
          <a:blip r:embed="rId1"/>
          <a:stretch>
            <a:fillRect/>
          </a:stretch>
        </p:blipFill>
        <p:spPr>
          <a:xfrm>
            <a:off x="8369280" y="-684360"/>
            <a:ext cx="5603040" cy="2992320"/>
          </a:xfrm>
          <a:prstGeom prst="rect">
            <a:avLst/>
          </a:prstGeom>
          <a:ln w="12600">
            <a:noFill/>
          </a:ln>
        </p:spPr>
      </p:pic>
      <p:sp>
        <p:nvSpPr>
          <p:cNvPr id="143" name="Line 1"/>
          <p:cNvSpPr/>
          <p:nvPr/>
        </p:nvSpPr>
        <p:spPr>
          <a:xfrm>
            <a:off x="4870800" y="1215360"/>
            <a:ext cx="429840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9430200" y="9771120"/>
            <a:ext cx="4242240" cy="595080"/>
          </a:xfrm>
          <a:prstGeom prst="rect">
            <a:avLst/>
          </a:prstGeom>
          <a:gradFill rotWithShape="0">
            <a:gsLst>
              <a:gs pos="0">
                <a:srgbClr val="FFFFFF">
                  <a:alpha val="33000"/>
                </a:srgbClr>
              </a:gs>
              <a:gs pos="100000">
                <a:srgbClr val="A6AAA9">
                  <a:alpha val="33000"/>
                </a:srgbClr>
              </a:gs>
            </a:gsLst>
            <a:lin ang="16200000"/>
          </a:gra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9435960" y="6804000"/>
            <a:ext cx="4218120" cy="134568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326880" y="1556640"/>
            <a:ext cx="4205520" cy="104760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CustomShape 5"/>
          <p:cNvSpPr/>
          <p:nvPr/>
        </p:nvSpPr>
        <p:spPr>
          <a:xfrm>
            <a:off x="326880" y="8594640"/>
            <a:ext cx="4483440" cy="132264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9428400" y="658685"/>
            <a:ext cx="249552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332280" y="5091840"/>
            <a:ext cx="154080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ETIQUETAS DE FORMATO PARA  </a:t>
            </a:r>
            <a:r>
              <a:rPr 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.Rd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9412560" y="742680"/>
            <a:ext cx="252684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n-US" altLang="es-AR" sz="2400" b="0" spc="-40">
                <a:solidFill>
                  <a:srgbClr val="797979"/>
                </a:solidFill>
                <a:uFillTx/>
                <a:latin typeface="Source Sans Pro" panose="020B0503030403020204"/>
                <a:ea typeface="Source Sans Pro" panose="020B0503030403020204"/>
              </a:rPr>
              <a:t>Agrega datos </a:t>
            </a:r>
            <a:r>
              <a:rPr lang="es-AR" sz="2400" b="0" spc="-40">
                <a:solidFill>
                  <a:srgbClr val="797979"/>
                </a:solidFill>
                <a:uFillTx/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s-AR" sz="2400" b="0" spc="-40">
                <a:solidFill>
                  <a:srgbClr val="797979"/>
                </a:solidFill>
                <a:uFillTx/>
                <a:latin typeface="FontAwesome"/>
                <a:ea typeface="FontAwesome"/>
              </a:rPr>
              <a:t> </a:t>
            </a:r>
            <a:r>
              <a:rPr lang="es-AR" sz="2400" b="0" spc="-40">
                <a:solidFill>
                  <a:srgbClr val="797979"/>
                </a:solidFill>
                <a:uFillTx/>
                <a:latin typeface="Source Sans Pro" panose="020B0503030403020204"/>
                <a:ea typeface="Source Sans Pro" panose="020B0503030403020204"/>
              </a:rPr>
              <a:t>data/)</a:t>
            </a:r>
            <a:endParaRPr lang="es-AR" sz="2400" b="0" spc="-40">
              <a:solidFill>
                <a:srgbClr val="797979"/>
              </a:solidFill>
              <a:uFillTx/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353680" y="10345680"/>
            <a:ext cx="11322000" cy="238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/>
          <a:p>
            <a:pPr algn="r">
              <a:lnSpc>
                <a:spcPct val="90000"/>
              </a:lnSpc>
            </a:pP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RStudio® </a:t>
            </a:r>
            <a:r>
              <a:rPr lang="en-US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es una marca registrada de 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RStudio, Inc.  •  </a:t>
            </a:r>
            <a:r>
              <a:rPr lang="es-AR" sz="9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2"/>
              </a:rPr>
              <a:t>CC BY SA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RStudio •  </a:t>
            </a:r>
            <a:r>
              <a:rPr lang="es-AR" sz="9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3"/>
              </a:rPr>
              <a:t>info@rstudio.com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 •  844-448-1212 • </a:t>
            </a:r>
            <a:r>
              <a:rPr lang="es-AR" sz="9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4"/>
              </a:rPr>
              <a:t>rstudio.com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•  </a:t>
            </a:r>
            <a:r>
              <a:rPr lang="en-US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Aprende más en </a:t>
            </a:r>
            <a:r>
              <a:rPr lang="es-AR" sz="9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http://r-pkgs.had.co.nz/ 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•  devtools 1.5.1  •  </a:t>
            </a:r>
            <a:r>
              <a:rPr lang="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Actualizado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: 201</a:t>
            </a:r>
            <a:r>
              <a:rPr lang="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9</a:t>
            </a:r>
            <a:r>
              <a:rPr 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-</a:t>
            </a:r>
            <a:r>
              <a:rPr lang="" altLang="es-AR" sz="9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12</a:t>
            </a:r>
            <a:endParaRPr lang="" altLang="es-AR" sz="9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152" name="Line 10"/>
          <p:cNvSpPr/>
          <p:nvPr/>
        </p:nvSpPr>
        <p:spPr>
          <a:xfrm>
            <a:off x="2354040" y="10337400"/>
            <a:ext cx="1132128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" name="CustomShape 11"/>
          <p:cNvSpPr/>
          <p:nvPr/>
        </p:nvSpPr>
        <p:spPr>
          <a:xfrm>
            <a:off x="302760" y="731880"/>
            <a:ext cx="271728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n-US" alt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Documentación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s-AR" sz="23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man/)</a:t>
            </a:r>
            <a:endParaRPr lang="es-AR" sz="2500" b="0" strike="noStrike" spc="-1">
              <a:latin typeface="Arial"/>
            </a:endParaRPr>
          </a:p>
        </p:txBody>
      </p:sp>
      <p:sp>
        <p:nvSpPr>
          <p:cNvPr id="154" name="Line 12"/>
          <p:cNvSpPr/>
          <p:nvPr/>
        </p:nvSpPr>
        <p:spPr>
          <a:xfrm>
            <a:off x="312480" y="647885"/>
            <a:ext cx="885276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5" name="Line 13"/>
          <p:cNvSpPr/>
          <p:nvPr/>
        </p:nvSpPr>
        <p:spPr>
          <a:xfrm>
            <a:off x="9439920" y="5514365"/>
            <a:ext cx="424620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CustomShape 14"/>
          <p:cNvSpPr/>
          <p:nvPr/>
        </p:nvSpPr>
        <p:spPr>
          <a:xfrm>
            <a:off x="9423360" y="5598360"/>
            <a:ext cx="340488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n-US" alt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Organiza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s-AR" sz="23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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NAMESPACE)</a:t>
            </a:r>
            <a:endParaRPr lang="es-AR" sz="2500" b="0" strike="noStrike" spc="-1"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313920" y="7943040"/>
            <a:ext cx="2721960" cy="330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80000"/>
              </a:lnSpc>
            </a:pPr>
            <a:r>
              <a:rPr lang="en-US" alt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Enseña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s-AR" sz="23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 </a:t>
            </a:r>
            <a:r>
              <a:rPr lang="es-AR" sz="25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vignettes/)</a:t>
            </a:r>
            <a:endParaRPr lang="es-AR" sz="2500" b="0" strike="noStrike" spc="-1">
              <a:latin typeface="Arial"/>
            </a:endParaRPr>
          </a:p>
        </p:txBody>
      </p:sp>
      <p:sp>
        <p:nvSpPr>
          <p:cNvPr id="158" name="Line 16"/>
          <p:cNvSpPr/>
          <p:nvPr/>
        </p:nvSpPr>
        <p:spPr>
          <a:xfrm>
            <a:off x="323280" y="7859045"/>
            <a:ext cx="8852400" cy="360"/>
          </a:xfrm>
          <a:prstGeom prst="line">
            <a:avLst/>
          </a:prstGeom>
          <a:ln w="6480">
            <a:solidFill>
              <a:srgbClr val="797979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CustomShape 17"/>
          <p:cNvSpPr/>
          <p:nvPr/>
        </p:nvSpPr>
        <p:spPr>
          <a:xfrm>
            <a:off x="4971240" y="8601120"/>
            <a:ext cx="4026960" cy="1645560"/>
          </a:xfrm>
          <a:prstGeom prst="rect">
            <a:avLst/>
          </a:prstGeom>
          <a:solidFill>
            <a:srgbClr val="FFFFFF"/>
          </a:solidFill>
          <a:ln w="12600">
            <a:solidFill>
              <a:srgbClr val="53585F"/>
            </a:solidFill>
            <a:miter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69875" tIns="136525" rIns="269875" bIns="136525" anchor="ctr"/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---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title: "</a:t>
            </a: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Título de la viñeta</a:t>
            </a: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"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author: "</a:t>
            </a: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Autor o autora de la viñeta</a:t>
            </a: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"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date: "`r Sys.Date()`"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output: rmarkdown::html_vignette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vignette: &gt;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%\VignetteIndexEntry{</a:t>
            </a:r>
            <a:r>
              <a:rPr lang="en-US" altLang="es-AR" sz="950" spc="-1">
                <a:solidFill>
                  <a:srgbClr val="000000"/>
                </a:solidFill>
                <a:latin typeface="Menlo" panose="020B0609030804020204"/>
                <a:ea typeface="Menlo" panose="020B0609030804020204"/>
                <a:sym typeface="+mn-ea"/>
              </a:rPr>
              <a:t>Título de la viñeta</a:t>
            </a: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}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%\VignetteEngine{knitr::rmarkdown}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\usepackage[utf8]{inputenc}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---</a:t>
            </a:r>
            <a:endParaRPr lang="es-AR" sz="950" b="0" strike="noStrike" spc="-1"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205560" y="8116200"/>
            <a:ext cx="8366400" cy="63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vignettes/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contiene los documentos que enseñan a los usuarios c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ó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mo resolver problemas reales con tus herramientas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851400" y="8472960"/>
            <a:ext cx="4039560" cy="161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Crea una carpeta </a:t>
            </a: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vignettes/ 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 una plantilla de viñeta con: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use_vignette()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grega la plantilla como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/m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-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viñeta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.Rmd.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Agrega el encabezado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YAML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 tu viñeta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como en el ejemplo)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Escribe el contenido de tu viñeta 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 Markdown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s-AR" sz="12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5"/>
              </a:rPr>
              <a:t>rmarkdown.rstudio.com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438480" y="85568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438480" y="91868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438480" y="943632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65" name="CustomShape 23"/>
          <p:cNvSpPr/>
          <p:nvPr/>
        </p:nvSpPr>
        <p:spPr>
          <a:xfrm>
            <a:off x="1873250" y="5385435"/>
            <a:ext cx="2680335" cy="255079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\email{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n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ombre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@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dominio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.com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\href{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url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display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\url{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url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\link[=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dest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]{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display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\linkS4class{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clas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\code{\link{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func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i</a:t>
            </a:r>
            <a:r>
              <a:rPr lang="" altLang="en-US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ó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\code{\link[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pa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quete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]{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func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ió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\tabular{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lcr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}{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 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izquierda</a:t>
            </a: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\tab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cen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trado</a:t>
            </a: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\tab</a:t>
            </a: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derecha</a:t>
            </a: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\cr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  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cel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da</a:t>
            </a:r>
            <a:r>
              <a:rPr lang="es-AR" sz="1200" b="0" strike="noStrike" spc="-1">
                <a:solidFill>
                  <a:srgbClr val="729ED0"/>
                </a:solidFill>
                <a:latin typeface="Source Sans Pro" panose="020B0503030403020204"/>
                <a:ea typeface="Source Sans Pro" panose="020B0503030403020204"/>
              </a:rPr>
              <a:t>        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\tab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cel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da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      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\tab</a:t>
            </a: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cel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</a:t>
            </a:r>
            <a:r>
              <a:rPr lang="" altLang="en-US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a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   </a:t>
            </a:r>
            <a:r>
              <a:rPr lang="es-AR" sz="1200" b="0" strike="noStrike" spc="-1">
                <a:solidFill>
                  <a:srgbClr val="729ED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0" strike="noStrike" spc="-1">
                <a:solidFill>
                  <a:srgbClr val="0365C0"/>
                </a:solidFill>
                <a:latin typeface="Source Sans Pro" panose="020B0503030403020204"/>
                <a:ea typeface="Source Sans Pro" panose="020B0503030403020204"/>
              </a:rPr>
              <a:t> 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\cr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66" name="CustomShape 24"/>
          <p:cNvSpPr/>
          <p:nvPr/>
        </p:nvSpPr>
        <p:spPr>
          <a:xfrm>
            <a:off x="326360" y="5385240"/>
            <a:ext cx="1513440" cy="2216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\emph{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i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talizada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\strong{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negrita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\code{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func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ión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(args)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\pkg{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p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aquete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\dontrun{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ódigo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\dontshow{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ódigo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\donttest{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c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ódigo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\deqn{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a + b (blo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que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\eqn{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a + b (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en linea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}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319680" y="1088280"/>
            <a:ext cx="4242240" cy="492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man/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contiene la documentación de tus funciones y las  páginas de ayuda de tu paquete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68" name="CustomShape 26"/>
          <p:cNvSpPr/>
          <p:nvPr/>
        </p:nvSpPr>
        <p:spPr>
          <a:xfrm>
            <a:off x="328930" y="2986405"/>
            <a:ext cx="4169410" cy="21056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0760" tIns="50760" rIns="50760" bIns="50760" anchor="ctr">
            <a:normAutofit lnSpcReduction="20000"/>
          </a:bodyPr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1.</a:t>
            </a:r>
            <a:r>
              <a:rPr lang="es-AR" sz="1200" b="0" strike="noStrike" spc="-1">
                <a:solidFill>
                  <a:srgbClr val="A6AAA9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Agrega  comentarios de </a:t>
            </a:r>
            <a:r>
              <a:rPr lang="en-US" alt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oxygen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tus archivos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.R </a:t>
            </a:r>
            <a:endParaRPr lang="es-AR" sz="1200" b="0" strike="noStrike" spc="-1">
              <a:latin typeface="Arial"/>
            </a:endParaRPr>
          </a:p>
          <a:p>
            <a:pPr marL="279400" indent="-278765">
              <a:lnSpc>
                <a:spcPct val="90000"/>
              </a:lnSpc>
              <a:spcBef>
                <a:spcPts val="5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2.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Convierte comentarios de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documentación con alguna de estas opciones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:</a:t>
            </a:r>
            <a:endParaRPr lang="es-AR" sz="1200" b="0" strike="noStrike" spc="-1">
              <a:latin typeface="Arial"/>
            </a:endParaRPr>
          </a:p>
          <a:p>
            <a:pPr marL="27432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document()</a:t>
            </a:r>
            <a:endParaRPr lang="es-AR" sz="1200" b="1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 marL="45720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Convierte comentarios de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archivos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.Rd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 los guarda en </a:t>
            </a: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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man/.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Construye el archivo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NAMESPACE.</a:t>
            </a:r>
            <a:endParaRPr lang="es-AR" sz="1200" b="0" strike="noStrike" spc="-1">
              <a:latin typeface="Arial"/>
            </a:endParaRPr>
          </a:p>
          <a:p>
            <a:pPr marL="274320" indent="0" fontAlgn="auto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Ctrl/Cmd + Shift + D 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n-US" alt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Atajo de teclado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 marL="279400" indent="-278765">
              <a:lnSpc>
                <a:spcPct val="90000"/>
              </a:lnSpc>
              <a:spcBef>
                <a:spcPts val="4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3.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Abre p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á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ginas de ayuda con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?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previsualizar la documentación</a:t>
            </a:r>
            <a:endParaRPr lang="es-AR" sz="1200" b="0" strike="noStrike" spc="-1">
              <a:latin typeface="Arial"/>
            </a:endParaRPr>
          </a:p>
          <a:p>
            <a:pPr marL="279400" indent="-278765"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4.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Repite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851535" y="1570355"/>
            <a:ext cx="3692525" cy="10591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80000"/>
              </a:lnSpc>
              <a:spcBef>
                <a:spcPts val="1000"/>
              </a:spcBef>
              <a:spcAft>
                <a:spcPts val="600"/>
              </a:spcAft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 comentarios de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documentar cada función junto con su definición.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Documenta el nombre de cada set de datos exportado.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70000"/>
              </a:lnSpc>
              <a:spcBef>
                <a:spcPts val="300"/>
              </a:spcBef>
              <a:spcAft>
                <a:spcPts val="600"/>
              </a:spcAft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Inclu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ye ejemplos útiles para cada función.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70" name="CustomShape 28"/>
          <p:cNvSpPr/>
          <p:nvPr/>
        </p:nvSpPr>
        <p:spPr>
          <a:xfrm>
            <a:off x="438480" y="155160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438480" y="19058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438480" y="220896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73" name="Line 31"/>
          <p:cNvSpPr/>
          <p:nvPr/>
        </p:nvSpPr>
        <p:spPr>
          <a:xfrm>
            <a:off x="300240" y="5070600"/>
            <a:ext cx="422820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4" name="CustomShape 32"/>
          <p:cNvSpPr/>
          <p:nvPr/>
        </p:nvSpPr>
        <p:spPr>
          <a:xfrm>
            <a:off x="350640" y="277992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FLUJO DE TRABAJO</a:t>
            </a:r>
            <a:endParaRPr lang="en-US" altLang="es-AR" sz="1200" b="1" strike="noStrike" spc="-1">
              <a:solidFill>
                <a:srgbClr val="4C4C4C"/>
              </a:solidFill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175" name="Line 33"/>
          <p:cNvSpPr/>
          <p:nvPr/>
        </p:nvSpPr>
        <p:spPr>
          <a:xfrm>
            <a:off x="315720" y="2720520"/>
            <a:ext cx="422820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6" name="CustomShape 34"/>
          <p:cNvSpPr/>
          <p:nvPr/>
        </p:nvSpPr>
        <p:spPr>
          <a:xfrm>
            <a:off x="4867275" y="1425575"/>
            <a:ext cx="3212465" cy="1056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lnSpcReduction="20000"/>
          </a:bodyPr>
          <a:p>
            <a:pPr>
              <a:lnSpc>
                <a:spcPct val="110000"/>
              </a:lnSpc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El paquete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roxygen2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 permite escribir documentación entre las líneas de tu código en los archivos .R con una sintaxis abreviada.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devtools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usa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roxygen2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crear la documentación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177" name="CustomShape 35"/>
          <p:cNvSpPr/>
          <p:nvPr/>
        </p:nvSpPr>
        <p:spPr>
          <a:xfrm>
            <a:off x="4978080" y="3968280"/>
            <a:ext cx="4026960" cy="198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53585F"/>
            </a:solidFill>
            <a:miter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69875" tIns="136525" rIns="269875" bIns="136525" anchor="ctr"/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</a:t>
            </a:r>
            <a:r>
              <a:rPr lang="en-US" alt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Suma dos números</a:t>
            </a: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.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@param x </a:t>
            </a:r>
            <a:r>
              <a:rPr lang="en-US" alt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Un número</a:t>
            </a: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.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@param y </a:t>
            </a:r>
            <a:r>
              <a:rPr lang="en-US" alt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Un número</a:t>
            </a: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.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@return </a:t>
            </a:r>
            <a:r>
              <a:rPr lang="en-US" alt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La suma de</a:t>
            </a: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 \code{x} </a:t>
            </a:r>
            <a:r>
              <a:rPr lang="en-US" alt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e</a:t>
            </a: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 \code{y}.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@examples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</a:t>
            </a:r>
            <a:r>
              <a:rPr lang="en-US" alt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suma</a:t>
            </a: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(1, 1)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797979"/>
                </a:solidFill>
                <a:latin typeface="Menlo" panose="020B0609030804020204"/>
                <a:ea typeface="Menlo" panose="020B0609030804020204"/>
              </a:rPr>
              <a:t>#' @export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alt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suma</a:t>
            </a: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&lt;- function(x, y) {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  x + y</a:t>
            </a:r>
            <a:endParaRPr lang="es-AR" sz="95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s-AR" sz="950" b="0" strike="noStrike" spc="-1">
                <a:solidFill>
                  <a:srgbClr val="000000"/>
                </a:solidFill>
                <a:latin typeface="Menlo" panose="020B0609030804020204"/>
                <a:ea typeface="Menlo" panose="020B0609030804020204"/>
              </a:rPr>
              <a:t>}</a:t>
            </a:r>
            <a:endParaRPr lang="es-AR" sz="950" b="0" strike="noStrike" spc="-1">
              <a:latin typeface="Arial"/>
            </a:endParaRPr>
          </a:p>
        </p:txBody>
      </p:sp>
      <p:sp>
        <p:nvSpPr>
          <p:cNvPr id="178" name="CustomShape 36"/>
          <p:cNvSpPr/>
          <p:nvPr/>
        </p:nvSpPr>
        <p:spPr>
          <a:xfrm>
            <a:off x="7386840" y="6651000"/>
            <a:ext cx="1445760" cy="4006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9" name="CustomShape 37"/>
          <p:cNvSpPr/>
          <p:nvPr/>
        </p:nvSpPr>
        <p:spPr>
          <a:xfrm>
            <a:off x="7386840" y="7083720"/>
            <a:ext cx="1445760" cy="4309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0" name="CustomShape 38"/>
          <p:cNvSpPr/>
          <p:nvPr/>
        </p:nvSpPr>
        <p:spPr>
          <a:xfrm>
            <a:off x="7386840" y="7553520"/>
            <a:ext cx="1445760" cy="201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1" name="CustomShape 39"/>
          <p:cNvSpPr/>
          <p:nvPr/>
        </p:nvSpPr>
        <p:spPr>
          <a:xfrm>
            <a:off x="8408160" y="6825960"/>
            <a:ext cx="395280" cy="292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data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82" name="CustomShape 40"/>
          <p:cNvSpPr/>
          <p:nvPr/>
        </p:nvSpPr>
        <p:spPr>
          <a:xfrm>
            <a:off x="8510040" y="7261200"/>
            <a:ext cx="267120" cy="292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S4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83" name="CustomShape 41"/>
          <p:cNvSpPr/>
          <p:nvPr/>
        </p:nvSpPr>
        <p:spPr>
          <a:xfrm>
            <a:off x="8500680" y="7520760"/>
            <a:ext cx="284040" cy="292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RC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84" name="CustomShape 42"/>
          <p:cNvSpPr/>
          <p:nvPr/>
        </p:nvSpPr>
        <p:spPr>
          <a:xfrm>
            <a:off x="5073480" y="6365520"/>
            <a:ext cx="910440" cy="142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@aliases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@concepts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@describeIn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@examples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@export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@family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85" name="CustomShape 43"/>
          <p:cNvSpPr/>
          <p:nvPr/>
        </p:nvSpPr>
        <p:spPr>
          <a:xfrm>
            <a:off x="6123960" y="6365520"/>
            <a:ext cx="1134360" cy="142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@inheritParams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@keywords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@param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@rdname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return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@section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86" name="CustomShape 44"/>
          <p:cNvSpPr/>
          <p:nvPr/>
        </p:nvSpPr>
        <p:spPr>
          <a:xfrm>
            <a:off x="7399080" y="6365520"/>
            <a:ext cx="748800" cy="142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>
              <a:lnSpc>
                <a:spcPct val="120000"/>
              </a:lnSpc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@seealso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@format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@source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@include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@slot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@field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87" name="CustomShape 45"/>
          <p:cNvSpPr/>
          <p:nvPr/>
        </p:nvSpPr>
        <p:spPr>
          <a:xfrm>
            <a:off x="4838760" y="6106680"/>
            <a:ext cx="170064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ETIQUETAS COMUNES DE </a:t>
            </a:r>
            <a:r>
              <a:rPr 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ROXYGENTAGS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88" name="Line 46"/>
          <p:cNvSpPr/>
          <p:nvPr/>
        </p:nvSpPr>
        <p:spPr>
          <a:xfrm>
            <a:off x="4807440" y="6085080"/>
            <a:ext cx="436788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9" name="CustomShape 47"/>
          <p:cNvSpPr/>
          <p:nvPr/>
        </p:nvSpPr>
        <p:spPr>
          <a:xfrm>
            <a:off x="9502920" y="2685240"/>
            <a:ext cx="4039560" cy="1213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use_data()</a:t>
            </a:r>
            <a:endParaRPr lang="es-AR" sz="1200" b="0" strike="noStrike" spc="-1">
              <a:latin typeface="Arial"/>
            </a:endParaRPr>
          </a:p>
          <a:p>
            <a:pPr marL="274320" fontAlgn="auto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Agrega un objetos de datos a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data/ </a:t>
            </a:r>
            <a:endParaRPr lang="es-AR" sz="1200" b="0" strike="noStrike" spc="-1">
              <a:latin typeface="Arial"/>
            </a:endParaRPr>
          </a:p>
          <a:p>
            <a:pPr marL="274320" fontAlgn="auto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(R/Sysdata.rda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si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internal = TRUE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use_data_raw()</a:t>
            </a:r>
            <a:endParaRPr lang="es-AR" sz="1200" b="0" strike="noStrike" spc="-1">
              <a:latin typeface="Arial"/>
            </a:endParaRPr>
          </a:p>
          <a:p>
            <a:pPr marL="274320" fontAlgn="auto">
              <a:lnSpc>
                <a:spcPct val="8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Agrega un Script de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R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limpiar los datos en un set de datos 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data-raw/.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Incluye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data-raw/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.Rbuildignore.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90" name="CustomShape 48"/>
          <p:cNvSpPr/>
          <p:nvPr/>
        </p:nvSpPr>
        <p:spPr>
          <a:xfrm>
            <a:off x="9435960" y="1642075"/>
            <a:ext cx="4218120" cy="952560"/>
          </a:xfrm>
          <a:prstGeom prst="rect">
            <a:avLst/>
          </a:prstGeom>
          <a:solidFill>
            <a:srgbClr val="A6AAA9">
              <a:alpha val="2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49"/>
          <p:cNvSpPr/>
          <p:nvPr/>
        </p:nvSpPr>
        <p:spPr>
          <a:xfrm>
            <a:off x="9945720" y="1700150"/>
            <a:ext cx="3629520" cy="925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fontScale="90000"/>
          </a:bodyPr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Guarda los datos como archivos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.Rdata (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sugerencia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 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Guarda los datos en una de las carpetas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data/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R/Sysdata.rda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inst/extdata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Usa siempre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LazyData: true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tu archivo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DESCRIPTION.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92" name="CustomShape 50"/>
          <p:cNvSpPr/>
          <p:nvPr/>
        </p:nvSpPr>
        <p:spPr>
          <a:xfrm>
            <a:off x="9532800" y="1628395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93" name="CustomShape 51"/>
          <p:cNvSpPr/>
          <p:nvPr/>
        </p:nvSpPr>
        <p:spPr>
          <a:xfrm>
            <a:off x="9532800" y="1909555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94" name="CustomShape 52"/>
          <p:cNvSpPr/>
          <p:nvPr/>
        </p:nvSpPr>
        <p:spPr>
          <a:xfrm>
            <a:off x="9532800" y="2190355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95" name="CustomShape 53"/>
          <p:cNvSpPr/>
          <p:nvPr/>
        </p:nvSpPr>
        <p:spPr>
          <a:xfrm>
            <a:off x="9504045" y="3912235"/>
            <a:ext cx="4251325" cy="157797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lnSpcReduction="10000"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Guarda los datos en: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endParaRPr lang="es-AR" sz="1200" b="0" strike="noStrike" spc="-1">
              <a:latin typeface="Arial"/>
            </a:endParaRPr>
          </a:p>
          <a:p>
            <a:pPr marL="387985" indent="-17145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data/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que est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é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 accesibles para los usuarios del paquete.</a:t>
            </a:r>
            <a:endParaRPr lang="es-AR" sz="1200" b="0" strike="noStrike" spc="-1">
              <a:latin typeface="Arial"/>
            </a:endParaRPr>
          </a:p>
          <a:p>
            <a:pPr marL="387985" indent="-17145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R/sysdata.rda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mantener los datos como internos y que los usen tus funciones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  <a:p>
            <a:pPr marL="387985" indent="-17145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inst/extdata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que los datos crudos esten disponibles para cargar y ejecutar ejemplos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Acede a 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é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stos datos con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system.file()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96" name="CustomShape 54"/>
          <p:cNvSpPr/>
          <p:nvPr/>
        </p:nvSpPr>
        <p:spPr>
          <a:xfrm>
            <a:off x="9428760" y="980640"/>
            <a:ext cx="4245480" cy="63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lnSpcReduction="10000"/>
          </a:bodyPr>
          <a:p>
            <a:pPr>
              <a:lnSpc>
                <a:spcPct val="90000"/>
              </a:lnSpc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La carpeta </a:t>
            </a:r>
            <a:r>
              <a:rPr lang="es-AR" sz="1200" b="0" strike="noStrike" spc="-1">
                <a:solidFill>
                  <a:srgbClr val="000000"/>
                </a:solidFill>
                <a:latin typeface="FontAwesome"/>
                <a:ea typeface="FontAwesome"/>
              </a:rPr>
              <a:t> </a:t>
            </a:r>
            <a:r>
              <a:rPr lang="es-AR" sz="1200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  <a:sym typeface="+mn-ea"/>
              </a:rPr>
              <a:t>d</a:t>
            </a:r>
            <a:r>
              <a:rPr lang="en-US" altLang="es-AR" sz="1200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  <a:sym typeface="+mn-ea"/>
              </a:rPr>
              <a:t>atos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/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 permite incuir set 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  <a:p>
            <a:pPr>
              <a:lnSpc>
                <a:spcPct val="90000"/>
              </a:lnSpc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de datos en tu paquete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97" name="Line 55"/>
          <p:cNvSpPr/>
          <p:nvPr/>
        </p:nvSpPr>
        <p:spPr>
          <a:xfrm>
            <a:off x="9433800" y="3896640"/>
            <a:ext cx="420120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8" name="CustomShape 56"/>
          <p:cNvSpPr/>
          <p:nvPr/>
        </p:nvSpPr>
        <p:spPr>
          <a:xfrm>
            <a:off x="9453245" y="5975985"/>
            <a:ext cx="4277995" cy="828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El archivo </a:t>
            </a:r>
            <a:r>
              <a:rPr lang="es-AR" sz="1200" b="0" strike="noStrike" spc="-1">
                <a:solidFill>
                  <a:srgbClr val="53585F"/>
                </a:solidFill>
                <a:latin typeface="FontAwesome"/>
                <a:ea typeface="FontAwesome"/>
              </a:rPr>
              <a:t>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NAMESPACE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te ayuda a crear un paquete auto-contenido: no interferirá con otros paquetes y otros paquetes no interferir</a:t>
            </a:r>
            <a:r>
              <a:rPr lang="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á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 con el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199" name="CustomShape 57"/>
          <p:cNvSpPr/>
          <p:nvPr/>
        </p:nvSpPr>
        <p:spPr>
          <a:xfrm>
            <a:off x="9945720" y="6779160"/>
            <a:ext cx="3692520" cy="135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Exporta funciones para usuarios usando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@export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los comentarios de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Importa objetos desde otros paquetes con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</a:t>
            </a:r>
            <a:r>
              <a:rPr lang="en-US" alt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quete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::obje</a:t>
            </a:r>
            <a:r>
              <a:rPr lang="en-US" alt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to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(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recomendado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 o 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@import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@importFrom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@importClassesFrom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,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@importMethodsFrom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(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no siempre recomendado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200" name="CustomShape 58"/>
          <p:cNvSpPr/>
          <p:nvPr/>
        </p:nvSpPr>
        <p:spPr>
          <a:xfrm>
            <a:off x="9622800" y="8726400"/>
            <a:ext cx="3938760" cy="956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 lnSpcReduction="20000"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1.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Modifica tu código o pruebas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2.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Documenta tu paquete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s-AR" sz="1200" b="0" strike="noStrike" spc="-1">
                <a:solidFill>
                  <a:srgbClr val="797979"/>
                </a:solidFill>
                <a:latin typeface="Source Sans Pro" panose="020B0503030403020204"/>
                <a:ea typeface="Source Sans Pro" panose="020B0503030403020204"/>
              </a:rPr>
              <a:t>devtools::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document()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3.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Revisa el archivo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NAMESPACE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4.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Repite hasta que el archivo 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NAMESPACE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es correcto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201" name="CustomShape 59"/>
          <p:cNvSpPr/>
          <p:nvPr/>
        </p:nvSpPr>
        <p:spPr>
          <a:xfrm>
            <a:off x="9532800" y="682056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202" name="CustomShape 60"/>
          <p:cNvSpPr/>
          <p:nvPr/>
        </p:nvSpPr>
        <p:spPr>
          <a:xfrm>
            <a:off x="9532800" y="7356240"/>
            <a:ext cx="393480" cy="474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 algn="ctr">
              <a:lnSpc>
                <a:spcPct val="100000"/>
              </a:lnSpc>
            </a:pPr>
            <a:r>
              <a:rPr lang="es-AR" sz="2400" b="0" strike="noStrike" spc="-1">
                <a:solidFill>
                  <a:srgbClr val="797979"/>
                </a:solidFill>
                <a:latin typeface="FontAwesome"/>
                <a:ea typeface="FontAwesome"/>
              </a:rPr>
              <a:t>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203" name="CustomShape 61"/>
          <p:cNvSpPr/>
          <p:nvPr/>
        </p:nvSpPr>
        <p:spPr>
          <a:xfrm>
            <a:off x="9443520" y="8450280"/>
            <a:ext cx="81828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FLUJO DE TRABAJO</a:t>
            </a:r>
            <a:endParaRPr lang="en-US" altLang="es-AR" sz="1200" b="1" strike="noStrike" spc="-1">
              <a:solidFill>
                <a:srgbClr val="4C4C4C"/>
              </a:solidFill>
              <a:latin typeface="Source Sans Pro" panose="020B0503030403020204"/>
              <a:ea typeface="Source Sans Pro" panose="020B0503030403020204"/>
            </a:endParaRPr>
          </a:p>
        </p:txBody>
      </p:sp>
      <p:sp>
        <p:nvSpPr>
          <p:cNvPr id="204" name="Line 62"/>
          <p:cNvSpPr/>
          <p:nvPr/>
        </p:nvSpPr>
        <p:spPr>
          <a:xfrm>
            <a:off x="9408600" y="8390880"/>
            <a:ext cx="4228200" cy="360"/>
          </a:xfrm>
          <a:prstGeom prst="line">
            <a:avLst/>
          </a:prstGeom>
          <a:ln w="12600" cap="rnd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5" name="CustomShape 63"/>
          <p:cNvSpPr/>
          <p:nvPr/>
        </p:nvSpPr>
        <p:spPr>
          <a:xfrm>
            <a:off x="9433800" y="9807120"/>
            <a:ext cx="2009160" cy="445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54720" tIns="54720" rIns="54720" bIns="54720" anchor="ctr"/>
          <a:p>
            <a:pPr>
              <a:lnSpc>
                <a:spcPct val="90000"/>
              </a:lnSpc>
            </a:pPr>
            <a:r>
              <a:rPr lang="en-US" altLang="es-AR" sz="1200" b="1" strike="noStrike" spc="-1">
                <a:solidFill>
                  <a:srgbClr val="424242"/>
                </a:solidFill>
                <a:latin typeface="Source Sans Pro" panose="020B0503030403020204"/>
                <a:ea typeface="Source Sans Pro" panose="020B0503030403020204"/>
              </a:rPr>
              <a:t>COMPARTE TU PAQUETE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s-AR" sz="1200" b="0" u="sng" strike="noStrike" spc="-1">
                <a:solidFill>
                  <a:srgbClr val="0000FF"/>
                </a:solidFill>
                <a:uFillTx/>
                <a:latin typeface="Source Sans Pro" panose="020B0503030403020204"/>
                <a:ea typeface="Source Sans Pro" panose="020B0503030403020204"/>
                <a:hlinkClick r:id="rId6"/>
              </a:rPr>
              <a:t>r-pkgs.had.co.nz/release.html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206" name="CustomShape 64"/>
          <p:cNvSpPr/>
          <p:nvPr/>
        </p:nvSpPr>
        <p:spPr>
          <a:xfrm>
            <a:off x="4876560" y="1274760"/>
            <a:ext cx="748440" cy="208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12600" tIns="12600" rIns="12600" bIns="12600" anchor="ctr"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AR" sz="1200" b="1" strike="noStrike" spc="-1">
                <a:solidFill>
                  <a:srgbClr val="4C4C4C"/>
                </a:solidFill>
                <a:latin typeface="Source Sans Pro" panose="020B0503030403020204"/>
                <a:ea typeface="Source Sans Pro" panose="020B0503030403020204"/>
              </a:rPr>
              <a:t>ROXYGEN2</a:t>
            </a:r>
            <a:endParaRPr lang="es-AR" sz="1200" b="0" strike="noStrike" spc="-1">
              <a:latin typeface="Arial"/>
            </a:endParaRPr>
          </a:p>
        </p:txBody>
      </p:sp>
      <p:pic>
        <p:nvPicPr>
          <p:cNvPr id="207" name="Image"/>
          <p:cNvPicPr/>
          <p:nvPr/>
        </p:nvPicPr>
        <p:blipFill>
          <a:blip r:embed="rId7"/>
          <a:stretch>
            <a:fillRect/>
          </a:stretch>
        </p:blipFill>
        <p:spPr>
          <a:xfrm>
            <a:off x="238680" y="9978480"/>
            <a:ext cx="1753920" cy="615600"/>
          </a:xfrm>
          <a:prstGeom prst="rect">
            <a:avLst/>
          </a:prstGeom>
          <a:ln w="12600">
            <a:noFill/>
          </a:ln>
        </p:spPr>
      </p:pic>
      <p:pic>
        <p:nvPicPr>
          <p:cNvPr id="208" name="devtools.png"/>
          <p:cNvPicPr/>
          <p:nvPr/>
        </p:nvPicPr>
        <p:blipFill>
          <a:blip r:embed="rId8"/>
          <a:stretch>
            <a:fillRect/>
          </a:stretch>
        </p:blipFill>
        <p:spPr>
          <a:xfrm>
            <a:off x="12302280" y="196920"/>
            <a:ext cx="1383480" cy="1603800"/>
          </a:xfrm>
          <a:prstGeom prst="rect">
            <a:avLst/>
          </a:prstGeom>
          <a:ln w="12600">
            <a:noFill/>
          </a:ln>
        </p:spPr>
      </p:pic>
      <p:pic>
        <p:nvPicPr>
          <p:cNvPr id="209" name="roxygen2.png"/>
          <p:cNvPicPr/>
          <p:nvPr/>
        </p:nvPicPr>
        <p:blipFill>
          <a:blip r:embed="rId9"/>
          <a:stretch>
            <a:fillRect/>
          </a:stretch>
        </p:blipFill>
        <p:spPr>
          <a:xfrm>
            <a:off x="8063280" y="1328400"/>
            <a:ext cx="947880" cy="1098720"/>
          </a:xfrm>
          <a:prstGeom prst="rect">
            <a:avLst/>
          </a:prstGeom>
          <a:ln w="12600">
            <a:noFill/>
          </a:ln>
        </p:spPr>
      </p:pic>
      <p:sp>
        <p:nvSpPr>
          <p:cNvPr id="2" name="CustomShape 34"/>
          <p:cNvSpPr/>
          <p:nvPr/>
        </p:nvSpPr>
        <p:spPr>
          <a:xfrm>
            <a:off x="4935220" y="2190115"/>
            <a:ext cx="4069715" cy="179387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54720" tIns="54720" rIns="54720" bIns="54720" anchor="ctr">
            <a:normAutofit/>
          </a:bodyPr>
          <a:p>
            <a:pPr>
              <a:lnSpc>
                <a:spcPct val="90000"/>
              </a:lnSpc>
            </a:pPr>
            <a:endParaRPr lang="es-AR" sz="1200" b="0" strike="noStrike" spc="-1">
              <a:latin typeface="Arial"/>
            </a:endParaRPr>
          </a:p>
          <a:p>
            <a:pPr marL="299085" indent="-171450">
              <a:lnSpc>
                <a:spcPct val="90000"/>
              </a:lnSpc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Agrega documentación de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como líneas de comentarios que empiezan con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#’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 </a:t>
            </a:r>
            <a:endParaRPr lang="es-AR" sz="1200" b="0" strike="noStrike" spc="-1">
              <a:latin typeface="Arial"/>
            </a:endParaRPr>
          </a:p>
          <a:p>
            <a:pPr marL="299085" indent="-17145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Ubica las líneas de comentarios que define el objeto a documentar </a:t>
            </a:r>
            <a:r>
              <a:rPr lang="en-US" altLang="es-AR" sz="1200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  <a:sym typeface="+mn-ea"/>
              </a:rPr>
              <a:t>por encima de tu código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 </a:t>
            </a:r>
            <a:endParaRPr lang="es-AR" sz="1200" b="0" strike="noStrike" spc="-1">
              <a:latin typeface="Arial"/>
            </a:endParaRPr>
          </a:p>
          <a:p>
            <a:pPr marL="299085" indent="-17145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Ubica etiquetas de </a:t>
            </a:r>
            <a:r>
              <a:rPr lang="es-AR" sz="1200" b="0" i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roxygen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@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luego de </a:t>
            </a:r>
            <a:r>
              <a:rPr lang="es-AR" sz="1200" b="1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#’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 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para definir secciones específicas en la documentación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 </a:t>
            </a:r>
            <a:endParaRPr lang="es-AR" sz="1200" b="0" strike="noStrike" spc="-1">
              <a:latin typeface="Arial"/>
            </a:endParaRPr>
          </a:p>
          <a:p>
            <a:pPr marL="299085" indent="-17145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 panose="02080604020202020204" pitchFamily="34" charset="0"/>
              <a:buChar char="•"/>
            </a:pP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Las l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íneas sin etiquetas seran usadas para generar un título, una descripción y l</a:t>
            </a:r>
            <a:r>
              <a:rPr lang="en-US" altLang="en-US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os detalles 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(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en ese orden</a:t>
            </a:r>
            <a:r>
              <a:rPr 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)</a:t>
            </a:r>
            <a:r>
              <a:rPr lang="en-US" altLang="es-AR" sz="1200" b="0" strike="noStrike" spc="-1">
                <a:solidFill>
                  <a:srgbClr val="000000"/>
                </a:solidFill>
                <a:latin typeface="Source Sans Pro" panose="020B0503030403020204"/>
                <a:ea typeface="Source Sans Pro" panose="020B0503030403020204"/>
              </a:rPr>
              <a:t>.</a:t>
            </a:r>
            <a:endParaRPr lang="en-US" altLang="es-AR" sz="1200" b="0" strike="noStrike" spc="-1">
              <a:solidFill>
                <a:srgbClr val="000000"/>
              </a:solidFill>
              <a:latin typeface="Source Sans Pro" panose="020B0503030403020204"/>
              <a:ea typeface="Source Sans Pro" panose="020B0503030403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8896</Words>
  <Application>WPS Presentation</Application>
  <PresentationFormat/>
  <Paragraphs>460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SimSun</vt:lpstr>
      <vt:lpstr>Wingdings</vt:lpstr>
      <vt:lpstr>Arial</vt:lpstr>
      <vt:lpstr>Symbol</vt:lpstr>
      <vt:lpstr>Menlo</vt:lpstr>
      <vt:lpstr>Source Sans Pro</vt:lpstr>
      <vt:lpstr>FontAwesome</vt:lpstr>
      <vt:lpstr>Font Awesome 5 Pro</vt:lpstr>
      <vt:lpstr>Font Awesome 5 Free Solid</vt:lpstr>
      <vt:lpstr>Source Sans Pro</vt:lpstr>
      <vt:lpstr>东文宋体</vt:lpstr>
      <vt:lpstr>DejaVu Sans</vt:lpstr>
      <vt:lpstr>Gubbi</vt:lpstr>
      <vt:lpstr>微软雅黑</vt:lpstr>
      <vt:lpstr>Droid Sans Fallback</vt:lpstr>
      <vt:lpstr/>
      <vt:lpstr>Arial Unicode MS</vt:lpstr>
      <vt:lpstr>OpenSymbol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Paquetes : : HOJA DE REFERENCIA</dc:title>
  <dc:creator/>
  <cp:lastModifiedBy>pao</cp:lastModifiedBy>
  <cp:revision>12</cp:revision>
  <dcterms:created xsi:type="dcterms:W3CDTF">2019-12-17T19:20:03Z</dcterms:created>
  <dcterms:modified xsi:type="dcterms:W3CDTF">2019-12-17T19:20:03Z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KSOProductBuildVer">
    <vt:lpwstr>1033-10.1.0.6757</vt:lpwstr>
  </property>
</Properties>
</file>