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15" autoAdjust="0"/>
    <p:restoredTop sz="91837" autoAdjust="0"/>
  </p:normalViewPr>
  <p:slideViewPr>
    <p:cSldViewPr snapToGrid="0">
      <p:cViewPr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892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4.0/" TargetMode="External"/><Relationship Id="rId13" Type="http://schemas.openxmlformats.org/officeDocument/2006/relationships/hyperlink" Target="http://rpubs.com" TargetMode="External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hyperlink" Target="http://rstudio.com" TargetMode="External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hyperlink" Target="https://www.rstudio.com/products/connect/" TargetMode="External"/><Relationship Id="rId9" Type="http://schemas.openxmlformats.org/officeDocument/2006/relationships/hyperlink" Target="mailto:info@rstudio.com" TargetMode="External"/><Relationship Id="rId14" Type="http://schemas.openxmlformats.org/officeDocument/2006/relationships/hyperlink" Target="http://shinyapps.io" TargetMode="External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11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3F304E6-D12E-4EF5-A770-60005866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35" y="0"/>
            <a:ext cx="5590517" cy="2566638"/>
          </a:xfrm>
          <a:prstGeom prst="rect">
            <a:avLst/>
          </a:prstGeom>
        </p:spPr>
      </p:pic>
      <p:sp>
        <p:nvSpPr>
          <p:cNvPr id="119" name="Rectangle"/>
          <p:cNvSpPr/>
          <p:nvPr/>
        </p:nvSpPr>
        <p:spPr>
          <a:xfrm>
            <a:off x="10444243" y="9504258"/>
            <a:ext cx="3265234" cy="9169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Publish on  RStudio Connect, to share R Markdown documents securely, schedule automatic updates, and interact with parameters in real time. www.rstudio.com/products/connect/"/>
          <p:cNvSpPr txBox="1"/>
          <p:nvPr/>
        </p:nvSpPr>
        <p:spPr>
          <a:xfrm>
            <a:off x="10547481" y="9571540"/>
            <a:ext cx="3131718" cy="691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Clr>
                <a:srgbClr val="000000"/>
              </a:buClr>
              <a:defRPr b="0">
                <a:solidFill>
                  <a:srgbClr val="000000"/>
                </a:solidFill>
              </a:defRPr>
            </a:pPr>
            <a:r>
              <a:rPr lang="es-AR" sz="1000" b="1" dirty="0">
                <a:solidFill>
                  <a:srgbClr val="C85349"/>
                </a:solidFill>
              </a:rPr>
              <a:t>Publica</a:t>
            </a:r>
            <a:r>
              <a:rPr sz="1000" b="1" dirty="0">
                <a:solidFill>
                  <a:srgbClr val="C85349"/>
                </a:solidFill>
              </a:rPr>
              <a:t> </a:t>
            </a:r>
            <a:r>
              <a:rPr lang="es-AR" sz="1000" b="1" dirty="0">
                <a:solidFill>
                  <a:srgbClr val="C85349"/>
                </a:solidFill>
              </a:rPr>
              <a:t>en</a:t>
            </a:r>
            <a:r>
              <a:rPr sz="1000" b="1" dirty="0">
                <a:solidFill>
                  <a:srgbClr val="C85349"/>
                </a:solidFill>
              </a:rPr>
              <a:t> RStudio Connect</a:t>
            </a:r>
            <a:r>
              <a:rPr sz="1000" dirty="0">
                <a:solidFill>
                  <a:srgbClr val="C85349"/>
                </a:solidFill>
              </a:rPr>
              <a:t>,</a:t>
            </a:r>
            <a:r>
              <a:rPr sz="1000" dirty="0"/>
              <a:t> </a:t>
            </a:r>
            <a:r>
              <a:rPr lang="es-AR" sz="1000" dirty="0"/>
              <a:t>para compartir documentos R </a:t>
            </a:r>
            <a:r>
              <a:rPr lang="es-AR" sz="1000" dirty="0" err="1"/>
              <a:t>Markdown</a:t>
            </a:r>
            <a:r>
              <a:rPr sz="1000" dirty="0"/>
              <a:t> </a:t>
            </a:r>
            <a:r>
              <a:rPr lang="es-AR" sz="1000" dirty="0"/>
              <a:t>de forma segura</a:t>
            </a:r>
            <a:r>
              <a:rPr sz="1000" dirty="0"/>
              <a:t>, </a:t>
            </a:r>
            <a:r>
              <a:rPr lang="es-AR" sz="1000" dirty="0"/>
              <a:t>agendar actualizaciones automáticas e interactuar con parámetros en tiempo real </a:t>
            </a:r>
            <a:r>
              <a:rPr sz="1000" u="sng" dirty="0">
                <a:hlinkClick r:id="rId4"/>
              </a:rPr>
              <a:t>www.rstudio.com/products/connect/</a:t>
            </a:r>
          </a:p>
        </p:txBody>
      </p:sp>
      <p:sp>
        <p:nvSpPr>
          <p:cNvPr id="121" name="Line"/>
          <p:cNvSpPr/>
          <p:nvPr/>
        </p:nvSpPr>
        <p:spPr>
          <a:xfrm>
            <a:off x="253665" y="11029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2" name="Screen Shot 2015-12-28 at 12.05.41 PM.png" descr="Screen Shot 2015-12-28 at 12.05.4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20" y="1272493"/>
            <a:ext cx="6672401" cy="4374966"/>
          </a:xfrm>
          <a:prstGeom prst="rect">
            <a:avLst/>
          </a:prstGeom>
          <a:ln w="12700">
            <a:miter lim="400000"/>
          </a:ln>
          <a:effectLst>
            <a:outerShdw blurRad="76200" dist="635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23" name="Screen Shot 2016-02-26 at 3.47.41 PM.png" descr="Screen Shot 2016-02-26 at 3.47.41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905" y="1600960"/>
            <a:ext cx="6618032" cy="402143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roup"/>
          <p:cNvSpPr txBox="1"/>
          <p:nvPr/>
        </p:nvSpPr>
        <p:spPr>
          <a:xfrm>
            <a:off x="3705736" y="7583708"/>
            <a:ext cx="3131717" cy="25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Una </a:t>
            </a:r>
            <a:r>
              <a:rPr lang="es-AR" dirty="0" err="1"/>
              <a:t>ó</a:t>
            </a:r>
            <a:r>
              <a:rPr lang="es-AR" dirty="0"/>
              <a:t> más líneas rodeadas con</a:t>
            </a:r>
            <a:r>
              <a:rPr b="1" dirty="0"/>
              <a:t>```{r}</a:t>
            </a:r>
            <a:r>
              <a:rPr dirty="0"/>
              <a:t> and </a:t>
            </a:r>
            <a:r>
              <a:rPr b="1" dirty="0"/>
              <a:t>```</a:t>
            </a:r>
            <a:r>
              <a:rPr dirty="0"/>
              <a:t>. </a:t>
            </a:r>
            <a:r>
              <a:rPr lang="es-AR" dirty="0"/>
              <a:t> Ubica las opciones del bloque entre llaves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de r</a:t>
            </a:r>
            <a:r>
              <a:rPr dirty="0"/>
              <a:t>. Insert with</a:t>
            </a:r>
          </a:p>
        </p:txBody>
      </p:sp>
      <p:pic>
        <p:nvPicPr>
          <p:cNvPr id="143" name="Screen Shot 2016-02-26 at 3.38.51 PM.png" descr="Screen Shot 2016-02-26 at 3.38.51 PM.png"/>
          <p:cNvPicPr>
            <a:picLocks noChangeAspect="1"/>
          </p:cNvPicPr>
          <p:nvPr/>
        </p:nvPicPr>
        <p:blipFill>
          <a:blip r:embed="rId7"/>
          <a:srcRect l="9980" t="5056" r="9980" b="12139"/>
          <a:stretch>
            <a:fillRect/>
          </a:stretch>
        </p:blipFill>
        <p:spPr>
          <a:xfrm>
            <a:off x="6838576" y="881837"/>
            <a:ext cx="3258207" cy="3987398"/>
          </a:xfrm>
          <a:prstGeom prst="rect">
            <a:avLst/>
          </a:prstGeom>
          <a:ln w="12700">
            <a:miter lim="400000"/>
          </a:ln>
          <a:effectLst>
            <a:outerShdw blurRad="76200" dist="635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44" name="YAML Header  Optional section of render (e.g. pandoc)…"/>
          <p:cNvSpPr txBox="1"/>
          <p:nvPr/>
        </p:nvSpPr>
        <p:spPr>
          <a:xfrm>
            <a:off x="10466209" y="1474501"/>
            <a:ext cx="3244720" cy="222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Encabezado </a:t>
            </a:r>
            <a:r>
              <a:rPr b="1" dirty="0"/>
              <a:t>YAML</a:t>
            </a:r>
            <a:br>
              <a:rPr b="1" dirty="0"/>
            </a:br>
            <a:r>
              <a:rPr lang="es-AR" dirty="0"/>
              <a:t>Sección opcional del render</a:t>
            </a:r>
            <a:r>
              <a:rPr dirty="0"/>
              <a:t> (</a:t>
            </a:r>
            <a:r>
              <a:rPr lang="es-AR" dirty="0" err="1"/>
              <a:t>ej</a:t>
            </a:r>
            <a:r>
              <a:rPr dirty="0"/>
              <a:t>. </a:t>
            </a:r>
            <a:r>
              <a:rPr dirty="0" err="1"/>
              <a:t>pandoc</a:t>
            </a:r>
            <a:r>
              <a:rPr dirty="0"/>
              <a:t>)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Opciones escritas como pares clave-valor</a:t>
            </a:r>
            <a:r>
              <a:rPr dirty="0"/>
              <a:t> (YAML).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Al comienzo del archivo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Entre líneas de</a:t>
            </a:r>
            <a:r>
              <a:rPr dirty="0"/>
              <a:t>  - - -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Text</a:t>
            </a:r>
            <a:r>
              <a:rPr lang="es-AR" dirty="0"/>
              <a:t>o</a:t>
            </a:r>
            <a:br>
              <a:rPr dirty="0"/>
            </a:br>
            <a:r>
              <a:rPr lang="es-AR" b="0" dirty="0"/>
              <a:t>Narración formateada con</a:t>
            </a:r>
            <a:r>
              <a:rPr b="0" dirty="0"/>
              <a:t> markdown, </a:t>
            </a:r>
            <a:r>
              <a:rPr lang="es-AR" b="0" dirty="0"/>
              <a:t>mezclada con</a:t>
            </a:r>
            <a:r>
              <a:rPr b="0" dirty="0"/>
              <a:t>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</a:defRPr>
            </a:pPr>
            <a:r>
              <a:rPr lang="es-AR" dirty="0"/>
              <a:t>Bloques de código</a:t>
            </a:r>
            <a:br>
              <a:rPr dirty="0"/>
            </a:br>
            <a:r>
              <a:rPr lang="es-AR" b="0" dirty="0"/>
              <a:t>Fragmentos de código incluido. Cada bloque</a:t>
            </a:r>
            <a:r>
              <a:rPr b="0" dirty="0"/>
              <a:t>: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Comienza con</a:t>
            </a:r>
            <a:r>
              <a:rPr dirty="0"/>
              <a:t> </a:t>
            </a:r>
            <a:r>
              <a:rPr b="1" dirty="0"/>
              <a:t>```{r}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Termina con</a:t>
            </a:r>
            <a:r>
              <a:rPr dirty="0"/>
              <a:t> </a:t>
            </a:r>
            <a:r>
              <a:rPr b="1" dirty="0"/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 Markdown </a:t>
            </a:r>
            <a:r>
              <a:rPr lang="es-AR" dirty="0"/>
              <a:t>ejecuta el código y agrega los resultados al documento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lang="es-AR" dirty="0"/>
              <a:t>Utiliza la ubicación del archivo</a:t>
            </a:r>
            <a:r>
              <a:rPr dirty="0"/>
              <a:t> .</a:t>
            </a:r>
            <a:r>
              <a:rPr dirty="0" err="1"/>
              <a:t>Rmd</a:t>
            </a:r>
            <a:r>
              <a:rPr dirty="0"/>
              <a:t> </a:t>
            </a:r>
            <a:r>
              <a:rPr lang="es-AR" dirty="0"/>
              <a:t>como el</a:t>
            </a:r>
            <a:r>
              <a:rPr dirty="0"/>
              <a:t> </a:t>
            </a:r>
            <a:r>
              <a:rPr lang="es-AR" b="1" dirty="0"/>
              <a:t>directorio de trabajo.</a:t>
            </a:r>
            <a:endParaRPr b="1" dirty="0"/>
          </a:p>
        </p:txBody>
      </p:sp>
      <p:sp>
        <p:nvSpPr>
          <p:cNvPr id="145" name="Line"/>
          <p:cNvSpPr/>
          <p:nvPr/>
        </p:nvSpPr>
        <p:spPr>
          <a:xfrm>
            <a:off x="10382208" y="5867883"/>
            <a:ext cx="333379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Interactive Documents"/>
          <p:cNvSpPr txBox="1"/>
          <p:nvPr/>
        </p:nvSpPr>
        <p:spPr>
          <a:xfrm>
            <a:off x="10442229" y="6016879"/>
            <a:ext cx="3357368" cy="2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b">
            <a:spAutoFit/>
          </a:bodyPr>
          <a:lstStyle/>
          <a:p>
            <a:pPr lvl="1" indent="0">
              <a:lnSpc>
                <a:spcPct val="6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 dirty="0"/>
              <a:t>Documentos interactivos</a:t>
            </a:r>
            <a:endParaRPr dirty="0"/>
          </a:p>
        </p:txBody>
      </p:sp>
      <p:sp>
        <p:nvSpPr>
          <p:cNvPr id="147" name="Turn your report into an interactive Shiny document in 4 steps…"/>
          <p:cNvSpPr txBox="1"/>
          <p:nvPr/>
        </p:nvSpPr>
        <p:spPr>
          <a:xfrm>
            <a:off x="10466209" y="6338881"/>
            <a:ext cx="3182632" cy="983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Convierte tu reporte en un documento interactivo de </a:t>
            </a:r>
            <a:r>
              <a:rPr lang="es-AR" dirty="0" err="1"/>
              <a:t>Shiny</a:t>
            </a:r>
            <a:r>
              <a:rPr lang="es-AR" dirty="0"/>
              <a:t> en 4 pasos: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1. </a:t>
            </a:r>
            <a:r>
              <a:rPr lang="es-AR" dirty="0"/>
              <a:t>Añade </a:t>
            </a:r>
            <a:r>
              <a:rPr lang="es-AR" dirty="0" err="1"/>
              <a:t>runtime:shiny</a:t>
            </a:r>
            <a:r>
              <a:rPr lang="es-AR" dirty="0"/>
              <a:t> al encabezado YAML.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2. </a:t>
            </a:r>
            <a:r>
              <a:rPr lang="es-AR" dirty="0"/>
              <a:t>Utiliza funciones input de </a:t>
            </a:r>
            <a:r>
              <a:rPr lang="es-AR" dirty="0" err="1"/>
              <a:t>Shiny</a:t>
            </a:r>
            <a:r>
              <a:rPr lang="es-AR" dirty="0"/>
              <a:t> para agregar objetos de input.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3. </a:t>
            </a:r>
            <a:r>
              <a:rPr lang="es-AR" dirty="0"/>
              <a:t>Utiliza funciones render de </a:t>
            </a:r>
            <a:r>
              <a:rPr dirty="0"/>
              <a:t>Shiny </a:t>
            </a:r>
            <a:r>
              <a:rPr lang="es-AR" dirty="0"/>
              <a:t>para incluir</a:t>
            </a:r>
            <a:r>
              <a:rPr dirty="0"/>
              <a:t> </a:t>
            </a:r>
            <a:r>
              <a:rPr lang="es-AR" dirty="0"/>
              <a:t>salidas reactivas</a:t>
            </a:r>
            <a:r>
              <a:rPr dirty="0"/>
              <a:t>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4. </a:t>
            </a:r>
            <a:r>
              <a:rPr lang="es-AR" dirty="0"/>
              <a:t>Renderiza con</a:t>
            </a:r>
            <a:r>
              <a:rPr dirty="0"/>
              <a:t> </a:t>
            </a:r>
            <a:r>
              <a:rPr dirty="0" err="1"/>
              <a:t>rmarkdown</a:t>
            </a:r>
            <a:r>
              <a:rPr dirty="0"/>
              <a:t>::run  o click</a:t>
            </a:r>
            <a:r>
              <a:rPr lang="es-AR" dirty="0" err="1"/>
              <a:t>eando</a:t>
            </a:r>
            <a:r>
              <a:rPr dirty="0"/>
              <a:t> Run Document </a:t>
            </a:r>
            <a:r>
              <a:rPr lang="es-AR" dirty="0"/>
              <a:t>en el IDE de</a:t>
            </a:r>
            <a:r>
              <a:rPr dirty="0"/>
              <a:t> RStudio</a:t>
            </a:r>
          </a:p>
        </p:txBody>
      </p:sp>
      <p:sp>
        <p:nvSpPr>
          <p:cNvPr id="148" name="---…"/>
          <p:cNvSpPr/>
          <p:nvPr/>
        </p:nvSpPr>
        <p:spPr>
          <a:xfrm>
            <a:off x="10495044" y="7368541"/>
            <a:ext cx="1400082" cy="1736518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8900" tIns="88900" rIns="88900" bIns="8890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output: html_document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runtime: shiny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```{r, echo = FALSE}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numericInput("n",  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  "How many cars?", 5)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renderTable({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  head(cars, input$n)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```</a:t>
            </a:r>
          </a:p>
        </p:txBody>
      </p:sp>
      <p:sp>
        <p:nvSpPr>
          <p:cNvPr id="149" name="Arrow"/>
          <p:cNvSpPr/>
          <p:nvPr/>
        </p:nvSpPr>
        <p:spPr>
          <a:xfrm>
            <a:off x="11977299" y="8099992"/>
            <a:ext cx="627032" cy="197083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Embed a complete app into your document with shiny::shinyAppDir()"/>
          <p:cNvSpPr txBox="1"/>
          <p:nvPr/>
        </p:nvSpPr>
        <p:spPr>
          <a:xfrm>
            <a:off x="10466209" y="9187729"/>
            <a:ext cx="3182632" cy="22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Incorpora</a:t>
            </a:r>
            <a:r>
              <a:rPr dirty="0"/>
              <a:t> </a:t>
            </a:r>
            <a:r>
              <a:rPr lang="es-AR" dirty="0"/>
              <a:t>una app completa a tu documento con </a:t>
            </a:r>
            <a:r>
              <a:rPr dirty="0"/>
              <a:t>shiny::</a:t>
            </a:r>
            <a:r>
              <a:rPr b="1" dirty="0" err="1"/>
              <a:t>shinyAppDir</a:t>
            </a:r>
            <a:r>
              <a:rPr b="1" dirty="0"/>
              <a:t>()</a:t>
            </a:r>
          </a:p>
        </p:txBody>
      </p:sp>
      <p:sp>
        <p:nvSpPr>
          <p:cNvPr id="151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</a:t>
            </a:r>
            <a:r>
              <a:rPr lang="es-AR" dirty="0"/>
              <a:t>es una marca registrada de</a:t>
            </a:r>
            <a:r>
              <a:rPr dirty="0"/>
              <a:t> RStudio, Inc.  •  </a:t>
            </a:r>
            <a:r>
              <a:rPr dirty="0">
                <a:hlinkClick r:id="rId8"/>
              </a:rPr>
              <a:t>CC BY SA</a:t>
            </a:r>
            <a:r>
              <a:rPr dirty="0"/>
              <a:t>  RStudio •  </a:t>
            </a:r>
            <a:r>
              <a:rPr dirty="0">
                <a:hlinkClick r:id="rId9"/>
              </a:rPr>
              <a:t>info@rstudio.com</a:t>
            </a:r>
            <a:r>
              <a:rPr dirty="0"/>
              <a:t>  •  844-448-1212 • </a:t>
            </a:r>
            <a:r>
              <a:rPr dirty="0">
                <a:hlinkClick r:id="rId10"/>
              </a:rPr>
              <a:t>rstudio.com</a:t>
            </a:r>
            <a:r>
              <a:rPr dirty="0"/>
              <a:t> •  </a:t>
            </a:r>
            <a:r>
              <a:rPr lang="es-AR" dirty="0"/>
              <a:t>Obtén más información en </a:t>
            </a:r>
            <a:r>
              <a:rPr b="1" dirty="0"/>
              <a:t>rmarkdown.rstudio.com</a:t>
            </a:r>
            <a:r>
              <a:rPr dirty="0"/>
              <a:t>  •  </a:t>
            </a:r>
            <a:r>
              <a:rPr dirty="0" err="1"/>
              <a:t>rmarkdown</a:t>
            </a:r>
            <a:r>
              <a:rPr dirty="0"/>
              <a:t>  1.6  •  </a:t>
            </a:r>
            <a:r>
              <a:rPr lang="es-AR" dirty="0"/>
              <a:t>Actualizado</a:t>
            </a:r>
            <a:r>
              <a:rPr dirty="0"/>
              <a:t>: 20</a:t>
            </a:r>
            <a:r>
              <a:rPr lang="es-AR" dirty="0"/>
              <a:t>19</a:t>
            </a:r>
            <a:r>
              <a:rPr dirty="0"/>
              <a:t>-</a:t>
            </a:r>
            <a:r>
              <a:rPr lang="es-AR" dirty="0"/>
              <a:t>12</a:t>
            </a:r>
            <a:endParaRPr dirty="0"/>
          </a:p>
        </p:txBody>
      </p:sp>
      <p:sp>
        <p:nvSpPr>
          <p:cNvPr id="15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 Markdown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dirty="0"/>
              <a:t>R </a:t>
            </a:r>
            <a:r>
              <a:rPr dirty="0" err="1"/>
              <a:t>Markdow</a:t>
            </a:r>
            <a:r>
              <a:rPr lang="es-AR" dirty="0"/>
              <a:t>n</a:t>
            </a:r>
            <a:r>
              <a:rPr dirty="0"/>
              <a:t> : : </a:t>
            </a:r>
            <a:r>
              <a:rPr lang="es-AR" sz="3300" dirty="0">
                <a:latin typeface="Source Sans Pro Semibold"/>
                <a:ea typeface="Source Sans Pro Semibold"/>
                <a:sym typeface="Source Sans Pro Semibold"/>
              </a:rPr>
              <a:t>GUÍA RÁPIDA</a:t>
            </a:r>
            <a:endParaRPr dirty="0"/>
          </a:p>
        </p:txBody>
      </p:sp>
      <p:sp>
        <p:nvSpPr>
          <p:cNvPr id="154" name="Open a new .Rmd file at File ▶︎ New File ▶︎  R Markdown. Use the wizard that opens  to pre-populate the file with a template…"/>
          <p:cNvSpPr txBox="1"/>
          <p:nvPr/>
        </p:nvSpPr>
        <p:spPr>
          <a:xfrm>
            <a:off x="447272" y="5212199"/>
            <a:ext cx="2642237" cy="176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Abre un nuevo archivo </a:t>
            </a:r>
            <a:r>
              <a:rPr b="1" dirty="0"/>
              <a:t>.</a:t>
            </a:r>
            <a:r>
              <a:rPr b="1" dirty="0" err="1"/>
              <a:t>Rmd</a:t>
            </a:r>
            <a:r>
              <a:rPr b="1" dirty="0"/>
              <a:t> </a:t>
            </a:r>
            <a:r>
              <a:rPr lang="es-AR" b="0" dirty="0"/>
              <a:t>en</a:t>
            </a:r>
            <a:r>
              <a:rPr dirty="0"/>
              <a:t> File ▶︎ New File ▶︎ </a:t>
            </a:r>
            <a:br>
              <a:rPr dirty="0"/>
            </a:br>
            <a:r>
              <a:rPr dirty="0"/>
              <a:t>R Markdown. </a:t>
            </a:r>
            <a:r>
              <a:rPr lang="es-AR" dirty="0"/>
              <a:t>Utiliza el asistente que se abre para rellenar previamente el archivo con una plantilla. </a:t>
            </a: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Escribe el documento</a:t>
            </a:r>
            <a:r>
              <a:rPr dirty="0"/>
              <a:t> </a:t>
            </a:r>
            <a:r>
              <a:rPr lang="es-AR" dirty="0"/>
              <a:t>editando la plantilla. </a:t>
            </a: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Compila (</a:t>
            </a:r>
            <a:r>
              <a:rPr b="1" i="1" dirty="0"/>
              <a:t>Knit</a:t>
            </a:r>
            <a:r>
              <a:rPr lang="es-AR" b="1" dirty="0"/>
              <a:t>)</a:t>
            </a:r>
            <a:r>
              <a:rPr b="1" dirty="0"/>
              <a:t> </a:t>
            </a:r>
            <a:r>
              <a:rPr lang="es-AR" b="1" dirty="0"/>
              <a:t>el </a:t>
            </a:r>
            <a:r>
              <a:rPr b="1" dirty="0"/>
              <a:t>document</a:t>
            </a:r>
            <a:r>
              <a:rPr lang="es-AR" b="1" dirty="0"/>
              <a:t>o para crear un reporte</a:t>
            </a:r>
            <a:r>
              <a:rPr dirty="0"/>
              <a:t>; us</a:t>
            </a:r>
            <a:r>
              <a:rPr lang="es-AR" dirty="0"/>
              <a:t>a</a:t>
            </a:r>
            <a:r>
              <a:rPr dirty="0"/>
              <a:t> </a:t>
            </a:r>
            <a:r>
              <a:rPr lang="es-AR" dirty="0"/>
              <a:t>el botón </a:t>
            </a:r>
            <a:r>
              <a:rPr i="1" dirty="0"/>
              <a:t>knit</a:t>
            </a:r>
            <a:r>
              <a:rPr dirty="0"/>
              <a:t> </a:t>
            </a:r>
            <a:r>
              <a:rPr lang="es-AR" dirty="0"/>
              <a:t>o</a:t>
            </a:r>
            <a:r>
              <a:rPr dirty="0"/>
              <a:t> </a:t>
            </a:r>
            <a:r>
              <a:rPr b="1" dirty="0"/>
              <a:t>render()</a:t>
            </a:r>
            <a:r>
              <a:rPr dirty="0"/>
              <a:t> </a:t>
            </a:r>
            <a:r>
              <a:rPr lang="es-AR" dirty="0"/>
              <a:t>para hacerlo. </a:t>
            </a: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Vista previa del resultado</a:t>
            </a:r>
            <a:r>
              <a:rPr lang="es-AR" b="0" dirty="0"/>
              <a:t> en ventana de IDE</a:t>
            </a:r>
            <a:endParaRPr b="0" dirty="0"/>
          </a:p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Pu</a:t>
            </a:r>
            <a:r>
              <a:rPr lang="es-AR" b="1" dirty="0" err="1"/>
              <a:t>blica</a:t>
            </a:r>
            <a:r>
              <a:rPr dirty="0"/>
              <a:t> (o</a:t>
            </a:r>
            <a:r>
              <a:rPr lang="es-AR" dirty="0"/>
              <a:t>pc</a:t>
            </a:r>
            <a:r>
              <a:rPr dirty="0" err="1"/>
              <a:t>ional</a:t>
            </a:r>
            <a:r>
              <a:rPr dirty="0"/>
              <a:t>) </a:t>
            </a:r>
            <a:r>
              <a:rPr lang="es-AR" dirty="0"/>
              <a:t>al servidor web.</a:t>
            </a:r>
            <a:endParaRPr dirty="0"/>
          </a:p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Examina el registro de construcción</a:t>
            </a:r>
            <a:r>
              <a:rPr dirty="0"/>
              <a:t> </a:t>
            </a:r>
            <a:r>
              <a:rPr lang="es-AR" dirty="0"/>
              <a:t>en la consola</a:t>
            </a:r>
            <a:r>
              <a:rPr dirty="0"/>
              <a:t> R Markdown</a:t>
            </a:r>
            <a:endParaRPr lang="es-AR" dirty="0"/>
          </a:p>
          <a:p>
            <a:pPr>
              <a:lnSpc>
                <a:spcPct val="80000"/>
              </a:lnSpc>
              <a:spcBef>
                <a:spcPts val="600"/>
              </a:spcBef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Usa el archivo de salida</a:t>
            </a:r>
            <a:r>
              <a:rPr lang="es-AR" b="0" dirty="0"/>
              <a:t> que se guarda junto a .</a:t>
            </a:r>
            <a:r>
              <a:rPr lang="es-AR" b="0" dirty="0" err="1"/>
              <a:t>rmd</a:t>
            </a:r>
            <a:r>
              <a:rPr lang="es-AR" b="0" dirty="0"/>
              <a:t>.</a:t>
            </a:r>
            <a:endParaRPr b="0" dirty="0"/>
          </a:p>
        </p:txBody>
      </p:sp>
      <p:sp>
        <p:nvSpPr>
          <p:cNvPr id="155" name="Circle"/>
          <p:cNvSpPr/>
          <p:nvPr/>
        </p:nvSpPr>
        <p:spPr>
          <a:xfrm>
            <a:off x="266365" y="5202543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1</a:t>
            </a:r>
            <a:endParaRPr sz="1000" dirty="0">
              <a:solidFill>
                <a:schemeClr val="bg1"/>
              </a:solidFill>
            </a:endParaRPr>
          </a:p>
        </p:txBody>
      </p:sp>
      <p:pic>
        <p:nvPicPr>
          <p:cNvPr id="169" name="Screen Shot 2014-07-28 at 5.02.25 PM.png" descr="Screen Shot 2014-07-28 at 5.02.25 P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0385" y="4189594"/>
            <a:ext cx="1231414" cy="961327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modify chunk options"/>
          <p:cNvSpPr txBox="1"/>
          <p:nvPr/>
        </p:nvSpPr>
        <p:spPr>
          <a:xfrm>
            <a:off x="5337175" y="3671510"/>
            <a:ext cx="682537" cy="29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/>
              <a:t>Modifica </a:t>
            </a:r>
            <a:r>
              <a:rPr lang="es-AR" dirty="0"/>
              <a:t>las opciones del bloque</a:t>
            </a:r>
            <a:endParaRPr dirty="0"/>
          </a:p>
        </p:txBody>
      </p:sp>
      <p:sp>
        <p:nvSpPr>
          <p:cNvPr id="171" name="run all previous chunks"/>
          <p:cNvSpPr txBox="1"/>
          <p:nvPr/>
        </p:nvSpPr>
        <p:spPr>
          <a:xfrm>
            <a:off x="5785826" y="3234075"/>
            <a:ext cx="604100" cy="39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Ejecuta todos los bloques previos</a:t>
            </a:r>
            <a:endParaRPr dirty="0"/>
          </a:p>
        </p:txBody>
      </p:sp>
      <p:sp>
        <p:nvSpPr>
          <p:cNvPr id="172" name="run current chunk"/>
          <p:cNvSpPr txBox="1"/>
          <p:nvPr/>
        </p:nvSpPr>
        <p:spPr>
          <a:xfrm>
            <a:off x="6418170" y="3658407"/>
            <a:ext cx="501247" cy="29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Ejecuta bloque actual</a:t>
            </a:r>
            <a:endParaRPr dirty="0"/>
          </a:p>
        </p:txBody>
      </p:sp>
      <p:sp>
        <p:nvSpPr>
          <p:cNvPr id="173" name="Line"/>
          <p:cNvSpPr/>
          <p:nvPr/>
        </p:nvSpPr>
        <p:spPr>
          <a:xfrm flipV="1">
            <a:off x="6305649" y="3929708"/>
            <a:ext cx="131802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 flipV="1">
            <a:off x="6030725" y="3647565"/>
            <a:ext cx="114301" cy="414107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H="1" flipV="1">
            <a:off x="5861264" y="3965199"/>
            <a:ext cx="131803" cy="131803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6" name="insert code chunk"/>
          <p:cNvSpPr txBox="1"/>
          <p:nvPr/>
        </p:nvSpPr>
        <p:spPr>
          <a:xfrm>
            <a:off x="5099096" y="2155927"/>
            <a:ext cx="490469" cy="29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pPr algn="ctr"/>
            <a:r>
              <a:rPr dirty="0" err="1"/>
              <a:t>i</a:t>
            </a:r>
            <a:r>
              <a:rPr lang="es-AR" dirty="0" err="1"/>
              <a:t>nserta</a:t>
            </a:r>
            <a:r>
              <a:rPr lang="es-AR" dirty="0"/>
              <a:t> bloque de código</a:t>
            </a:r>
            <a:endParaRPr dirty="0"/>
          </a:p>
        </p:txBody>
      </p:sp>
      <p:sp>
        <p:nvSpPr>
          <p:cNvPr id="177" name="go to code chunk"/>
          <p:cNvSpPr txBox="1"/>
          <p:nvPr/>
        </p:nvSpPr>
        <p:spPr>
          <a:xfrm>
            <a:off x="5594637" y="2303630"/>
            <a:ext cx="507224" cy="29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Ir al bloque de código</a:t>
            </a:r>
            <a:endParaRPr dirty="0"/>
          </a:p>
        </p:txBody>
      </p:sp>
      <p:sp>
        <p:nvSpPr>
          <p:cNvPr id="178" name="run code chunk(s)"/>
          <p:cNvSpPr txBox="1"/>
          <p:nvPr/>
        </p:nvSpPr>
        <p:spPr>
          <a:xfrm>
            <a:off x="5918401" y="2019466"/>
            <a:ext cx="577018" cy="296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Ejecuta bloque de código</a:t>
            </a:r>
            <a:endParaRPr dirty="0"/>
          </a:p>
        </p:txBody>
      </p:sp>
      <p:sp>
        <p:nvSpPr>
          <p:cNvPr id="179" name="Line"/>
          <p:cNvSpPr/>
          <p:nvPr/>
        </p:nvSpPr>
        <p:spPr>
          <a:xfrm flipH="1">
            <a:off x="5745783" y="1882797"/>
            <a:ext cx="16870" cy="283570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 flipH="1">
            <a:off x="5749045" y="1879272"/>
            <a:ext cx="143871" cy="28357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 flipH="1">
            <a:off x="6541793" y="1885257"/>
            <a:ext cx="1" cy="48660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 flipH="1">
            <a:off x="4901138" y="1872388"/>
            <a:ext cx="152131" cy="15213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3" name="Circle"/>
          <p:cNvSpPr/>
          <p:nvPr/>
        </p:nvSpPr>
        <p:spPr>
          <a:xfrm>
            <a:off x="3645313" y="1207663"/>
            <a:ext cx="119873" cy="119874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4" name="1"/>
          <p:cNvSpPr txBox="1"/>
          <p:nvPr/>
        </p:nvSpPr>
        <p:spPr>
          <a:xfrm>
            <a:off x="3670713" y="1172099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85" name="Circle"/>
          <p:cNvSpPr/>
          <p:nvPr/>
        </p:nvSpPr>
        <p:spPr>
          <a:xfrm>
            <a:off x="4084250" y="2239830"/>
            <a:ext cx="119873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2"/>
          <p:cNvSpPr txBox="1"/>
          <p:nvPr/>
        </p:nvSpPr>
        <p:spPr>
          <a:xfrm>
            <a:off x="4109650" y="2204266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7" name="Circle"/>
          <p:cNvSpPr/>
          <p:nvPr/>
        </p:nvSpPr>
        <p:spPr>
          <a:xfrm>
            <a:off x="4560500" y="1652803"/>
            <a:ext cx="119873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8" name="3"/>
          <p:cNvSpPr txBox="1"/>
          <p:nvPr/>
        </p:nvSpPr>
        <p:spPr>
          <a:xfrm>
            <a:off x="4585900" y="1617238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89" name="Circle"/>
          <p:cNvSpPr/>
          <p:nvPr/>
        </p:nvSpPr>
        <p:spPr>
          <a:xfrm>
            <a:off x="8463963" y="1632706"/>
            <a:ext cx="119874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0" name="4"/>
          <p:cNvSpPr txBox="1"/>
          <p:nvPr/>
        </p:nvSpPr>
        <p:spPr>
          <a:xfrm>
            <a:off x="8489363" y="1597142"/>
            <a:ext cx="119874" cy="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91" name="Circle"/>
          <p:cNvSpPr/>
          <p:nvPr/>
        </p:nvSpPr>
        <p:spPr>
          <a:xfrm>
            <a:off x="9576999" y="932426"/>
            <a:ext cx="119874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5"/>
          <p:cNvSpPr txBox="1"/>
          <p:nvPr/>
        </p:nvSpPr>
        <p:spPr>
          <a:xfrm>
            <a:off x="9602399" y="896861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93" name="Circle"/>
          <p:cNvSpPr/>
          <p:nvPr/>
        </p:nvSpPr>
        <p:spPr>
          <a:xfrm>
            <a:off x="3541186" y="4948222"/>
            <a:ext cx="119873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4" name="6"/>
          <p:cNvSpPr txBox="1"/>
          <p:nvPr/>
        </p:nvSpPr>
        <p:spPr>
          <a:xfrm>
            <a:off x="3566586" y="4912657"/>
            <a:ext cx="119873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95" name="Circle"/>
          <p:cNvSpPr/>
          <p:nvPr/>
        </p:nvSpPr>
        <p:spPr>
          <a:xfrm>
            <a:off x="7652949" y="5458830"/>
            <a:ext cx="119874" cy="119873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7"/>
          <p:cNvSpPr txBox="1"/>
          <p:nvPr/>
        </p:nvSpPr>
        <p:spPr>
          <a:xfrm>
            <a:off x="7678349" y="5435966"/>
            <a:ext cx="119874" cy="16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5409621" y="1872388"/>
            <a:ext cx="117694" cy="117694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8" name="publish"/>
          <p:cNvSpPr txBox="1"/>
          <p:nvPr/>
        </p:nvSpPr>
        <p:spPr>
          <a:xfrm>
            <a:off x="6278684" y="2376041"/>
            <a:ext cx="577018" cy="102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Publica</a:t>
            </a:r>
            <a:endParaRPr dirty="0"/>
          </a:p>
        </p:txBody>
      </p:sp>
      <p:sp>
        <p:nvSpPr>
          <p:cNvPr id="199" name="show outline"/>
          <p:cNvSpPr txBox="1"/>
          <p:nvPr/>
        </p:nvSpPr>
        <p:spPr>
          <a:xfrm>
            <a:off x="6489351" y="2581957"/>
            <a:ext cx="577017" cy="19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Muestra esquema</a:t>
            </a:r>
            <a:endParaRPr dirty="0"/>
          </a:p>
        </p:txBody>
      </p:sp>
      <p:sp>
        <p:nvSpPr>
          <p:cNvPr id="200" name="Line"/>
          <p:cNvSpPr/>
          <p:nvPr/>
        </p:nvSpPr>
        <p:spPr>
          <a:xfrm flipH="1">
            <a:off x="6777859" y="1885257"/>
            <a:ext cx="1" cy="80362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1" name="synch publish button to accounts at…"/>
          <p:cNvSpPr txBox="1"/>
          <p:nvPr/>
        </p:nvSpPr>
        <p:spPr>
          <a:xfrm>
            <a:off x="9219307" y="1282346"/>
            <a:ext cx="860659" cy="876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pPr>
            <a:r>
              <a:rPr lang="es-AR" dirty="0"/>
              <a:t>sincroniza el botón </a:t>
            </a:r>
            <a:r>
              <a:rPr lang="es-AR" i="1" dirty="0" err="1"/>
              <a:t>publish</a:t>
            </a:r>
            <a:r>
              <a:rPr lang="es-AR" dirty="0"/>
              <a:t> a cuentas en</a:t>
            </a:r>
            <a:endParaRPr dirty="0"/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pPr>
            <a:r>
              <a:rPr u="sng" dirty="0">
                <a:hlinkClick r:id="rId13"/>
              </a:rPr>
              <a:t>rpubs.com</a:t>
            </a:r>
            <a:r>
              <a:rPr dirty="0"/>
              <a:t>,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pPr>
            <a:r>
              <a:rPr u="sng" dirty="0">
                <a:hlinkClick r:id="rId14"/>
              </a:rPr>
              <a:t>shinyapps.io</a:t>
            </a:r>
            <a:r>
              <a:rPr dirty="0"/>
              <a:t> </a:t>
            </a:r>
          </a:p>
          <a:p>
            <a:pPr>
              <a:lnSpc>
                <a:spcPct val="7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pPr>
            <a:r>
              <a:rPr dirty="0"/>
              <a:t>RStudio </a:t>
            </a:r>
            <a:br>
              <a:rPr dirty="0"/>
            </a:br>
            <a:r>
              <a:rPr dirty="0"/>
              <a:t>Connect</a:t>
            </a:r>
          </a:p>
        </p:txBody>
      </p:sp>
      <p:sp>
        <p:nvSpPr>
          <p:cNvPr id="202" name="Reload document"/>
          <p:cNvSpPr txBox="1"/>
          <p:nvPr/>
        </p:nvSpPr>
        <p:spPr>
          <a:xfrm>
            <a:off x="9219307" y="2237766"/>
            <a:ext cx="860659" cy="199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pPr algn="r"/>
            <a:r>
              <a:rPr lang="es-AR" dirty="0"/>
              <a:t>Recarga documento</a:t>
            </a:r>
            <a:endParaRPr dirty="0"/>
          </a:p>
        </p:txBody>
      </p:sp>
      <p:sp>
        <p:nvSpPr>
          <p:cNvPr id="203" name="Find in document"/>
          <p:cNvSpPr txBox="1"/>
          <p:nvPr/>
        </p:nvSpPr>
        <p:spPr>
          <a:xfrm>
            <a:off x="7917770" y="1254460"/>
            <a:ext cx="1222563" cy="102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Encuentra en documento</a:t>
            </a:r>
            <a:endParaRPr dirty="0"/>
          </a:p>
        </p:txBody>
      </p:sp>
      <p:sp>
        <p:nvSpPr>
          <p:cNvPr id="204" name="File path to output document"/>
          <p:cNvSpPr txBox="1"/>
          <p:nvPr/>
        </p:nvSpPr>
        <p:spPr>
          <a:xfrm>
            <a:off x="7548429" y="785649"/>
            <a:ext cx="2173841" cy="102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Ruta de archivo para el documento de salida</a:t>
            </a:r>
            <a:endParaRPr dirty="0"/>
          </a:p>
        </p:txBody>
      </p:sp>
      <p:sp>
        <p:nvSpPr>
          <p:cNvPr id="205" name="Line"/>
          <p:cNvSpPr/>
          <p:nvPr/>
        </p:nvSpPr>
        <p:spPr>
          <a:xfrm flipH="1">
            <a:off x="9841735" y="114541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6" name="Line"/>
          <p:cNvSpPr/>
          <p:nvPr/>
        </p:nvSpPr>
        <p:spPr>
          <a:xfrm flipH="1">
            <a:off x="10029059" y="1145416"/>
            <a:ext cx="1" cy="111060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7" name="Line"/>
          <p:cNvSpPr/>
          <p:nvPr/>
        </p:nvSpPr>
        <p:spPr>
          <a:xfrm flipH="1">
            <a:off x="7427751" y="804136"/>
            <a:ext cx="1" cy="115195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H="1" flipV="1">
            <a:off x="7407074" y="805775"/>
            <a:ext cx="131803" cy="1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9" name="set preview location"/>
          <p:cNvSpPr txBox="1"/>
          <p:nvPr/>
        </p:nvSpPr>
        <p:spPr>
          <a:xfrm>
            <a:off x="4514561" y="2058274"/>
            <a:ext cx="574257" cy="393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pPr algn="ctr"/>
            <a:r>
              <a:rPr lang="es-AR" dirty="0"/>
              <a:t>Establece ubicación de vista previa</a:t>
            </a:r>
            <a:endParaRPr dirty="0"/>
          </a:p>
        </p:txBody>
      </p:sp>
      <p:sp>
        <p:nvSpPr>
          <p:cNvPr id="210" name="Line"/>
          <p:cNvSpPr/>
          <p:nvPr/>
        </p:nvSpPr>
        <p:spPr>
          <a:xfrm flipH="1">
            <a:off x="6079274" y="1885257"/>
            <a:ext cx="1" cy="91956"/>
          </a:xfrm>
          <a:prstGeom prst="line">
            <a:avLst/>
          </a:prstGeom>
          <a:ln>
            <a:solidFill>
              <a:srgbClr val="D8494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11" name="What is R Markdown?"/>
          <p:cNvSpPr txBox="1"/>
          <p:nvPr/>
        </p:nvSpPr>
        <p:spPr>
          <a:xfrm>
            <a:off x="306210" y="1183971"/>
            <a:ext cx="278922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 spc="-50">
                <a:solidFill>
                  <a:srgbClr val="D84942"/>
                </a:solidFill>
              </a:defRPr>
            </a:pPr>
            <a:r>
              <a:rPr lang="es-AR" dirty="0"/>
              <a:t>¿Qué es</a:t>
            </a:r>
            <a:r>
              <a:rPr dirty="0"/>
              <a:t> R Markdown?</a:t>
            </a:r>
          </a:p>
        </p:txBody>
      </p:sp>
      <p:sp>
        <p:nvSpPr>
          <p:cNvPr id="212" name="Insert with `r &lt;code&gt;`. Results appear as text without code."/>
          <p:cNvSpPr txBox="1"/>
          <p:nvPr/>
        </p:nvSpPr>
        <p:spPr>
          <a:xfrm>
            <a:off x="318624" y="7583709"/>
            <a:ext cx="3221301" cy="22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 b="0">
                <a:solidFill>
                  <a:srgbClr val="000000"/>
                </a:solidFill>
              </a:defRPr>
            </a:pPr>
            <a:r>
              <a:rPr lang="es-AR" dirty="0"/>
              <a:t>Insertarlo con </a:t>
            </a:r>
            <a:r>
              <a:rPr b="1" dirty="0"/>
              <a:t>`r &lt;code&gt;`</a:t>
            </a:r>
            <a:r>
              <a:rPr lang="es-AR" b="1" dirty="0"/>
              <a:t>. L</a:t>
            </a:r>
            <a:r>
              <a:rPr lang="es-AR" dirty="0"/>
              <a:t>os resultados aparecen en el texto sin el código</a:t>
            </a:r>
            <a:endParaRPr dirty="0"/>
          </a:p>
        </p:txBody>
      </p:sp>
      <p:sp>
        <p:nvSpPr>
          <p:cNvPr id="213" name="Options not listed above: R.options, aniopts, autodep, background, cache.comments, cache.lazy, cache.rebuild, cache.vars, dev, dev.args, dpi, engine.opts, engine.path, fig.asp, fig.env, fig.ext, fig.keep, fig.lp, fig.path, fig.pos, fig.process, fig.retina, fig.scap, fig.show, fig.showtext, fig.subcap, interval, out.extra, out.height, out.width, prompt, purl, ref.label, render, size, split, tidy.opts"/>
          <p:cNvSpPr txBox="1"/>
          <p:nvPr/>
        </p:nvSpPr>
        <p:spPr>
          <a:xfrm>
            <a:off x="2866296" y="9906986"/>
            <a:ext cx="730520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D84942"/>
                </a:solidFill>
              </a:defRPr>
            </a:lvl1pPr>
          </a:lstStyle>
          <a:p>
            <a:r>
              <a:rPr dirty="0"/>
              <a:t>Options </a:t>
            </a:r>
            <a:r>
              <a:rPr lang="es-AR" dirty="0"/>
              <a:t>no mencionadas</a:t>
            </a:r>
            <a:r>
              <a:rPr dirty="0"/>
              <a:t>: </a:t>
            </a:r>
            <a:r>
              <a:rPr dirty="0" err="1"/>
              <a:t>R.options</a:t>
            </a:r>
            <a:r>
              <a:rPr dirty="0"/>
              <a:t>, </a:t>
            </a:r>
            <a:r>
              <a:rPr dirty="0" err="1"/>
              <a:t>aniopts</a:t>
            </a:r>
            <a:r>
              <a:rPr dirty="0"/>
              <a:t>, </a:t>
            </a:r>
            <a:r>
              <a:rPr dirty="0" err="1"/>
              <a:t>autodep</a:t>
            </a:r>
            <a:r>
              <a:rPr dirty="0"/>
              <a:t>, background, </a:t>
            </a:r>
            <a:r>
              <a:rPr dirty="0" err="1"/>
              <a:t>cache.comments</a:t>
            </a:r>
            <a:r>
              <a:rPr dirty="0"/>
              <a:t>, </a:t>
            </a:r>
            <a:r>
              <a:rPr dirty="0" err="1"/>
              <a:t>cache.lazy</a:t>
            </a:r>
            <a:r>
              <a:rPr dirty="0"/>
              <a:t>, </a:t>
            </a:r>
            <a:r>
              <a:rPr dirty="0" err="1"/>
              <a:t>cache.rebuild</a:t>
            </a:r>
            <a:r>
              <a:rPr dirty="0"/>
              <a:t>, </a:t>
            </a:r>
            <a:r>
              <a:rPr dirty="0" err="1"/>
              <a:t>cache.vars</a:t>
            </a:r>
            <a:r>
              <a:rPr dirty="0"/>
              <a:t>, dev, </a:t>
            </a:r>
            <a:r>
              <a:rPr dirty="0" err="1"/>
              <a:t>dev.args</a:t>
            </a:r>
            <a:r>
              <a:rPr dirty="0"/>
              <a:t>, dpi, </a:t>
            </a:r>
            <a:r>
              <a:rPr dirty="0" err="1"/>
              <a:t>engine.opts</a:t>
            </a:r>
            <a:r>
              <a:rPr dirty="0"/>
              <a:t>, </a:t>
            </a:r>
            <a:r>
              <a:rPr dirty="0" err="1"/>
              <a:t>engine.path</a:t>
            </a:r>
            <a:r>
              <a:rPr dirty="0"/>
              <a:t>, fig.asp, </a:t>
            </a:r>
            <a:r>
              <a:rPr dirty="0" err="1"/>
              <a:t>fig.env</a:t>
            </a:r>
            <a:r>
              <a:rPr dirty="0"/>
              <a:t>, </a:t>
            </a:r>
            <a:r>
              <a:rPr dirty="0" err="1"/>
              <a:t>fig.ext</a:t>
            </a:r>
            <a:r>
              <a:rPr dirty="0"/>
              <a:t>, </a:t>
            </a:r>
            <a:r>
              <a:rPr dirty="0" err="1"/>
              <a:t>fig.keep</a:t>
            </a:r>
            <a:r>
              <a:rPr dirty="0"/>
              <a:t>, </a:t>
            </a:r>
            <a:r>
              <a:rPr dirty="0" err="1"/>
              <a:t>fig.lp</a:t>
            </a:r>
            <a:r>
              <a:rPr dirty="0"/>
              <a:t>, </a:t>
            </a:r>
            <a:r>
              <a:rPr dirty="0" err="1"/>
              <a:t>fig.path</a:t>
            </a:r>
            <a:r>
              <a:rPr dirty="0"/>
              <a:t>, </a:t>
            </a:r>
            <a:r>
              <a:rPr dirty="0" err="1"/>
              <a:t>fig.pos</a:t>
            </a:r>
            <a:r>
              <a:rPr dirty="0"/>
              <a:t>, </a:t>
            </a:r>
            <a:r>
              <a:rPr dirty="0" err="1"/>
              <a:t>fig.process</a:t>
            </a:r>
            <a:r>
              <a:rPr dirty="0"/>
              <a:t>, </a:t>
            </a:r>
            <a:r>
              <a:rPr dirty="0" err="1"/>
              <a:t>fig.retina</a:t>
            </a:r>
            <a:r>
              <a:rPr dirty="0"/>
              <a:t>, </a:t>
            </a:r>
            <a:r>
              <a:rPr dirty="0" err="1"/>
              <a:t>fig.scap</a:t>
            </a:r>
            <a:r>
              <a:rPr dirty="0"/>
              <a:t>, </a:t>
            </a:r>
            <a:r>
              <a:rPr dirty="0" err="1"/>
              <a:t>fig.show</a:t>
            </a:r>
            <a:r>
              <a:rPr dirty="0"/>
              <a:t>, </a:t>
            </a:r>
            <a:r>
              <a:rPr dirty="0" err="1"/>
              <a:t>fig.showtext</a:t>
            </a:r>
            <a:r>
              <a:rPr dirty="0"/>
              <a:t>, </a:t>
            </a:r>
            <a:r>
              <a:rPr dirty="0" err="1"/>
              <a:t>fig.subcap</a:t>
            </a:r>
            <a:r>
              <a:rPr dirty="0"/>
              <a:t>, interval, </a:t>
            </a:r>
            <a:r>
              <a:rPr dirty="0" err="1"/>
              <a:t>out.extra</a:t>
            </a:r>
            <a:r>
              <a:rPr dirty="0"/>
              <a:t>, </a:t>
            </a:r>
            <a:r>
              <a:rPr dirty="0" err="1"/>
              <a:t>out.height</a:t>
            </a:r>
            <a:r>
              <a:rPr dirty="0"/>
              <a:t>, </a:t>
            </a:r>
            <a:r>
              <a:rPr dirty="0" err="1"/>
              <a:t>out.width</a:t>
            </a:r>
            <a:r>
              <a:rPr dirty="0"/>
              <a:t>, prompt, purl, </a:t>
            </a:r>
            <a:r>
              <a:rPr dirty="0" err="1"/>
              <a:t>ref.label</a:t>
            </a:r>
            <a:r>
              <a:rPr dirty="0"/>
              <a:t>, render, size, split, </a:t>
            </a:r>
            <a:r>
              <a:rPr dirty="0" err="1"/>
              <a:t>tidy.opts</a:t>
            </a:r>
            <a:endParaRPr dirty="0"/>
          </a:p>
        </p:txBody>
      </p:sp>
      <p:sp>
        <p:nvSpPr>
          <p:cNvPr id="214" name="Embed code with knitr syntax"/>
          <p:cNvSpPr txBox="1"/>
          <p:nvPr/>
        </p:nvSpPr>
        <p:spPr>
          <a:xfrm>
            <a:off x="306210" y="7030096"/>
            <a:ext cx="4175823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 dirty="0"/>
              <a:t>Insertar</a:t>
            </a:r>
            <a:r>
              <a:rPr dirty="0"/>
              <a:t> </a:t>
            </a:r>
            <a:r>
              <a:rPr lang="es-AR" dirty="0"/>
              <a:t>código con</a:t>
            </a:r>
            <a:r>
              <a:rPr dirty="0"/>
              <a:t> </a:t>
            </a:r>
            <a:r>
              <a:rPr i="1" dirty="0" err="1"/>
              <a:t>knitr</a:t>
            </a:r>
            <a:r>
              <a:rPr i="1" dirty="0"/>
              <a:t> syntax</a:t>
            </a:r>
          </a:p>
        </p:txBody>
      </p:sp>
      <p:sp>
        <p:nvSpPr>
          <p:cNvPr id="215" name="Arrow"/>
          <p:cNvSpPr/>
          <p:nvPr/>
        </p:nvSpPr>
        <p:spPr>
          <a:xfrm>
            <a:off x="1697716" y="7816949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Built with `r getRversion()`                Built with 3.2.3"/>
          <p:cNvSpPr txBox="1"/>
          <p:nvPr/>
        </p:nvSpPr>
        <p:spPr>
          <a:xfrm>
            <a:off x="319070" y="7876796"/>
            <a:ext cx="32213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lvl1pPr>
          </a:lstStyle>
          <a:p>
            <a:r>
              <a:rPr dirty="0"/>
              <a:t>Built with `r </a:t>
            </a:r>
            <a:r>
              <a:rPr dirty="0" err="1"/>
              <a:t>getRversion</a:t>
            </a:r>
            <a:r>
              <a:rPr dirty="0"/>
              <a:t>()`                Built with 3.2.3</a:t>
            </a:r>
          </a:p>
        </p:txBody>
      </p:sp>
      <p:sp>
        <p:nvSpPr>
          <p:cNvPr id="217" name="INLINE CODE"/>
          <p:cNvSpPr txBox="1"/>
          <p:nvPr/>
        </p:nvSpPr>
        <p:spPr>
          <a:xfrm>
            <a:off x="308947" y="7343510"/>
            <a:ext cx="2657404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r>
              <a:rPr lang="es-AR" dirty="0"/>
              <a:t>CÓDIGO INCRUSTADO EN TEXTO</a:t>
            </a:r>
            <a:endParaRPr dirty="0"/>
          </a:p>
        </p:txBody>
      </p:sp>
      <p:sp>
        <p:nvSpPr>
          <p:cNvPr id="218" name="CODE CHUNKS"/>
          <p:cNvSpPr txBox="1"/>
          <p:nvPr/>
        </p:nvSpPr>
        <p:spPr>
          <a:xfrm>
            <a:off x="3703021" y="7343510"/>
            <a:ext cx="1723201" cy="300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r>
              <a:rPr lang="es-AR" dirty="0"/>
              <a:t>BLOQUES DE CÓDIGO</a:t>
            </a:r>
            <a:endParaRPr dirty="0"/>
          </a:p>
        </p:txBody>
      </p:sp>
      <p:sp>
        <p:nvSpPr>
          <p:cNvPr id="219" name="Arrow"/>
          <p:cNvSpPr/>
          <p:nvPr/>
        </p:nvSpPr>
        <p:spPr>
          <a:xfrm>
            <a:off x="6323002" y="7911437"/>
            <a:ext cx="195895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F7E79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```{r echo=TRUE}…"/>
          <p:cNvSpPr txBox="1"/>
          <p:nvPr/>
        </p:nvSpPr>
        <p:spPr>
          <a:xfrm>
            <a:off x="5355763" y="7906162"/>
            <a:ext cx="1403257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pPr>
            <a:r>
              <a:rPr dirty="0"/>
              <a:t>```{r echo=TRUE}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pPr>
            <a:r>
              <a:rPr dirty="0" err="1"/>
              <a:t>getRversion</a:t>
            </a:r>
            <a:r>
              <a:rPr dirty="0"/>
              <a:t>()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pPr>
            <a:r>
              <a:rPr dirty="0"/>
              <a:t>```</a:t>
            </a:r>
          </a:p>
        </p:txBody>
      </p:sp>
      <p:sp>
        <p:nvSpPr>
          <p:cNvPr id="221" name="Set with knitr::opts_chunk$set(), e.g."/>
          <p:cNvSpPr txBox="1"/>
          <p:nvPr/>
        </p:nvSpPr>
        <p:spPr>
          <a:xfrm>
            <a:off x="7426375" y="7555133"/>
            <a:ext cx="3131717" cy="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Definir con</a:t>
            </a:r>
            <a:r>
              <a:rPr dirty="0"/>
              <a:t> </a:t>
            </a:r>
            <a:r>
              <a:rPr dirty="0" err="1"/>
              <a:t>knitr</a:t>
            </a:r>
            <a:r>
              <a:rPr dirty="0"/>
              <a:t>::</a:t>
            </a:r>
            <a:r>
              <a:rPr b="1" dirty="0" err="1"/>
              <a:t>opts_chunk$set</a:t>
            </a:r>
            <a:r>
              <a:rPr b="1" dirty="0"/>
              <a:t>()</a:t>
            </a:r>
            <a:r>
              <a:rPr dirty="0"/>
              <a:t>, e</a:t>
            </a:r>
            <a:r>
              <a:rPr lang="es-AR" dirty="0"/>
              <a:t>j</a:t>
            </a:r>
            <a:r>
              <a:rPr dirty="0"/>
              <a:t>.</a:t>
            </a:r>
          </a:p>
        </p:txBody>
      </p:sp>
      <p:sp>
        <p:nvSpPr>
          <p:cNvPr id="222" name="GLOBAL OPTIONS"/>
          <p:cNvSpPr txBox="1"/>
          <p:nvPr/>
        </p:nvSpPr>
        <p:spPr>
          <a:xfrm>
            <a:off x="7423661" y="7343510"/>
            <a:ext cx="1784139" cy="164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r>
              <a:rPr lang="es-AR" dirty="0"/>
              <a:t>OPCIONES GLOBALES</a:t>
            </a:r>
            <a:endParaRPr dirty="0"/>
          </a:p>
        </p:txBody>
      </p:sp>
      <p:sp>
        <p:nvSpPr>
          <p:cNvPr id="223" name="```{r include=FALSE}…"/>
          <p:cNvSpPr txBox="1"/>
          <p:nvPr/>
        </p:nvSpPr>
        <p:spPr>
          <a:xfrm>
            <a:off x="7431069" y="7743446"/>
            <a:ext cx="2911553" cy="411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pPr>
            <a:r>
              <a:t>```{r include=FALSE}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pPr>
            <a:r>
              <a:t>knitr::opts_chunk$set(echo = TRUE)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pPr>
            <a:r>
              <a:t>```</a:t>
            </a:r>
          </a:p>
        </p:txBody>
      </p:sp>
      <p:sp>
        <p:nvSpPr>
          <p:cNvPr id="224" name="Use rmarkdown::render() to render/knit at cmd line. Important args:"/>
          <p:cNvSpPr txBox="1"/>
          <p:nvPr/>
        </p:nvSpPr>
        <p:spPr>
          <a:xfrm>
            <a:off x="3330564" y="6253566"/>
            <a:ext cx="4742624" cy="9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es-AR" dirty="0"/>
              <a:t>a</a:t>
            </a:r>
            <a:r>
              <a:rPr dirty="0"/>
              <a:t> </a:t>
            </a:r>
            <a:r>
              <a:rPr dirty="0" err="1"/>
              <a:t>rmarkdown</a:t>
            </a:r>
            <a:r>
              <a:rPr dirty="0"/>
              <a:t>::r</a:t>
            </a:r>
            <a:r>
              <a:rPr b="1" dirty="0"/>
              <a:t>ender() </a:t>
            </a:r>
            <a:r>
              <a:rPr dirty="0"/>
              <a:t> </a:t>
            </a:r>
            <a:r>
              <a:rPr lang="es-AR" dirty="0"/>
              <a:t>para renderizar</a:t>
            </a:r>
            <a:r>
              <a:rPr dirty="0"/>
              <a:t>/</a:t>
            </a:r>
            <a:r>
              <a:rPr i="1" dirty="0"/>
              <a:t>knit</a:t>
            </a:r>
            <a:r>
              <a:rPr dirty="0"/>
              <a:t> </a:t>
            </a:r>
            <a:r>
              <a:rPr lang="es-AR" dirty="0"/>
              <a:t>desde línea de comando</a:t>
            </a:r>
            <a:r>
              <a:rPr dirty="0"/>
              <a:t>. </a:t>
            </a:r>
            <a:r>
              <a:rPr lang="es-AR" dirty="0"/>
              <a:t>Argumentos importantes</a:t>
            </a:r>
            <a:r>
              <a:rPr dirty="0"/>
              <a:t>:</a:t>
            </a:r>
          </a:p>
        </p:txBody>
      </p:sp>
      <p:sp>
        <p:nvSpPr>
          <p:cNvPr id="225" name="Workflow"/>
          <p:cNvSpPr txBox="1"/>
          <p:nvPr/>
        </p:nvSpPr>
        <p:spPr>
          <a:xfrm>
            <a:off x="306210" y="3861401"/>
            <a:ext cx="211917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 dirty="0"/>
              <a:t>Flujo de trabajo</a:t>
            </a:r>
            <a:endParaRPr dirty="0"/>
          </a:p>
        </p:txBody>
      </p:sp>
      <p:sp>
        <p:nvSpPr>
          <p:cNvPr id="226" name="input - file to render…"/>
          <p:cNvSpPr txBox="1"/>
          <p:nvPr/>
        </p:nvSpPr>
        <p:spPr>
          <a:xfrm>
            <a:off x="3330565" y="6430462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input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archivo a compilar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rPr dirty="0" err="1"/>
              <a:t>output_format</a:t>
            </a:r>
            <a:endParaRPr dirty="0"/>
          </a:p>
        </p:txBody>
      </p:sp>
      <p:sp>
        <p:nvSpPr>
          <p:cNvPr id="227" name="render"/>
          <p:cNvSpPr txBox="1"/>
          <p:nvPr/>
        </p:nvSpPr>
        <p:spPr>
          <a:xfrm>
            <a:off x="3330565" y="5944291"/>
            <a:ext cx="15292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 dirty="0"/>
              <a:t>R</a:t>
            </a:r>
            <a:r>
              <a:rPr dirty="0"/>
              <a:t>ender</a:t>
            </a:r>
            <a:r>
              <a:rPr lang="es-AR" dirty="0"/>
              <a:t>izar </a:t>
            </a:r>
            <a:endParaRPr dirty="0"/>
          </a:p>
        </p:txBody>
      </p:sp>
      <p:sp>
        <p:nvSpPr>
          <p:cNvPr id="228" name="Parameters"/>
          <p:cNvSpPr txBox="1"/>
          <p:nvPr/>
        </p:nvSpPr>
        <p:spPr>
          <a:xfrm>
            <a:off x="10442229" y="3578538"/>
            <a:ext cx="15677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dirty="0"/>
              <a:t>Par</a:t>
            </a:r>
            <a:r>
              <a:rPr lang="es-AR" dirty="0"/>
              <a:t>á</a:t>
            </a:r>
            <a:r>
              <a:rPr dirty="0"/>
              <a:t>met</a:t>
            </a:r>
            <a:r>
              <a:rPr lang="es-AR" dirty="0"/>
              <a:t>ros</a:t>
            </a:r>
            <a:endParaRPr dirty="0"/>
          </a:p>
        </p:txBody>
      </p:sp>
      <p:sp>
        <p:nvSpPr>
          <p:cNvPr id="229" name="Parameterize your documents to reuse with new inputs (e.g., data, values, etc.)"/>
          <p:cNvSpPr txBox="1"/>
          <p:nvPr/>
        </p:nvSpPr>
        <p:spPr>
          <a:xfrm>
            <a:off x="10466209" y="3922136"/>
            <a:ext cx="1892648" cy="334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lvl1pPr>
          </a:lstStyle>
          <a:p>
            <a:r>
              <a:rPr lang="en-US" dirty="0" err="1"/>
              <a:t>Parametriza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para </a:t>
            </a:r>
            <a:r>
              <a:rPr lang="en-US" dirty="0" err="1"/>
              <a:t>reutilizarlos</a:t>
            </a:r>
            <a:r>
              <a:rPr lang="en-US" dirty="0"/>
              <a:t> con </a:t>
            </a:r>
            <a:r>
              <a:rPr lang="en-US" dirty="0" err="1"/>
              <a:t>nuevos</a:t>
            </a:r>
            <a:r>
              <a:rPr lang="en-US" dirty="0"/>
              <a:t> inputs </a:t>
            </a:r>
            <a:r>
              <a:rPr dirty="0"/>
              <a:t>(e</a:t>
            </a:r>
            <a:r>
              <a:rPr lang="es-AR" dirty="0"/>
              <a:t>j</a:t>
            </a:r>
            <a:r>
              <a:rPr dirty="0"/>
              <a:t>.</a:t>
            </a:r>
            <a:r>
              <a:rPr lang="es-AR" dirty="0"/>
              <a:t>datos, valores, etc.</a:t>
            </a:r>
            <a:r>
              <a:rPr dirty="0"/>
              <a:t>)</a:t>
            </a:r>
          </a:p>
        </p:txBody>
      </p:sp>
      <p:sp>
        <p:nvSpPr>
          <p:cNvPr id="230" name="---…"/>
          <p:cNvSpPr/>
          <p:nvPr/>
        </p:nvSpPr>
        <p:spPr>
          <a:xfrm>
            <a:off x="12360444" y="3694157"/>
            <a:ext cx="1254805" cy="70545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  n: 100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  d: !r Sys.Date()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sp>
        <p:nvSpPr>
          <p:cNvPr id="231" name="Today’s date…"/>
          <p:cNvSpPr/>
          <p:nvPr/>
        </p:nvSpPr>
        <p:spPr>
          <a:xfrm>
            <a:off x="12360444" y="4458744"/>
            <a:ext cx="1254805" cy="367305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Today’s date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is `r params$d`</a:t>
            </a:r>
          </a:p>
        </p:txBody>
      </p:sp>
      <p:sp>
        <p:nvSpPr>
          <p:cNvPr id="232" name="1. Add parameters · Create and set parameters in the header as sub-values of params…"/>
          <p:cNvSpPr txBox="1"/>
          <p:nvPr/>
        </p:nvSpPr>
        <p:spPr>
          <a:xfrm>
            <a:off x="10466209" y="4279112"/>
            <a:ext cx="1830697" cy="144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1. </a:t>
            </a:r>
            <a:r>
              <a:rPr lang="es-AR" b="1" dirty="0"/>
              <a:t>Agrega parámetros</a:t>
            </a:r>
            <a:r>
              <a:rPr b="1" dirty="0"/>
              <a:t>· </a:t>
            </a:r>
            <a:r>
              <a:rPr lang="es-AR" dirty="0"/>
              <a:t>Establece parámetros en el encabezado como subvalores de parámetros.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2. </a:t>
            </a:r>
            <a:r>
              <a:rPr lang="es-AR" b="1" dirty="0"/>
              <a:t>Llama parámetros</a:t>
            </a:r>
            <a:r>
              <a:rPr b="1" dirty="0"/>
              <a:t>·</a:t>
            </a:r>
            <a:r>
              <a:rPr dirty="0"/>
              <a:t> </a:t>
            </a:r>
            <a:r>
              <a:rPr lang="es-AR" dirty="0"/>
              <a:t>Llama a los parámetros en el código como</a:t>
            </a:r>
            <a:r>
              <a:rPr dirty="0"/>
              <a:t> params$&lt;</a:t>
            </a:r>
            <a:r>
              <a:rPr lang="es-AR" dirty="0"/>
              <a:t>nombre</a:t>
            </a:r>
            <a:r>
              <a:rPr dirty="0"/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3. </a:t>
            </a:r>
            <a:r>
              <a:rPr lang="es-AR" b="1" dirty="0"/>
              <a:t>Establece parámetros</a:t>
            </a:r>
            <a:r>
              <a:rPr b="1" dirty="0"/>
              <a:t> · </a:t>
            </a:r>
            <a:r>
              <a:rPr dirty="0"/>
              <a:t> </a:t>
            </a:r>
            <a:r>
              <a:rPr lang="es-AR" dirty="0"/>
              <a:t>con </a:t>
            </a:r>
            <a:r>
              <a:rPr lang="es-AR" i="1" dirty="0" err="1"/>
              <a:t>knit</a:t>
            </a:r>
            <a:r>
              <a:rPr lang="es-AR" i="1" dirty="0"/>
              <a:t> </a:t>
            </a:r>
            <a:r>
              <a:rPr lang="es-AR" i="1" dirty="0" err="1"/>
              <a:t>with</a:t>
            </a:r>
            <a:r>
              <a:rPr lang="es-AR" i="1" dirty="0"/>
              <a:t> </a:t>
            </a:r>
            <a:r>
              <a:rPr lang="es-AR" i="1" dirty="0" err="1"/>
              <a:t>parameters</a:t>
            </a:r>
            <a:r>
              <a:rPr lang="es-AR" dirty="0"/>
              <a:t> o con el argumento </a:t>
            </a:r>
            <a:r>
              <a:rPr dirty="0"/>
              <a:t>params </a:t>
            </a:r>
            <a:r>
              <a:rPr lang="es-AR" dirty="0"/>
              <a:t>del</a:t>
            </a:r>
            <a:r>
              <a:rPr dirty="0"/>
              <a:t> render():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render("</a:t>
            </a:r>
            <a:r>
              <a:rPr dirty="0" err="1"/>
              <a:t>doc.Rmd</a:t>
            </a:r>
            <a:r>
              <a:rPr dirty="0"/>
              <a:t>", params = list(n = 1, d = </a:t>
            </a:r>
            <a:r>
              <a:rPr dirty="0" err="1"/>
              <a:t>as.Date</a:t>
            </a:r>
            <a:r>
              <a:rPr dirty="0"/>
              <a:t>("2015-01-01"))</a:t>
            </a:r>
          </a:p>
        </p:txBody>
      </p:sp>
      <p:sp>
        <p:nvSpPr>
          <p:cNvPr id="233" name="output_options -  List of render  options (as in YAML)"/>
          <p:cNvSpPr txBox="1"/>
          <p:nvPr/>
        </p:nvSpPr>
        <p:spPr>
          <a:xfrm>
            <a:off x="4489418" y="6430462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r>
              <a:rPr b="1" dirty="0" err="1"/>
              <a:t>output_options</a:t>
            </a:r>
            <a:r>
              <a:rPr dirty="0"/>
              <a:t> - </a:t>
            </a:r>
            <a:br>
              <a:rPr dirty="0"/>
            </a:br>
            <a:r>
              <a:rPr lang="es-AR" dirty="0"/>
              <a:t>lista de opciones de renderizado </a:t>
            </a:r>
            <a:r>
              <a:rPr dirty="0"/>
              <a:t>(</a:t>
            </a:r>
            <a:r>
              <a:rPr lang="es-AR" dirty="0"/>
              <a:t>como en</a:t>
            </a:r>
            <a:r>
              <a:rPr dirty="0"/>
              <a:t> YAML)</a:t>
            </a:r>
          </a:p>
        </p:txBody>
      </p:sp>
      <p:sp>
        <p:nvSpPr>
          <p:cNvPr id="234" name="output_file…"/>
          <p:cNvSpPr txBox="1"/>
          <p:nvPr/>
        </p:nvSpPr>
        <p:spPr>
          <a:xfrm>
            <a:off x="5648271" y="6430462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output_file 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t>output_dir </a:t>
            </a:r>
          </a:p>
        </p:txBody>
      </p:sp>
      <p:sp>
        <p:nvSpPr>
          <p:cNvPr id="235" name="params - list of params to use"/>
          <p:cNvSpPr txBox="1"/>
          <p:nvPr/>
        </p:nvSpPr>
        <p:spPr>
          <a:xfrm>
            <a:off x="6807124" y="6430462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params </a:t>
            </a:r>
            <a:r>
              <a:rPr lang="es-AR" b="0" dirty="0"/>
              <a:t>–</a:t>
            </a:r>
            <a:r>
              <a:rPr b="0" dirty="0"/>
              <a:t> </a:t>
            </a:r>
            <a:r>
              <a:rPr lang="es-AR" b="0" dirty="0"/>
              <a:t>lista de parámetros a usar</a:t>
            </a:r>
            <a:endParaRPr b="0" dirty="0"/>
          </a:p>
        </p:txBody>
      </p:sp>
      <p:sp>
        <p:nvSpPr>
          <p:cNvPr id="236" name="envir - environment  to evaluate code chunks in"/>
          <p:cNvSpPr txBox="1"/>
          <p:nvPr/>
        </p:nvSpPr>
        <p:spPr>
          <a:xfrm>
            <a:off x="7965977" y="6430462"/>
            <a:ext cx="1084879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rPr dirty="0" err="1"/>
              <a:t>envir</a:t>
            </a:r>
            <a:r>
              <a:rPr dirty="0"/>
              <a:t> </a:t>
            </a:r>
            <a:r>
              <a:rPr lang="es-AR" b="0" dirty="0"/>
              <a:t>–</a:t>
            </a:r>
            <a:r>
              <a:rPr b="0" dirty="0"/>
              <a:t> </a:t>
            </a:r>
            <a:r>
              <a:rPr lang="es-AR" b="0" dirty="0"/>
              <a:t>entorno en el cuál evaluar bloques de código</a:t>
            </a:r>
            <a:endParaRPr b="0" dirty="0"/>
          </a:p>
        </p:txBody>
      </p:sp>
      <p:sp>
        <p:nvSpPr>
          <p:cNvPr id="237" name="encoding - of input file"/>
          <p:cNvSpPr txBox="1"/>
          <p:nvPr/>
        </p:nvSpPr>
        <p:spPr>
          <a:xfrm>
            <a:off x="9124830" y="6430462"/>
            <a:ext cx="1084880" cy="37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30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encoding </a:t>
            </a:r>
            <a:r>
              <a:rPr lang="es-AR" dirty="0"/>
              <a:t>- </a:t>
            </a:r>
            <a:r>
              <a:rPr lang="es-AR" b="0" dirty="0"/>
              <a:t>formato de codificación del archivo a compilar (input)</a:t>
            </a:r>
            <a:endParaRPr b="0" dirty="0"/>
          </a:p>
        </p:txBody>
      </p:sp>
      <p:sp>
        <p:nvSpPr>
          <p:cNvPr id="238" name="Line"/>
          <p:cNvSpPr/>
          <p:nvPr/>
        </p:nvSpPr>
        <p:spPr>
          <a:xfrm flipV="1">
            <a:off x="445346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9" name="Line"/>
          <p:cNvSpPr/>
          <p:nvPr/>
        </p:nvSpPr>
        <p:spPr>
          <a:xfrm flipV="1">
            <a:off x="329230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0" name="Line"/>
          <p:cNvSpPr/>
          <p:nvPr/>
        </p:nvSpPr>
        <p:spPr>
          <a:xfrm flipV="1">
            <a:off x="5614623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V="1">
            <a:off x="6775780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 flipV="1">
            <a:off x="7936938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098095" y="6430462"/>
            <a:ext cx="1" cy="371763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4" name="Line"/>
          <p:cNvSpPr/>
          <p:nvPr/>
        </p:nvSpPr>
        <p:spPr>
          <a:xfrm>
            <a:off x="255732" y="3799590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>
            <a:off x="253665" y="6967846"/>
            <a:ext cx="10031726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>
            <a:off x="3295655" y="5870314"/>
            <a:ext cx="696440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>
            <a:off x="10382208" y="3498372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8" name=".rmd Structure"/>
          <p:cNvSpPr txBox="1"/>
          <p:nvPr/>
        </p:nvSpPr>
        <p:spPr>
          <a:xfrm>
            <a:off x="10442229" y="1167992"/>
            <a:ext cx="1295226" cy="31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300" b="0">
                <a:solidFill>
                  <a:srgbClr val="D84942"/>
                </a:solidFill>
              </a:defRPr>
            </a:pPr>
            <a:r>
              <a:rPr lang="es-AR" dirty="0"/>
              <a:t>Estructura</a:t>
            </a:r>
            <a:endParaRPr dirty="0"/>
          </a:p>
        </p:txBody>
      </p:sp>
      <p:sp>
        <p:nvSpPr>
          <p:cNvPr id="249" name="Line"/>
          <p:cNvSpPr/>
          <p:nvPr/>
        </p:nvSpPr>
        <p:spPr>
          <a:xfrm>
            <a:off x="10382208" y="1102908"/>
            <a:ext cx="183069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0" name=".Rmd files · An R Markdown…"/>
          <p:cNvSpPr txBox="1"/>
          <p:nvPr/>
        </p:nvSpPr>
        <p:spPr>
          <a:xfrm>
            <a:off x="993718" y="1577740"/>
            <a:ext cx="1995992" cy="221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 b="0">
                <a:solidFill>
                  <a:srgbClr val="000000"/>
                </a:solidFill>
              </a:defRPr>
            </a:pPr>
            <a:r>
              <a:rPr b="1" dirty="0"/>
              <a:t>.</a:t>
            </a:r>
            <a:r>
              <a:rPr b="1" dirty="0" err="1"/>
              <a:t>Rmd</a:t>
            </a:r>
            <a:r>
              <a:rPr b="1" dirty="0"/>
              <a:t> ·</a:t>
            </a:r>
            <a:r>
              <a:rPr dirty="0"/>
              <a:t> </a:t>
            </a:r>
            <a:r>
              <a:rPr lang="es-AR" dirty="0"/>
              <a:t>Un archivo</a:t>
            </a:r>
            <a:r>
              <a:rPr dirty="0"/>
              <a:t> R Markdown 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 b="0">
                <a:solidFill>
                  <a:srgbClr val="000000"/>
                </a:solidFill>
              </a:defRPr>
            </a:pPr>
            <a:r>
              <a:rPr dirty="0"/>
              <a:t>(.</a:t>
            </a:r>
            <a:r>
              <a:rPr dirty="0" err="1"/>
              <a:t>Rmd</a:t>
            </a:r>
            <a:r>
              <a:rPr dirty="0"/>
              <a:t>) </a:t>
            </a:r>
            <a:r>
              <a:rPr lang="es-AR" dirty="0"/>
              <a:t>es un registro de tu investigación</a:t>
            </a:r>
            <a:r>
              <a:rPr dirty="0"/>
              <a:t>.</a:t>
            </a:r>
            <a:r>
              <a:rPr lang="es-AR" dirty="0"/>
              <a:t> </a:t>
            </a:r>
            <a:r>
              <a:rPr lang="es-ES" dirty="0"/>
              <a:t>Contiene el código que un científico necesita para reproducir el trabajo junto con la narración que el lector requiere para comprenderlo.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 b="0" spc="-19">
                <a:solidFill>
                  <a:srgbClr val="000000"/>
                </a:solidFill>
              </a:defRPr>
            </a:pPr>
            <a:r>
              <a:rPr lang="es-AR" b="1" dirty="0"/>
              <a:t>Investigación reproducible</a:t>
            </a:r>
            <a:r>
              <a:rPr b="1" dirty="0"/>
              <a:t>·</a:t>
            </a:r>
            <a:r>
              <a:rPr dirty="0"/>
              <a:t> </a:t>
            </a:r>
            <a:r>
              <a:rPr lang="es-ES" dirty="0"/>
              <a:t>Con el </a:t>
            </a:r>
            <a:r>
              <a:rPr lang="es-ES" dirty="0" err="1"/>
              <a:t>click</a:t>
            </a:r>
            <a:r>
              <a:rPr lang="es-ES" dirty="0"/>
              <a:t> de un botón, o el tipeo de un comando, puedes volver a ejecutar el código en un archivo R </a:t>
            </a:r>
            <a:r>
              <a:rPr lang="es-ES" dirty="0" err="1"/>
              <a:t>Markdown</a:t>
            </a:r>
            <a:r>
              <a:rPr lang="es-ES" dirty="0"/>
              <a:t> para reproducir tu trabajo y exportar los resultados como un informe terminado.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50" b="0">
                <a:solidFill>
                  <a:srgbClr val="000000"/>
                </a:solidFill>
              </a:defRPr>
            </a:pPr>
            <a:r>
              <a:rPr lang="es-AR" b="1" dirty="0"/>
              <a:t>Documentos dinámicos</a:t>
            </a:r>
            <a:r>
              <a:rPr b="1" dirty="0"/>
              <a:t> ·</a:t>
            </a:r>
            <a:r>
              <a:rPr dirty="0"/>
              <a:t> </a:t>
            </a:r>
            <a:r>
              <a:rPr lang="es-ES" dirty="0"/>
              <a:t>Puedes optar por exportar el informe terminado en una variedad de formatos, incluidos documentos </a:t>
            </a:r>
            <a:r>
              <a:rPr lang="es-ES" dirty="0" err="1"/>
              <a:t>html</a:t>
            </a:r>
            <a:r>
              <a:rPr lang="es-ES" dirty="0"/>
              <a:t>, </a:t>
            </a:r>
            <a:r>
              <a:rPr lang="es-ES" dirty="0" err="1"/>
              <a:t>pdf</a:t>
            </a:r>
            <a:r>
              <a:rPr lang="es-ES" dirty="0"/>
              <a:t>, MS Word o RTF; diapositivas, cuadernos y más basados en </a:t>
            </a:r>
            <a:r>
              <a:rPr lang="es-ES" dirty="0" err="1"/>
              <a:t>html</a:t>
            </a:r>
            <a:r>
              <a:rPr lang="es-ES" dirty="0"/>
              <a:t> o </a:t>
            </a:r>
            <a:r>
              <a:rPr lang="es-ES" dirty="0" err="1"/>
              <a:t>pdf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251" name="cache - cache results for future knits (default = FALSE)…"/>
          <p:cNvSpPr txBox="1"/>
          <p:nvPr/>
        </p:nvSpPr>
        <p:spPr>
          <a:xfrm>
            <a:off x="306369" y="8506996"/>
            <a:ext cx="2456829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cache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resultados almacenados en </a:t>
            </a:r>
            <a:r>
              <a:rPr dirty="0" err="1"/>
              <a:t>cach</a:t>
            </a:r>
            <a:r>
              <a:rPr lang="es-AR" dirty="0"/>
              <a:t>é</a:t>
            </a:r>
            <a:r>
              <a:rPr dirty="0"/>
              <a:t> </a:t>
            </a:r>
            <a:r>
              <a:rPr lang="es-AR" dirty="0"/>
              <a:t>para futuras compilaciones /</a:t>
            </a:r>
            <a:r>
              <a:rPr dirty="0"/>
              <a:t> knits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 err="1"/>
              <a:t>cache.path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directorio en donde guardar los resultados en caché</a:t>
            </a:r>
            <a:r>
              <a:rPr dirty="0"/>
              <a:t> (default = "cache/")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child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archivos para compilar y luego incluir</a:t>
            </a:r>
            <a:r>
              <a:rPr dirty="0"/>
              <a:t>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collapse</a:t>
            </a:r>
            <a:r>
              <a:rPr dirty="0"/>
              <a:t>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combinar todos los outputs en un único bloque</a:t>
            </a:r>
            <a:r>
              <a:rPr dirty="0"/>
              <a:t>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 spc="-26">
                <a:solidFill>
                  <a:srgbClr val="000000"/>
                </a:solidFill>
              </a:defRPr>
            </a:pPr>
            <a:r>
              <a:rPr b="1" dirty="0"/>
              <a:t>comment</a:t>
            </a:r>
            <a:r>
              <a:rPr dirty="0"/>
              <a:t>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prefijo para cada línea de resultados</a:t>
            </a:r>
            <a:r>
              <a:rPr dirty="0"/>
              <a:t> (default = '##')</a:t>
            </a:r>
          </a:p>
        </p:txBody>
      </p:sp>
      <p:sp>
        <p:nvSpPr>
          <p:cNvPr id="252" name="dependson - chunk dependencies for caching (default = NULL)…"/>
          <p:cNvSpPr txBox="1"/>
          <p:nvPr/>
        </p:nvSpPr>
        <p:spPr>
          <a:xfrm>
            <a:off x="2866296" y="8506996"/>
            <a:ext cx="2456829" cy="1463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 err="1"/>
              <a:t>dependson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dependencias de los bloques al caché</a:t>
            </a:r>
            <a:r>
              <a:rPr dirty="0"/>
              <a:t> 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echo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mostrar el código en el documento de output</a:t>
            </a:r>
            <a:r>
              <a:rPr dirty="0"/>
              <a:t>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engine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lenguaje de programación utilizado en el bloque de código</a:t>
            </a:r>
            <a:r>
              <a:rPr dirty="0"/>
              <a:t> (default = 'R')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error</a:t>
            </a:r>
            <a:r>
              <a:rPr dirty="0"/>
              <a:t>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mostrar mensaje de error en el </a:t>
            </a:r>
            <a:r>
              <a:rPr lang="es-AR" dirty="0" err="1"/>
              <a:t>doc</a:t>
            </a:r>
            <a:r>
              <a:rPr dirty="0"/>
              <a:t> (TRUE) </a:t>
            </a:r>
            <a:r>
              <a:rPr lang="es-AR" dirty="0"/>
              <a:t>o detener la compilación cuando hay un error</a:t>
            </a:r>
            <a:r>
              <a:rPr dirty="0"/>
              <a:t> (FALSE)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eval</a:t>
            </a:r>
            <a:r>
              <a:rPr dirty="0"/>
              <a:t>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ejecutar el código dentro del bloque</a:t>
            </a:r>
            <a:r>
              <a:rPr dirty="0"/>
              <a:t> (default = TRUE)</a:t>
            </a:r>
          </a:p>
        </p:txBody>
      </p:sp>
      <p:sp>
        <p:nvSpPr>
          <p:cNvPr id="253" name="message - display code messages in  document (default = TRUE)…"/>
          <p:cNvSpPr txBox="1"/>
          <p:nvPr/>
        </p:nvSpPr>
        <p:spPr>
          <a:xfrm>
            <a:off x="7986149" y="8506996"/>
            <a:ext cx="2456829" cy="1277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message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mostrar mensajes del código en el documento</a:t>
            </a:r>
            <a:r>
              <a:rPr dirty="0"/>
              <a:t>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results</a:t>
            </a:r>
            <a:r>
              <a:rPr dirty="0"/>
              <a:t>  (default = 'markup')</a:t>
            </a:r>
            <a:br>
              <a:rPr dirty="0"/>
            </a:br>
            <a:r>
              <a:rPr dirty="0"/>
              <a:t>'</a:t>
            </a:r>
            <a:r>
              <a:rPr dirty="0" err="1"/>
              <a:t>asis</a:t>
            </a:r>
            <a:r>
              <a:rPr dirty="0"/>
              <a:t>'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incluir los resultados en el output</a:t>
            </a:r>
            <a:br>
              <a:rPr dirty="0"/>
            </a:br>
            <a:r>
              <a:rPr dirty="0"/>
              <a:t>'hide'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no mostrar resultados</a:t>
            </a:r>
            <a:br>
              <a:rPr dirty="0"/>
            </a:br>
            <a:r>
              <a:rPr dirty="0"/>
              <a:t>'hold'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incluir los resultados al final de todo el código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tidy</a:t>
            </a:r>
            <a:r>
              <a:rPr dirty="0"/>
              <a:t> </a:t>
            </a:r>
            <a:r>
              <a:rPr lang="es-AR" dirty="0"/>
              <a:t>- </a:t>
            </a:r>
            <a:r>
              <a:rPr lang="es-AR" dirty="0" err="1"/>
              <a:t>emprolijar</a:t>
            </a:r>
            <a:r>
              <a:rPr lang="es-AR" dirty="0"/>
              <a:t> el código para mostrar</a:t>
            </a:r>
            <a:r>
              <a:rPr dirty="0"/>
              <a:t> (default = FALSE)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warning</a:t>
            </a:r>
            <a:r>
              <a:rPr dirty="0"/>
              <a:t> </a:t>
            </a:r>
            <a:r>
              <a:rPr lang="es-AR" dirty="0"/>
              <a:t>- mostrar las advertencias del código en el documento</a:t>
            </a:r>
            <a:r>
              <a:rPr dirty="0"/>
              <a:t> (default = TRUE)</a:t>
            </a:r>
          </a:p>
        </p:txBody>
      </p:sp>
      <p:sp>
        <p:nvSpPr>
          <p:cNvPr id="254" name="fig.align - 'left', 'right', or 'center' (default = 'default')…"/>
          <p:cNvSpPr txBox="1"/>
          <p:nvPr/>
        </p:nvSpPr>
        <p:spPr>
          <a:xfrm>
            <a:off x="5426223" y="8506996"/>
            <a:ext cx="2456828" cy="136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 err="1"/>
              <a:t>fig.align</a:t>
            </a:r>
            <a:r>
              <a:rPr dirty="0"/>
              <a:t> - 'left', 'right', </a:t>
            </a:r>
            <a:r>
              <a:rPr lang="es-AR" dirty="0"/>
              <a:t>o</a:t>
            </a:r>
            <a:r>
              <a:rPr dirty="0"/>
              <a:t> 'center' (default = 'default')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 err="1"/>
              <a:t>fig.cap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título del gráfico como cadena de </a:t>
            </a:r>
            <a:r>
              <a:rPr lang="es-AR" dirty="0" err="1"/>
              <a:t>carateres</a:t>
            </a:r>
            <a:r>
              <a:rPr lang="es-AR" dirty="0"/>
              <a:t> </a:t>
            </a:r>
            <a:r>
              <a:rPr dirty="0"/>
              <a:t>(default = NULL)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 err="1"/>
              <a:t>fig.height</a:t>
            </a:r>
            <a:r>
              <a:rPr b="1" dirty="0"/>
              <a:t>, </a:t>
            </a:r>
            <a:r>
              <a:rPr b="1" dirty="0" err="1"/>
              <a:t>fig.width</a:t>
            </a:r>
            <a:r>
              <a:rPr dirty="0"/>
              <a:t> </a:t>
            </a:r>
            <a:r>
              <a:rPr lang="es-AR" dirty="0"/>
              <a:t>- dimensiones de los gráficos en pulgadas.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highlight</a:t>
            </a:r>
            <a:r>
              <a:rPr dirty="0"/>
              <a:t> </a:t>
            </a:r>
            <a:r>
              <a:rPr lang="es-AR" dirty="0"/>
              <a:t>–</a:t>
            </a:r>
            <a:r>
              <a:rPr dirty="0"/>
              <a:t> </a:t>
            </a:r>
            <a:r>
              <a:rPr lang="es-AR" dirty="0"/>
              <a:t>resaltar código fuente</a:t>
            </a:r>
            <a:r>
              <a:rPr dirty="0"/>
              <a:t> (default = TRUE)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b="1" dirty="0"/>
              <a:t>include</a:t>
            </a:r>
            <a:r>
              <a:rPr dirty="0"/>
              <a:t> </a:t>
            </a:r>
            <a:r>
              <a:rPr lang="es-AR" dirty="0"/>
              <a:t>-</a:t>
            </a:r>
            <a:r>
              <a:rPr dirty="0"/>
              <a:t> </a:t>
            </a:r>
            <a:r>
              <a:rPr lang="es-AR" dirty="0"/>
              <a:t>incluir bloques en el </a:t>
            </a:r>
            <a:r>
              <a:rPr lang="es-AR" dirty="0" err="1"/>
              <a:t>doc</a:t>
            </a:r>
            <a:r>
              <a:rPr lang="es-AR" dirty="0"/>
              <a:t> luego de ejecutarlos</a:t>
            </a:r>
            <a:r>
              <a:rPr dirty="0"/>
              <a:t> (default = TRUE)</a:t>
            </a:r>
          </a:p>
        </p:txBody>
      </p:sp>
      <p:sp>
        <p:nvSpPr>
          <p:cNvPr id="255" name="Line"/>
          <p:cNvSpPr/>
          <p:nvPr/>
        </p:nvSpPr>
        <p:spPr>
          <a:xfrm flipV="1">
            <a:off x="256190" y="8202320"/>
            <a:ext cx="10030810" cy="1"/>
          </a:xfrm>
          <a:prstGeom prst="line">
            <a:avLst/>
          </a:prstGeom>
          <a:ln w="3175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6" name="IMPORTANT CHUNK OPTIONS"/>
          <p:cNvSpPr txBox="1"/>
          <p:nvPr/>
        </p:nvSpPr>
        <p:spPr>
          <a:xfrm>
            <a:off x="306210" y="8281781"/>
            <a:ext cx="3920576" cy="162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Clr>
                <a:schemeClr val="accent4">
                  <a:hueOff val="384618"/>
                  <a:satOff val="3869"/>
                  <a:lumOff val="5802"/>
                </a:schemeClr>
              </a:buClr>
            </a:lvl1pPr>
          </a:lstStyle>
          <a:p>
            <a:r>
              <a:rPr lang="es-AR" dirty="0"/>
              <a:t>OPCIONES IMPORTANTES DE LOS BLOQUES DE CÓDIGO</a:t>
            </a:r>
            <a:endParaRPr dirty="0"/>
          </a:p>
        </p:txBody>
      </p:sp>
      <p:pic>
        <p:nvPicPr>
          <p:cNvPr id="257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680623" y="7370336"/>
            <a:ext cx="921054" cy="1736518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258" name="shiny-hexbin-sticker-from-rstudio.png" descr="shiny-hexbin-sticker-from-rstudio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95482" y="8386726"/>
            <a:ext cx="577671" cy="646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58857" y="4891218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263" name="Screen Shot 2016-02-29 at 3.03.57 PM.png" descr="Screen Shot 2016-02-29 at 3.03.57 PM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77791" y="7695128"/>
            <a:ext cx="667492" cy="47060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6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267" name="Group"/>
            <p:cNvGrpSpPr/>
            <p:nvPr/>
          </p:nvGrpSpPr>
          <p:grpSpPr>
            <a:xfrm>
              <a:off x="63734" y="849605"/>
              <a:ext cx="378731" cy="353385"/>
              <a:chOff x="0" y="0"/>
              <a:chExt cx="378730" cy="353383"/>
            </a:xfrm>
          </p:grpSpPr>
          <p:pic>
            <p:nvPicPr>
              <p:cNvPr id="264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21"/>
              <a:srcRect l="9521"/>
              <a:stretch>
                <a:fillRect/>
              </a:stretch>
            </p:blipFill>
            <p:spPr>
              <a:xfrm>
                <a:off x="0" y="0"/>
                <a:ext cx="276208" cy="17954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25400" dist="254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5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194" y="220444"/>
                <a:ext cx="242983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25400" dist="25400" dir="5400000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266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534" y="118621"/>
                <a:ext cx="261197" cy="155632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25400" dist="25400" dir="5400000" rotWithShape="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276" name="Group"/>
            <p:cNvGrpSpPr/>
            <p:nvPr/>
          </p:nvGrpSpPr>
          <p:grpSpPr>
            <a:xfrm>
              <a:off x="64719" y="1395721"/>
              <a:ext cx="376763" cy="406724"/>
              <a:chOff x="0" y="0"/>
              <a:chExt cx="376762" cy="406722"/>
            </a:xfrm>
          </p:grpSpPr>
          <p:pic>
            <p:nvPicPr>
              <p:cNvPr id="268" name="Image" descr="Image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7018" y="0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73" name="Group"/>
              <p:cNvGrpSpPr/>
              <p:nvPr/>
            </p:nvGrpSpPr>
            <p:grpSpPr>
              <a:xfrm>
                <a:off x="3281" y="0"/>
                <a:ext cx="180703" cy="174229"/>
                <a:chOff x="0" y="0"/>
                <a:chExt cx="180701" cy="174228"/>
              </a:xfrm>
            </p:grpSpPr>
            <p:pic>
              <p:nvPicPr>
                <p:cNvPr id="269" name="text-x-tex.png" descr="text-x-tex.png"/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70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sz="30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/>
                </a:p>
              </p:txBody>
            </p:sp>
            <p:pic>
              <p:nvPicPr>
                <p:cNvPr id="271" name="Image" descr="Image"/>
                <p:cNvPicPr>
                  <a:picLocks noChangeAspect="1"/>
                </p:cNvPicPr>
                <p:nvPr/>
              </p:nvPicPr>
              <p:blipFill>
                <a:blip r:embed="rId26"/>
                <a:srcRect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72" name="Image" descr="Image"/>
                <p:cNvPicPr>
                  <a:picLocks noChangeAspect="1"/>
                </p:cNvPicPr>
                <p:nvPr/>
              </p:nvPicPr>
              <p:blipFill>
                <a:blip r:embed="rId27"/>
                <a:srcRect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274" name="Group" descr="Group"/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1503" y="214408"/>
                <a:ext cx="185260" cy="1852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75" name="Group" descr="Group"/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0" y="219457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77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30"/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1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278" name="RSource.png" descr="RSource.png"/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9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127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sz="2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0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sz="600" b="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Rmd</a:t>
                </a:r>
              </a:p>
            </p:txBody>
          </p:sp>
        </p:grpSp>
        <p:sp>
          <p:nvSpPr>
            <p:cNvPr id="282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3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4" name="Arrow"/>
            <p:cNvSpPr/>
            <p:nvPr/>
          </p:nvSpPr>
          <p:spPr>
            <a:xfrm rot="17957999" flipH="1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85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287" name="Screen Shot 2016-02-29 at 3.05.17 PM.png" descr="Screen Shot 2016-02-29 at 3.05.17 PM.png"/>
          <p:cNvPicPr>
            <a:picLocks noChangeAspect="1"/>
          </p:cNvPicPr>
          <p:nvPr/>
        </p:nvPicPr>
        <p:blipFill>
          <a:blip r:embed="rId32"/>
          <a:srcRect l="24757" t="25000" r="13269" b="10757"/>
          <a:stretch>
            <a:fillRect/>
          </a:stretch>
        </p:blipFill>
        <p:spPr>
          <a:xfrm>
            <a:off x="6341935" y="7683490"/>
            <a:ext cx="176962" cy="122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17" extrusionOk="0">
                <a:moveTo>
                  <a:pt x="7043" y="0"/>
                </a:moveTo>
                <a:cubicBezTo>
                  <a:pt x="409" y="0"/>
                  <a:pt x="203" y="307"/>
                  <a:pt x="43" y="11260"/>
                </a:cubicBezTo>
                <a:cubicBezTo>
                  <a:pt x="-74" y="19273"/>
                  <a:pt x="-37" y="19598"/>
                  <a:pt x="1298" y="20643"/>
                </a:cubicBezTo>
                <a:cubicBezTo>
                  <a:pt x="2352" y="21468"/>
                  <a:pt x="4722" y="21600"/>
                  <a:pt x="11098" y="21199"/>
                </a:cubicBezTo>
                <a:cubicBezTo>
                  <a:pt x="15715" y="20908"/>
                  <a:pt x="19727" y="20369"/>
                  <a:pt x="20029" y="19948"/>
                </a:cubicBezTo>
                <a:cubicBezTo>
                  <a:pt x="20370" y="19474"/>
                  <a:pt x="20120" y="19183"/>
                  <a:pt x="19354" y="19183"/>
                </a:cubicBezTo>
                <a:cubicBezTo>
                  <a:pt x="17339" y="19183"/>
                  <a:pt x="17369" y="17915"/>
                  <a:pt x="19498" y="14943"/>
                </a:cubicBezTo>
                <a:cubicBezTo>
                  <a:pt x="20600" y="13406"/>
                  <a:pt x="21526" y="11577"/>
                  <a:pt x="21526" y="10843"/>
                </a:cubicBezTo>
                <a:cubicBezTo>
                  <a:pt x="21526" y="8632"/>
                  <a:pt x="17118" y="3042"/>
                  <a:pt x="15781" y="3545"/>
                </a:cubicBezTo>
                <a:cubicBezTo>
                  <a:pt x="15030" y="3828"/>
                  <a:pt x="14162" y="3307"/>
                  <a:pt x="13319" y="2016"/>
                </a:cubicBezTo>
                <a:cubicBezTo>
                  <a:pt x="12144" y="214"/>
                  <a:pt x="11586" y="0"/>
                  <a:pt x="704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9" name="Circle">
            <a:extLst>
              <a:ext uri="{FF2B5EF4-FFF2-40B4-BE49-F238E27FC236}">
                <a16:creationId xmlns:a16="http://schemas.microsoft.com/office/drawing/2014/main" id="{37CE692B-2300-42A7-89F4-AA1E80772757}"/>
              </a:ext>
            </a:extLst>
          </p:cNvPr>
          <p:cNvSpPr/>
          <p:nvPr/>
        </p:nvSpPr>
        <p:spPr>
          <a:xfrm>
            <a:off x="266365" y="5607610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2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290" name="Circle">
            <a:extLst>
              <a:ext uri="{FF2B5EF4-FFF2-40B4-BE49-F238E27FC236}">
                <a16:creationId xmlns:a16="http://schemas.microsoft.com/office/drawing/2014/main" id="{B35221A5-8DAB-43A8-994E-2FC439AFC6B0}"/>
              </a:ext>
            </a:extLst>
          </p:cNvPr>
          <p:cNvSpPr/>
          <p:nvPr/>
        </p:nvSpPr>
        <p:spPr>
          <a:xfrm>
            <a:off x="266365" y="6072826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4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291" name="Circle">
            <a:extLst>
              <a:ext uri="{FF2B5EF4-FFF2-40B4-BE49-F238E27FC236}">
                <a16:creationId xmlns:a16="http://schemas.microsoft.com/office/drawing/2014/main" id="{CCE220CD-70EE-4E6B-8F22-91DD538BE5C9}"/>
              </a:ext>
            </a:extLst>
          </p:cNvPr>
          <p:cNvSpPr/>
          <p:nvPr/>
        </p:nvSpPr>
        <p:spPr>
          <a:xfrm>
            <a:off x="266365" y="6261322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5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292" name="Circle">
            <a:extLst>
              <a:ext uri="{FF2B5EF4-FFF2-40B4-BE49-F238E27FC236}">
                <a16:creationId xmlns:a16="http://schemas.microsoft.com/office/drawing/2014/main" id="{1A1CC88B-5388-49D4-91D3-BE980A8E7DC9}"/>
              </a:ext>
            </a:extLst>
          </p:cNvPr>
          <p:cNvSpPr/>
          <p:nvPr/>
        </p:nvSpPr>
        <p:spPr>
          <a:xfrm>
            <a:off x="266365" y="5776044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3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293" name="Circle">
            <a:extLst>
              <a:ext uri="{FF2B5EF4-FFF2-40B4-BE49-F238E27FC236}">
                <a16:creationId xmlns:a16="http://schemas.microsoft.com/office/drawing/2014/main" id="{366A73AB-03EE-4EA6-86B8-CB73BCC040E7}"/>
              </a:ext>
            </a:extLst>
          </p:cNvPr>
          <p:cNvSpPr/>
          <p:nvPr/>
        </p:nvSpPr>
        <p:spPr>
          <a:xfrm>
            <a:off x="266365" y="6445808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6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294" name="Circle">
            <a:extLst>
              <a:ext uri="{FF2B5EF4-FFF2-40B4-BE49-F238E27FC236}">
                <a16:creationId xmlns:a16="http://schemas.microsoft.com/office/drawing/2014/main" id="{286AB820-AC5C-4852-A26D-59C8EC6351CB}"/>
              </a:ext>
            </a:extLst>
          </p:cNvPr>
          <p:cNvSpPr/>
          <p:nvPr/>
        </p:nvSpPr>
        <p:spPr>
          <a:xfrm>
            <a:off x="266365" y="6706496"/>
            <a:ext cx="144000" cy="144000"/>
          </a:xfrm>
          <a:prstGeom prst="ellipse">
            <a:avLst/>
          </a:prstGeom>
          <a:blipFill>
            <a:blip r:embed="rId11"/>
          </a:blipFill>
          <a:ln w="12700">
            <a:miter lim="400000"/>
          </a:ln>
        </p:spPr>
        <p:txBody>
          <a:bodyPr lIns="54570" tIns="54570" rIns="54570" bIns="5457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AR" sz="1000" dirty="0">
                <a:solidFill>
                  <a:schemeClr val="bg1"/>
                </a:solidFill>
              </a:rPr>
              <a:t>7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164" name="Line">
            <a:extLst>
              <a:ext uri="{FF2B5EF4-FFF2-40B4-BE49-F238E27FC236}">
                <a16:creationId xmlns:a16="http://schemas.microsoft.com/office/drawing/2014/main" id="{08ECE375-C43E-42F0-A1E4-4C1624418C0E}"/>
              </a:ext>
            </a:extLst>
          </p:cNvPr>
          <p:cNvSpPr/>
          <p:nvPr/>
        </p:nvSpPr>
        <p:spPr>
          <a:xfrm>
            <a:off x="253665" y="3799523"/>
            <a:ext cx="274485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30E4E14E-E085-4C89-85E7-FBD620B4B9E9}"/>
              </a:ext>
            </a:extLst>
          </p:cNvPr>
          <p:cNvSpPr/>
          <p:nvPr/>
        </p:nvSpPr>
        <p:spPr>
          <a:xfrm>
            <a:off x="10380141" y="3498305"/>
            <a:ext cx="33379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0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8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84942"/>
              </a:solidFill>
              <a:ln w="3175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84942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84942"/>
              </a:solidFill>
              <a:ln w="6350" cap="flat">
                <a:solidFill>
                  <a:srgbClr val="C8534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7E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F7E79"/>
              </a:solidFill>
              <a:ln w="6350" cap="flat">
                <a:solidFill>
                  <a:srgbClr val="EF857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849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07" name="```{r results = 'asis'}…"/>
          <p:cNvSpPr txBox="1"/>
          <p:nvPr/>
        </p:nvSpPr>
        <p:spPr>
          <a:xfrm>
            <a:off x="7104173" y="9071317"/>
            <a:ext cx="2704839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pPr>
            <a:r>
              <a:rPr dirty="0"/>
              <a:t>```{r results = '</a:t>
            </a:r>
            <a:r>
              <a:rPr dirty="0" err="1"/>
              <a:t>asis</a:t>
            </a:r>
            <a:r>
              <a:rPr dirty="0"/>
              <a:t>'}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 err="1"/>
              <a:t>knitr</a:t>
            </a:r>
            <a:r>
              <a:rPr dirty="0"/>
              <a:t>::</a:t>
            </a:r>
            <a:r>
              <a:rPr b="1" dirty="0" err="1"/>
              <a:t>kable</a:t>
            </a:r>
            <a:r>
              <a:rPr b="1" dirty="0"/>
              <a:t>(</a:t>
            </a:r>
            <a:r>
              <a:rPr dirty="0"/>
              <a:t>data, caption = "Table with </a:t>
            </a:r>
            <a:r>
              <a:rPr dirty="0" err="1"/>
              <a:t>kable</a:t>
            </a:r>
            <a:r>
              <a:rPr dirty="0"/>
              <a:t>”</a:t>
            </a:r>
            <a:r>
              <a:rPr b="1" dirty="0"/>
              <a:t>)</a:t>
            </a:r>
            <a:endParaRPr dirty="0"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pPr>
            <a:r>
              <a:rPr dirty="0"/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pPr>
            <a:r>
              <a:rPr dirty="0"/>
              <a:t>```{r results = "</a:t>
            </a:r>
            <a:r>
              <a:rPr dirty="0" err="1"/>
              <a:t>asis</a:t>
            </a:r>
            <a:r>
              <a:rPr dirty="0"/>
              <a:t>"}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print(</a:t>
            </a:r>
            <a:r>
              <a:rPr dirty="0" err="1"/>
              <a:t>xtable</a:t>
            </a:r>
            <a:r>
              <a:rPr dirty="0"/>
              <a:t>::</a:t>
            </a:r>
            <a:r>
              <a:rPr b="1" dirty="0" err="1"/>
              <a:t>xtable</a:t>
            </a:r>
            <a:r>
              <a:rPr b="1" dirty="0"/>
              <a:t>(</a:t>
            </a:r>
            <a:r>
              <a:rPr dirty="0"/>
              <a:t>data, caption = "Table with </a:t>
            </a:r>
            <a:r>
              <a:rPr dirty="0" err="1"/>
              <a:t>xtable</a:t>
            </a:r>
            <a:r>
              <a:rPr dirty="0"/>
              <a:t>”</a:t>
            </a:r>
            <a:r>
              <a:rPr b="1" dirty="0"/>
              <a:t>)</a:t>
            </a:r>
            <a:r>
              <a:rPr dirty="0"/>
              <a:t>,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            type = "html", </a:t>
            </a:r>
            <a:r>
              <a:rPr dirty="0" err="1"/>
              <a:t>html.table.attributes</a:t>
            </a:r>
            <a:r>
              <a:rPr dirty="0"/>
              <a:t> = "border=0"))</a:t>
            </a:r>
            <a:endParaRPr dirty="0"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pPr>
            <a:r>
              <a:rPr dirty="0"/>
              <a:t>```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pPr>
            <a:r>
              <a:rPr dirty="0"/>
              <a:t>```{r results = "</a:t>
            </a:r>
            <a:r>
              <a:rPr dirty="0" err="1"/>
              <a:t>asis</a:t>
            </a:r>
            <a:r>
              <a:rPr dirty="0"/>
              <a:t>"}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stargazer::</a:t>
            </a:r>
            <a:r>
              <a:rPr b="1" dirty="0"/>
              <a:t>stargazer(</a:t>
            </a:r>
            <a:r>
              <a:rPr dirty="0"/>
              <a:t>data, type = "html", title = "Table </a:t>
            </a: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                                            with stargazer"</a:t>
            </a:r>
            <a:r>
              <a:rPr b="1" dirty="0"/>
              <a:t>)</a:t>
            </a:r>
            <a:endParaRPr dirty="0">
              <a:solidFill>
                <a:srgbClr val="FF7E79"/>
              </a:solidFill>
            </a:endParaRPr>
          </a:p>
          <a:p>
            <a:pPr>
              <a:lnSpc>
                <a:spcPct val="80000"/>
              </a:lnSpc>
              <a:spcBef>
                <a:spcPts val="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pPr>
            <a:r>
              <a:rPr dirty="0"/>
              <a:t>```</a:t>
            </a:r>
          </a:p>
        </p:txBody>
      </p:sp>
      <p:sp>
        <p:nvSpPr>
          <p:cNvPr id="308" name="Rectangle"/>
          <p:cNvSpPr/>
          <p:nvPr/>
        </p:nvSpPr>
        <p:spPr>
          <a:xfrm>
            <a:off x="3633669" y="1145617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9" name="Rectangle"/>
          <p:cNvSpPr/>
          <p:nvPr/>
        </p:nvSpPr>
        <p:spPr>
          <a:xfrm>
            <a:off x="3633669" y="2968710"/>
            <a:ext cx="3265234" cy="1209041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0" name="Rectangle"/>
          <p:cNvSpPr/>
          <p:nvPr/>
        </p:nvSpPr>
        <p:spPr>
          <a:xfrm>
            <a:off x="3633669" y="5899215"/>
            <a:ext cx="3265234" cy="988115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F7E79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Line"/>
          <p:cNvSpPr/>
          <p:nvPr/>
        </p:nvSpPr>
        <p:spPr>
          <a:xfrm>
            <a:off x="7112414" y="9848365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Plain text…"/>
          <p:cNvSpPr txBox="1"/>
          <p:nvPr/>
        </p:nvSpPr>
        <p:spPr>
          <a:xfrm>
            <a:off x="317648" y="1373444"/>
            <a:ext cx="1754521" cy="87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Texto plano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Termine la línea con dos espacios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para empezar un nuevo párrafo.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*itálica* y **negrita**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`código </a:t>
            </a:r>
            <a:r>
              <a:rPr lang="es-AR" dirty="0" err="1"/>
              <a:t>verbatim</a:t>
            </a:r>
            <a:r>
              <a:rPr lang="es-AR" dirty="0"/>
              <a:t>`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sub/superíndice^2^~2~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~~tachado~~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Escapado: \*\_\\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 err="1"/>
              <a:t>guión</a:t>
            </a:r>
            <a:r>
              <a:rPr lang="es-AR" dirty="0"/>
              <a:t> en: --, </a:t>
            </a:r>
            <a:r>
              <a:rPr lang="es-AR" dirty="0" err="1"/>
              <a:t>guión</a:t>
            </a:r>
            <a:r>
              <a:rPr lang="es-AR" dirty="0"/>
              <a:t> </a:t>
            </a:r>
            <a:r>
              <a:rPr lang="es-AR" dirty="0" err="1"/>
              <a:t>emm</a:t>
            </a:r>
            <a:r>
              <a:rPr lang="es-AR" dirty="0"/>
              <a:t>: ---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ecuación: $A = \pi*r^{2}$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bloque de ecuación: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$$E = </a:t>
            </a:r>
            <a:r>
              <a:rPr lang="es-AR" dirty="0" err="1"/>
              <a:t>mc</a:t>
            </a:r>
            <a:r>
              <a:rPr lang="es-AR" dirty="0"/>
              <a:t>^{2}$$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&gt; Bloque de cita.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autor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# Encabezado1  {#anchor}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## Encabezado 2  {#</a:t>
            </a:r>
            <a:r>
              <a:rPr lang="es-AR" dirty="0" err="1"/>
              <a:t>css_id</a:t>
            </a:r>
            <a:r>
              <a:rPr lang="es-AR" dirty="0"/>
              <a:t>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### Encabezado 3  {.</a:t>
            </a:r>
            <a:r>
              <a:rPr lang="es-AR" dirty="0" err="1"/>
              <a:t>css_class</a:t>
            </a:r>
            <a:r>
              <a:rPr lang="es-AR" dirty="0"/>
              <a:t>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#### Encabezado 4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##### Encabezado 5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###### Encabezado 6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&lt;!—Comentario de texto--&gt;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\</a:t>
            </a:r>
            <a:r>
              <a:rPr lang="es-AR" dirty="0" err="1"/>
              <a:t>textbf</a:t>
            </a:r>
            <a:r>
              <a:rPr lang="es-AR" dirty="0"/>
              <a:t>{Tex se ignora en HTML}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&lt;em&gt;HTML se ignora en </a:t>
            </a:r>
            <a:r>
              <a:rPr lang="es-AR" dirty="0" err="1"/>
              <a:t>pdfs</a:t>
            </a:r>
            <a:r>
              <a:rPr lang="es-AR" dirty="0"/>
              <a:t>&lt;/em&gt;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&lt;http://www.rstudio.com&gt;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[link](www.rstudio.com)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Ir a [Encabezado 1](#anchor)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Imagen: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![Título aquí](rmd.png)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* Lista sin orden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+ sub-ítem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+ sub-ítem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    - </a:t>
            </a:r>
            <a:r>
              <a:rPr lang="es-AR" dirty="0" err="1"/>
              <a:t>sub-sub-ítem</a:t>
            </a:r>
            <a:r>
              <a:rPr lang="es-AR" dirty="0"/>
              <a:t>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* ítem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continuar (</a:t>
            </a:r>
            <a:r>
              <a:rPr lang="es-AR" dirty="0" err="1"/>
              <a:t>indentar</a:t>
            </a:r>
            <a:r>
              <a:rPr lang="es-AR" dirty="0"/>
              <a:t> 4 espacios)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1. Lista ordenada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2. ítem 2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i) sub-ítem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         A.  </a:t>
            </a:r>
            <a:r>
              <a:rPr lang="es-AR" dirty="0" err="1"/>
              <a:t>sub-sub-ítem</a:t>
            </a:r>
            <a:r>
              <a:rPr lang="es-AR" dirty="0"/>
              <a:t>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(@)  una lista cuya numeración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continúa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(@)  luego de una interrupción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:   Definición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| Der | </a:t>
            </a:r>
            <a:r>
              <a:rPr lang="es-AR" dirty="0" err="1"/>
              <a:t>Izq</a:t>
            </a:r>
            <a:r>
              <a:rPr lang="es-AR" dirty="0"/>
              <a:t> | Def | Centro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|------:|:-----|---------|:------:|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|   12  |  12  |    12   |    12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|  123  |  123 |   123   |   123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|    1  |    1 |     1   |     1  |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- viñeta 1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- viñeta 2 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(&gt;- Que las viñetas aparezcan tras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un </a:t>
            </a:r>
            <a:r>
              <a:rPr lang="es-AR" dirty="0" err="1"/>
              <a:t>click</a:t>
            </a:r>
            <a:r>
              <a:rPr lang="es-AR" dirty="0"/>
              <a:t>)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Regla horizontal o nueva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diapositiva: 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***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Nota al pie [^1]</a:t>
            </a:r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endParaRPr lang="es-AR" dirty="0"/>
          </a:p>
          <a:p>
            <a:pPr defTabSz="245363">
              <a:lnSpc>
                <a:spcPct val="80000"/>
              </a:lnSpc>
              <a:spcBef>
                <a:spcPts val="0"/>
              </a:spcBef>
              <a:defRPr sz="756" b="0">
                <a:solidFill>
                  <a:srgbClr val="000000"/>
                </a:solidFill>
              </a:defRPr>
            </a:pPr>
            <a:r>
              <a:rPr lang="es-AR" dirty="0"/>
              <a:t>[^1]: Aquí está la nota al pie</a:t>
            </a:r>
          </a:p>
        </p:txBody>
      </p:sp>
      <p:sp>
        <p:nvSpPr>
          <p:cNvPr id="313" name="Write with syntax on the left to create effect on right (after render)"/>
          <p:cNvSpPr txBox="1"/>
          <p:nvPr/>
        </p:nvSpPr>
        <p:spPr>
          <a:xfrm>
            <a:off x="335608" y="1136595"/>
            <a:ext cx="3189128" cy="22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70000"/>
              </a:lnSpc>
              <a:spcBef>
                <a:spcPts val="300"/>
              </a:spcBef>
              <a:defRPr sz="900" b="0">
                <a:solidFill>
                  <a:srgbClr val="D84942"/>
                </a:solidFill>
              </a:defRPr>
            </a:lvl1pPr>
          </a:lstStyle>
          <a:p>
            <a:r>
              <a:rPr lang="es-AR" dirty="0"/>
              <a:t>Escriba con la sintaxis de la izquierda para crear el efecto de la derecha</a:t>
            </a:r>
            <a:r>
              <a:rPr dirty="0"/>
              <a:t> (</a:t>
            </a:r>
            <a:r>
              <a:rPr lang="es-AR" dirty="0"/>
              <a:t>luego del renderizado</a:t>
            </a:r>
            <a:r>
              <a:rPr dirty="0"/>
              <a:t>)</a:t>
            </a:r>
          </a:p>
        </p:txBody>
      </p:sp>
      <p:sp>
        <p:nvSpPr>
          <p:cNvPr id="314" name="Pandoc’s Markdown"/>
          <p:cNvSpPr txBox="1"/>
          <p:nvPr/>
        </p:nvSpPr>
        <p:spPr>
          <a:xfrm>
            <a:off x="320788" y="739757"/>
            <a:ext cx="269208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dirty="0" err="1"/>
              <a:t>Pandoc’s</a:t>
            </a:r>
            <a:r>
              <a:rPr dirty="0"/>
              <a:t> Markdown</a:t>
            </a:r>
          </a:p>
        </p:txBody>
      </p:sp>
      <p:sp>
        <p:nvSpPr>
          <p:cNvPr id="315" name="Line"/>
          <p:cNvSpPr/>
          <p:nvPr/>
        </p:nvSpPr>
        <p:spPr>
          <a:xfrm>
            <a:off x="192205" y="729958"/>
            <a:ext cx="332845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Set render options with YAML"/>
          <p:cNvSpPr txBox="1"/>
          <p:nvPr/>
        </p:nvSpPr>
        <p:spPr>
          <a:xfrm>
            <a:off x="3724388" y="785643"/>
            <a:ext cx="609141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 dirty="0"/>
              <a:t>Establecer opciones de renderizado con </a:t>
            </a:r>
            <a:r>
              <a:rPr dirty="0"/>
              <a:t>YAML</a:t>
            </a:r>
          </a:p>
        </p:txBody>
      </p:sp>
      <p:sp>
        <p:nvSpPr>
          <p:cNvPr id="317" name="Line"/>
          <p:cNvSpPr/>
          <p:nvPr/>
        </p:nvSpPr>
        <p:spPr>
          <a:xfrm>
            <a:off x="3640020" y="729958"/>
            <a:ext cx="8396514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When you render, R Markdown…"/>
          <p:cNvSpPr txBox="1"/>
          <p:nvPr/>
        </p:nvSpPr>
        <p:spPr>
          <a:xfrm>
            <a:off x="3739208" y="1218604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Cuando renderiza</a:t>
            </a:r>
            <a:r>
              <a:rPr dirty="0"/>
              <a:t>, R Markdown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900" b="0" spc="-18">
                <a:solidFill>
                  <a:srgbClr val="000000"/>
                </a:solidFill>
              </a:defRPr>
            </a:pPr>
            <a:r>
              <a:rPr lang="es-AR" dirty="0"/>
              <a:t>ejecuta el código de R</a:t>
            </a:r>
            <a:r>
              <a:rPr dirty="0"/>
              <a:t>, </a:t>
            </a:r>
            <a:r>
              <a:rPr lang="es-AR" dirty="0"/>
              <a:t>e incrusta resultados y texto en un</a:t>
            </a:r>
            <a:r>
              <a:rPr dirty="0"/>
              <a:t> </a:t>
            </a:r>
            <a:r>
              <a:rPr lang="es-AR" dirty="0"/>
              <a:t> archivo </a:t>
            </a:r>
            <a:r>
              <a:rPr dirty="0"/>
              <a:t>.md </a:t>
            </a:r>
            <a:r>
              <a:rPr lang="es-AR" dirty="0"/>
              <a:t>con</a:t>
            </a:r>
            <a:r>
              <a:rPr dirty="0"/>
              <a:t> </a:t>
            </a:r>
            <a:r>
              <a:rPr dirty="0" err="1"/>
              <a:t>knitr</a:t>
            </a:r>
            <a:r>
              <a:rPr dirty="0"/>
              <a:t>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/>
              <a:defRPr sz="900" b="0" spc="-18">
                <a:solidFill>
                  <a:srgbClr val="000000"/>
                </a:solidFill>
              </a:defRPr>
            </a:pPr>
            <a:r>
              <a:rPr lang="es-AR" dirty="0"/>
              <a:t>Luego convierte el archivo .</a:t>
            </a:r>
            <a:r>
              <a:rPr lang="es-AR" dirty="0" err="1"/>
              <a:t>md</a:t>
            </a:r>
            <a:r>
              <a:rPr lang="es-AR" dirty="0"/>
              <a:t> en el formato finalizado con </a:t>
            </a:r>
            <a:r>
              <a:rPr lang="es-AR" dirty="0" err="1"/>
              <a:t>pandoc</a:t>
            </a:r>
            <a:endParaRPr dirty="0"/>
          </a:p>
        </p:txBody>
      </p:sp>
      <p:sp>
        <p:nvSpPr>
          <p:cNvPr id="319" name="Create a Reusable Template"/>
          <p:cNvSpPr txBox="1"/>
          <p:nvPr/>
        </p:nvSpPr>
        <p:spPr>
          <a:xfrm>
            <a:off x="3717528" y="7607273"/>
            <a:ext cx="34668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/>
              <a:t>Plantilla </a:t>
            </a:r>
            <a:r>
              <a:rPr lang="es-AR" dirty="0"/>
              <a:t>Reutilizable</a:t>
            </a:r>
            <a:endParaRPr dirty="0"/>
          </a:p>
        </p:txBody>
      </p:sp>
      <p:sp>
        <p:nvSpPr>
          <p:cNvPr id="320" name="1. Create a new package with a inst/rmarkdown/templates directory…"/>
          <p:cNvSpPr txBox="1"/>
          <p:nvPr/>
        </p:nvSpPr>
        <p:spPr>
          <a:xfrm>
            <a:off x="3732348" y="7975921"/>
            <a:ext cx="3054155" cy="183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1. </a:t>
            </a:r>
            <a:r>
              <a:rPr lang="es-AR" b="1" dirty="0"/>
              <a:t>Crea un nuevo paquete</a:t>
            </a:r>
            <a:r>
              <a:rPr dirty="0"/>
              <a:t> </a:t>
            </a:r>
            <a:r>
              <a:rPr lang="es-AR" dirty="0"/>
              <a:t>con un directorio </a:t>
            </a:r>
            <a:r>
              <a:rPr dirty="0"/>
              <a:t> </a:t>
            </a:r>
            <a:r>
              <a:rPr dirty="0" err="1"/>
              <a:t>inst</a:t>
            </a:r>
            <a:r>
              <a:rPr dirty="0"/>
              <a:t>/</a:t>
            </a:r>
            <a:r>
              <a:rPr dirty="0" err="1"/>
              <a:t>rmarkdown</a:t>
            </a:r>
            <a:r>
              <a:rPr dirty="0"/>
              <a:t>/templates</a:t>
            </a:r>
            <a:r>
              <a:rPr lang="es-AR" dirty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2. </a:t>
            </a:r>
            <a:r>
              <a:rPr lang="es-AR" dirty="0"/>
              <a:t>En el directorio</a:t>
            </a:r>
            <a:r>
              <a:rPr dirty="0"/>
              <a:t>, </a:t>
            </a:r>
            <a:r>
              <a:rPr lang="es-AR" b="1" dirty="0"/>
              <a:t>crea una carpeta</a:t>
            </a:r>
            <a:r>
              <a:rPr b="1" dirty="0"/>
              <a:t> </a:t>
            </a:r>
            <a:r>
              <a:rPr lang="es-AR" dirty="0"/>
              <a:t>que contenga</a:t>
            </a:r>
            <a:r>
              <a:rPr dirty="0"/>
              <a:t>:</a:t>
            </a:r>
            <a:br>
              <a:rPr dirty="0"/>
            </a:br>
            <a:r>
              <a:rPr b="1" dirty="0" err="1"/>
              <a:t>template.yaml</a:t>
            </a:r>
            <a:r>
              <a:rPr b="1" dirty="0"/>
              <a:t> </a:t>
            </a:r>
            <a:r>
              <a:rPr dirty="0"/>
              <a:t>(</a:t>
            </a:r>
            <a:r>
              <a:rPr lang="es-AR" dirty="0"/>
              <a:t>ver más abajo</a:t>
            </a:r>
            <a:r>
              <a:rPr dirty="0"/>
              <a:t>)</a:t>
            </a:r>
            <a:br>
              <a:rPr dirty="0"/>
            </a:br>
            <a:r>
              <a:rPr b="1" dirty="0" err="1"/>
              <a:t>skeleton.Rmd</a:t>
            </a:r>
            <a:r>
              <a:rPr dirty="0"/>
              <a:t> (</a:t>
            </a:r>
            <a:r>
              <a:rPr lang="es-AR" dirty="0"/>
              <a:t>contenidos de la plantilla</a:t>
            </a:r>
            <a:r>
              <a:rPr dirty="0"/>
              <a:t>)</a:t>
            </a:r>
            <a:br>
              <a:rPr dirty="0"/>
            </a:br>
            <a:r>
              <a:rPr lang="es-AR" dirty="0"/>
              <a:t>cualquier archivo de apoyo</a:t>
            </a:r>
            <a:endParaRPr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3. </a:t>
            </a:r>
            <a:r>
              <a:rPr lang="es-AR" b="1" dirty="0"/>
              <a:t>Instala el paquete</a:t>
            </a:r>
            <a:endParaRPr b="1" dirty="0"/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4. </a:t>
            </a:r>
            <a:r>
              <a:rPr b="1" dirty="0"/>
              <a:t>A</a:t>
            </a:r>
            <a:r>
              <a:rPr lang="es-AR" b="1" dirty="0" err="1"/>
              <a:t>ccede</a:t>
            </a:r>
            <a:r>
              <a:rPr lang="es-AR" b="1" dirty="0"/>
              <a:t> a la plantilla</a:t>
            </a:r>
            <a:r>
              <a:rPr dirty="0"/>
              <a:t> </a:t>
            </a:r>
            <a:r>
              <a:rPr lang="es-AR" dirty="0"/>
              <a:t>en el asistente en</a:t>
            </a:r>
            <a:r>
              <a:rPr dirty="0"/>
              <a:t> File ▶︎ New File ▶︎ R Markdown </a:t>
            </a:r>
            <a:r>
              <a:rPr dirty="0" err="1"/>
              <a:t>template.yaml</a:t>
            </a:r>
            <a:endParaRPr dirty="0"/>
          </a:p>
        </p:txBody>
      </p:sp>
      <p:sp>
        <p:nvSpPr>
          <p:cNvPr id="321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2" name="Line"/>
          <p:cNvSpPr/>
          <p:nvPr/>
        </p:nvSpPr>
        <p:spPr>
          <a:xfrm>
            <a:off x="7112414" y="9358021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5" name="Set a document’s default output format in the YAML header:"/>
          <p:cNvSpPr txBox="1"/>
          <p:nvPr/>
        </p:nvSpPr>
        <p:spPr>
          <a:xfrm>
            <a:off x="3765616" y="2363986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Establezca el formato del documento resultante en el encabezado YAML</a:t>
            </a:r>
            <a:endParaRPr dirty="0"/>
          </a:p>
        </p:txBody>
      </p:sp>
      <p:sp>
        <p:nvSpPr>
          <p:cNvPr id="326" name="---…"/>
          <p:cNvSpPr/>
          <p:nvPr/>
        </p:nvSpPr>
        <p:spPr>
          <a:xfrm>
            <a:off x="5061555" y="2337175"/>
            <a:ext cx="1600536" cy="556543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output: </a:t>
            </a:r>
            <a:r>
              <a:rPr dirty="0" err="1"/>
              <a:t>html_document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# Body</a:t>
            </a:r>
          </a:p>
        </p:txBody>
      </p:sp>
      <p:graphicFrame>
        <p:nvGraphicFramePr>
          <p:cNvPr id="327" name="Table"/>
          <p:cNvGraphicFramePr/>
          <p:nvPr>
            <p:extLst>
              <p:ext uri="{D42A27DB-BD31-4B8C-83A1-F6EECF244321}">
                <p14:modId xmlns:p14="http://schemas.microsoft.com/office/powerpoint/2010/main" val="3456507654"/>
              </p:ext>
            </p:extLst>
          </p:nvPr>
        </p:nvGraphicFramePr>
        <p:xfrm>
          <a:off x="3679035" y="2967841"/>
          <a:ext cx="3149099" cy="182371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0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212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AR" sz="900" b="1" dirty="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el valor</a:t>
                      </a:r>
                      <a:endParaRPr sz="900" b="1" dirty="0">
                        <a:solidFill>
                          <a:srgbClr val="D84942"/>
                        </a:solidFill>
                        <a:latin typeface="+mn-lt"/>
                        <a:ea typeface="+mn-ea"/>
                        <a:cs typeface="+mn-cs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AR" sz="900" b="1" dirty="0">
                          <a:solidFill>
                            <a:srgbClr val="D84942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Genera</a:t>
                      </a:r>
                      <a:endParaRPr sz="900" b="1" dirty="0">
                        <a:solidFill>
                          <a:srgbClr val="D84942"/>
                        </a:solidFill>
                        <a:latin typeface="+mn-lt"/>
                        <a:ea typeface="+mn-ea"/>
                        <a:cs typeface="+mn-cs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html_document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lang="es-AR" sz="900" dirty="0">
                          <a:sym typeface="Source Sans Pro"/>
                        </a:rPr>
                        <a:t>H</a:t>
                      </a:r>
                      <a:r>
                        <a:rPr sz="900" dirty="0" err="1">
                          <a:sym typeface="Source Sans Pro"/>
                        </a:rPr>
                        <a:t>tml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pdf_document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 dirty="0">
                          <a:sym typeface="Source Sans Pro"/>
                        </a:rPr>
                        <a:t>pdf (r</a:t>
                      </a:r>
                      <a:r>
                        <a:rPr lang="es-AR" sz="900" dirty="0" err="1">
                          <a:sym typeface="Source Sans Pro"/>
                        </a:rPr>
                        <a:t>equiere</a:t>
                      </a:r>
                      <a:r>
                        <a:rPr sz="900" dirty="0">
                          <a:sym typeface="Source Sans Pro"/>
                        </a:rPr>
                        <a:t> </a:t>
                      </a:r>
                      <a:r>
                        <a:rPr sz="900" dirty="0" err="1">
                          <a:sym typeface="Source Sans Pro"/>
                        </a:rPr>
                        <a:t>Tex</a:t>
                      </a:r>
                      <a:r>
                        <a:rPr sz="900" dirty="0">
                          <a:sym typeface="Source Sans Pro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word_document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 dirty="0">
                          <a:sym typeface="Source Sans Pro"/>
                        </a:rPr>
                        <a:t>Microsoft Word (.docx)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odt_document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 dirty="0">
                          <a:sym typeface="Source Sans Pro"/>
                        </a:rPr>
                        <a:t>OpenDocument Text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rtf_document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lang="es-AR" sz="900" dirty="0">
                          <a:sym typeface="Source Sans Pro"/>
                        </a:rPr>
                        <a:t>Formato de texto enriquecido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sz="900" dirty="0">
                          <a:sym typeface="Source Sans Pro"/>
                        </a:rPr>
                        <a:t>Markdown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github_document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lang="es-AR" sz="900" dirty="0">
                          <a:sym typeface="Source Sans Pro"/>
                        </a:rPr>
                        <a:t>M</a:t>
                      </a:r>
                      <a:r>
                        <a:rPr sz="900" dirty="0" err="1">
                          <a:sym typeface="Source Sans Pro"/>
                        </a:rPr>
                        <a:t>arkdown</a:t>
                      </a:r>
                      <a:r>
                        <a:rPr lang="es-AR" sz="900" dirty="0">
                          <a:sym typeface="Source Sans Pro"/>
                        </a:rPr>
                        <a:t> compatible con </a:t>
                      </a:r>
                      <a:r>
                        <a:rPr lang="es-AR" sz="900" dirty="0" err="1">
                          <a:sym typeface="Source Sans Pro"/>
                        </a:rPr>
                        <a:t>Github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ioslides_presentation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lang="es-AR" sz="900" dirty="0">
                          <a:sym typeface="Source Sans Pro"/>
                        </a:rPr>
                        <a:t>Diapositivas </a:t>
                      </a:r>
                      <a:r>
                        <a:rPr sz="900" dirty="0" err="1">
                          <a:sym typeface="Source Sans Pro"/>
                        </a:rPr>
                        <a:t>ioslides</a:t>
                      </a:r>
                      <a:r>
                        <a:rPr sz="900" dirty="0">
                          <a:sym typeface="Source Sans Pro"/>
                        </a:rPr>
                        <a:t> HTML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212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slidy_presentation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lang="es-AR" sz="900" dirty="0">
                          <a:sym typeface="Source Sans Pro"/>
                        </a:rPr>
                        <a:t>Diapositivas </a:t>
                      </a:r>
                      <a:r>
                        <a:rPr sz="900" dirty="0" err="1">
                          <a:sym typeface="Source Sans Pro"/>
                        </a:rPr>
                        <a:t>slidy</a:t>
                      </a:r>
                      <a:r>
                        <a:rPr sz="900" dirty="0">
                          <a:sym typeface="Source Sans Pro"/>
                        </a:rPr>
                        <a:t> HTML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59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beamer_presentation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algn="l" defTabSz="914400"/>
                      <a:r>
                        <a:rPr lang="es-AR" sz="900" dirty="0">
                          <a:sym typeface="Source Sans Pro"/>
                        </a:rPr>
                        <a:t>Diapositivas </a:t>
                      </a:r>
                      <a:r>
                        <a:rPr sz="900" dirty="0">
                          <a:sym typeface="Source Sans Pro"/>
                        </a:rPr>
                        <a:t>Beamer pdf (</a:t>
                      </a:r>
                      <a:r>
                        <a:rPr sz="900" dirty="0" err="1">
                          <a:sym typeface="Source Sans Pro"/>
                        </a:rPr>
                        <a:t>requi</a:t>
                      </a:r>
                      <a:r>
                        <a:rPr lang="es-AR" sz="900" dirty="0">
                          <a:sym typeface="Source Sans Pro"/>
                        </a:rPr>
                        <a:t>ere</a:t>
                      </a:r>
                      <a:r>
                        <a:rPr sz="900" dirty="0">
                          <a:sym typeface="Source Sans Pro"/>
                        </a:rPr>
                        <a:t> </a:t>
                      </a:r>
                      <a:r>
                        <a:rPr sz="900" dirty="0" err="1">
                          <a:sym typeface="Source Sans Pro"/>
                        </a:rPr>
                        <a:t>Tex</a:t>
                      </a:r>
                      <a:r>
                        <a:rPr sz="900" dirty="0">
                          <a:sym typeface="Source Sans Pro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9" name="Customize output with sub-options (listed to the right):"/>
          <p:cNvSpPr txBox="1"/>
          <p:nvPr/>
        </p:nvSpPr>
        <p:spPr>
          <a:xfrm>
            <a:off x="3739208" y="5026517"/>
            <a:ext cx="11239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Personalice outputs con </a:t>
            </a:r>
            <a:r>
              <a:rPr lang="es-AR" dirty="0" err="1"/>
              <a:t>sub-opciones</a:t>
            </a:r>
            <a:r>
              <a:rPr lang="es-AR" dirty="0"/>
              <a:t> (listadas a la derecha):</a:t>
            </a:r>
            <a:endParaRPr dirty="0"/>
          </a:p>
        </p:txBody>
      </p:sp>
      <p:sp>
        <p:nvSpPr>
          <p:cNvPr id="330" name="---…"/>
          <p:cNvSpPr/>
          <p:nvPr/>
        </p:nvSpPr>
        <p:spPr>
          <a:xfrm>
            <a:off x="5061555" y="5017706"/>
            <a:ext cx="1600536" cy="843875"/>
          </a:xfrm>
          <a:prstGeom prst="rect">
            <a:avLst/>
          </a:prstGeom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output: html_document: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  code_folding: hide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  toc_float: TRUE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# Body</a:t>
            </a:r>
          </a:p>
        </p:txBody>
      </p:sp>
      <p:sp>
        <p:nvSpPr>
          <p:cNvPr id="331" name="Line"/>
          <p:cNvSpPr/>
          <p:nvPr/>
        </p:nvSpPr>
        <p:spPr>
          <a:xfrm>
            <a:off x="3736273" y="484837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2" name="Indent 4 spaces"/>
          <p:cNvSpPr/>
          <p:nvPr/>
        </p:nvSpPr>
        <p:spPr>
          <a:xfrm>
            <a:off x="6141961" y="4829718"/>
            <a:ext cx="568647" cy="393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42"/>
                </a:lnTo>
                <a:cubicBezTo>
                  <a:pt x="0" y="16094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94"/>
                  <a:pt x="21600" y="15242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t"/>
          <a:lstStyle>
            <a:lvl1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s-AR" sz="800" dirty="0" err="1"/>
              <a:t>Indentar</a:t>
            </a:r>
            <a:r>
              <a:rPr lang="es-AR" sz="800" dirty="0"/>
              <a:t> 4 espacios</a:t>
            </a:r>
            <a:endParaRPr sz="800" dirty="0"/>
          </a:p>
        </p:txBody>
      </p:sp>
      <p:sp>
        <p:nvSpPr>
          <p:cNvPr id="333" name="Indent 2 spaces"/>
          <p:cNvSpPr/>
          <p:nvPr/>
        </p:nvSpPr>
        <p:spPr>
          <a:xfrm>
            <a:off x="5546455" y="4839244"/>
            <a:ext cx="546074" cy="393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0" y="0"/>
                </a:moveTo>
                <a:cubicBezTo>
                  <a:pt x="547" y="0"/>
                  <a:pt x="0" y="694"/>
                  <a:pt x="0" y="1546"/>
                </a:cubicBezTo>
                <a:lnTo>
                  <a:pt x="0" y="15242"/>
                </a:lnTo>
                <a:cubicBezTo>
                  <a:pt x="0" y="16094"/>
                  <a:pt x="547" y="16766"/>
                  <a:pt x="1220" y="16766"/>
                </a:cubicBezTo>
                <a:lnTo>
                  <a:pt x="5121" y="16766"/>
                </a:lnTo>
                <a:lnTo>
                  <a:pt x="7561" y="21600"/>
                </a:lnTo>
                <a:lnTo>
                  <a:pt x="10001" y="16766"/>
                </a:lnTo>
                <a:lnTo>
                  <a:pt x="20397" y="16766"/>
                </a:lnTo>
                <a:cubicBezTo>
                  <a:pt x="21070" y="16766"/>
                  <a:pt x="21600" y="16094"/>
                  <a:pt x="21600" y="15242"/>
                </a:cubicBezTo>
                <a:lnTo>
                  <a:pt x="21600" y="1546"/>
                </a:lnTo>
                <a:cubicBezTo>
                  <a:pt x="21600" y="694"/>
                  <a:pt x="21070" y="0"/>
                  <a:pt x="20397" y="0"/>
                </a:cubicBezTo>
                <a:lnTo>
                  <a:pt x="1220" y="0"/>
                </a:ln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t"/>
          <a:lstStyle>
            <a:lvl1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>
              <a:lnSpc>
                <a:spcPct val="100000"/>
              </a:lnSpc>
            </a:pPr>
            <a:r>
              <a:rPr lang="es-AR" sz="800" dirty="0" err="1"/>
              <a:t>Indentar</a:t>
            </a:r>
            <a:r>
              <a:rPr lang="es-AR" sz="800" dirty="0"/>
              <a:t> 2 espacios</a:t>
            </a:r>
            <a:endParaRPr sz="800" dirty="0"/>
          </a:p>
        </p:txBody>
      </p:sp>
      <p:sp>
        <p:nvSpPr>
          <p:cNvPr id="334" name="html tabsets…"/>
          <p:cNvSpPr txBox="1"/>
          <p:nvPr/>
        </p:nvSpPr>
        <p:spPr>
          <a:xfrm>
            <a:off x="3739208" y="5957449"/>
            <a:ext cx="2919312" cy="335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D84942"/>
                </a:solidFill>
              </a:defRPr>
            </a:pPr>
            <a:r>
              <a:rPr lang="es-AR" i="1" dirty="0"/>
              <a:t>T</a:t>
            </a:r>
            <a:r>
              <a:rPr i="1" dirty="0" err="1"/>
              <a:t>absets</a:t>
            </a:r>
            <a:r>
              <a:rPr lang="es-AR" dirty="0"/>
              <a:t> </a:t>
            </a:r>
            <a:r>
              <a:rPr lang="es-AR" dirty="0" err="1"/>
              <a:t>html</a:t>
            </a:r>
            <a:r>
              <a:rPr lang="es-AR" dirty="0"/>
              <a:t> (botones de navegación)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Use</a:t>
            </a:r>
            <a:r>
              <a:rPr lang="es-AR" dirty="0"/>
              <a:t> la clase</a:t>
            </a:r>
            <a:r>
              <a:rPr dirty="0"/>
              <a:t> </a:t>
            </a:r>
            <a:r>
              <a:rPr dirty="0" err="1"/>
              <a:t>css</a:t>
            </a:r>
            <a:r>
              <a:rPr dirty="0"/>
              <a:t> </a:t>
            </a:r>
            <a:r>
              <a:rPr lang="es-AR" dirty="0"/>
              <a:t>Tablet para ubicar </a:t>
            </a:r>
            <a:r>
              <a:rPr lang="es-AR" dirty="0" err="1"/>
              <a:t>subencabezados</a:t>
            </a:r>
            <a:r>
              <a:rPr dirty="0"/>
              <a:t> </a:t>
            </a:r>
            <a:r>
              <a:rPr lang="es-AR" dirty="0"/>
              <a:t>en </a:t>
            </a:r>
            <a:r>
              <a:rPr lang="es-AR" dirty="0" err="1"/>
              <a:t>tabs</a:t>
            </a:r>
            <a:endParaRPr dirty="0"/>
          </a:p>
        </p:txBody>
      </p:sp>
      <p:sp>
        <p:nvSpPr>
          <p:cNvPr id="335" name="# Tabset {.tabset .tabset-fade .tabset-pills}…"/>
          <p:cNvSpPr/>
          <p:nvPr/>
        </p:nvSpPr>
        <p:spPr>
          <a:xfrm>
            <a:off x="3745955" y="6284889"/>
            <a:ext cx="2916136" cy="1056156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# </a:t>
            </a:r>
            <a:r>
              <a:rPr dirty="0" err="1"/>
              <a:t>Tabset</a:t>
            </a:r>
            <a:r>
              <a:rPr dirty="0"/>
              <a:t> {.</a:t>
            </a:r>
            <a:r>
              <a:rPr dirty="0" err="1"/>
              <a:t>tabset</a:t>
            </a:r>
            <a:r>
              <a:rPr dirty="0"/>
              <a:t> .</a:t>
            </a:r>
            <a:r>
              <a:rPr dirty="0" err="1"/>
              <a:t>tabset</a:t>
            </a:r>
            <a:r>
              <a:rPr dirty="0"/>
              <a:t>-fade .</a:t>
            </a:r>
            <a:r>
              <a:rPr dirty="0" err="1"/>
              <a:t>tabset</a:t>
            </a:r>
            <a:r>
              <a:rPr dirty="0"/>
              <a:t>-pills}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## Tab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text</a:t>
            </a:r>
            <a:r>
              <a:rPr lang="es-AR" dirty="0"/>
              <a:t>o</a:t>
            </a:r>
            <a:r>
              <a:rPr dirty="0"/>
              <a:t>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## Tab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text</a:t>
            </a:r>
            <a:r>
              <a:rPr lang="es-AR" dirty="0"/>
              <a:t>o</a:t>
            </a:r>
            <a:r>
              <a:rPr dirty="0"/>
              <a:t>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### End </a:t>
            </a:r>
            <a:r>
              <a:rPr dirty="0" err="1"/>
              <a:t>tabset</a:t>
            </a:r>
            <a:endParaRPr dirty="0"/>
          </a:p>
        </p:txBody>
      </p:sp>
      <p:sp>
        <p:nvSpPr>
          <p:cNvPr id="336" name="Line"/>
          <p:cNvSpPr/>
          <p:nvPr/>
        </p:nvSpPr>
        <p:spPr>
          <a:xfrm>
            <a:off x="3736273" y="5924588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7" name="Tabset…"/>
          <p:cNvSpPr/>
          <p:nvPr/>
        </p:nvSpPr>
        <p:spPr>
          <a:xfrm>
            <a:off x="5353655" y="6561064"/>
            <a:ext cx="1120776" cy="843875"/>
          </a:xfrm>
          <a:prstGeom prst="rect">
            <a:avLst/>
          </a:prstGeom>
          <a:solidFill>
            <a:srgbClr val="FFFFFF"/>
          </a:solidFill>
          <a:ln w="3175">
            <a:solidFill>
              <a:srgbClr val="D8494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 err="1"/>
              <a:t>Tabset</a:t>
            </a: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endParaRPr lang="es-AR" dirty="0"/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rPr dirty="0"/>
              <a:t>End </a:t>
            </a:r>
            <a:r>
              <a:rPr dirty="0" err="1"/>
              <a:t>tabset</a:t>
            </a:r>
            <a:endParaRPr dirty="0"/>
          </a:p>
        </p:txBody>
      </p:sp>
      <p:sp>
        <p:nvSpPr>
          <p:cNvPr id="338" name="Tab 1"/>
          <p:cNvSpPr/>
          <p:nvPr/>
        </p:nvSpPr>
        <p:spPr>
          <a:xfrm>
            <a:off x="5479936" y="6778714"/>
            <a:ext cx="436155" cy="24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D8494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  Tab 1</a:t>
            </a:r>
          </a:p>
        </p:txBody>
      </p:sp>
      <p:sp>
        <p:nvSpPr>
          <p:cNvPr id="339" name="Tab 2"/>
          <p:cNvSpPr/>
          <p:nvPr/>
        </p:nvSpPr>
        <p:spPr>
          <a:xfrm>
            <a:off x="5930786" y="6778714"/>
            <a:ext cx="436155" cy="248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59"/>
                </a:moveTo>
                <a:lnTo>
                  <a:pt x="0" y="2441"/>
                </a:lnTo>
                <a:cubicBezTo>
                  <a:pt x="0" y="1093"/>
                  <a:pt x="624" y="0"/>
                  <a:pt x="1393" y="0"/>
                </a:cubicBezTo>
                <a:lnTo>
                  <a:pt x="20207" y="0"/>
                </a:lnTo>
                <a:cubicBezTo>
                  <a:pt x="20976" y="0"/>
                  <a:pt x="21600" y="1093"/>
                  <a:pt x="21600" y="2441"/>
                </a:cubicBezTo>
                <a:lnTo>
                  <a:pt x="21600" y="19159"/>
                </a:lnTo>
                <a:cubicBezTo>
                  <a:pt x="21600" y="20507"/>
                  <a:pt x="20976" y="21600"/>
                  <a:pt x="20207" y="21600"/>
                </a:cubicBezTo>
                <a:lnTo>
                  <a:pt x="1393" y="21600"/>
                </a:lnTo>
                <a:cubicBezTo>
                  <a:pt x="624" y="21600"/>
                  <a:pt x="0" y="20507"/>
                  <a:pt x="0" y="19159"/>
                </a:cubicBezTo>
                <a:close/>
              </a:path>
            </a:pathLst>
          </a:custGeom>
          <a:solidFill>
            <a:srgbClr val="FF7E7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  Tab 2</a:t>
            </a:r>
          </a:p>
        </p:txBody>
      </p:sp>
      <p:sp>
        <p:nvSpPr>
          <p:cNvPr id="340" name="---…"/>
          <p:cNvSpPr/>
          <p:nvPr/>
        </p:nvSpPr>
        <p:spPr>
          <a:xfrm>
            <a:off x="3719116" y="9285613"/>
            <a:ext cx="1362772" cy="473076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name: My Template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—</a:t>
            </a:r>
          </a:p>
        </p:txBody>
      </p:sp>
      <p:graphicFrame>
        <p:nvGraphicFramePr>
          <p:cNvPr id="341" name="Table"/>
          <p:cNvGraphicFramePr/>
          <p:nvPr>
            <p:extLst>
              <p:ext uri="{D42A27DB-BD31-4B8C-83A1-F6EECF244321}">
                <p14:modId xmlns:p14="http://schemas.microsoft.com/office/powerpoint/2010/main" val="3183314641"/>
              </p:ext>
            </p:extLst>
          </p:nvPr>
        </p:nvGraphicFramePr>
        <p:xfrm>
          <a:off x="7111734" y="1882026"/>
          <a:ext cx="6544050" cy="547370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083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70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AR" sz="900" b="1" dirty="0" err="1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Sub-opciones</a:t>
                      </a:r>
                      <a:endParaRPr sz="900" b="1" dirty="0">
                        <a:solidFill>
                          <a:srgbClr val="FF7E79"/>
                        </a:solidFill>
                        <a:latin typeface="+mn-lt"/>
                        <a:ea typeface="+mn-ea"/>
                        <a:cs typeface="+mn-cs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s-AR" sz="900" b="1" dirty="0">
                          <a:solidFill>
                            <a:srgbClr val="FF7E79"/>
                          </a:solidFill>
                          <a:latin typeface="+mn-lt"/>
                          <a:ea typeface="+mn-ea"/>
                          <a:cs typeface="+mn-cs"/>
                          <a:sym typeface="Source Sans Pro"/>
                        </a:rPr>
                        <a:t>Descripción</a:t>
                      </a:r>
                      <a:endParaRPr sz="900" b="1" dirty="0">
                        <a:solidFill>
                          <a:srgbClr val="FF7E79"/>
                        </a:solidFill>
                        <a:latin typeface="+mn-lt"/>
                        <a:ea typeface="+mn-ea"/>
                        <a:cs typeface="+mn-cs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>
                          <a:latin typeface="+mn-lt"/>
                          <a:ea typeface="+mn-ea"/>
                          <a:cs typeface="+mn-cs"/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El paquete </a:t>
                      </a:r>
                      <a:r>
                        <a:rPr sz="900" dirty="0">
                          <a:sym typeface="Source Sans Pro"/>
                        </a:rPr>
                        <a:t>LaTeX </a:t>
                      </a:r>
                      <a:r>
                        <a:rPr lang="es-AR" sz="900" dirty="0">
                          <a:sym typeface="Source Sans Pro"/>
                        </a:rPr>
                        <a:t>para procesar citas</a:t>
                      </a:r>
                      <a:r>
                        <a:rPr sz="900" dirty="0">
                          <a:sym typeface="Source Sans Pro"/>
                        </a:rPr>
                        <a:t>, </a:t>
                      </a:r>
                      <a:r>
                        <a:rPr sz="900" dirty="0" err="1">
                          <a:sym typeface="Source Sans Pro"/>
                        </a:rPr>
                        <a:t>natbib</a:t>
                      </a:r>
                      <a:r>
                        <a:rPr sz="900" dirty="0">
                          <a:sym typeface="Source Sans Pro"/>
                        </a:rPr>
                        <a:t>, </a:t>
                      </a:r>
                      <a:r>
                        <a:rPr sz="900" dirty="0" err="1">
                          <a:sym typeface="Source Sans Pro"/>
                        </a:rPr>
                        <a:t>biblatex</a:t>
                      </a:r>
                      <a:r>
                        <a:rPr sz="900" dirty="0">
                          <a:sym typeface="Source Sans Pro"/>
                        </a:rPr>
                        <a:t>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El lector puede modificar la visualización del código:</a:t>
                      </a:r>
                      <a:r>
                        <a:rPr sz="900" dirty="0">
                          <a:sym typeface="Source Sans Pro"/>
                        </a:rPr>
                        <a:t>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US" sz="900" dirty="0" err="1">
                          <a:sym typeface="Source Sans Pro"/>
                        </a:rPr>
                        <a:t>Qué</a:t>
                      </a:r>
                      <a:r>
                        <a:rPr lang="en-US" sz="900" dirty="0">
                          <a:sym typeface="Source Sans Pro"/>
                        </a:rPr>
                        <a:t> </a:t>
                      </a:r>
                      <a:r>
                        <a:rPr lang="en-US" sz="900" dirty="0" err="1">
                          <a:sym typeface="Source Sans Pro"/>
                        </a:rPr>
                        <a:t>tema</a:t>
                      </a:r>
                      <a:r>
                        <a:rPr lang="en-US" sz="900" dirty="0">
                          <a:sym typeface="Source Sans Pro"/>
                        </a:rPr>
                        <a:t> de color Beamer </a:t>
                      </a:r>
                      <a:r>
                        <a:rPr lang="en-US" sz="900" dirty="0" err="1">
                          <a:sym typeface="Source Sans Pro"/>
                        </a:rPr>
                        <a:t>usar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css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Archivo </a:t>
                      </a:r>
                      <a:r>
                        <a:rPr sz="900" dirty="0">
                          <a:sym typeface="Source Sans Pro"/>
                        </a:rPr>
                        <a:t>CSS </a:t>
                      </a:r>
                      <a:r>
                        <a:rPr lang="es-AR" sz="900" dirty="0">
                          <a:sym typeface="Source Sans Pro"/>
                        </a:rPr>
                        <a:t>a utilizar para dar estilo al documento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dev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Dispositivo gráfico utilizado para las figuras </a:t>
                      </a:r>
                      <a:r>
                        <a:rPr sz="900" dirty="0">
                          <a:sym typeface="Source Sans Pro"/>
                        </a:rPr>
                        <a:t>(e.g. "</a:t>
                      </a:r>
                      <a:r>
                        <a:rPr sz="900" dirty="0" err="1">
                          <a:sym typeface="Source Sans Pro"/>
                        </a:rPr>
                        <a:t>png</a:t>
                      </a:r>
                      <a:r>
                        <a:rPr sz="900" dirty="0">
                          <a:sym typeface="Source Sans Pro"/>
                        </a:rPr>
                        <a:t>")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duration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Incluir un temporizador </a:t>
                      </a:r>
                      <a:r>
                        <a:rPr sz="900" dirty="0">
                          <a:sym typeface="Source Sans Pro"/>
                        </a:rPr>
                        <a:t>(</a:t>
                      </a:r>
                      <a:r>
                        <a:rPr lang="es-AR" sz="900" dirty="0">
                          <a:sym typeface="Source Sans Pro"/>
                        </a:rPr>
                        <a:t>en minutos</a:t>
                      </a:r>
                      <a:r>
                        <a:rPr sz="900" dirty="0">
                          <a:sym typeface="Source Sans Pro"/>
                        </a:rPr>
                        <a:t>) </a:t>
                      </a:r>
                      <a:r>
                        <a:rPr lang="es-AR" sz="900" dirty="0">
                          <a:sym typeface="Source Sans Pro"/>
                        </a:rPr>
                        <a:t>en pie de página de diapositivas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fig_caption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¿Las figuras deben compilarse con título?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spc="-18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fig_height</a:t>
                      </a:r>
                      <a:r>
                        <a:rPr sz="900" spc="-18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, </a:t>
                      </a:r>
                      <a:r>
                        <a:rPr sz="900" spc="-18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fig_width</a:t>
                      </a:r>
                      <a:endParaRPr sz="900" spc="-18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Alto y ancho prestablecido (en pulgadas) para las imágenes del documento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highlight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Resaltado de la sintaxis</a:t>
                      </a:r>
                      <a:r>
                        <a:rPr sz="900" dirty="0">
                          <a:sym typeface="Source Sans Pro"/>
                        </a:rPr>
                        <a:t>: "tango", "</a:t>
                      </a:r>
                      <a:r>
                        <a:rPr sz="900" dirty="0" err="1">
                          <a:sym typeface="Source Sans Pro"/>
                        </a:rPr>
                        <a:t>pygments</a:t>
                      </a:r>
                      <a:r>
                        <a:rPr sz="900" dirty="0">
                          <a:sym typeface="Source Sans Pro"/>
                        </a:rPr>
                        <a:t>", "</a:t>
                      </a:r>
                      <a:r>
                        <a:rPr sz="900" dirty="0" err="1">
                          <a:sym typeface="Source Sans Pro"/>
                        </a:rPr>
                        <a:t>kate</a:t>
                      </a:r>
                      <a:r>
                        <a:rPr sz="900" dirty="0">
                          <a:sym typeface="Source Sans Pro"/>
                        </a:rPr>
                        <a:t>","</a:t>
                      </a:r>
                      <a:r>
                        <a:rPr sz="900" dirty="0" err="1">
                          <a:sym typeface="Source Sans Pro"/>
                        </a:rPr>
                        <a:t>zenburn</a:t>
                      </a:r>
                      <a:r>
                        <a:rPr sz="900" dirty="0">
                          <a:sym typeface="Source Sans Pro"/>
                        </a:rPr>
                        <a:t>", "</a:t>
                      </a:r>
                      <a:r>
                        <a:rPr sz="900" dirty="0" err="1">
                          <a:sym typeface="Source Sans Pro"/>
                        </a:rPr>
                        <a:t>textmate</a:t>
                      </a:r>
                      <a:r>
                        <a:rPr sz="900" dirty="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includes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Contenido a incluir en el documento</a:t>
                      </a:r>
                      <a:r>
                        <a:rPr sz="900" dirty="0">
                          <a:sym typeface="Source Sans Pro"/>
                        </a:rPr>
                        <a:t> (</a:t>
                      </a:r>
                      <a:r>
                        <a:rPr sz="900" dirty="0" err="1">
                          <a:sym typeface="Source Sans Pro"/>
                        </a:rPr>
                        <a:t>in_header</a:t>
                      </a:r>
                      <a:r>
                        <a:rPr sz="900" dirty="0">
                          <a:sym typeface="Source Sans Pro"/>
                        </a:rPr>
                        <a:t>, </a:t>
                      </a:r>
                      <a:r>
                        <a:rPr sz="900" dirty="0" err="1">
                          <a:sym typeface="Source Sans Pro"/>
                        </a:rPr>
                        <a:t>before_body</a:t>
                      </a:r>
                      <a:r>
                        <a:rPr sz="900" dirty="0">
                          <a:sym typeface="Source Sans Pro"/>
                        </a:rPr>
                        <a:t>, </a:t>
                      </a:r>
                      <a:r>
                        <a:rPr sz="900" dirty="0" err="1">
                          <a:sym typeface="Source Sans Pro"/>
                        </a:rPr>
                        <a:t>after_body</a:t>
                      </a:r>
                      <a:r>
                        <a:rPr sz="900" dirty="0">
                          <a:sym typeface="Source Sans Pro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incremental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Las viñetas aparecen una por vez con el </a:t>
                      </a:r>
                      <a:r>
                        <a:rPr lang="es-AR" sz="900" dirty="0" err="1">
                          <a:sym typeface="Source Sans Pro"/>
                        </a:rPr>
                        <a:t>click</a:t>
                      </a:r>
                      <a:r>
                        <a:rPr lang="es-AR" sz="900" dirty="0">
                          <a:sym typeface="Source Sans Pro"/>
                        </a:rPr>
                        <a:t> del mouse.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keep_md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Guardar una copia del archivo</a:t>
                      </a:r>
                      <a:r>
                        <a:rPr sz="900" dirty="0">
                          <a:sym typeface="Source Sans Pro"/>
                        </a:rPr>
                        <a:t> .md </a:t>
                      </a:r>
                      <a:r>
                        <a:rPr lang="es-AR" sz="900" dirty="0">
                          <a:sym typeface="Source Sans Pro"/>
                        </a:rPr>
                        <a:t>que contiene el output del</a:t>
                      </a:r>
                      <a:r>
                        <a:rPr sz="900" dirty="0">
                          <a:sym typeface="Source Sans Pro"/>
                        </a:rPr>
                        <a:t> knit</a:t>
                      </a:r>
                      <a:r>
                        <a:rPr lang="es-AR" sz="900" dirty="0">
                          <a:sym typeface="Source Sans Pro"/>
                        </a:rPr>
                        <a:t>r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keep_tex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sym typeface="Source Sans Pro"/>
                        </a:rPr>
                        <a:t>Guardar una copia del archivo .tex que contiene el output del </a:t>
                      </a:r>
                      <a:r>
                        <a:rPr lang="es-ES" sz="900" dirty="0" err="1">
                          <a:sym typeface="Source Sans Pro"/>
                        </a:rPr>
                        <a:t>knitr</a:t>
                      </a:r>
                      <a:endParaRPr lang="es-ES"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latex_engine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Compilador de </a:t>
                      </a:r>
                      <a:r>
                        <a:rPr lang="es-AR" sz="900" dirty="0" err="1">
                          <a:sym typeface="Source Sans Pro"/>
                        </a:rPr>
                        <a:t>latex</a:t>
                      </a:r>
                      <a:r>
                        <a:rPr sz="900" dirty="0">
                          <a:sym typeface="Source Sans Pro"/>
                        </a:rPr>
                        <a:t>, "</a:t>
                      </a:r>
                      <a:r>
                        <a:rPr sz="900" dirty="0" err="1">
                          <a:sym typeface="Source Sans Pro"/>
                        </a:rPr>
                        <a:t>pdflatex</a:t>
                      </a:r>
                      <a:r>
                        <a:rPr sz="900" dirty="0">
                          <a:sym typeface="Source Sans Pro"/>
                        </a:rPr>
                        <a:t>", "</a:t>
                      </a:r>
                      <a:r>
                        <a:rPr sz="900" dirty="0" err="1">
                          <a:sym typeface="Source Sans Pro"/>
                        </a:rPr>
                        <a:t>xelatex</a:t>
                      </a:r>
                      <a:r>
                        <a:rPr sz="900" dirty="0">
                          <a:sym typeface="Source Sans Pro"/>
                        </a:rPr>
                        <a:t>", or "</a:t>
                      </a:r>
                      <a:r>
                        <a:rPr sz="900" dirty="0" err="1">
                          <a:sym typeface="Source Sans Pro"/>
                        </a:rPr>
                        <a:t>lualatex</a:t>
                      </a:r>
                      <a:r>
                        <a:rPr sz="900" dirty="0">
                          <a:sym typeface="Source Sans Pro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lib_dir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Directorio de dependencias de archivo </a:t>
                      </a:r>
                      <a:r>
                        <a:rPr sz="900" dirty="0">
                          <a:sym typeface="Source Sans Pro"/>
                        </a:rPr>
                        <a:t>(Bootstrap, </a:t>
                      </a:r>
                      <a:r>
                        <a:rPr sz="900" dirty="0" err="1">
                          <a:sym typeface="Source Sans Pro"/>
                        </a:rPr>
                        <a:t>MathJax</a:t>
                      </a:r>
                      <a:r>
                        <a:rPr sz="900" dirty="0">
                          <a:sym typeface="Source Sans Pro"/>
                        </a:rPr>
                        <a:t>, etc.) 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mathjax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Establecer ruta URL o local de </a:t>
                      </a:r>
                      <a:r>
                        <a:rPr lang="es-AR" sz="900" dirty="0" err="1">
                          <a:sym typeface="Source Sans Pro"/>
                        </a:rPr>
                        <a:t>MathJax</a:t>
                      </a:r>
                      <a:r>
                        <a:rPr lang="es-AR" sz="900" dirty="0">
                          <a:sym typeface="Source Sans Pro"/>
                        </a:rPr>
                        <a:t> para representar ecuaciones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md_extensions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Extensiones de </a:t>
                      </a:r>
                      <a:r>
                        <a:rPr lang="es-AR" sz="900" dirty="0" err="1">
                          <a:sym typeface="Source Sans Pro"/>
                        </a:rPr>
                        <a:t>Markdown</a:t>
                      </a:r>
                      <a:r>
                        <a:rPr lang="es-AR" sz="900" dirty="0">
                          <a:sym typeface="Source Sans Pro"/>
                        </a:rPr>
                        <a:t> para agregar a la definición predeterminada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number_sections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Agregar numeración al encabezado de las secciones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pandoc_args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Argumentos adicionales para pasar a </a:t>
                      </a:r>
                      <a:r>
                        <a:rPr lang="es-AR" sz="900" dirty="0" err="1">
                          <a:sym typeface="Source Sans Pro"/>
                        </a:rPr>
                        <a:t>pandoc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preserve_yaml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ES" sz="900" dirty="0">
                          <a:sym typeface="Source Sans Pro"/>
                        </a:rPr>
                        <a:t>¿Preservar el asunto de YAML en el documento final?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reference_docx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ES" sz="900" dirty="0">
                          <a:sym typeface="Source Sans Pro"/>
                        </a:rPr>
                        <a:t>archivo docx cuyo estilo debe copiarse al producir el output docx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self_contained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Incrustar dependencias en el </a:t>
                      </a:r>
                      <a:r>
                        <a:rPr lang="es-AR" sz="900" dirty="0" err="1">
                          <a:sym typeface="Source Sans Pro"/>
                        </a:rPr>
                        <a:t>doc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slide_level</a:t>
                      </a:r>
                      <a:endParaRPr sz="90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El encabezado de menor nivel que define diapositivas individuales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smaller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Utilizar la letra más pequeña para la presentación.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smart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Convierte comillas rectas a curvas</a:t>
                      </a:r>
                      <a:r>
                        <a:rPr sz="900" dirty="0">
                          <a:sym typeface="Source Sans Pro"/>
                        </a:rPr>
                        <a:t>, </a:t>
                      </a:r>
                      <a:r>
                        <a:rPr lang="es-AR" sz="900" dirty="0">
                          <a:sym typeface="Source Sans Pro"/>
                        </a:rPr>
                        <a:t>guiones a --- (guiones em)</a:t>
                      </a:r>
                      <a:r>
                        <a:rPr sz="900" dirty="0">
                          <a:sym typeface="Source Sans Pro"/>
                        </a:rPr>
                        <a:t>, … </a:t>
                      </a:r>
                      <a:r>
                        <a:rPr lang="es-AR" sz="900" dirty="0">
                          <a:sym typeface="Source Sans Pro"/>
                        </a:rPr>
                        <a:t>a</a:t>
                      </a:r>
                      <a:r>
                        <a:rPr sz="900" dirty="0">
                          <a:sym typeface="Source Sans Pro"/>
                        </a:rPr>
                        <a:t> e</a:t>
                      </a:r>
                      <a:r>
                        <a:rPr lang="es-AR" sz="900" dirty="0">
                          <a:sym typeface="Source Sans Pro"/>
                        </a:rPr>
                        <a:t>l</a:t>
                      </a:r>
                      <a:r>
                        <a:rPr sz="900" dirty="0" err="1">
                          <a:sym typeface="Source Sans Pro"/>
                        </a:rPr>
                        <a:t>ips</a:t>
                      </a:r>
                      <a:r>
                        <a:rPr lang="es-AR" sz="900" dirty="0">
                          <a:sym typeface="Source Sans Pro"/>
                        </a:rPr>
                        <a:t>i</a:t>
                      </a:r>
                      <a:r>
                        <a:rPr sz="900" dirty="0">
                          <a:sym typeface="Source Sans Pro"/>
                        </a:rPr>
                        <a:t>s</a:t>
                      </a:r>
                      <a:r>
                        <a:rPr lang="es-AR" sz="900" dirty="0">
                          <a:sym typeface="Source Sans Pro"/>
                        </a:rPr>
                        <a:t>, etc.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dirty="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template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Plantilla de </a:t>
                      </a:r>
                      <a:r>
                        <a:rPr lang="es-AR" sz="900" dirty="0" err="1">
                          <a:sym typeface="Source Sans Pro"/>
                        </a:rPr>
                        <a:t>Pandoc</a:t>
                      </a:r>
                      <a:r>
                        <a:rPr lang="es-AR" sz="900" dirty="0">
                          <a:sym typeface="Source Sans Pro"/>
                        </a:rPr>
                        <a:t> quarterly_report.html para utilizar al renderizar un archivo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 dirty="0" err="1">
                          <a:sym typeface="Source Sans Pro"/>
                        </a:rPr>
                        <a:t>Bootswatch</a:t>
                      </a:r>
                      <a:r>
                        <a:rPr sz="900" dirty="0">
                          <a:sym typeface="Source Sans Pro"/>
                        </a:rPr>
                        <a:t> or </a:t>
                      </a:r>
                      <a:r>
                        <a:rPr lang="es-AR" sz="900" dirty="0">
                          <a:sym typeface="Source Sans Pro"/>
                        </a:rPr>
                        <a:t>tema B</a:t>
                      </a:r>
                      <a:r>
                        <a:rPr sz="900" dirty="0" err="1">
                          <a:sym typeface="Source Sans Pro"/>
                        </a:rPr>
                        <a:t>eamer</a:t>
                      </a:r>
                      <a:r>
                        <a:rPr sz="900" dirty="0">
                          <a:sym typeface="Source Sans Pro"/>
                        </a:rPr>
                        <a:t> </a:t>
                      </a:r>
                      <a:r>
                        <a:rPr lang="es-AR" sz="900" dirty="0">
                          <a:sym typeface="Source Sans Pro"/>
                        </a:rPr>
                        <a:t>para usar para la página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Agregar una tabla de contenido al comienzo del documento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toc_depth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El menor nivel de encabezado a agregar a la tabla de contenido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toc_float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s-AR" sz="900" dirty="0">
                          <a:sym typeface="Source Sans Pro"/>
                        </a:rPr>
                        <a:t>Hacer flotar la tabla de contenido a la izquierda del contenido principal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9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sym typeface="Source Sans Pro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pSp>
        <p:nvGrpSpPr>
          <p:cNvPr id="352" name="Group"/>
          <p:cNvGrpSpPr/>
          <p:nvPr/>
        </p:nvGrpSpPr>
        <p:grpSpPr>
          <a:xfrm>
            <a:off x="12037437" y="1674753"/>
            <a:ext cx="1635165" cy="407300"/>
            <a:chOff x="0" y="0"/>
            <a:chExt cx="1635163" cy="407298"/>
          </a:xfrm>
        </p:grpSpPr>
        <p:sp>
          <p:nvSpPr>
            <p:cNvPr id="342" name="html"/>
            <p:cNvSpPr txBox="1"/>
            <p:nvPr/>
          </p:nvSpPr>
          <p:spPr>
            <a:xfrm rot="16200000">
              <a:off x="-36589" y="147269"/>
              <a:ext cx="29661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html</a:t>
              </a:r>
            </a:p>
          </p:txBody>
        </p:sp>
        <p:sp>
          <p:nvSpPr>
            <p:cNvPr id="343" name="pdf"/>
            <p:cNvSpPr txBox="1"/>
            <p:nvPr/>
          </p:nvSpPr>
          <p:spPr>
            <a:xfrm rot="16200000">
              <a:off x="145338" y="172339"/>
              <a:ext cx="246480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pdf</a:t>
              </a:r>
            </a:p>
          </p:txBody>
        </p:sp>
        <p:sp>
          <p:nvSpPr>
            <p:cNvPr id="344" name="word"/>
            <p:cNvSpPr txBox="1"/>
            <p:nvPr/>
          </p:nvSpPr>
          <p:spPr>
            <a:xfrm rot="16200000">
              <a:off x="269037" y="139179"/>
              <a:ext cx="31279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word</a:t>
              </a:r>
            </a:p>
          </p:txBody>
        </p:sp>
        <p:sp>
          <p:nvSpPr>
            <p:cNvPr id="345" name="odt"/>
            <p:cNvSpPr txBox="1"/>
            <p:nvPr/>
          </p:nvSpPr>
          <p:spPr>
            <a:xfrm rot="16200000">
              <a:off x="457588" y="170872"/>
              <a:ext cx="249413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odt</a:t>
              </a:r>
            </a:p>
          </p:txBody>
        </p:sp>
        <p:sp>
          <p:nvSpPr>
            <p:cNvPr id="346" name="rtf"/>
            <p:cNvSpPr txBox="1"/>
            <p:nvPr/>
          </p:nvSpPr>
          <p:spPr>
            <a:xfrm rot="16200000">
              <a:off x="634804" y="191230"/>
              <a:ext cx="208697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rtf</a:t>
              </a:r>
            </a:p>
          </p:txBody>
        </p:sp>
        <p:sp>
          <p:nvSpPr>
            <p:cNvPr id="347" name="md"/>
            <p:cNvSpPr txBox="1"/>
            <p:nvPr/>
          </p:nvSpPr>
          <p:spPr>
            <a:xfrm rot="16200000">
              <a:off x="773572" y="173139"/>
              <a:ext cx="244879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md</a:t>
              </a:r>
            </a:p>
          </p:txBody>
        </p:sp>
        <p:sp>
          <p:nvSpPr>
            <p:cNvPr id="348" name="ioslides"/>
            <p:cNvSpPr txBox="1"/>
            <p:nvPr/>
          </p:nvSpPr>
          <p:spPr>
            <a:xfrm rot="16200000">
              <a:off x="1007545" y="93395"/>
              <a:ext cx="404366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ioslides</a:t>
              </a:r>
            </a:p>
          </p:txBody>
        </p:sp>
        <p:sp>
          <p:nvSpPr>
            <p:cNvPr id="349" name="slidy"/>
            <p:cNvSpPr txBox="1"/>
            <p:nvPr/>
          </p:nvSpPr>
          <p:spPr>
            <a:xfrm rot="16200000">
              <a:off x="1219342" y="148336"/>
              <a:ext cx="294486" cy="223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slidy</a:t>
              </a:r>
            </a:p>
          </p:txBody>
        </p:sp>
        <p:sp>
          <p:nvSpPr>
            <p:cNvPr id="350" name="beamer"/>
            <p:cNvSpPr txBox="1"/>
            <p:nvPr/>
          </p:nvSpPr>
          <p:spPr>
            <a:xfrm rot="16200000">
              <a:off x="1319794" y="91928"/>
              <a:ext cx="407299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beamer</a:t>
              </a:r>
            </a:p>
          </p:txBody>
        </p:sp>
        <p:sp>
          <p:nvSpPr>
            <p:cNvPr id="351" name="gituhb"/>
            <p:cNvSpPr txBox="1"/>
            <p:nvPr/>
          </p:nvSpPr>
          <p:spPr>
            <a:xfrm rot="16200000">
              <a:off x="870644" y="113353"/>
              <a:ext cx="36445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4570" tIns="54570" rIns="54570" bIns="54570" numCol="1" anchor="t">
              <a:spAutoFit/>
            </a:bodyPr>
            <a:lstStyle>
              <a:lvl1pPr>
                <a:spcBef>
                  <a:spcPts val="0"/>
                </a:spcBef>
                <a:defRPr sz="700" b="0">
                  <a:solidFill>
                    <a:srgbClr val="000000"/>
                  </a:solidFill>
                </a:defRPr>
              </a:lvl1pPr>
            </a:lstStyle>
            <a:p>
              <a:pPr defTabSz="914400"/>
              <a:r>
                <a:t>gituhb</a:t>
              </a:r>
            </a:p>
          </p:txBody>
        </p:sp>
      </p:grpSp>
      <p:sp>
        <p:nvSpPr>
          <p:cNvPr id="353" name="Table Suggestions"/>
          <p:cNvSpPr txBox="1"/>
          <p:nvPr/>
        </p:nvSpPr>
        <p:spPr>
          <a:xfrm>
            <a:off x="7110375" y="7607273"/>
            <a:ext cx="34668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lang="es-AR" dirty="0"/>
              <a:t>Tablas</a:t>
            </a:r>
            <a:endParaRPr dirty="0"/>
          </a:p>
        </p:txBody>
      </p:sp>
      <p:sp>
        <p:nvSpPr>
          <p:cNvPr id="354" name="Citations and Bibliographies"/>
          <p:cNvSpPr txBox="1"/>
          <p:nvPr/>
        </p:nvSpPr>
        <p:spPr>
          <a:xfrm>
            <a:off x="10520829" y="7608165"/>
            <a:ext cx="346685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b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D84942"/>
                </a:solidFill>
              </a:defRPr>
            </a:pPr>
            <a:r>
              <a:rPr dirty="0" err="1"/>
              <a:t>Citas</a:t>
            </a:r>
            <a:r>
              <a:rPr dirty="0"/>
              <a:t> </a:t>
            </a:r>
            <a:r>
              <a:rPr lang="es-AR" sz="1200" dirty="0"/>
              <a:t>y referencias</a:t>
            </a:r>
            <a:endParaRPr sz="1200" dirty="0"/>
          </a:p>
        </p:txBody>
      </p:sp>
      <p:sp>
        <p:nvSpPr>
          <p:cNvPr id="355" name="Several functions format R data into tables"/>
          <p:cNvSpPr txBox="1"/>
          <p:nvPr/>
        </p:nvSpPr>
        <p:spPr>
          <a:xfrm>
            <a:off x="7105698" y="7975921"/>
            <a:ext cx="3098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400"/>
              </a:spcBef>
              <a:defRPr sz="900" b="0">
                <a:solidFill>
                  <a:srgbClr val="000000"/>
                </a:solidFill>
              </a:defRPr>
            </a:lvl1pPr>
          </a:lstStyle>
          <a:p>
            <a:r>
              <a:rPr lang="es-AR" dirty="0"/>
              <a:t>Muchas funciones formatean datos de R a tablas</a:t>
            </a:r>
            <a:endParaRPr dirty="0"/>
          </a:p>
        </p:txBody>
      </p:sp>
      <p:sp>
        <p:nvSpPr>
          <p:cNvPr id="356" name="Rounded Rectangle"/>
          <p:cNvSpPr/>
          <p:nvPr/>
        </p:nvSpPr>
        <p:spPr>
          <a:xfrm>
            <a:off x="8128362" y="8114047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7" name="Rounded Rectangle"/>
          <p:cNvSpPr/>
          <p:nvPr/>
        </p:nvSpPr>
        <p:spPr>
          <a:xfrm>
            <a:off x="9146798" y="8118413"/>
            <a:ext cx="876301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8" name="Rounded Rectangle"/>
          <p:cNvSpPr/>
          <p:nvPr/>
        </p:nvSpPr>
        <p:spPr>
          <a:xfrm>
            <a:off x="7107555" y="8114047"/>
            <a:ext cx="881046" cy="749301"/>
          </a:xfrm>
          <a:prstGeom prst="roundRect">
            <a:avLst>
              <a:gd name="adj" fmla="val 5208"/>
            </a:avLst>
          </a:prstGeom>
          <a:ln w="3175">
            <a:solidFill>
              <a:srgbClr val="D84942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spcBef>
                <a:spcPts val="0"/>
              </a:spcBef>
              <a:defRPr sz="1000"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59" name="Circle"/>
          <p:cNvSpPr/>
          <p:nvPr/>
        </p:nvSpPr>
        <p:spPr>
          <a:xfrm>
            <a:off x="9823028" y="9658093"/>
            <a:ext cx="747326" cy="747326"/>
          </a:xfrm>
          <a:prstGeom prst="ellipse">
            <a:avLst/>
          </a:prstGeom>
          <a:solidFill>
            <a:srgbClr val="D84942"/>
          </a:solidFill>
          <a:ln w="12700">
            <a:miter lim="400000"/>
          </a:ln>
        </p:spPr>
        <p:txBody>
          <a:bodyPr lIns="0" tIns="0" rIns="0" bIns="54570" anchor="t"/>
          <a:lstStyle/>
          <a:p>
            <a:pPr algn="ctr"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s-ES" sz="700" dirty="0">
                <a:solidFill>
                  <a:schemeClr val="bg1"/>
                </a:solidFill>
              </a:rPr>
              <a:t>Mas </a:t>
            </a:r>
            <a:r>
              <a:rPr lang="es-ES" sz="700" dirty="0" err="1">
                <a:solidFill>
                  <a:schemeClr val="bg1"/>
                </a:solidFill>
              </a:rPr>
              <a:t>info</a:t>
            </a:r>
            <a:r>
              <a:rPr lang="es-ES" sz="700" dirty="0">
                <a:solidFill>
                  <a:schemeClr val="bg1"/>
                </a:solidFill>
              </a:rPr>
              <a:t> en los paquetes </a:t>
            </a:r>
            <a:r>
              <a:rPr lang="es-ES" sz="700" dirty="0" err="1">
                <a:solidFill>
                  <a:schemeClr val="bg1"/>
                </a:solidFill>
              </a:rPr>
              <a:t>stargazer</a:t>
            </a:r>
            <a:r>
              <a:rPr lang="es-ES" sz="700" dirty="0">
                <a:solidFill>
                  <a:schemeClr val="bg1"/>
                </a:solidFill>
              </a:rPr>
              <a:t>, </a:t>
            </a:r>
            <a:r>
              <a:rPr lang="es-ES" sz="700" dirty="0" err="1">
                <a:solidFill>
                  <a:schemeClr val="bg1"/>
                </a:solidFill>
              </a:rPr>
              <a:t>xtable</a:t>
            </a:r>
            <a:r>
              <a:rPr lang="es-ES" sz="700" dirty="0">
                <a:solidFill>
                  <a:schemeClr val="bg1"/>
                </a:solidFill>
              </a:rPr>
              <a:t>, and </a:t>
            </a:r>
            <a:r>
              <a:rPr lang="es-ES" sz="700" dirty="0" err="1">
                <a:solidFill>
                  <a:schemeClr val="bg1"/>
                </a:solidFill>
              </a:rPr>
              <a:t>knitr</a:t>
            </a:r>
            <a:r>
              <a:rPr lang="es-ES" sz="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61" name="Line"/>
          <p:cNvSpPr/>
          <p:nvPr/>
        </p:nvSpPr>
        <p:spPr>
          <a:xfrm>
            <a:off x="7112414" y="8987820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2" name="Create citations with .bib, .bibtex, .copac, .enl, .json,…"/>
          <p:cNvSpPr txBox="1"/>
          <p:nvPr/>
        </p:nvSpPr>
        <p:spPr>
          <a:xfrm>
            <a:off x="10552068" y="7967972"/>
            <a:ext cx="2062591" cy="193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Crea citas con archivos y  </a:t>
            </a:r>
            <a:r>
              <a:rPr dirty="0"/>
              <a:t>.bib, .</a:t>
            </a:r>
            <a:r>
              <a:rPr dirty="0" err="1"/>
              <a:t>bibtex</a:t>
            </a:r>
            <a:r>
              <a:rPr dirty="0"/>
              <a:t>, .</a:t>
            </a:r>
            <a:r>
              <a:rPr dirty="0" err="1"/>
              <a:t>copac</a:t>
            </a:r>
            <a:r>
              <a:rPr dirty="0"/>
              <a:t>, .</a:t>
            </a:r>
            <a:r>
              <a:rPr dirty="0" err="1"/>
              <a:t>enl</a:t>
            </a:r>
            <a:r>
              <a:rPr dirty="0"/>
              <a:t>, .json,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.</a:t>
            </a:r>
            <a:r>
              <a:rPr dirty="0" err="1"/>
              <a:t>medline</a:t>
            </a:r>
            <a:r>
              <a:rPr dirty="0"/>
              <a:t>, .mods, .</a:t>
            </a:r>
            <a:r>
              <a:rPr dirty="0" err="1"/>
              <a:t>ris</a:t>
            </a:r>
            <a:r>
              <a:rPr dirty="0"/>
              <a:t>, .</a:t>
            </a:r>
            <a:r>
              <a:rPr dirty="0" err="1"/>
              <a:t>wos</a:t>
            </a:r>
            <a:r>
              <a:rPr dirty="0"/>
              <a:t>, .xml files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endParaRPr dirty="0"/>
          </a:p>
          <a:p>
            <a:pPr marL="158750" indent="-158750">
              <a:lnSpc>
                <a:spcPct val="80000"/>
              </a:lnSpc>
              <a:spcBef>
                <a:spcPts val="300"/>
              </a:spcBef>
              <a:buSzPct val="100000"/>
              <a:buAutoNum type="arabicPeriod"/>
              <a:defRPr sz="900" b="0">
                <a:solidFill>
                  <a:srgbClr val="000000"/>
                </a:solidFill>
              </a:defRPr>
            </a:pPr>
            <a:r>
              <a:rPr lang="es-AR" b="1" dirty="0"/>
              <a:t>Establece el archivo de referencias y el archivo de estilo</a:t>
            </a:r>
            <a:r>
              <a:rPr dirty="0"/>
              <a:t> CSL 1.0 </a:t>
            </a:r>
            <a:r>
              <a:rPr lang="es-AR" dirty="0"/>
              <a:t>(opcional)en el encabezado </a:t>
            </a:r>
            <a:r>
              <a:rPr dirty="0"/>
              <a:t>YAML</a:t>
            </a:r>
            <a:r>
              <a:rPr lang="es-AR" dirty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endParaRPr lang="es-AR" dirty="0"/>
          </a:p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endParaRPr lang="es-AR" dirty="0"/>
          </a:p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endParaRPr lang="es-AR" dirty="0"/>
          </a:p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endParaRPr lang="es-AR" dirty="0"/>
          </a:p>
          <a:p>
            <a:pPr>
              <a:lnSpc>
                <a:spcPct val="80000"/>
              </a:lnSpc>
              <a:spcBef>
                <a:spcPts val="30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2.  </a:t>
            </a:r>
            <a:r>
              <a:rPr lang="es-AR" b="1" dirty="0"/>
              <a:t>Use llaves para citar en el texto.</a:t>
            </a:r>
            <a:endParaRPr b="1" dirty="0"/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dirty="0"/>
              <a:t>3.  </a:t>
            </a:r>
            <a:r>
              <a:rPr lang="es-AR" b="1" dirty="0"/>
              <a:t>Compile</a:t>
            </a:r>
            <a:r>
              <a:rPr b="1" dirty="0"/>
              <a:t>. </a:t>
            </a:r>
            <a:r>
              <a:rPr lang="es-AR" dirty="0"/>
              <a:t>Las referencias se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000000"/>
                </a:solidFill>
              </a:defRPr>
            </a:pPr>
            <a:r>
              <a:rPr lang="es-AR" dirty="0"/>
              <a:t>agregarán al final del documento</a:t>
            </a:r>
            <a:endParaRPr dirty="0"/>
          </a:p>
        </p:txBody>
      </p:sp>
      <p:sp>
        <p:nvSpPr>
          <p:cNvPr id="363" name="Smith cited [@smith04].…"/>
          <p:cNvSpPr/>
          <p:nvPr/>
        </p:nvSpPr>
        <p:spPr>
          <a:xfrm>
            <a:off x="11822836" y="8905949"/>
            <a:ext cx="1888680" cy="466692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Smith cited [@smith04].</a:t>
            </a:r>
          </a:p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Smith cited without author [-@smith04].</a:t>
            </a:r>
          </a:p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@smith04 cited in line.</a:t>
            </a:r>
          </a:p>
        </p:txBody>
      </p:sp>
      <p:sp>
        <p:nvSpPr>
          <p:cNvPr id="364" name="Rectangle"/>
          <p:cNvSpPr/>
          <p:nvPr/>
        </p:nvSpPr>
        <p:spPr>
          <a:xfrm>
            <a:off x="12668186" y="8224945"/>
            <a:ext cx="1037349" cy="506641"/>
          </a:xfrm>
          <a:prstGeom prst="rect">
            <a:avLst/>
          </a:prstGeom>
          <a:solidFill>
            <a:srgbClr val="FFFFFF"/>
          </a:solidFill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5" name="---…"/>
          <p:cNvSpPr txBox="1"/>
          <p:nvPr/>
        </p:nvSpPr>
        <p:spPr>
          <a:xfrm>
            <a:off x="12654414" y="8160969"/>
            <a:ext cx="1064893" cy="61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---</a:t>
            </a:r>
          </a:p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bibliography: refs.bib </a:t>
            </a:r>
          </a:p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csl: style.csl</a:t>
            </a:r>
          </a:p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</a:defRPr>
            </a:pPr>
            <a:r>
              <a:t>---</a:t>
            </a:r>
          </a:p>
        </p:txBody>
      </p:sp>
      <p:pic>
        <p:nvPicPr>
          <p:cNvPr id="366" name="Screen Shot 2016-03-01 at 3.55.05 PM.png" descr="Screen Shot 2016-03-01 at 3.55.0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174" y="9503919"/>
            <a:ext cx="1546414" cy="388144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ectangle"/>
          <p:cNvSpPr/>
          <p:nvPr/>
        </p:nvSpPr>
        <p:spPr>
          <a:xfrm>
            <a:off x="12321866" y="9489990"/>
            <a:ext cx="1389728" cy="407300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  <p:txBody>
          <a:bodyPr lIns="38100" tIns="38100" rIns="38100" bIns="38100"/>
          <a:lstStyle/>
          <a:p>
            <a:pPr>
              <a:lnSpc>
                <a:spcPct val="80000"/>
              </a:lnSpc>
              <a:defRPr sz="8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/>
          </a:p>
        </p:txBody>
      </p:sp>
      <p:sp>
        <p:nvSpPr>
          <p:cNvPr id="368" name="Arrow"/>
          <p:cNvSpPr/>
          <p:nvPr/>
        </p:nvSpPr>
        <p:spPr>
          <a:xfrm rot="5400000">
            <a:off x="13458284" y="9284626"/>
            <a:ext cx="195896" cy="214946"/>
          </a:xfrm>
          <a:prstGeom prst="rightArrow">
            <a:avLst>
              <a:gd name="adj1" fmla="val 41106"/>
              <a:gd name="adj2" fmla="val 61101"/>
            </a:avLst>
          </a:prstGeom>
          <a:solidFill>
            <a:srgbClr val="FABF5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>
            <a:off x="3646575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7022573" y="7541793"/>
            <a:ext cx="326523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10435432" y="7541793"/>
            <a:ext cx="326523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2" name="data &lt;- faithful[1:4, ]"/>
          <p:cNvSpPr txBox="1"/>
          <p:nvPr/>
        </p:nvSpPr>
        <p:spPr>
          <a:xfrm>
            <a:off x="7107555" y="8897709"/>
            <a:ext cx="1537644" cy="13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 b="0">
                <a:solidFill>
                  <a:srgbClr val="FF7E79"/>
                </a:solidFill>
              </a:defRPr>
            </a:lvl1pPr>
          </a:lstStyle>
          <a:p>
            <a:r>
              <a:t>data &lt;- faithful[1:4, ]</a:t>
            </a:r>
          </a:p>
        </p:txBody>
      </p:sp>
      <p:sp>
        <p:nvSpPr>
          <p:cNvPr id="373" name="RStudio® is a trademark of RStudio, Inc.  •  CC BY SA  RStudio •  info@rstudio.com  •  844-448-1212 • rstudio.com •  Learn more at rmarkdown.rstudio.com  •  rmarkdown  1.6  •  Updated: 2016-02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 err="1"/>
              <a:t>RStudio</a:t>
            </a:r>
            <a:r>
              <a:rPr lang="es-ES" dirty="0"/>
              <a:t>® es una marca registrada de </a:t>
            </a:r>
            <a:r>
              <a:rPr lang="es-ES" dirty="0" err="1"/>
              <a:t>RStudio</a:t>
            </a:r>
            <a:r>
              <a:rPr lang="es-ES" dirty="0"/>
              <a:t>, Inc.  •  </a:t>
            </a:r>
            <a:r>
              <a:rPr lang="es-ES" dirty="0">
                <a:hlinkClick r:id="rId3"/>
              </a:rPr>
              <a:t>CC BY SA</a:t>
            </a:r>
            <a:r>
              <a:rPr lang="es-ES" dirty="0"/>
              <a:t>  </a:t>
            </a:r>
            <a:r>
              <a:rPr lang="es-ES" dirty="0" err="1"/>
              <a:t>RStudio</a:t>
            </a:r>
            <a:r>
              <a:rPr lang="es-ES" dirty="0"/>
              <a:t> •  </a:t>
            </a:r>
            <a:r>
              <a:rPr lang="es-ES" dirty="0">
                <a:hlinkClick r:id="rId4"/>
              </a:rPr>
              <a:t>info@rstudio.com</a:t>
            </a:r>
            <a:r>
              <a:rPr lang="es-ES" dirty="0"/>
              <a:t>  •  844-448-1212 • </a:t>
            </a:r>
            <a:r>
              <a:rPr lang="es-ES" dirty="0">
                <a:hlinkClick r:id="rId5"/>
              </a:rPr>
              <a:t>rstudio.com</a:t>
            </a:r>
            <a:r>
              <a:rPr lang="es-ES" dirty="0"/>
              <a:t> •  Obtén más información en rmarkdown.rstudio.com  •  </a:t>
            </a:r>
            <a:r>
              <a:rPr lang="es-ES" dirty="0" err="1"/>
              <a:t>rmarkdown</a:t>
            </a:r>
            <a:r>
              <a:rPr lang="es-ES" dirty="0"/>
              <a:t>  1.6  •  Actualizado: 2019-12</a:t>
            </a:r>
          </a:p>
        </p:txBody>
      </p:sp>
      <p:pic>
        <p:nvPicPr>
          <p:cNvPr id="374" name="Screen Shot 2016-03-01 at 3.08.42 PM.png" descr="Screen Shot 2016-03-01 at 3.08.42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220" y="8148320"/>
            <a:ext cx="696586" cy="6807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8" name="Group"/>
          <p:cNvGrpSpPr/>
          <p:nvPr/>
        </p:nvGrpSpPr>
        <p:grpSpPr>
          <a:xfrm>
            <a:off x="9200275" y="8151027"/>
            <a:ext cx="769347" cy="696739"/>
            <a:chOff x="-62502" y="0"/>
            <a:chExt cx="769346" cy="696738"/>
          </a:xfrm>
        </p:grpSpPr>
        <p:pic>
          <p:nvPicPr>
            <p:cNvPr id="375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/>
            <a:srcRect t="28752"/>
            <a:stretch>
              <a:fillRect/>
            </a:stretch>
          </p:blipFill>
          <p:spPr>
            <a:xfrm>
              <a:off x="0" y="114927"/>
              <a:ext cx="638630" cy="5818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6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/>
            <a:srcRect r="37986" b="86263"/>
            <a:stretch>
              <a:fillRect/>
            </a:stretch>
          </p:blipFill>
          <p:spPr>
            <a:xfrm>
              <a:off x="-62503" y="0"/>
              <a:ext cx="396040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7" name="Screen Shot 2016-03-01 at 2.42.52 PM.png" descr="Screen Shot 2016-03-01 at 2.42.52 PM.png"/>
            <p:cNvPicPr>
              <a:picLocks noChangeAspect="1"/>
            </p:cNvPicPr>
            <p:nvPr/>
          </p:nvPicPr>
          <p:blipFill>
            <a:blip r:embed="rId7"/>
            <a:srcRect t="12857" r="37986" b="73406"/>
            <a:stretch>
              <a:fillRect/>
            </a:stretch>
          </p:blipFill>
          <p:spPr>
            <a:xfrm>
              <a:off x="310803" y="0"/>
              <a:ext cx="396041" cy="1121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1" name="Group"/>
          <p:cNvGrpSpPr/>
          <p:nvPr/>
        </p:nvGrpSpPr>
        <p:grpSpPr>
          <a:xfrm>
            <a:off x="7242289" y="8126359"/>
            <a:ext cx="583544" cy="739947"/>
            <a:chOff x="22767" y="0"/>
            <a:chExt cx="583543" cy="739946"/>
          </a:xfrm>
        </p:grpSpPr>
        <p:pic>
          <p:nvPicPr>
            <p:cNvPr id="379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8"/>
            <a:srcRect t="18613" r="3755"/>
            <a:stretch>
              <a:fillRect/>
            </a:stretch>
          </p:blipFill>
          <p:spPr>
            <a:xfrm>
              <a:off x="22767" y="91403"/>
              <a:ext cx="583544" cy="6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Screen Shot 2016-03-01 at 2.42.20 PM.png" descr="Screen Shot 2016-03-01 at 2.42.20 PM.png"/>
            <p:cNvPicPr>
              <a:picLocks noChangeAspect="1"/>
            </p:cNvPicPr>
            <p:nvPr/>
          </p:nvPicPr>
          <p:blipFill>
            <a:blip r:embed="rId8"/>
            <a:srcRect r="3755" b="88585"/>
            <a:stretch>
              <a:fillRect/>
            </a:stretch>
          </p:blipFill>
          <p:spPr>
            <a:xfrm>
              <a:off x="22767" y="0"/>
              <a:ext cx="583544" cy="909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4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74266" y="-22277"/>
            <a:ext cx="1639861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59462" y="1822373"/>
            <a:ext cx="2813647" cy="476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1"/>
          </p:cNvPicPr>
          <p:nvPr/>
        </p:nvPicPr>
        <p:blipFill>
          <a:blip r:embed="rId12"/>
          <a:srcRect l="2547" t="3815" r="3295" b="4748"/>
          <a:stretch>
            <a:fillRect/>
          </a:stretch>
        </p:blipFill>
        <p:spPr>
          <a:xfrm>
            <a:off x="5125859" y="9136932"/>
            <a:ext cx="1530603" cy="1191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E15742D-8E73-46A8-B565-2B60C4D2EB3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 t="446" r="14791" b="26170"/>
          <a:stretch/>
        </p:blipFill>
        <p:spPr>
          <a:xfrm>
            <a:off x="1751666" y="1363052"/>
            <a:ext cx="1725143" cy="84273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2807</Words>
  <Application>Microsoft Office PowerPoint</Application>
  <PresentationFormat>Personalizado</PresentationFormat>
  <Paragraphs>512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2" baseType="lpstr">
      <vt:lpstr>Avenir Roman</vt:lpstr>
      <vt:lpstr>Courier</vt:lpstr>
      <vt:lpstr>Gill Sans</vt:lpstr>
      <vt:lpstr>Helvetica Light</vt:lpstr>
      <vt:lpstr>Menlo</vt:lpstr>
      <vt:lpstr>Source Code Pro Medium</vt:lpstr>
      <vt:lpstr>Source Sans Pro</vt:lpstr>
      <vt:lpstr>Source Sans Pro Light</vt:lpstr>
      <vt:lpstr>Source Sans Pro Semibold</vt:lpstr>
      <vt:lpstr>White</vt:lpstr>
      <vt:lpstr>R Markdown : : GUÍA RÁPIDA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: : CHEAT SHEET</dc:title>
  <dc:creator>Jesi</dc:creator>
  <cp:lastModifiedBy>Jesi</cp:lastModifiedBy>
  <cp:revision>65</cp:revision>
  <dcterms:modified xsi:type="dcterms:W3CDTF">2020-01-04T04:54:11Z</dcterms:modified>
</cp:coreProperties>
</file>