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embeddedFontLst>
    <p:embeddedFont>
      <p:font typeface="Source Sans Pro Black" pitchFamily="34" charset="0"/>
      <p:bold r:id="rId5"/>
      <p:boldItalic r:id="rId6"/>
    </p:embeddedFont>
    <p:embeddedFont>
      <p:font typeface="Source Sans Pro ExtraLight" pitchFamily="34" charset="0"/>
      <p:regular r:id="rId7"/>
      <p:italic r:id="rId8"/>
    </p:embeddedFont>
    <p:embeddedFont>
      <p:font typeface="Source Sans Pro" pitchFamily="34" charset="0"/>
      <p:regular r:id="rId9"/>
      <p:bold r:id="rId10"/>
      <p:italic r:id="rId11"/>
      <p:boldItalic r:id="rId12"/>
    </p:embeddedFont>
    <p:embeddedFont>
      <p:font typeface="Source Sans Pro Light" pitchFamily="34" charset="0"/>
      <p:regular r:id="rId13"/>
      <p:bold r:id="rId14"/>
      <p:italic r:id="rId15"/>
      <p:boldItalic r:id="rId16"/>
    </p:embeddedFont>
    <p:embeddedFont>
      <p:font typeface="Source Sans Pro SemiBold" pitchFamily="34" charset="0"/>
      <p:regular r:id="rId17"/>
      <p:bold r:id="rId18"/>
      <p:italic r:id="rId19"/>
      <p:boldItalic r:id="rId20"/>
    </p:embeddedFont>
    <p:embeddedFont>
      <p:font typeface="Merriweather Sans" charset="0"/>
      <p:regular r:id="rId21"/>
      <p:bold r:id="rId22"/>
      <p:italic r:id="rId23"/>
      <p:boldItalic r:id="rId24"/>
    </p:embeddedFont>
    <p:embeddedFont>
      <p:font typeface="Helvetica Neue" charset="0"/>
      <p:regular r:id="rId25"/>
      <p:bold r:id="rId26"/>
      <p:italic r:id="rId27"/>
      <p:boldItalic r:id="rId28"/>
    </p:embeddedFont>
    <p:embeddedFont>
      <p:font typeface="Helvetica Neue Light" charset="0"/>
      <p:regular r:id="rId29"/>
      <p:bold r:id="rId30"/>
      <p:italic r:id="rId31"/>
      <p:boldItalic r:id="rId32"/>
    </p:embeddedFont>
    <p:embeddedFont>
      <p:font typeface="Source Code Pro Medium" pitchFamily="49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0">
          <p15:clr>
            <a:srgbClr val="000000"/>
          </p15:clr>
        </p15:guide>
        <p15:guide id="2" pos="440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222" y="4380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34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33" Type="http://schemas.openxmlformats.org/officeDocument/2006/relationships/font" Target="fonts/font29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32" Type="http://schemas.openxmlformats.org/officeDocument/2006/relationships/font" Target="fonts/font28.fntdata"/><Relationship Id="rId37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font" Target="fonts/font24.fntdata"/><Relationship Id="rId36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31" Type="http://schemas.openxmlformats.org/officeDocument/2006/relationships/font" Target="fonts/font27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font" Target="fonts/font23.fntdata"/><Relationship Id="rId30" Type="http://schemas.openxmlformats.org/officeDocument/2006/relationships/font" Target="fonts/font2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9245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-873125" y="158750"/>
            <a:ext cx="15708067" cy="10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300"/>
              <a:buFont typeface="Helvetica Neue"/>
              <a:buNone/>
              <a:defRPr sz="33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Helvetica Neue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b="1"/>
            </a:lvl1pPr>
            <a:lvl2pPr marL="914400" lvl="1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b="1"/>
            </a:lvl2pPr>
            <a:lvl3pPr marL="1371600" lvl="2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b="1"/>
            </a:lvl3pPr>
            <a:lvl4pPr marL="1828800" lvl="3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b="1"/>
            </a:lvl4pPr>
            <a:lvl5pPr marL="2286000" lvl="4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b="1"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rstudio.com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hyperlink" Target="https://creativecommons.org/licenses/by-sa/4.0/" TargetMode="External"/><Relationship Id="rId12" Type="http://schemas.openxmlformats.org/officeDocument/2006/relationships/hyperlink" Target="http://shinyapps.io" TargetMode="External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5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hyperlink" Target="http://rstudio.com" TargetMode="External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hyperlink" Target="http://rstudio.com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info@rstudio.com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creativecommons.org/licenses/by-sa/4.0/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9105" y="-684523"/>
            <a:ext cx="5603817" cy="299296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3654648" y="1110314"/>
            <a:ext cx="6648897" cy="5682651"/>
          </a:xfrm>
          <a:prstGeom prst="rect">
            <a:avLst/>
          </a:prstGeom>
          <a:solidFill>
            <a:srgbClr val="79B0DC">
              <a:alpha val="23529"/>
            </a:srgbClr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endParaRPr sz="1200" b="1" i="0" u="none" strike="noStrike" cap="none">
              <a:solidFill>
                <a:srgbClr val="4C4C4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457950" y="1143375"/>
            <a:ext cx="37833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1200"/>
              <a:buFont typeface="Source Sans Pro"/>
              <a:buNone/>
            </a:pPr>
            <a:r>
              <a:rPr lang="en-US" sz="1200" b="0" i="0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Completa  la plantilla añadiendo argumentos a fluidPage() y un cuerpo a la función </a:t>
            </a:r>
            <a:r>
              <a:rPr lang="en-US" sz="1200" b="0" i="1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r>
              <a:rPr lang="en-US" sz="1200" b="0" i="0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3667217" y="1521152"/>
            <a:ext cx="6672776" cy="5268232"/>
            <a:chOff x="0" y="75053"/>
            <a:chExt cx="6672774" cy="5268231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99915" y="3926480"/>
              <a:ext cx="1936586" cy="1416804"/>
              <a:chOff x="0" y="0"/>
              <a:chExt cx="1936585" cy="1416803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0" y="103211"/>
                <a:ext cx="1936585" cy="1265245"/>
              </a:xfrm>
              <a:prstGeom prst="roundRect">
                <a:avLst>
                  <a:gd name="adj" fmla="val 3082"/>
                </a:avLst>
              </a:prstGeom>
              <a:solidFill>
                <a:srgbClr val="719DCF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39455" y="276455"/>
                <a:ext cx="1862602" cy="1949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6" name="Google Shape;66;p14"/>
              <p:cNvSpPr txBox="1"/>
              <p:nvPr/>
            </p:nvSpPr>
            <p:spPr>
              <a:xfrm>
                <a:off x="393964" y="0"/>
                <a:ext cx="1148657" cy="339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Merriweather Sans"/>
                  <a:buNone/>
                </a:pPr>
                <a:r>
                  <a:rPr lang="en-US" sz="1200" b="0" i="0" u="none" strike="noStrike" cap="none">
                    <a:solidFill>
                      <a:srgbClr val="FFFFFF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app-name</a:t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58935" y="155995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178660" y="155995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305279" y="155995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8100" y="372126"/>
                <a:ext cx="1867430" cy="962279"/>
              </a:xfrm>
              <a:prstGeom prst="roundRect">
                <a:avLst>
                  <a:gd name="adj" fmla="val 3205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71" name="Google Shape;71;p14"/>
              <p:cNvSpPr txBox="1"/>
              <p:nvPr/>
            </p:nvSpPr>
            <p:spPr>
              <a:xfrm>
                <a:off x="428200" y="185356"/>
                <a:ext cx="684648" cy="3250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Merriweather Sans"/>
                  <a:buNone/>
                </a:pPr>
                <a:r>
                  <a:rPr lang="en-US" sz="1100" b="1" i="0" u="none" strike="noStrike" cap="none">
                    <a:solidFill>
                      <a:schemeClr val="accent1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app.R</a:t>
                </a:r>
                <a:endParaRPr/>
              </a:p>
            </p:txBody>
          </p:sp>
          <p:grpSp>
            <p:nvGrpSpPr>
              <p:cNvPr id="72" name="Google Shape;72;p14"/>
              <p:cNvGrpSpPr/>
              <p:nvPr/>
            </p:nvGrpSpPr>
            <p:grpSpPr>
              <a:xfrm>
                <a:off x="86896" y="547651"/>
                <a:ext cx="1825230" cy="869152"/>
                <a:chOff x="0" y="0"/>
                <a:chExt cx="1825228" cy="869150"/>
              </a:xfrm>
            </p:grpSpPr>
            <p:sp>
              <p:nvSpPr>
                <p:cNvPr id="73" name="Google Shape;73;p14"/>
                <p:cNvSpPr txBox="1"/>
                <p:nvPr/>
              </p:nvSpPr>
              <p:spPr>
                <a:xfrm>
                  <a:off x="0" y="544109"/>
                  <a:ext cx="310527" cy="3250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4550" tIns="54550" rIns="54550" bIns="545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19DCF"/>
                    </a:buClr>
                    <a:buSzPts val="1300"/>
                    <a:buFont typeface="Helvetica Neue"/>
                    <a:buNone/>
                  </a:pPr>
                  <a:r>
                    <a:rPr lang="en-US" sz="1300" b="0" i="0" u="none" strike="noStrike" cap="none">
                      <a:solidFill>
                        <a:srgbClr val="719DC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</a:t>
                  </a:r>
                  <a:endParaRPr/>
                </a:p>
              </p:txBody>
            </p:sp>
            <p:sp>
              <p:nvSpPr>
                <p:cNvPr id="74" name="Google Shape;74;p14"/>
                <p:cNvSpPr txBox="1"/>
                <p:nvPr/>
              </p:nvSpPr>
              <p:spPr>
                <a:xfrm>
                  <a:off x="341303" y="0"/>
                  <a:ext cx="1265214" cy="3250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4550" tIns="54550" rIns="54550" bIns="545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19DCF"/>
                    </a:buClr>
                    <a:buSzPts val="1100"/>
                    <a:buFont typeface="Merriweather Sans"/>
                    <a:buNone/>
                  </a:pPr>
                  <a:r>
                    <a:rPr lang="en-US" sz="1100" b="0" i="0" u="none" strike="noStrike" cap="none">
                      <a:solidFill>
                        <a:srgbClr val="719DCF"/>
                      </a:solidFill>
                      <a:latin typeface="Merriweather Sans"/>
                      <a:ea typeface="Merriweather Sans"/>
                      <a:cs typeface="Merriweather Sans"/>
                      <a:sym typeface="Merriweather Sans"/>
                    </a:rPr>
                    <a:t>DESCRIPTION</a:t>
                  </a:r>
                  <a:endParaRPr/>
                </a:p>
              </p:txBody>
            </p:sp>
            <p:sp>
              <p:nvSpPr>
                <p:cNvPr id="75" name="Google Shape;75;p14"/>
                <p:cNvSpPr txBox="1"/>
                <p:nvPr/>
              </p:nvSpPr>
              <p:spPr>
                <a:xfrm>
                  <a:off x="341303" y="183804"/>
                  <a:ext cx="835993" cy="3250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4550" tIns="54550" rIns="54550" bIns="545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19DCF"/>
                    </a:buClr>
                    <a:buSzPts val="1100"/>
                    <a:buFont typeface="Merriweather Sans"/>
                    <a:buNone/>
                  </a:pPr>
                  <a:r>
                    <a:rPr lang="en-US" sz="1100" b="0" i="0" u="none" strike="noStrike" cap="none">
                      <a:solidFill>
                        <a:srgbClr val="719DCF"/>
                      </a:solidFill>
                      <a:latin typeface="Merriweather Sans"/>
                      <a:ea typeface="Merriweather Sans"/>
                      <a:cs typeface="Merriweather Sans"/>
                      <a:sym typeface="Merriweather Sans"/>
                    </a:rPr>
                    <a:t>README</a:t>
                  </a:r>
                  <a:endParaRPr/>
                </a:p>
              </p:txBody>
            </p:sp>
            <p:sp>
              <p:nvSpPr>
                <p:cNvPr id="76" name="Google Shape;76;p14"/>
                <p:cNvSpPr txBox="1"/>
                <p:nvPr/>
              </p:nvSpPr>
              <p:spPr>
                <a:xfrm>
                  <a:off x="341303" y="350285"/>
                  <a:ext cx="1483925" cy="3250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4550" tIns="54550" rIns="54550" bIns="545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19DCF"/>
                    </a:buClr>
                    <a:buSzPts val="1100"/>
                    <a:buFont typeface="Merriweather Sans"/>
                    <a:buNone/>
                  </a:pPr>
                  <a:r>
                    <a:rPr lang="en-US" sz="1100" b="0" i="0" u="none" strike="noStrike" cap="none">
                      <a:solidFill>
                        <a:srgbClr val="719DCF"/>
                      </a:solidFill>
                      <a:latin typeface="Merriweather Sans"/>
                      <a:ea typeface="Merriweather Sans"/>
                      <a:cs typeface="Merriweather Sans"/>
                      <a:sym typeface="Merriweather Sans"/>
                    </a:rPr>
                    <a:t>&lt;otros archivos&gt;</a:t>
                  </a:r>
                  <a:endParaRPr/>
                </a:p>
              </p:txBody>
            </p:sp>
            <p:sp>
              <p:nvSpPr>
                <p:cNvPr id="77" name="Google Shape;77;p14"/>
                <p:cNvSpPr txBox="1"/>
                <p:nvPr/>
              </p:nvSpPr>
              <p:spPr>
                <a:xfrm>
                  <a:off x="341303" y="518709"/>
                  <a:ext cx="532830" cy="3250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4550" tIns="54550" rIns="54550" bIns="545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19DCF"/>
                    </a:buClr>
                    <a:buSzPts val="1100"/>
                    <a:buFont typeface="Merriweather Sans"/>
                    <a:buNone/>
                  </a:pPr>
                  <a:r>
                    <a:rPr lang="en-US" sz="1100" b="0" i="0" u="none" strike="noStrike" cap="none">
                      <a:solidFill>
                        <a:srgbClr val="719DCF"/>
                      </a:solidFill>
                      <a:latin typeface="Merriweather Sans"/>
                      <a:ea typeface="Merriweather Sans"/>
                      <a:cs typeface="Merriweather Sans"/>
                      <a:sym typeface="Merriweather Sans"/>
                    </a:rPr>
                    <a:t>www</a:t>
                  </a:r>
                  <a:endParaRPr/>
                </a:p>
              </p:txBody>
            </p:sp>
            <p:sp>
              <p:nvSpPr>
                <p:cNvPr id="78" name="Google Shape;78;p14"/>
                <p:cNvSpPr txBox="1"/>
                <p:nvPr/>
              </p:nvSpPr>
              <p:spPr>
                <a:xfrm>
                  <a:off x="7257" y="19050"/>
                  <a:ext cx="296013" cy="3250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4550" tIns="54550" rIns="54550" bIns="545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19DCF"/>
                    </a:buClr>
                    <a:buSzPts val="1300"/>
                    <a:buFont typeface="Helvetica Neue"/>
                    <a:buNone/>
                  </a:pPr>
                  <a:r>
                    <a:rPr lang="en-US" sz="1300" b="0" i="0" u="none" strike="noStrike" cap="none">
                      <a:solidFill>
                        <a:srgbClr val="719DC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</a:t>
                  </a:r>
                  <a:endParaRPr/>
                </a:p>
              </p:txBody>
            </p:sp>
            <p:sp>
              <p:nvSpPr>
                <p:cNvPr id="79" name="Google Shape;79;p14"/>
                <p:cNvSpPr txBox="1"/>
                <p:nvPr/>
              </p:nvSpPr>
              <p:spPr>
                <a:xfrm>
                  <a:off x="7257" y="199810"/>
                  <a:ext cx="296013" cy="3250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4550" tIns="54550" rIns="54550" bIns="545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19DCF"/>
                    </a:buClr>
                    <a:buSzPts val="1300"/>
                    <a:buFont typeface="Helvetica Neue"/>
                    <a:buNone/>
                  </a:pPr>
                  <a:r>
                    <a:rPr lang="en-US" sz="1300" b="0" i="0" u="none" strike="noStrike" cap="none">
                      <a:solidFill>
                        <a:srgbClr val="719DC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</a:t>
                  </a:r>
                  <a:endParaRPr/>
                </a:p>
              </p:txBody>
            </p:sp>
            <p:sp>
              <p:nvSpPr>
                <p:cNvPr id="80" name="Google Shape;80;p14"/>
                <p:cNvSpPr txBox="1"/>
                <p:nvPr/>
              </p:nvSpPr>
              <p:spPr>
                <a:xfrm>
                  <a:off x="7257" y="374251"/>
                  <a:ext cx="296013" cy="3250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4550" tIns="54550" rIns="54550" bIns="545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19DCF"/>
                    </a:buClr>
                    <a:buSzPts val="1300"/>
                    <a:buFont typeface="Helvetica Neue"/>
                    <a:buNone/>
                  </a:pPr>
                  <a:r>
                    <a:rPr lang="en-US" sz="1300" b="0" i="0" u="none" strike="noStrike" cap="none">
                      <a:solidFill>
                        <a:srgbClr val="719DC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</a:t>
                  </a:r>
                  <a:endParaRPr/>
                </a:p>
              </p:txBody>
            </p:sp>
          </p:grpSp>
        </p:grpSp>
        <p:sp>
          <p:nvSpPr>
            <p:cNvPr id="81" name="Google Shape;81;p14"/>
            <p:cNvSpPr txBox="1"/>
            <p:nvPr/>
          </p:nvSpPr>
          <p:spPr>
            <a:xfrm>
              <a:off x="194069" y="4137315"/>
              <a:ext cx="296013" cy="325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Helvetica Neue"/>
                <a:buNone/>
              </a:pPr>
              <a:r>
                <a:rPr lang="en-US" sz="1300" b="0" i="0" u="none" strike="noStrike" cap="none">
                  <a:solidFill>
                    <a:schemeClr val="accen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</a:t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212348" y="4161945"/>
              <a:ext cx="223206" cy="274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900"/>
                <a:buFont typeface="Merriweather Sans"/>
                <a:buNone/>
              </a:pPr>
              <a:r>
                <a:rPr lang="en-US" sz="900" b="0" i="0" u="none" strike="noStrike" cap="none">
                  <a:solidFill>
                    <a:schemeClr val="accen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.r</a:t>
              </a:r>
              <a:endParaRPr/>
            </a:p>
          </p:txBody>
        </p:sp>
        <p:cxnSp>
          <p:nvCxnSpPr>
            <p:cNvPr id="83" name="Google Shape;83;p14"/>
            <p:cNvCxnSpPr/>
            <p:nvPr/>
          </p:nvCxnSpPr>
          <p:spPr>
            <a:xfrm flipH="1">
              <a:off x="6174517" y="270817"/>
              <a:ext cx="1" cy="115195"/>
            </a:xfrm>
            <a:prstGeom prst="straightConnector1">
              <a:avLst/>
            </a:prstGeom>
            <a:noFill/>
            <a:ln w="9525" cap="flat" cmpd="sng">
              <a:solidFill>
                <a:srgbClr val="79ABDB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grpSp>
          <p:nvGrpSpPr>
            <p:cNvPr id="84" name="Google Shape;84;p14"/>
            <p:cNvGrpSpPr/>
            <p:nvPr/>
          </p:nvGrpSpPr>
          <p:grpSpPr>
            <a:xfrm>
              <a:off x="2805279" y="75747"/>
              <a:ext cx="3754277" cy="1811848"/>
              <a:chOff x="0" y="0"/>
              <a:chExt cx="3754276" cy="1811846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0" y="0"/>
                <a:ext cx="2474855" cy="181184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97979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library(shiny)</a:t>
                </a:r>
                <a:endParaRPr/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97979"/>
                  </a:buClr>
                  <a:buSzPts val="900"/>
                  <a:buFont typeface="Source Code Pro Medium"/>
                  <a:buNone/>
                </a:pPr>
                <a:endParaRPr sz="900" b="1" i="0" u="none" strike="noStrike" cap="none">
                  <a:solidFill>
                    <a:srgbClr val="4C4C4C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endParaRPr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97979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ui &lt;- fluidPage(</a:t>
                </a:r>
                <a:endParaRPr/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  numericInput(</a:t>
                </a:r>
                <a:r>
                  <a:rPr lang="en-US" sz="900" b="1" i="0" u="none" strike="noStrike" cap="none">
                    <a:solidFill>
                      <a:srgbClr val="154D85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inputId = "n"</a:t>
                </a: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, </a:t>
                </a:r>
                <a:endParaRPr/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    "Tamaño muestra", value = 25),</a:t>
                </a:r>
                <a:endParaRPr/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  plotOutput(</a:t>
                </a:r>
                <a:r>
                  <a:rPr lang="en-US" sz="900" b="1" i="0" u="none" strike="noStrike" cap="none">
                    <a:solidFill>
                      <a:srgbClr val="007DD6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outputId = "hist"</a:t>
                </a: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)</a:t>
                </a:r>
                <a:endParaRPr/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29292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)</a:t>
                </a:r>
                <a:endParaRPr/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29292"/>
                  </a:buClr>
                  <a:buSzPts val="900"/>
                  <a:buFont typeface="Source Code Pro Medium"/>
                  <a:buNone/>
                </a:pPr>
                <a:endParaRPr sz="900" b="1" i="0" u="none" strike="noStrike" cap="none">
                  <a:solidFill>
                    <a:srgbClr val="4C4C4C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endParaRPr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29292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server &lt;- function(input, output) {</a:t>
                </a:r>
                <a:endParaRPr/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  </a:t>
                </a:r>
                <a:r>
                  <a:rPr lang="en-US" sz="900" b="1" i="0" u="none" strike="noStrike" cap="none">
                    <a:solidFill>
                      <a:srgbClr val="007DD6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output$hist</a:t>
                </a: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 &lt;- </a:t>
                </a:r>
                <a:r>
                  <a:rPr lang="en-US" sz="900" b="1" i="0" u="none" strike="noStrike" cap="none">
                    <a:solidFill>
                      <a:srgbClr val="4FA7F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renderPlot</a:t>
                </a: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({</a:t>
                </a:r>
                <a:endParaRPr/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    hist(rnorm(</a:t>
                </a:r>
                <a:r>
                  <a:rPr lang="en-US" sz="900" b="1" i="0" u="none" strike="noStrike" cap="none">
                    <a:solidFill>
                      <a:srgbClr val="154D85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input$n</a:t>
                </a: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))</a:t>
                </a:r>
                <a:endParaRPr/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  })</a:t>
                </a:r>
                <a:endParaRPr/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97979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}</a:t>
                </a:r>
                <a:endParaRPr/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97979"/>
                  </a:buClr>
                  <a:buSzPts val="900"/>
                  <a:buFont typeface="Source Code Pro Medium"/>
                  <a:buNone/>
                </a:pPr>
                <a:endParaRPr sz="900" b="1" i="0" u="none" strike="noStrike" cap="none">
                  <a:solidFill>
                    <a:srgbClr val="4C4C4C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endParaRPr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97979"/>
                  </a:buClr>
                  <a:buSzPts val="900"/>
                  <a:buFont typeface="Source Code Pro Medium"/>
                  <a:buNone/>
                </a:pPr>
                <a:r>
                  <a:rPr lang="en-US" sz="900" b="0" i="0" u="none" strike="noStrike" cap="none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rPr>
                  <a:t>shinyApp(ui = ui, server = server)</a:t>
                </a:r>
                <a:endParaRPr/>
              </a:p>
            </p:txBody>
          </p:sp>
          <p:pic>
            <p:nvPicPr>
              <p:cNvPr id="86" name="Google Shape;86;p14" descr="Screen Shot 2015-06-08 at 11.50.27 AM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554537" y="15875"/>
                <a:ext cx="1199739" cy="1795971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</p:pic>
          <p:sp>
            <p:nvSpPr>
              <p:cNvPr id="87" name="Google Shape;87;p14"/>
              <p:cNvSpPr/>
              <p:nvPr/>
            </p:nvSpPr>
            <p:spPr>
              <a:xfrm>
                <a:off x="2383194" y="634826"/>
                <a:ext cx="287203" cy="276334"/>
              </a:xfrm>
              <a:prstGeom prst="rightArrow">
                <a:avLst>
                  <a:gd name="adj1" fmla="val 54581"/>
                  <a:gd name="adj2" fmla="val 60580"/>
                </a:avLst>
              </a:prstGeom>
              <a:solidFill>
                <a:srgbClr val="154D85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88" name="Google Shape;88;p14"/>
            <p:cNvSpPr/>
            <p:nvPr/>
          </p:nvSpPr>
          <p:spPr>
            <a:xfrm>
              <a:off x="0" y="75053"/>
              <a:ext cx="2802297" cy="1813236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Añade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entradas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a la UI con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funciones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*input()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Añade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salidas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con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funciones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*output()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Instruye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al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servidor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100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ó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procesar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las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salidas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con R en la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función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1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server 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 la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siguiente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forma:</a:t>
              </a:r>
              <a:endParaRPr dirty="0"/>
            </a:p>
            <a:p>
              <a:pPr marL="152400" marR="0" lvl="0" indent="-15240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AutoNum type="arabicPeriod"/>
              </a:pP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Refiere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a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salidas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con </a:t>
              </a:r>
              <a:r>
                <a:rPr lang="en-US" sz="1100" b="1" i="0" u="none" strike="noStrike" cap="none" dirty="0">
                  <a:solidFill>
                    <a:srgbClr val="007DD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output$&lt;id&gt;</a:t>
              </a:r>
              <a:endParaRPr dirty="0"/>
            </a:p>
            <a:p>
              <a:pPr marL="152400" marR="0" lvl="0" indent="-15240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AutoNum type="arabicPeriod"/>
              </a:pP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Refiere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a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entradas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with</a:t>
              </a:r>
              <a:r>
                <a:rPr lang="en-US" sz="1100" b="0" i="0" u="none" strike="noStrike" cap="none" dirty="0">
                  <a:solidFill>
                    <a:srgbClr val="154D8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1" i="0" u="none" strike="noStrike" cap="none" dirty="0">
                  <a:solidFill>
                    <a:srgbClr val="154D8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input$&lt;id&gt;</a:t>
              </a:r>
              <a:endParaRPr dirty="0"/>
            </a:p>
            <a:p>
              <a:pPr marL="152400" marR="0" lvl="0" indent="-15240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AutoNum type="arabicPeriod"/>
              </a:pPr>
              <a:r>
                <a:rPr lang="en-US" sz="1100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Incluye</a:t>
              </a:r>
              <a:r>
                <a:rPr lang="en-US" sz="1100" dirty="0">
                  <a:latin typeface="Source Sans Pro"/>
                  <a:ea typeface="Source Sans Pro"/>
                  <a:cs typeface="Source Sans Pro"/>
                  <a:sym typeface="Source Sans Pro"/>
                </a:rPr>
                <a:t> el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código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dentro</a:t>
              </a:r>
              <a:r>
                <a:rPr lang="en-US" sz="1100" dirty="0">
                  <a:latin typeface="Source Sans Pro"/>
                  <a:ea typeface="Source Sans Pro"/>
                  <a:cs typeface="Source Sans Pro"/>
                  <a:sym typeface="Source Sans Pro"/>
                </a:rPr>
                <a:t> de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una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función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b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100" b="1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render*()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antes de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guardar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smtClea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la </a:t>
              </a:r>
              <a:r>
                <a:rPr lang="en-US" sz="1100" b="0" i="0" u="none" strike="noStrike" cap="none" dirty="0" err="1" smtClea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salida</a:t>
              </a:r>
              <a:endParaRPr dirty="0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556813" y="257821"/>
              <a:ext cx="232014" cy="23990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1053" y="5435"/>
                    <a:pt x="3788" y="10433"/>
                    <a:pt x="7844" y="14330"/>
                  </a:cubicBezTo>
                  <a:cubicBezTo>
                    <a:pt x="11625" y="17964"/>
                    <a:pt x="16396" y="20485"/>
                    <a:pt x="21600" y="21600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236575" y="509971"/>
              <a:ext cx="552253" cy="20292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2588" y="4444"/>
                    <a:pt x="5307" y="8292"/>
                    <a:pt x="8130" y="11504"/>
                  </a:cubicBezTo>
                  <a:cubicBezTo>
                    <a:pt x="12444" y="16413"/>
                    <a:pt x="16971" y="19806"/>
                    <a:pt x="21600" y="21600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207293" y="1135539"/>
              <a:ext cx="580074" cy="80384"/>
            </a:xfrm>
            <a:custGeom>
              <a:avLst/>
              <a:gdLst/>
              <a:ahLst/>
              <a:cxnLst/>
              <a:rect l="l" t="t" r="r" b="b"/>
              <a:pathLst>
                <a:path w="21600" h="20555" extrusionOk="0">
                  <a:moveTo>
                    <a:pt x="0" y="0"/>
                  </a:moveTo>
                  <a:cubicBezTo>
                    <a:pt x="3172" y="7939"/>
                    <a:pt x="6455" y="13630"/>
                    <a:pt x="9796" y="16981"/>
                  </a:cubicBezTo>
                  <a:cubicBezTo>
                    <a:pt x="13704" y="20903"/>
                    <a:pt x="17667" y="21600"/>
                    <a:pt x="21600" y="19058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320503" y="1292948"/>
              <a:ext cx="470833" cy="37537"/>
            </a:xfrm>
            <a:custGeom>
              <a:avLst/>
              <a:gdLst/>
              <a:ahLst/>
              <a:cxnLst/>
              <a:rect l="l" t="t" r="r" b="b"/>
              <a:pathLst>
                <a:path w="21600" h="19897" extrusionOk="0">
                  <a:moveTo>
                    <a:pt x="0" y="19897"/>
                  </a:moveTo>
                  <a:cubicBezTo>
                    <a:pt x="3160" y="8667"/>
                    <a:pt x="6346" y="2176"/>
                    <a:pt x="9539" y="462"/>
                  </a:cubicBezTo>
                  <a:cubicBezTo>
                    <a:pt x="13571" y="-1703"/>
                    <a:pt x="17603" y="3750"/>
                    <a:pt x="21600" y="16770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559679" y="1308334"/>
              <a:ext cx="2035906" cy="344735"/>
            </a:xfrm>
            <a:custGeom>
              <a:avLst/>
              <a:gdLst/>
              <a:ahLst/>
              <a:cxnLst/>
              <a:rect l="l" t="t" r="r" b="b"/>
              <a:pathLst>
                <a:path w="21600" h="19899" extrusionOk="0">
                  <a:moveTo>
                    <a:pt x="0" y="17653"/>
                  </a:moveTo>
                  <a:cubicBezTo>
                    <a:pt x="3780" y="16960"/>
                    <a:pt x="7559" y="17555"/>
                    <a:pt x="11331" y="19113"/>
                  </a:cubicBezTo>
                  <a:cubicBezTo>
                    <a:pt x="14702" y="20505"/>
                    <a:pt x="18355" y="21600"/>
                    <a:pt x="20649" y="8053"/>
                  </a:cubicBezTo>
                  <a:cubicBezTo>
                    <a:pt x="21050" y="5689"/>
                    <a:pt x="21372" y="2966"/>
                    <a:pt x="21600" y="0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751" y="1848791"/>
              <a:ext cx="6537665" cy="279483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Guarda tu plantilla como </a:t>
              </a:r>
              <a:r>
                <a:rPr lang="en-US" sz="1100" b="1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app.R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 O si prefieres, puedes divid</a:t>
              </a:r>
              <a:r>
                <a:rPr lang="en-US" sz="1100">
                  <a:latin typeface="Source Sans Pro"/>
                  <a:ea typeface="Source Sans Pro"/>
                  <a:cs typeface="Source Sans Pro"/>
                  <a:sym typeface="Source Sans Pro"/>
                </a:rPr>
                <a:t>ir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tu plantilla en dos archivos </a:t>
              </a:r>
              <a:r>
                <a:rPr lang="en-US" sz="1100" b="1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ui.R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y </a:t>
              </a:r>
              <a:r>
                <a:rPr lang="en-US" sz="1100" b="1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server.R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</a:t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9277" y="2120969"/>
              <a:ext cx="2474856" cy="171024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97979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library(shiny)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97979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ui &lt;- 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fluidPage(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numericInput(</a:t>
              </a:r>
              <a:r>
                <a:rPr lang="en-US" sz="900" b="1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inputId = "n"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,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  "Tamaño muestra", value = 25),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plotOutput(</a:t>
              </a:r>
              <a:r>
                <a:rPr lang="en-US" sz="900" b="1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outputId = "hist"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)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)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97979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server &lt;- </a:t>
              </a: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function(input, output) {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</a:t>
              </a:r>
              <a:r>
                <a:rPr lang="en-US" sz="900" b="1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output$hist</a:t>
              </a: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&lt;- </a:t>
              </a:r>
              <a:r>
                <a:rPr lang="en-US" sz="900" b="1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renderPlot</a:t>
              </a: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({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  hist(rnorm(</a:t>
              </a:r>
              <a:r>
                <a:rPr lang="en-US" sz="900" b="1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input$n</a:t>
              </a: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))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})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263BE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97979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shinyApp(ui = ui, server = server)</a:t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657642" y="2121491"/>
              <a:ext cx="2208155" cy="84116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97979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# ui.R</a:t>
              </a:r>
              <a:endParaRPr sz="900" b="1" i="0" u="none" strike="noStrike" cap="none">
                <a:solidFill>
                  <a:srgbClr val="4C4C4C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fluidPage(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numericInput(</a:t>
              </a:r>
              <a:r>
                <a:rPr lang="en-US" sz="900" b="1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inputId = "n"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,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  "Tamaño muestra", value = 25),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plotOutput(</a:t>
              </a:r>
              <a:r>
                <a:rPr lang="en-US" sz="900" b="1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outputId = "hist"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)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)</a:t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656888" y="3044739"/>
              <a:ext cx="2209801" cy="79917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97979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# server.R</a:t>
              </a:r>
              <a:endParaRPr sz="900" b="1" i="0" u="none" strike="noStrike" cap="none">
                <a:solidFill>
                  <a:srgbClr val="4C4C4C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function(input, output) {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</a:t>
              </a:r>
              <a:r>
                <a:rPr lang="en-US" sz="900" b="1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output$hist</a:t>
              </a: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&lt;- </a:t>
              </a:r>
              <a:r>
                <a:rPr lang="en-US" sz="900" b="1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renderPlot</a:t>
              </a: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({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  hist(rnorm(</a:t>
              </a:r>
              <a:r>
                <a:rPr lang="en-US" sz="900" b="1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input$n</a:t>
              </a: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))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  })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900"/>
                <a:buFont typeface="Source Code Pro Medium"/>
                <a:buNone/>
              </a:pPr>
              <a:r>
                <a:rPr lang="en-US" sz="900" b="0" i="0" u="none" strike="noStrike" cap="none">
                  <a:solidFill>
                    <a:srgbClr val="0263BE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}</a:t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863520" y="2263052"/>
              <a:ext cx="1809254" cy="145724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ui.R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contiene todo lo que guardarías </a:t>
              </a:r>
              <a:r>
                <a:rPr lang="en-US" sz="1100">
                  <a:latin typeface="Source Sans Pro"/>
                  <a:ea typeface="Source Sans Pro"/>
                  <a:cs typeface="Source Sans Pro"/>
                  <a:sym typeface="Source Sans Pro"/>
                </a:rPr>
                <a:t>en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la </a:t>
              </a:r>
              <a:r>
                <a:rPr lang="en-US" sz="1100">
                  <a:latin typeface="Source Sans Pro"/>
                  <a:ea typeface="Source Sans Pro"/>
                  <a:cs typeface="Source Sans Pro"/>
                  <a:sym typeface="Source Sans Pro"/>
                </a:rPr>
                <a:t>UI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server.R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incluye </a:t>
              </a:r>
              <a:r>
                <a:rPr lang="en-US" sz="1100">
                  <a:latin typeface="Source Sans Pro"/>
                  <a:ea typeface="Source Sans Pro"/>
                  <a:cs typeface="Source Sans Pro"/>
                  <a:sym typeface="Source Sans Pro"/>
                </a:rPr>
                <a:t>lo 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que quieres guardar </a:t>
              </a:r>
              <a:r>
                <a:rPr lang="en-US" sz="1100">
                  <a:latin typeface="Source Sans Pro"/>
                  <a:ea typeface="Source Sans Pro"/>
                  <a:cs typeface="Source Sans Pro"/>
                  <a:sym typeface="Source Sans Pro"/>
                </a:rPr>
                <a:t>en la función </a:t>
              </a:r>
              <a:r>
                <a:rPr lang="en-US" sz="1100" b="0" i="1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server</a:t>
              </a:r>
              <a:r>
                <a:rPr lang="en-US" sz="110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</a:t>
              </a:r>
              <a:endParaRPr sz="12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 hay necesidad de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llamar a </a:t>
              </a:r>
              <a:r>
                <a:rPr lang="en-US" sz="1100" b="1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shinyApp()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 </a:t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476224" y="2349162"/>
              <a:ext cx="287100" cy="276300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rgbClr val="154D85"/>
            </a:soli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476224" y="3321569"/>
              <a:ext cx="287203" cy="276334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rgbClr val="154D85"/>
            </a:soli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0299" y="3815933"/>
              <a:ext cx="6537665" cy="279483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Guarda tu app en una carpeta como un archivo</a:t>
              </a:r>
              <a:r>
                <a:rPr lang="en-US" sz="1100" b="1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app.R 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(o un archivo </a:t>
              </a:r>
              <a:r>
                <a:rPr lang="en-US" sz="1100" b="1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server.R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y </a:t>
              </a:r>
              <a:r>
                <a:rPr lang="en-US" sz="1100" b="1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ui.R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 más los archivos extra</a:t>
              </a:r>
              <a:endParaRPr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245769" y="4089232"/>
              <a:ext cx="4379717" cy="1147926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El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nombre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de la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carpeta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el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nombre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de la app</a:t>
              </a:r>
              <a:endParaRPr dirty="0"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opcional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 define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objetos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disponibles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para</a:t>
              </a:r>
              <a:endParaRPr sz="12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ambos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ui.R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y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server.R</a:t>
              </a:r>
              <a:endParaRPr sz="12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opcional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usado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en el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modo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showcase</a:t>
              </a:r>
              <a:endParaRPr dirty="0"/>
            </a:p>
            <a:p>
              <a:pPr marL="0" marR="0" lvl="0" indent="0" algn="l" rtl="0">
                <a:lnSpc>
                  <a:spcPct val="8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opcional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datos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 </a:t>
              </a:r>
              <a:r>
                <a:rPr lang="en-US" sz="1100" b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scripts, etc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</a:t>
              </a:r>
              <a:endParaRPr dirty="0"/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opcional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carpeta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de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archivos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para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compartir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con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navegadores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web (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imágenes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 CSS, .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js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 etc.).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Debe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llamarse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“</a:t>
              </a:r>
              <a:r>
                <a:rPr lang="en-US" sz="1100" b="1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www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".</a:t>
              </a:r>
              <a:endParaRPr sz="12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082835" y="4117570"/>
              <a:ext cx="193636" cy="2437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cubicBezTo>
                    <a:pt x="19500" y="19096"/>
                    <a:pt x="17398" y="16708"/>
                    <a:pt x="15294" y="14437"/>
                  </a:cubicBezTo>
                  <a:cubicBezTo>
                    <a:pt x="10206" y="8944"/>
                    <a:pt x="5108" y="4132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537000" y="4648515"/>
              <a:ext cx="739472" cy="61829"/>
            </a:xfrm>
            <a:custGeom>
              <a:avLst/>
              <a:gdLst/>
              <a:ahLst/>
              <a:cxnLst/>
              <a:rect l="l" t="t" r="r" b="b"/>
              <a:pathLst>
                <a:path w="21600" h="20359" extrusionOk="0">
                  <a:moveTo>
                    <a:pt x="21600" y="15542"/>
                  </a:moveTo>
                  <a:cubicBezTo>
                    <a:pt x="18014" y="20428"/>
                    <a:pt x="14395" y="21600"/>
                    <a:pt x="10790" y="19043"/>
                  </a:cubicBezTo>
                  <a:cubicBezTo>
                    <a:pt x="7149" y="16461"/>
                    <a:pt x="3537" y="1008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797247" y="4889110"/>
              <a:ext cx="479224" cy="101344"/>
            </a:xfrm>
            <a:custGeom>
              <a:avLst/>
              <a:gdLst/>
              <a:ahLst/>
              <a:cxnLst/>
              <a:rect l="l" t="t" r="r" b="b"/>
              <a:pathLst>
                <a:path w="21600" h="20964" extrusionOk="0">
                  <a:moveTo>
                    <a:pt x="21600" y="0"/>
                  </a:moveTo>
                  <a:cubicBezTo>
                    <a:pt x="17955" y="8267"/>
                    <a:pt x="14196" y="14137"/>
                    <a:pt x="10378" y="17525"/>
                  </a:cubicBezTo>
                  <a:cubicBezTo>
                    <a:pt x="6939" y="20576"/>
                    <a:pt x="3466" y="21600"/>
                    <a:pt x="0" y="2058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012959" y="5027209"/>
              <a:ext cx="1263513" cy="151538"/>
            </a:xfrm>
            <a:custGeom>
              <a:avLst/>
              <a:gdLst/>
              <a:ahLst/>
              <a:cxnLst/>
              <a:rect l="l" t="t" r="r" b="b"/>
              <a:pathLst>
                <a:path w="21600" h="20528" extrusionOk="0">
                  <a:moveTo>
                    <a:pt x="21600" y="0"/>
                  </a:moveTo>
                  <a:cubicBezTo>
                    <a:pt x="18706" y="6682"/>
                    <a:pt x="15757" y="11758"/>
                    <a:pt x="12774" y="15190"/>
                  </a:cubicBezTo>
                  <a:cubicBezTo>
                    <a:pt x="8546" y="20055"/>
                    <a:pt x="4267" y="21600"/>
                    <a:pt x="0" y="19802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259551" y="4695714"/>
              <a:ext cx="1016921" cy="145764"/>
            </a:xfrm>
            <a:custGeom>
              <a:avLst/>
              <a:gdLst/>
              <a:ahLst/>
              <a:cxnLst/>
              <a:rect l="l" t="t" r="r" b="b"/>
              <a:pathLst>
                <a:path w="21600" h="20907" extrusionOk="0">
                  <a:moveTo>
                    <a:pt x="21600" y="0"/>
                  </a:moveTo>
                  <a:cubicBezTo>
                    <a:pt x="17866" y="9912"/>
                    <a:pt x="13950" y="16382"/>
                    <a:pt x="9960" y="19233"/>
                  </a:cubicBezTo>
                  <a:cubicBezTo>
                    <a:pt x="6648" y="21600"/>
                    <a:pt x="3307" y="21456"/>
                    <a:pt x="0" y="18803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528115" y="4296332"/>
              <a:ext cx="1265214" cy="325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9DCF"/>
                </a:buClr>
                <a:buSzPts val="1100"/>
                <a:buFont typeface="Merriweather Sans"/>
                <a:buNone/>
              </a:pPr>
              <a:r>
                <a:rPr lang="en-US" sz="1100" b="0" i="0" u="none" strike="noStrike" cap="none">
                  <a:solidFill>
                    <a:srgbClr val="719DC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global.R</a:t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4069" y="4315382"/>
              <a:ext cx="296013" cy="325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9DCF"/>
                </a:buClr>
                <a:buSzPts val="1300"/>
                <a:buFont typeface="Helvetica Neue"/>
                <a:buNone/>
              </a:pPr>
              <a:r>
                <a:rPr lang="en-US" sz="1300" b="0" i="0" u="none" strike="noStrike" cap="none">
                  <a:solidFill>
                    <a:srgbClr val="719DC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</a:t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512427" y="4337527"/>
              <a:ext cx="764044" cy="128074"/>
            </a:xfrm>
            <a:custGeom>
              <a:avLst/>
              <a:gdLst/>
              <a:ahLst/>
              <a:cxnLst/>
              <a:rect l="l" t="t" r="r" b="b"/>
              <a:pathLst>
                <a:path w="21600" h="21004" extrusionOk="0">
                  <a:moveTo>
                    <a:pt x="21600" y="0"/>
                  </a:moveTo>
                  <a:cubicBezTo>
                    <a:pt x="19224" y="5123"/>
                    <a:pt x="16792" y="9333"/>
                    <a:pt x="14320" y="12603"/>
                  </a:cubicBezTo>
                  <a:cubicBezTo>
                    <a:pt x="9625" y="18813"/>
                    <a:pt x="4814" y="21600"/>
                    <a:pt x="0" y="20898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</a:pPr>
            <a:r>
              <a:rPr lang="en-US">
                <a:latin typeface="Source Sans Pro Light"/>
                <a:ea typeface="Source Sans Pro Light"/>
                <a:cs typeface="Source Sans Pro Light"/>
                <a:sym typeface="Source Sans Pro Light"/>
              </a:rPr>
              <a:t>Shiny </a:t>
            </a:r>
            <a:r>
              <a:rPr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: : </a:t>
            </a:r>
            <a:r>
              <a:rPr lang="en-US" sz="3300" b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GUÍA RÁPIDA</a:t>
            </a:r>
            <a:r>
              <a:rPr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/>
          </a:p>
        </p:txBody>
      </p:sp>
      <p:pic>
        <p:nvPicPr>
          <p:cNvPr id="112" name="Google Shape;112;p14" descr="shiny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33958" y="267823"/>
            <a:ext cx="1369859" cy="1587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4"/>
          <p:cNvCxnSpPr/>
          <p:nvPr/>
        </p:nvCxnSpPr>
        <p:spPr>
          <a:xfrm>
            <a:off x="3657600" y="1102908"/>
            <a:ext cx="6654801" cy="1"/>
          </a:xfrm>
          <a:prstGeom prst="straightConnector1">
            <a:avLst/>
          </a:prstGeom>
          <a:noFill/>
          <a:ln w="9525" cap="flat" cmpd="sng">
            <a:solidFill>
              <a:srgbClr val="767C85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2354308" y="10337513"/>
            <a:ext cx="11321194" cy="1"/>
          </a:xfrm>
          <a:prstGeom prst="straightConnector1">
            <a:avLst/>
          </a:prstGeom>
          <a:noFill/>
          <a:ln w="12700" cap="flat" cmpd="sng">
            <a:solidFill>
              <a:srgbClr val="E4E4E3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5" name="Google Shape;115;p1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8823" y="9978474"/>
            <a:ext cx="1754521" cy="616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06210" y="1141388"/>
            <a:ext cx="1067600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</a:pPr>
            <a:r>
              <a:rPr lang="en-US" sz="2500" b="0" i="0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Básicos</a:t>
            </a:r>
            <a:endParaRPr sz="12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715902" y="1145375"/>
            <a:ext cx="25584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</a:pPr>
            <a:r>
              <a:rPr lang="en-US" sz="2500" b="0" i="0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Construir una App 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3657600" y="6841813"/>
            <a:ext cx="6635105" cy="48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</a:pPr>
            <a:r>
              <a:rPr lang="en-US" sz="2500" dirty="0" err="1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Salidas</a:t>
            </a:r>
            <a:r>
              <a:rPr lang="en-US" sz="1600" b="0" i="0" u="none" strike="noStrike" cap="none" dirty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</a:t>
            </a:r>
            <a:r>
              <a:rPr lang="en-US" sz="1200" b="0" i="0" u="none" strike="noStrike" cap="none" dirty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</a:t>
            </a:r>
            <a:r>
              <a:rPr lang="en-US" sz="1200" b="0" i="0" u="none" strike="noStrike" cap="none" dirty="0" err="1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  <a:r>
              <a:rPr lang="en-US" sz="1200" b="0" i="0" u="none" strike="noStrike" cap="none" dirty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render*()  y *Output() </a:t>
            </a:r>
            <a:r>
              <a:rPr lang="en-US" sz="1200" b="0" i="0" u="none" strike="noStrike" cap="none" dirty="0" err="1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trabajan</a:t>
            </a:r>
            <a:r>
              <a:rPr lang="en-US" sz="1200" b="0" i="0" u="none" strike="noStrike" cap="none" dirty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juntas para </a:t>
            </a:r>
            <a:r>
              <a:rPr lang="en-US" sz="1200" b="0" i="0" u="none" strike="noStrike" cap="none" dirty="0" err="1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agregar</a:t>
            </a:r>
            <a:r>
              <a:rPr lang="en-US" sz="1200" b="0" i="0" u="none" strike="noStrike" cap="none" dirty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</a:t>
            </a:r>
            <a:r>
              <a:rPr lang="en-US" sz="1200" b="0" i="0" u="none" strike="noStrike" cap="none" dirty="0" smtClean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 smtClean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salida</a:t>
            </a:r>
            <a:r>
              <a:rPr lang="en-US" sz="1200" dirty="0" err="1" smtClean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-US" sz="1200" dirty="0" smtClean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smtClean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200" i="1" dirty="0" smtClean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outputs</a:t>
            </a:r>
            <a:r>
              <a:rPr lang="en-US" sz="1200" dirty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en-US" sz="1200" b="0" i="0" u="none" strike="noStrike" cap="none" dirty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R en la UI</a:t>
            </a:r>
            <a:endParaRPr sz="120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 rot="10800000" flipH="1">
            <a:off x="319232" y="1104899"/>
            <a:ext cx="3075055" cy="2"/>
          </a:xfrm>
          <a:prstGeom prst="straightConnector1">
            <a:avLst/>
          </a:prstGeom>
          <a:noFill/>
          <a:ln w="9525" cap="flat" cmpd="sng">
            <a:solidFill>
              <a:srgbClr val="767C85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3683005" y="6848214"/>
            <a:ext cx="6558009" cy="1"/>
          </a:xfrm>
          <a:prstGeom prst="straightConnector1">
            <a:avLst/>
          </a:prstGeom>
          <a:noFill/>
          <a:ln w="9525" cap="flat" cmpd="sng">
            <a:solidFill>
              <a:srgbClr val="767C85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1" name="Google Shape;121;p14"/>
          <p:cNvSpPr txBox="1"/>
          <p:nvPr/>
        </p:nvSpPr>
        <p:spPr>
          <a:xfrm>
            <a:off x="10581924" y="1127546"/>
            <a:ext cx="1360694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 ExtraLight"/>
              <a:buNone/>
            </a:pPr>
            <a:r>
              <a:rPr lang="en-US" sz="2500" dirty="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Entradas</a:t>
            </a:r>
            <a:endParaRPr sz="2500" dirty="0">
              <a:solidFill>
                <a:srgbClr val="628DB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2" name="Google Shape;122;p14"/>
          <p:cNvCxnSpPr/>
          <p:nvPr/>
        </p:nvCxnSpPr>
        <p:spPr>
          <a:xfrm>
            <a:off x="10535763" y="1104900"/>
            <a:ext cx="1666585" cy="0"/>
          </a:xfrm>
          <a:prstGeom prst="straightConnector1">
            <a:avLst/>
          </a:prstGeom>
          <a:noFill/>
          <a:ln w="9525" cap="flat" cmpd="sng">
            <a:solidFill>
              <a:srgbClr val="767C85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3" name="Google Shape;123;p14"/>
          <p:cNvSpPr txBox="1"/>
          <p:nvPr/>
        </p:nvSpPr>
        <p:spPr>
          <a:xfrm>
            <a:off x="2329283" y="10469083"/>
            <a:ext cx="11322666" cy="23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 Light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 es una marca reg</a:t>
            </a:r>
            <a:r>
              <a:rPr lang="en-US"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strada de RStudio, Inc.  •  </a:t>
            </a:r>
            <a:r>
              <a:rPr lang="en-US" sz="900" b="0" i="0" u="sng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7"/>
              </a:rPr>
              <a:t>CC BY SA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RStudio •  </a:t>
            </a:r>
            <a:r>
              <a:rPr lang="en-US" sz="900" b="0" i="0" u="sng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8"/>
              </a:rPr>
              <a:t>info@rstudio.com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•  844-448-1212 • </a:t>
            </a:r>
            <a:r>
              <a:rPr lang="en-US" sz="900" b="0" i="0" u="sng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9"/>
              </a:rPr>
              <a:t>rstudio.com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•  Mas información en  shiny.rstudio.com  •  shiny  0.12.0  •  Updated: 2016-01</a:t>
            </a:r>
            <a:endParaRPr sz="12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65942" y="8777157"/>
            <a:ext cx="3158345" cy="6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 Light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2. </a:t>
            </a:r>
            <a:r>
              <a:rPr lang="en-US" sz="1200" b="1" i="0" u="none" strike="noStrike" cap="none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Adquiere RStudio Connect, </a:t>
            </a:r>
            <a:r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plataforma para publicar en R y Python</a:t>
            </a:r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www.rstudio.com/products/connect/</a:t>
            </a:r>
            <a:endParaRPr sz="1200" b="0" i="0" u="sng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586146" y="1973750"/>
            <a:ext cx="2458190" cy="741886"/>
            <a:chOff x="0" y="0"/>
            <a:chExt cx="2458189" cy="741884"/>
          </a:xfrm>
        </p:grpSpPr>
        <p:pic>
          <p:nvPicPr>
            <p:cNvPr id="126" name="Google Shape;126;p14" descr="Screen Shot 2015-05-18 at 6.40.05 PM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1089348" cy="7418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4" descr="Shiny-cheatsheet-2.pdf"/>
            <p:cNvPicPr preferRelativeResize="0"/>
            <p:nvPr/>
          </p:nvPicPr>
          <p:blipFill rotWithShape="1">
            <a:blip r:embed="rId11">
              <a:alphaModFix/>
            </a:blip>
            <a:srcRect t="58276"/>
            <a:stretch/>
          </p:blipFill>
          <p:spPr>
            <a:xfrm>
              <a:off x="1573922" y="64639"/>
              <a:ext cx="884267" cy="647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4"/>
            <p:cNvSpPr/>
            <p:nvPr/>
          </p:nvSpPr>
          <p:spPr>
            <a:xfrm>
              <a:off x="1121930" y="246521"/>
              <a:ext cx="478484" cy="248842"/>
            </a:xfrm>
            <a:prstGeom prst="leftRightArrow">
              <a:avLst>
                <a:gd name="adj1" fmla="val 46270"/>
                <a:gd name="adj2" fmla="val 53920"/>
              </a:avLst>
            </a:prstGeom>
            <a:solidFill>
              <a:srgbClr val="154D85"/>
            </a:soli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310542" y="1398623"/>
            <a:ext cx="3339645" cy="608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Shiny App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una página web </a:t>
            </a:r>
            <a:r>
              <a:rPr lang="en-US" sz="12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2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</a:t>
            </a:r>
            <a:r>
              <a:rPr lang="en-US" sz="12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conectada a una computadora que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ejecuta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una sesión de R en vivo (</a:t>
            </a:r>
            <a:r>
              <a:rPr lang="en-US" sz="1200" b="1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321263" y="2674728"/>
            <a:ext cx="3138555" cy="77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usuarios pueden manipular la UI,  lo cual lleva al </a:t>
            </a:r>
            <a:r>
              <a:rPr lang="en-US" sz="1200" b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erver (</a:t>
            </a:r>
            <a:r>
              <a:rPr lang="en-US" sz="1200" b="0" i="1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servidor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a enviar una actualización de la UI exhibida (mediante ejecución de código en R)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864320" y="4448338"/>
            <a:ext cx="2459926" cy="90690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54D8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Code Pro Medium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library(shiny)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Code Pro Medium"/>
              <a:buNone/>
            </a:pP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Code Pro Medium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 &lt;- fluidPage()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 Medium"/>
              <a:buNone/>
            </a:pP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Code Pro Medium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 &lt;- function(input, output){}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 Medium"/>
              <a:buNone/>
            </a:pP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Code Pro Medium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shinyApp(ui = ui, server = server)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326737" y="3738452"/>
            <a:ext cx="3135956" cy="608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Empieza a escribir una nueva Shiny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pp con esta plantilla. Para tener una vista pre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via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la app ejecuta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el siguiente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código.</a:t>
            </a: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337538" y="7467912"/>
            <a:ext cx="3337933" cy="103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 Light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1</a:t>
            </a:r>
            <a:r>
              <a:rPr lang="en-US" sz="12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Aloja tu app en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200" b="0" i="0" u="sng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http://shinyapps.io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un servicio en la nube de R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tudio. Para eso:</a:t>
            </a:r>
            <a:endParaRPr sz="1200" b="0" i="0" u="sng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  <a:hlinkClick r:id="rId1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endParaRPr sz="1200" b="1" i="0" u="sng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1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endParaRPr sz="1200" b="1" i="0" u="sng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1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endParaRPr sz="1200" b="1" i="0" u="sng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12"/>
            </a:endParaRPr>
          </a:p>
        </p:txBody>
      </p:sp>
      <p:pic>
        <p:nvPicPr>
          <p:cNvPr id="134" name="Google Shape;134;p14" descr="Shiny-cheatsheet-2.pdf"/>
          <p:cNvPicPr preferRelativeResize="0"/>
          <p:nvPr/>
        </p:nvPicPr>
        <p:blipFill rotWithShape="1">
          <a:blip r:embed="rId11">
            <a:alphaModFix/>
          </a:blip>
          <a:srcRect t="58642"/>
          <a:stretch/>
        </p:blipFill>
        <p:spPr>
          <a:xfrm>
            <a:off x="481829" y="4927256"/>
            <a:ext cx="259026" cy="18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 descr="Group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38985" y="4684405"/>
            <a:ext cx="344849" cy="21074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359500" y="5470275"/>
            <a:ext cx="31359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1397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6"/>
              <a:buFont typeface="Source Sans Pro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- funciones R anidadas que ensamblan la interfaz  de usuario HTML de tu app</a:t>
            </a:r>
            <a:endParaRPr/>
          </a:p>
          <a:p>
            <a:pPr marL="139700" marR="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76"/>
              <a:buFont typeface="Source Sans Pro"/>
              <a:buChar char="•"/>
            </a:pPr>
            <a:r>
              <a:rPr lang="en-US" sz="1200" b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una función con instrucciones de como construir y reconstruir los objetos mostrados en la UI</a:t>
            </a: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9700" marR="0" lvl="0" indent="-139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76"/>
              <a:buFont typeface="Source Sans Pro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shinyApp - combina ui y server en una app.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Envuelvelos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 runApp() si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estás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llamando desde un script o dentro de una función</a:t>
            </a: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365942" y="3571974"/>
            <a:ext cx="1447512" cy="19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 SemiBold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PLANTILLA DE LA APP</a:t>
            </a:r>
            <a:endParaRPr/>
          </a:p>
        </p:txBody>
      </p:sp>
      <p:cxnSp>
        <p:nvCxnSpPr>
          <p:cNvPr id="138" name="Google Shape;138;p14"/>
          <p:cNvCxnSpPr/>
          <p:nvPr/>
        </p:nvCxnSpPr>
        <p:spPr>
          <a:xfrm>
            <a:off x="362778" y="3497533"/>
            <a:ext cx="3031484" cy="1"/>
          </a:xfrm>
          <a:prstGeom prst="straightConnector1">
            <a:avLst/>
          </a:prstGeom>
          <a:noFill/>
          <a:ln w="12700" cap="flat" cmpd="sng">
            <a:solidFill>
              <a:srgbClr val="4C4C4C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39" name="Google Shape;139;p14"/>
          <p:cNvSpPr txBox="1"/>
          <p:nvPr/>
        </p:nvSpPr>
        <p:spPr>
          <a:xfrm>
            <a:off x="382247" y="7220700"/>
            <a:ext cx="3075000" cy="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 SemiBold"/>
              <a:buNone/>
            </a:pPr>
            <a:r>
              <a:rPr lang="en-US" sz="1200" b="1" i="0" u="none" strike="noStrike" cap="none">
                <a:solidFill>
                  <a:srgbClr val="4C4C4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COMPARTE TU APP de tres formas</a:t>
            </a:r>
            <a:endParaRPr sz="1200" b="1" i="0" u="none" strike="noStrike" cap="none">
              <a:solidFill>
                <a:srgbClr val="4C4C4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140" name="Google Shape;140;p14"/>
          <p:cNvCxnSpPr/>
          <p:nvPr/>
        </p:nvCxnSpPr>
        <p:spPr>
          <a:xfrm>
            <a:off x="341017" y="7171777"/>
            <a:ext cx="3031485" cy="1"/>
          </a:xfrm>
          <a:prstGeom prst="straightConnector1">
            <a:avLst/>
          </a:prstGeom>
          <a:noFill/>
          <a:ln w="12700" cap="flat" cmpd="sng">
            <a:solidFill>
              <a:srgbClr val="4C4C4C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41" name="Google Shape;141;p14"/>
          <p:cNvSpPr txBox="1"/>
          <p:nvPr/>
        </p:nvSpPr>
        <p:spPr>
          <a:xfrm>
            <a:off x="4615112" y="7252715"/>
            <a:ext cx="2493456" cy="304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13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>
              <a:solidFill>
                <a:srgbClr val="719DC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2413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DCF"/>
              </a:buClr>
              <a:buSzPts val="1050"/>
              <a:buFont typeface="Source Sans Pro"/>
              <a:buNone/>
            </a:pPr>
            <a:r>
              <a:rPr lang="en-US" sz="1050" b="0" i="0" u="none" strike="noStrike" cap="none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DT::</a:t>
            </a:r>
            <a:r>
              <a:rPr lang="en-US" sz="105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renderDataTable(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expr, </a:t>
            </a:r>
            <a:r>
              <a:rPr lang="en-US" sz="105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options,   callback,  escape, env, quoted</a:t>
            </a:r>
            <a:r>
              <a:rPr lang="en-US" sz="105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Source Sans Pro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renderImage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</a:t>
            </a:r>
            <a:r>
              <a:rPr lang="en-US" sz="105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env, quoted, deleteFile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Source Sans Pro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renderPlot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</a:t>
            </a:r>
            <a:r>
              <a:rPr lang="en-US" sz="1050" b="0" i="0" u="none" strike="noStrike" cap="none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05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width, height, res, …, env, quoted, func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Source Sans Pro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renderPrint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</a:t>
            </a:r>
            <a:r>
              <a:rPr lang="en-US" sz="105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env, quoted, func, 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050"/>
              <a:buFont typeface="Source Sans Pro"/>
              <a:buNone/>
            </a:pPr>
            <a:r>
              <a:rPr lang="en-US" sz="105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Source Sans Pro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renderTable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</a:t>
            </a:r>
            <a:r>
              <a:rPr lang="en-US" sz="105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,…, env, quoted, func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Source Sans Pro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renderText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</a:t>
            </a:r>
            <a:r>
              <a:rPr lang="en-US" sz="105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env, quoted, func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5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Source Sans Pro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renderUI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</a:t>
            </a:r>
            <a:r>
              <a:rPr lang="en-US" sz="105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env, quoted, func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1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7429007" y="7167699"/>
            <a:ext cx="2883394" cy="283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DCF"/>
              </a:buClr>
              <a:buSzPts val="1100"/>
              <a:buFont typeface="Source Sans Pro Light"/>
              <a:buNone/>
            </a:pPr>
            <a:r>
              <a:rPr lang="en-US" sz="1100" b="1" i="0" u="none" strike="noStrike" cap="none" dirty="0">
                <a:solidFill>
                  <a:srgbClr val="719DC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</a:t>
            </a:r>
            <a:endParaRPr dirty="0"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DCF"/>
              </a:buClr>
              <a:buSzPts val="1100"/>
              <a:buFont typeface="Source Sans Pro Light"/>
              <a:buNone/>
            </a:pPr>
            <a:r>
              <a:rPr lang="en-US" sz="1100" b="0" i="0" u="none" strike="noStrike" cap="none" dirty="0">
                <a:solidFill>
                  <a:srgbClr val="719DC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</a:t>
            </a:r>
            <a:r>
              <a:rPr lang="en-US" sz="1050" b="1" i="0" u="none" strike="noStrike" cap="none" dirty="0" err="1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dataTableOutput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5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outputId</a:t>
            </a:r>
            <a:r>
              <a:rPr lang="en-US" sz="105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icon, …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5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DCF"/>
              </a:buClr>
              <a:buSzPts val="1000"/>
              <a:buFont typeface="Source Sans Pro"/>
              <a:buNone/>
            </a:pPr>
            <a:r>
              <a:rPr lang="en-US" sz="1000" b="1" i="0" u="none" strike="noStrike" cap="none" dirty="0" err="1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imageOutput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outputId</a:t>
            </a:r>
            <a:r>
              <a:rPr lang="en-US" sz="100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width, height, click, </a:t>
            </a:r>
            <a:r>
              <a:rPr lang="en-US" sz="1000" b="0" i="0" u="none" strike="noStrike" cap="none" dirty="0" err="1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dblclick</a:t>
            </a:r>
            <a:r>
              <a:rPr lang="en-US" sz="100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hover, </a:t>
            </a:r>
            <a:r>
              <a:rPr lang="en-US" sz="1000" b="0" i="0" u="none" strike="noStrike" cap="none" dirty="0" err="1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hoverDelay</a:t>
            </a:r>
            <a:r>
              <a:rPr lang="en-US" sz="100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inline, </a:t>
            </a:r>
            <a:r>
              <a:rPr lang="en-US" sz="1000" b="0" i="0" u="none" strike="noStrike" cap="none" dirty="0" err="1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hoverDelayType</a:t>
            </a:r>
            <a:r>
              <a:rPr lang="en-US" sz="100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brush, </a:t>
            </a:r>
            <a:r>
              <a:rPr lang="en-US" sz="1000" b="0" i="0" u="none" strike="noStrike" cap="none" dirty="0" err="1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clickId</a:t>
            </a:r>
            <a:r>
              <a:rPr lang="en-US" sz="100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000" b="0" i="0" u="none" strike="noStrike" cap="none" dirty="0" err="1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hoverId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0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DCF"/>
              </a:buClr>
              <a:buSzPts val="1050"/>
              <a:buFont typeface="Source Sans Pro"/>
              <a:buNone/>
            </a:pPr>
            <a:r>
              <a:rPr lang="en-US" sz="1050" b="1" i="0" u="none" strike="noStrike" cap="none" dirty="0" err="1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plotOutput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5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outputId</a:t>
            </a:r>
            <a:r>
              <a:rPr lang="en-US" sz="105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width, height, click, </a:t>
            </a:r>
            <a:r>
              <a:rPr lang="en-US" sz="1050" b="0" i="0" u="none" strike="noStrike" cap="none" dirty="0" err="1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dblclick</a:t>
            </a:r>
            <a:r>
              <a:rPr lang="en-US" sz="105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hover, </a:t>
            </a:r>
            <a:r>
              <a:rPr lang="en-US" sz="1050" b="0" i="0" u="none" strike="noStrike" cap="none" dirty="0" err="1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hoverDelay</a:t>
            </a:r>
            <a:r>
              <a:rPr lang="en-US" sz="105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inline, </a:t>
            </a:r>
            <a:r>
              <a:rPr lang="en-US" sz="1050" b="0" i="0" u="none" strike="noStrike" cap="none" dirty="0" err="1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hoverDelayType</a:t>
            </a:r>
            <a:r>
              <a:rPr lang="en-US" sz="105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brush, </a:t>
            </a:r>
            <a:r>
              <a:rPr lang="en-US" sz="1050" b="0" i="0" u="none" strike="noStrike" cap="none" dirty="0" err="1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clickId</a:t>
            </a:r>
            <a:r>
              <a:rPr lang="en-US" sz="105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050" b="0" i="0" u="none" strike="noStrike" cap="none" dirty="0" err="1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hoverId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5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 dirty="0">
              <a:solidFill>
                <a:srgbClr val="719DC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DCF"/>
              </a:buClr>
              <a:buSzPts val="1050"/>
              <a:buFont typeface="Source Sans Pro"/>
              <a:buNone/>
            </a:pPr>
            <a:r>
              <a:rPr lang="en-US" sz="1050" b="1" i="0" u="none" strike="noStrike" cap="none" dirty="0" err="1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verbatimTextOutput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5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outputId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5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 dirty="0">
              <a:solidFill>
                <a:srgbClr val="719DC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DCF"/>
              </a:buClr>
              <a:buSzPts val="1050"/>
              <a:buFont typeface="Source Sans Pro"/>
              <a:buNone/>
            </a:pPr>
            <a:r>
              <a:rPr lang="en-US" sz="1050" b="1" i="0" u="none" strike="noStrike" cap="none" dirty="0" err="1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tableOutput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5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outputId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5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DCF"/>
              </a:buClr>
              <a:buSzPts val="1050"/>
              <a:buFont typeface="Source Sans Pro"/>
              <a:buNone/>
            </a:pPr>
            <a:r>
              <a:rPr lang="en-US" sz="1050" b="1" i="0" u="none" strike="noStrike" cap="none" dirty="0" err="1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textOutput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5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outputId</a:t>
            </a:r>
            <a:r>
              <a:rPr lang="en-US" sz="105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container, inline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5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1" i="0" u="none" strike="noStrike" cap="none" dirty="0">
              <a:solidFill>
                <a:srgbClr val="A6AAA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DCF"/>
              </a:buClr>
              <a:buSzPts val="1050"/>
              <a:buFont typeface="Source Sans Pro"/>
              <a:buNone/>
            </a:pPr>
            <a:r>
              <a:rPr lang="en-US" sz="1050" b="1" i="0" u="none" strike="noStrike" cap="none" dirty="0" err="1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uiOutput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5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outputId</a:t>
            </a:r>
            <a:r>
              <a:rPr lang="en-US" sz="105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inline, container, …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5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DCF"/>
              </a:buClr>
              <a:buSzPts val="1050"/>
              <a:buFont typeface="Source Sans Pro"/>
              <a:buNone/>
            </a:pPr>
            <a:r>
              <a:rPr lang="en-US" sz="1050" b="1" i="0" u="none" strike="noStrike" cap="none" dirty="0" err="1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htmlOutput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5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outputId</a:t>
            </a:r>
            <a:r>
              <a:rPr lang="en-US" sz="1050" b="0" i="0" u="none" strike="noStrike" cap="none" dirty="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inline, container, …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/>
          </a:p>
        </p:txBody>
      </p:sp>
      <p:sp>
        <p:nvSpPr>
          <p:cNvPr id="143" name="Google Shape;143;p14"/>
          <p:cNvSpPr/>
          <p:nvPr/>
        </p:nvSpPr>
        <p:spPr>
          <a:xfrm>
            <a:off x="6673578" y="7162475"/>
            <a:ext cx="784893" cy="551591"/>
          </a:xfrm>
          <a:prstGeom prst="leftRightArrow">
            <a:avLst>
              <a:gd name="adj1" fmla="val 61369"/>
              <a:gd name="adj2" fmla="val 56462"/>
            </a:avLst>
          </a:prstGeom>
          <a:solidFill>
            <a:srgbClr val="53585F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1" i="0" u="none" strike="noStrike" cap="none">
              <a:solidFill>
                <a:srgbClr val="4C4C4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7215543" y="10000124"/>
            <a:ext cx="257375" cy="3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6706677" y="7328784"/>
            <a:ext cx="718694" cy="30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trabaja</a:t>
            </a:r>
            <a:endParaRPr/>
          </a:p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</a:t>
            </a:r>
            <a:endParaRPr sz="1200" b="1" i="0" u="none" strike="noStrike" cap="none">
              <a:solidFill>
                <a:srgbClr val="4C4C4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14" descr="Screen Shot 2015-06-08 at 7.34.57 PM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91520" y="7399783"/>
            <a:ext cx="793521" cy="41232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147" name="Google Shape;147;p14" descr="RStudio-Logo-Black-Letters.png"/>
          <p:cNvPicPr preferRelativeResize="0"/>
          <p:nvPr/>
        </p:nvPicPr>
        <p:blipFill rotWithShape="1">
          <a:blip r:embed="rId15">
            <a:alphaModFix/>
          </a:blip>
          <a:srcRect r="63329"/>
          <a:stretch/>
        </p:blipFill>
        <p:spPr>
          <a:xfrm>
            <a:off x="4004607" y="7872686"/>
            <a:ext cx="390080" cy="37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 descr="Screen Shot 2015-06-08 at 7.30.35 PM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895262" y="8453451"/>
            <a:ext cx="574834" cy="42604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149" name="Google Shape;149;p14" descr="Screen Shot 2015-06-08 at 7.31.04 PM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816372" y="9073301"/>
            <a:ext cx="759537" cy="180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 descr="Screen Shot 2015-06-08 at 7.31.32 PM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99011" y="9655813"/>
            <a:ext cx="367337" cy="24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 descr="Screen Shot 2015-06-02 at 3.22.54 PM.png"/>
          <p:cNvPicPr preferRelativeResize="0"/>
          <p:nvPr/>
        </p:nvPicPr>
        <p:blipFill rotWithShape="1">
          <a:blip r:embed="rId19">
            <a:alphaModFix/>
          </a:blip>
          <a:srcRect l="11544" t="9515" r="11543" b="62885"/>
          <a:stretch/>
        </p:blipFill>
        <p:spPr>
          <a:xfrm>
            <a:off x="3801679" y="9916000"/>
            <a:ext cx="762001" cy="37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 descr="Screen Shot 2015-06-08 at 7.35.38 PM.png"/>
          <p:cNvPicPr preferRelativeResize="0"/>
          <p:nvPr/>
        </p:nvPicPr>
        <p:blipFill rotWithShape="1">
          <a:blip r:embed="rId20">
            <a:alphaModFix/>
          </a:blip>
          <a:srcRect b="36091"/>
          <a:stretch/>
        </p:blipFill>
        <p:spPr>
          <a:xfrm>
            <a:off x="3808272" y="9328822"/>
            <a:ext cx="759924" cy="3567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sp>
        <p:nvSpPr>
          <p:cNvPr id="153" name="Google Shape;153;p14"/>
          <p:cNvSpPr txBox="1"/>
          <p:nvPr/>
        </p:nvSpPr>
        <p:spPr>
          <a:xfrm>
            <a:off x="10581929" y="1456744"/>
            <a:ext cx="1951995" cy="32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1200"/>
              <a:buFont typeface="Source Sans Pro"/>
              <a:buNone/>
            </a:pPr>
            <a:r>
              <a:rPr lang="en-US" sz="1200" b="0" i="0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Obtén </a:t>
            </a:r>
            <a:r>
              <a:rPr lang="en-US" sz="12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</a:t>
            </a:r>
            <a:r>
              <a:rPr lang="en-US" sz="1200" i="1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b="0" i="0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valores de entrada </a:t>
            </a:r>
            <a:r>
              <a:rPr lang="en-US" sz="12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200" i="1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inputs</a:t>
            </a:r>
            <a:r>
              <a:rPr lang="en-US" sz="12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en-US" sz="1200" b="0" i="0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del usuario</a:t>
            </a:r>
            <a:endParaRPr sz="12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11218612" y="2308441"/>
            <a:ext cx="2499273" cy="815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actionButton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label,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icon, …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actionLink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label, 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icon, …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checkboxGroupInput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label, choices, 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selected, inline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checkboxInput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value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dateInput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value, min, max, format, startview, weekstart, language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dateRangeInput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start, end, min, max, format, startview, weekstart, language, separator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fileInput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multiple, accept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numericInput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label, value, 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min, max, step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passwordInput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value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radioButtons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label, choices, 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selected, inline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selectInput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label, choices, 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selected, multiple, selectize, width, size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r>
              <a:rPr lang="en-US" sz="1000" b="0" i="0" u="none" strike="noStrike" cap="none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(tambi</a:t>
            </a:r>
            <a:r>
              <a:rPr lang="en-US" sz="1000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é</a:t>
            </a:r>
            <a:r>
              <a:rPr lang="en-US" sz="1000" b="0" i="0" u="none" strike="noStrike" cap="none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n: selectizeInput())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sliderInput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label, min, max, value, 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step, round, format, locale, ticks, animate, width, sep, pre, post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submitButton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text, icon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DCF"/>
              </a:buClr>
              <a:buSzPts val="1000"/>
              <a:buFont typeface="Source Sans Pro"/>
              <a:buNone/>
            </a:pPr>
            <a:r>
              <a:rPr lang="en-US" sz="1000" b="0" i="0" u="none" strike="noStrike" cap="none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(Impide reacciones en toda </a:t>
            </a:r>
            <a:r>
              <a:rPr lang="en-US" sz="1000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</a:t>
            </a:r>
            <a:r>
              <a:rPr lang="en-US" sz="1000" b="0" i="0" u="none" strike="noStrike" cap="none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app)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textInput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(inputId, label, </a:t>
            </a:r>
            <a:r>
              <a:rPr lang="en-US" sz="1000" b="0" i="0" u="none" strike="noStrike" cap="non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10581929" y="1774396"/>
            <a:ext cx="3135956" cy="35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Accede el valor actual de un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input$&lt;inputId&gt;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Los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son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reactivos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/>
          </a:p>
        </p:txBody>
      </p:sp>
      <p:pic>
        <p:nvPicPr>
          <p:cNvPr id="156" name="Google Shape;156;p14" descr="Screen Shot 2015-06-08 at 6.15.38 PM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544385" y="2202817"/>
            <a:ext cx="540386" cy="29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 descr="Screen Shot 2015-06-08 at 6.15.50 PM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611711" y="2758957"/>
            <a:ext cx="380333" cy="18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 descr="Screen Shot 2015-06-08 at 6.38.58 PM.pn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0437862" y="8719670"/>
            <a:ext cx="759924" cy="42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 descr="Screen Shot 2015-06-08 at 6.37.47 PM.png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503652" y="3097088"/>
            <a:ext cx="635001" cy="521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 descr="Screen Shot 2015-06-08 at 6.38.04 PM.png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0427017" y="6334188"/>
            <a:ext cx="762001" cy="281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 descr="Screen Shot 2015-06-08 at 6.38.19 PM.png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0427017" y="5775402"/>
            <a:ext cx="762001" cy="20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 descr="Screen Shot 2015-06-08 at 6.38.31 PM.png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424861" y="6888679"/>
            <a:ext cx="762001" cy="26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 descr="Screen Shot 2015-06-08 at 6.38.39 PM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10475661" y="7357345"/>
            <a:ext cx="635001" cy="51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 descr="Screen Shot 2015-06-08 at 6.47.00 PM.png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10424861" y="10032425"/>
            <a:ext cx="762001" cy="26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 descr="Screen Shot 2015-06-08 at 6.49.56 PM.png"/>
          <p:cNvPicPr preferRelativeResize="0"/>
          <p:nvPr/>
        </p:nvPicPr>
        <p:blipFill rotWithShape="1">
          <a:blip r:embed="rId30">
            <a:alphaModFix/>
          </a:blip>
          <a:srcRect t="12405"/>
          <a:stretch/>
        </p:blipFill>
        <p:spPr>
          <a:xfrm>
            <a:off x="10401827" y="7888825"/>
            <a:ext cx="825501" cy="822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 descr="Screen Shot 2015-06-08 at 6.52.55 PM.png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10541752" y="4109584"/>
            <a:ext cx="558801" cy="799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4" descr="Screen Shot 2015-06-08 at 6.53.35 PM.png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10551861" y="4903605"/>
            <a:ext cx="563983" cy="74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 descr="Screen Shot 2015-06-08 at 6.16.03 PM.png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515902" y="3700834"/>
            <a:ext cx="635001" cy="14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 descr="Screen Shot 2015-06-08 at 6.21.32 PM.png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10424861" y="9550847"/>
            <a:ext cx="762001" cy="23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498084" y="7954211"/>
            <a:ext cx="28575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/>
        </p:nvSpPr>
        <p:spPr>
          <a:xfrm>
            <a:off x="795850" y="7861425"/>
            <a:ext cx="29199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 una cuenta gratuita o profesional en </a:t>
            </a:r>
            <a:r>
              <a:rPr lang="en-US" sz="1200" b="0" i="0" u="sng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http://shinyapps.io</a:t>
            </a:r>
            <a:r>
              <a:rPr lang="en-US" sz="12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200" b="0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795850" y="8212725"/>
            <a:ext cx="29199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Cliquea en botón de publicar en la RStudio IDE o </a:t>
            </a:r>
            <a:r>
              <a:rPr lang="en-US" sz="120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</a:t>
            </a:r>
            <a:r>
              <a:rPr lang="en-US" sz="1200" b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en-US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sconnect::deployApp</a:t>
            </a:r>
            <a:r>
              <a:rPr lang="en-US" sz="12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(«&lt;ruta a la carpeta&gt;»)</a:t>
            </a:r>
            <a:endParaRPr sz="1200" b="0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347768" y="9296335"/>
            <a:ext cx="3093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 Light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3. </a:t>
            </a:r>
            <a:r>
              <a:rPr lang="en-US" sz="1200" b="1" i="0" u="none" strike="noStrike" cap="none">
                <a:solidFill>
                  <a:srgbClr val="719DC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Construye tu propio servidor Shiny</a:t>
            </a:r>
            <a:endParaRPr sz="1200" b="1">
              <a:solidFill>
                <a:srgbClr val="719DC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 Light"/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www.rstudio.com/products/shiny-server/</a:t>
            </a:r>
            <a:endParaRPr sz="1200" b="0" i="0" u="sng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8855692" y="5624578"/>
            <a:ext cx="1210640" cy="5805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Inicia la app con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runApp(&lt;ruta a carpeta&gt;)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9105" y="-684523"/>
            <a:ext cx="5603817" cy="299296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/>
          <p:nvPr/>
        </p:nvSpPr>
        <p:spPr>
          <a:xfrm>
            <a:off x="10654792" y="1525432"/>
            <a:ext cx="1866748" cy="3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D6"/>
              </a:buClr>
              <a:buSzPts val="800"/>
              <a:buFont typeface="Source Sans Pro Light"/>
              <a:buNone/>
            </a:pPr>
            <a:r>
              <a:rPr lang="en-US" sz="800" b="1" i="0" u="none" strike="noStrike" cap="none">
                <a:solidFill>
                  <a:srgbClr val="007DD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wellPanel(</a:t>
            </a:r>
            <a:r>
              <a:rPr lang="en-US" sz="800" b="0" i="0" u="none" strike="noStrike" cap="none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dateInput("a", ""),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Source Sans Pro Light"/>
              <a:buNone/>
            </a:pPr>
            <a:r>
              <a:rPr lang="en-US" sz="800" b="0" i="0" u="none" strike="noStrike" cap="none">
                <a:solidFill>
                  <a:srgbClr val="5E5E5E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submitButton()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D6"/>
              </a:buClr>
              <a:buSzPts val="800"/>
              <a:buFont typeface="Source Sans Pro Light"/>
              <a:buNone/>
            </a:pPr>
            <a:r>
              <a:rPr lang="en-US" sz="800" b="1" i="0" u="none" strike="noStrike" cap="none">
                <a:solidFill>
                  <a:srgbClr val="007DD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320788" y="423317"/>
            <a:ext cx="1622239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</a:pPr>
            <a:r>
              <a:rPr lang="en-US" sz="2500" b="0" i="0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Reactividad</a:t>
            </a:r>
            <a:endParaRPr sz="12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2" name="Google Shape;182;p15"/>
          <p:cNvCxnSpPr/>
          <p:nvPr/>
        </p:nvCxnSpPr>
        <p:spPr>
          <a:xfrm>
            <a:off x="331905" y="412458"/>
            <a:ext cx="6500478" cy="1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3" name="Google Shape;183;p15"/>
          <p:cNvCxnSpPr/>
          <p:nvPr/>
        </p:nvCxnSpPr>
        <p:spPr>
          <a:xfrm>
            <a:off x="7132695" y="412458"/>
            <a:ext cx="3113139" cy="1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4" name="Google Shape;184;p15"/>
          <p:cNvCxnSpPr/>
          <p:nvPr/>
        </p:nvCxnSpPr>
        <p:spPr>
          <a:xfrm>
            <a:off x="2354308" y="10337513"/>
            <a:ext cx="11321194" cy="1"/>
          </a:xfrm>
          <a:prstGeom prst="straightConnector1">
            <a:avLst/>
          </a:prstGeom>
          <a:noFill/>
          <a:ln w="12700" cap="flat" cmpd="sng">
            <a:solidFill>
              <a:srgbClr val="E4E4E3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85" name="Google Shape;185;p1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823" y="9978474"/>
            <a:ext cx="1754521" cy="616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 Light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 es una marca registrada de RStudio, Inc.  •  </a:t>
            </a:r>
            <a:r>
              <a:rPr lang="en-US" sz="900" b="0" i="0" u="sng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5"/>
              </a:rPr>
              <a:t>CC BY SA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RStudio •  </a:t>
            </a:r>
            <a:r>
              <a:rPr lang="en-US" sz="900" b="0" i="0" u="sng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6"/>
              </a:rPr>
              <a:t>info@rstudio.com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•  844-448-1212 • </a:t>
            </a:r>
            <a:r>
              <a:rPr lang="en-US" sz="900" b="0" i="0" u="sng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7"/>
              </a:rPr>
              <a:t>rstudio.com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•  Mas información en  </a:t>
            </a:r>
            <a:r>
              <a:rPr lang="en-US" sz="9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shiny.rstudio.com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•  shiny  0.12.0  •  Updated: 2016-01</a:t>
            </a:r>
            <a:endParaRPr sz="12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330912" y="805203"/>
            <a:ext cx="6438964" cy="330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valores reactivos trabajan 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conjuntamente con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 reactivas. Llama a los valores reactivos desde los argumentos de una de estas funciones para evitar el error </a:t>
            </a:r>
            <a:r>
              <a:rPr lang="en-US" sz="900" b="1" i="0" u="none" strike="noStrike" cap="none">
                <a:solidFill>
                  <a:srgbClr val="BC580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Operation not allowed without an active reactive context.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74058" y="4159784"/>
            <a:ext cx="1513929" cy="17102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# example snippets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97979"/>
              </a:buClr>
              <a:buSzPts val="1200"/>
              <a:buFont typeface="Source Code Pro Medium"/>
              <a:buNone/>
            </a:pP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 &lt;- fluidPage(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Code Pro Medium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textInput("a","","A")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200"/>
              <a:buFont typeface="Source Code Pro Medium"/>
              <a:buNone/>
            </a:pP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200"/>
              <a:buFont typeface="Source Code Pro Medium"/>
              <a:buNone/>
            </a:pP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 &lt;- function(input,output){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rv &lt;-</a:t>
            </a:r>
            <a:r>
              <a:rPr lang="en-US" sz="800" b="0" i="0" u="none" strike="noStrike" cap="none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-US" sz="80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reactiveValues()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rv$number &lt;- 5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374058" y="6303795"/>
            <a:ext cx="1513929" cy="17102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library(shiny)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 &lt;- fluidPage(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textInput("a","","A"),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textOutput("b")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endParaRPr sz="800" b="0" i="0" u="none" strike="noStrike" cap="none">
              <a:solidFill>
                <a:srgbClr val="7979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 &lt;- function(input,output){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output$b &lt;- 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renderText({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isolate({input$a})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})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endParaRPr sz="800" b="0" i="0" u="none" strike="noStrike" cap="none">
              <a:solidFill>
                <a:srgbClr val="7979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shinyApp(ui, server)</a:t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3668027" y="4159784"/>
            <a:ext cx="1513929" cy="17102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library(shiny)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 &lt;- fluidPage(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textInput("a","","A"),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textOutput("b")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1200"/>
              <a:buFont typeface="Source Code Pro Medium"/>
              <a:buNone/>
            </a:pP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 &lt;- function(input,output){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263BE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0263B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output$b &lt;- 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US" sz="80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renderText({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input$a</a:t>
            </a: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US" sz="80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1200"/>
              <a:buFont typeface="Source Code Pro Medium"/>
              <a:buNone/>
            </a:pP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shinyApp(ui, server)</a:t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3668027" y="6303795"/>
            <a:ext cx="1513929" cy="17102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library(shiny)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 &lt;- fluidPage(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textInput("a","","A"),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actionButton("go","Go")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1200"/>
              <a:buFont typeface="Source Code Pro Medium"/>
              <a:buNone/>
            </a:pP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 &lt;- function(input,output){</a:t>
            </a:r>
            <a:r>
              <a:rPr lang="en-US" sz="800" b="0" i="0" u="none" strike="noStrike" cap="none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-US" sz="80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observeEvent(input$go,{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Code Pro Medium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print(input$a)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US" sz="80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1200"/>
              <a:buFont typeface="Source Code Pro Medium"/>
              <a:buNone/>
            </a:pP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1200"/>
              <a:buFont typeface="Source Code Pro Medium"/>
              <a:buNone/>
            </a:pPr>
            <a:endParaRPr sz="120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shinyApp(ui, server)</a:t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3668027" y="8447806"/>
            <a:ext cx="1511197" cy="171024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library(shiny)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 &lt;- fluidPage(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textInput("a","","A"),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actionButton("go","Go"),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textOutput("b")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endParaRPr sz="75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 &lt;- function(input,output){</a:t>
            </a:r>
            <a:r>
              <a:rPr lang="en-US" sz="750" b="0" i="0" u="none" strike="noStrike" cap="none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Code Pro Medium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-US" sz="750" b="1" i="0" u="none" strike="noStrike" cap="none">
                <a:solidFill>
                  <a:srgbClr val="007D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 &lt;-</a:t>
            </a:r>
            <a:r>
              <a:rPr lang="en-US" sz="75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eventReactive(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Code Pro Medium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input$go,{input$a})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output$b &lt;- renderText({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-US" sz="750" b="1" i="0" u="none" strike="noStrike" cap="none">
                <a:solidFill>
                  <a:srgbClr val="0263B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re()</a:t>
            </a:r>
            <a:endParaRPr sz="750" b="1" i="0" u="none" strike="noStrike" cap="none">
              <a:solidFill>
                <a:srgbClr val="A6AAA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})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endParaRPr sz="75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shinyApp(ui, server)</a:t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374058" y="8422406"/>
            <a:ext cx="1513929" cy="147375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 &lt;- fluidPage(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textInput("a","","A"),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textInput("z","","Z"),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textOutput("b"))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endParaRPr sz="750" b="1" i="0" u="none" strike="noStrike" cap="none">
              <a:solidFill>
                <a:srgbClr val="4C4C4C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 &lt;- function(input,output){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Code Pro Medium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-US" sz="750" b="1" i="0" u="none" strike="noStrike" cap="none">
                <a:solidFill>
                  <a:srgbClr val="007D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 &lt;-</a:t>
            </a:r>
            <a:r>
              <a:rPr lang="en-US" sz="75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reactive({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Code Pro Medium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paste(input$a,input$z)})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output$b &lt;- renderText({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263BE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0263B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-US" sz="750" b="1" i="0" u="none" strike="noStrike" cap="none">
                <a:solidFill>
                  <a:srgbClr val="0263B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})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750"/>
              <a:buFont typeface="Source Code Pro Medium"/>
              <a:buNone/>
            </a:pPr>
            <a:r>
              <a:rPr lang="en-US" sz="750" b="0" i="0" u="none" strike="noStrike" cap="none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shinyApp(ui, server)</a:t>
            </a:r>
            <a:endParaRPr/>
          </a:p>
        </p:txBody>
      </p:sp>
      <p:sp>
        <p:nvSpPr>
          <p:cNvPr id="194" name="Google Shape;194;p15"/>
          <p:cNvSpPr txBox="1"/>
          <p:nvPr/>
        </p:nvSpPr>
        <p:spPr>
          <a:xfrm>
            <a:off x="5264360" y="4155022"/>
            <a:ext cx="1523454" cy="44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Sans Pro Light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funciones </a:t>
            </a:r>
            <a:r>
              <a:rPr lang="en-US" sz="13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render*()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 Light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(mirar primera hoja)</a:t>
            </a:r>
            <a:endParaRPr sz="12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5216064" y="6297284"/>
            <a:ext cx="1622551" cy="99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0870" marR="0" lvl="0" indent="-1108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1"/>
              <a:buFont typeface="Source Sans Pro Light"/>
              <a:buNone/>
            </a:pPr>
            <a:r>
              <a:rPr lang="en-US" sz="1261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observeEvent</a:t>
            </a:r>
            <a:r>
              <a:rPr lang="en-US" sz="1164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r>
              <a:rPr lang="en-US" sz="1067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eventExpr,</a:t>
            </a:r>
            <a:r>
              <a:rPr lang="en-US" sz="97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067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handlerExpr,</a:t>
            </a:r>
            <a:r>
              <a:rPr lang="en-US" sz="1067" b="0" i="0" u="none" strike="noStrike" cap="none">
                <a:solidFill>
                  <a:srgbClr val="007DD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067" b="0" i="0" u="none" strike="noStrike" cap="none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event.env, </a:t>
            </a:r>
            <a:r>
              <a:rPr lang="en-US" sz="970" b="0" i="0" u="none" strike="noStrike" cap="none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event.quoted, handler.env, handler.quoted, labe, suspended, priority, domain, autoDestroy, ignoreNULL</a:t>
            </a:r>
            <a:r>
              <a:rPr lang="en-US" sz="97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5200860" y="8443043"/>
            <a:ext cx="1668996" cy="86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7442" marR="0" lvl="0" indent="-10744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8"/>
              <a:buFont typeface="Source Sans Pro Light"/>
              <a:buNone/>
            </a:pPr>
            <a:r>
              <a:rPr lang="en-US" sz="1198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eventReactive</a:t>
            </a:r>
            <a:r>
              <a:rPr lang="en-US" sz="1128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r>
              <a:rPr lang="en-US" sz="1034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eventExpr,</a:t>
            </a:r>
            <a:r>
              <a:rPr lang="en-US" sz="1128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valueExpr</a:t>
            </a:r>
            <a:r>
              <a:rPr lang="en-US" sz="1128" b="0" i="0" u="none" strike="noStrike" cap="none">
                <a:solidFill>
                  <a:srgbClr val="A6AAA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lang="en-US" sz="1128" b="0" i="0" u="none" strike="noStrike" cap="none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event.env, event.quoted, value.env, value.quoted, label, domain, ignoreNULL</a:t>
            </a:r>
            <a:r>
              <a:rPr lang="en-US" sz="1128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1966445" y="4129622"/>
            <a:ext cx="1523454" cy="68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Sans Pro Light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funciones </a:t>
            </a:r>
            <a:r>
              <a:rPr lang="en-US" sz="13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*Input()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 Light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(mirar primera hoja)</a:t>
            </a:r>
            <a:endParaRPr sz="12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Sans Pro Ligh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reactiveValues(</a:t>
            </a:r>
            <a:r>
              <a:rPr lang="en-US" sz="1300" b="0" i="0" u="none" strike="noStrike" cap="none">
                <a:solidFill>
                  <a:srgbClr val="A6AAA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…</a:t>
            </a:r>
            <a:r>
              <a:rPr lang="en-US" sz="13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1966445" y="6299032"/>
            <a:ext cx="1523454" cy="44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Sans Pro Ligh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isolate(</a:t>
            </a:r>
            <a:r>
              <a:rPr lang="en-US" sz="13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expr</a:t>
            </a:r>
            <a:r>
              <a:rPr lang="en-US" sz="13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/>
          </a:p>
        </p:txBody>
      </p:sp>
      <p:sp>
        <p:nvSpPr>
          <p:cNvPr id="199" name="Google Shape;199;p15"/>
          <p:cNvSpPr txBox="1"/>
          <p:nvPr/>
        </p:nvSpPr>
        <p:spPr>
          <a:xfrm>
            <a:off x="1966443" y="8412460"/>
            <a:ext cx="15234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6298" marR="0" lvl="0" indent="-1062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9"/>
              <a:buFont typeface="Source Sans Pro Light"/>
              <a:buNone/>
            </a:pPr>
            <a:r>
              <a:rPr lang="en-US" sz="1209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reactive(</a:t>
            </a:r>
            <a:r>
              <a:rPr lang="en-US" sz="1116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x,</a:t>
            </a:r>
            <a:r>
              <a:rPr lang="en-US" sz="1116" b="0" i="0" u="none" strike="noStrike" cap="none">
                <a:solidFill>
                  <a:srgbClr val="007DD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116" b="0" i="0" u="none" strike="noStrike" cap="none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env, quoted, label, domain</a:t>
            </a:r>
            <a:r>
              <a:rPr lang="en-US" sz="1116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1910838" y="4770703"/>
            <a:ext cx="1678730" cy="123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"/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función de </a:t>
            </a:r>
            <a:r>
              <a:rPr lang="en-US" sz="1100" b="0" i="1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</a:t>
            </a:r>
            <a:r>
              <a:rPr lang="en-US" sz="11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crea un valor reactivo guardado como</a:t>
            </a:r>
            <a:r>
              <a:rPr lang="en-US" sz="11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input$&lt;inputId&gt;</a:t>
            </a:r>
            <a:endParaRPr sz="1100" b="1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"/>
              <a:buNone/>
            </a:pPr>
            <a:endParaRPr sz="1100"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"/>
              <a:buNone/>
            </a:pPr>
            <a:r>
              <a:rPr lang="en-US" sz="11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reactiveValues()</a:t>
            </a:r>
            <a:r>
              <a:rPr lang="en-US" sz="11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crea una lista de valores reactivos cuyos valores puedes </a:t>
            </a:r>
            <a:r>
              <a:rPr lang="en-US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configurar</a:t>
            </a:r>
            <a:r>
              <a:rPr lang="en-US" sz="11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5260389" y="4654377"/>
            <a:ext cx="16227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"/>
              <a:buNone/>
            </a:pP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Construye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un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mostrar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Volverá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ejecutar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código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reconstruir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siempre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 valor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reactivo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cambie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 </a:t>
            </a:r>
            <a:r>
              <a:rPr lang="en-US" sz="1100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código</a:t>
            </a:r>
            <a:r>
              <a:rPr lang="en-US" sz="1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 b="0" i="0" u="none" strike="noStrike" cap="none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"/>
              <a:buNone/>
            </a:pPr>
            <a:endParaRPr lang="en-US" sz="1100" b="0" i="0" u="none" strike="noStrike" cap="none" dirty="0" smtClean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</a:t>
            </a:r>
            <a:r>
              <a:rPr lang="en-US" sz="1100" b="0" i="0" u="none" strike="noStrike" cap="none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b="0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</a:t>
            </a:r>
            <a:r>
              <a:rPr lang="en-US" sz="1100" b="0" i="0" u="none" strike="noStrike" cap="none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resultado</a:t>
            </a:r>
            <a:r>
              <a:rPr lang="en-US" sz="1100" b="0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"/>
              <a:buNone/>
            </a:pPr>
            <a:r>
              <a:rPr lang="en-US" sz="1100" b="1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output$&lt;</a:t>
            </a:r>
            <a:r>
              <a:rPr lang="en-US" sz="1100" b="1" i="0" u="none" strike="noStrike" cap="none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outputId</a:t>
            </a:r>
            <a:r>
              <a:rPr lang="en-US" sz="1100" b="1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dirty="0"/>
          </a:p>
        </p:txBody>
      </p:sp>
      <p:sp>
        <p:nvSpPr>
          <p:cNvPr id="202" name="Google Shape;202;p15"/>
          <p:cNvSpPr txBox="1"/>
          <p:nvPr/>
        </p:nvSpPr>
        <p:spPr>
          <a:xfrm>
            <a:off x="1944346" y="6516353"/>
            <a:ext cx="1622551" cy="9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</a:t>
            </a:r>
            <a:r>
              <a:rPr lang="en-US" sz="11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bloque de código.</a:t>
            </a:r>
            <a:endParaRPr sz="12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"/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Devuelve una copia </a:t>
            </a:r>
            <a:r>
              <a:rPr lang="en-US" sz="11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no-reactiva</a:t>
            </a:r>
            <a:r>
              <a:rPr lang="en-US" sz="11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los resultados.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5226165" y="7132868"/>
            <a:ext cx="1622551" cy="105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</a:t>
            </a:r>
            <a:r>
              <a:rPr lang="en-US" sz="11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código en el 2do argumento cuando los valores reactivos en el 1er argumento cambian. </a:t>
            </a:r>
            <a:r>
              <a:rPr lang="en-US" sz="11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observe()</a:t>
            </a:r>
            <a:r>
              <a:rPr lang="en-US" sz="11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otra alternativa a esta función.</a:t>
            </a:r>
            <a:endParaRPr sz="12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1887275" y="8737725"/>
            <a:ext cx="1754400" cy="14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Sans Pro"/>
              <a:buNone/>
            </a:pPr>
            <a:r>
              <a:rPr lang="en-US" sz="10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 una </a:t>
            </a:r>
            <a:r>
              <a:rPr lang="en-US" sz="1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expresión reactiva</a:t>
            </a:r>
            <a:r>
              <a:rPr lang="en-US" sz="10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que</a:t>
            </a:r>
            <a:endParaRPr sz="12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3500" marR="0" lvl="0" indent="-635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Sans Pro"/>
              <a:buChar char="•"/>
            </a:pPr>
            <a:r>
              <a:rPr lang="en-US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almacena en </a:t>
            </a:r>
            <a:r>
              <a:rPr lang="en-US" sz="1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caché</a:t>
            </a:r>
            <a:r>
              <a:rPr lang="en-US" sz="10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reducir costos computacionales</a:t>
            </a:r>
            <a:endParaRPr sz="12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3500" marR="0" lvl="0" indent="-635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Sans Pro"/>
              <a:buChar char="•"/>
            </a:pPr>
            <a:r>
              <a:rPr lang="en-US" sz="10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 ser llamada por otro código</a:t>
            </a:r>
            <a:endParaRPr sz="12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3500" marR="0" lvl="0" indent="-635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Sans Pro"/>
              <a:buChar char="•"/>
            </a:pPr>
            <a:r>
              <a:rPr lang="en-US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-US" sz="10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otifica sus dependencias cuando ha sido validada</a:t>
            </a:r>
            <a:endParaRPr sz="12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Sans Pro"/>
              <a:buNone/>
            </a:pPr>
            <a:r>
              <a:rPr lang="en-US" sz="10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 la expresión empleando la sintaxis de funciones, ej. re()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5227512" y="9200872"/>
            <a:ext cx="1622551" cy="106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"/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 expresiones reactivas con código en el segundo argumento que solo se invalida cuando valores reactivos en el primer argumento cambian.</a:t>
            </a:r>
            <a:endParaRPr/>
          </a:p>
        </p:txBody>
      </p:sp>
      <p:sp>
        <p:nvSpPr>
          <p:cNvPr id="206" name="Google Shape;206;p15"/>
          <p:cNvSpPr txBox="1"/>
          <p:nvPr/>
        </p:nvSpPr>
        <p:spPr>
          <a:xfrm>
            <a:off x="344159" y="3892535"/>
            <a:ext cx="2814873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 SemiBold"/>
              <a:buNone/>
            </a:pPr>
            <a:r>
              <a:rPr lang="en-US" sz="1200" b="1" i="0" u="none" strike="noStrike" cap="none">
                <a:solidFill>
                  <a:srgbClr val="4C4C4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CREAR TUS PROPIOS VALORES REACTIVOS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347341" y="6027226"/>
            <a:ext cx="1574149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 SemiBold"/>
              <a:buNone/>
            </a:pPr>
            <a:r>
              <a:rPr lang="en-US" sz="1200" b="1" i="0" u="none" strike="noStrike" cap="none">
                <a:solidFill>
                  <a:srgbClr val="4C4C4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PREVENIR REACCIONES</a:t>
            </a:r>
            <a:endParaRPr/>
          </a:p>
        </p:txBody>
      </p:sp>
      <p:sp>
        <p:nvSpPr>
          <p:cNvPr id="208" name="Google Shape;208;p15"/>
          <p:cNvSpPr txBox="1"/>
          <p:nvPr/>
        </p:nvSpPr>
        <p:spPr>
          <a:xfrm>
            <a:off x="347341" y="8149217"/>
            <a:ext cx="1885131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 SemiBold"/>
              <a:buNone/>
            </a:pPr>
            <a:r>
              <a:rPr lang="en-US" sz="1200" b="1" i="0" u="none" strike="noStrike" cap="none">
                <a:solidFill>
                  <a:srgbClr val="4C4C4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MODULARIZAR REACCIONES</a:t>
            </a:r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3646240" y="3892535"/>
            <a:ext cx="2330766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 SemiBold"/>
              <a:buNone/>
            </a:pPr>
            <a:r>
              <a:rPr lang="en-US" sz="1200" b="1" i="0" u="none" strike="noStrike" cap="none">
                <a:solidFill>
                  <a:srgbClr val="4C4C4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REPRODUCIR </a:t>
            </a:r>
            <a:r>
              <a:rPr lang="en-US" sz="1200" b="1" i="1" u="none" strike="noStrike" cap="none">
                <a:solidFill>
                  <a:srgbClr val="4C4C4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OUTPUTS</a:t>
            </a:r>
            <a:r>
              <a:rPr lang="en-US" sz="1200" b="1" i="0" u="none" strike="noStrike" cap="none">
                <a:solidFill>
                  <a:srgbClr val="4C4C4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REACTIVOS</a:t>
            </a:r>
            <a:endParaRPr sz="1200" b="1" i="0" u="none" strike="noStrike" cap="none">
              <a:solidFill>
                <a:srgbClr val="4C4C4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3646240" y="6032803"/>
            <a:ext cx="3108223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 SemiBold"/>
              <a:buNone/>
            </a:pPr>
            <a:r>
              <a:rPr lang="en-US" sz="1200" b="1" i="0" u="none" strike="noStrike" cap="none">
                <a:solidFill>
                  <a:srgbClr val="4C4C4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DISPARAR EJECUCIÓN DE </a:t>
            </a:r>
            <a:r>
              <a:rPr lang="en-US" sz="1200" b="1">
                <a:solidFill>
                  <a:srgbClr val="4C4C4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CÓDIGO</a:t>
            </a:r>
            <a:r>
              <a:rPr lang="en-US" sz="1200" b="1" i="0" u="none" strike="noStrike" cap="none">
                <a:solidFill>
                  <a:srgbClr val="4C4C4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ARBITRARIO</a:t>
            </a: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3643715" y="8161917"/>
            <a:ext cx="1518044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 SemiBold"/>
              <a:buNone/>
            </a:pPr>
            <a:r>
              <a:rPr lang="en-US" sz="1200" b="1" i="0" u="none" strike="noStrike" cap="none">
                <a:solidFill>
                  <a:srgbClr val="4C4C4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ATRASAR REACCIONES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7132695" y="423317"/>
            <a:ext cx="3106620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</a:pPr>
            <a:r>
              <a:rPr lang="en-US" sz="2500" b="0" i="0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</a:t>
            </a:r>
            <a:r>
              <a:rPr lang="en-US" sz="1200" b="0" i="0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– La UI de una app es un documento HTML.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10556529" y="448717"/>
            <a:ext cx="1098058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</a:pPr>
            <a:r>
              <a:rPr lang="en-US" sz="2500" b="0" i="0" u="none" strike="noStrike" cap="none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Diseños</a:t>
            </a:r>
            <a:endParaRPr sz="12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4" name="Google Shape;214;p15"/>
          <p:cNvCxnSpPr/>
          <p:nvPr/>
        </p:nvCxnSpPr>
        <p:spPr>
          <a:xfrm>
            <a:off x="10496508" y="412229"/>
            <a:ext cx="1666585" cy="1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5" name="Google Shape;215;p15"/>
          <p:cNvSpPr txBox="1"/>
          <p:nvPr/>
        </p:nvSpPr>
        <p:spPr>
          <a:xfrm>
            <a:off x="7646979" y="2351161"/>
            <a:ext cx="2624430" cy="85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4"/>
              <a:buFont typeface="Source Sans Pro Light"/>
              <a:buNone/>
            </a:pPr>
            <a:r>
              <a:rPr lang="en-US" sz="924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Añade elementos HTML estáticos con </a:t>
            </a:r>
            <a:r>
              <a:rPr lang="en-US" sz="924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tags</a:t>
            </a:r>
            <a:r>
              <a:rPr lang="en-US" sz="924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una lista de funciones paralelas a tags HTML comunes ej.. </a:t>
            </a:r>
            <a:r>
              <a:rPr lang="en-US" sz="924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tags$a()</a:t>
            </a:r>
            <a:r>
              <a:rPr lang="en-US" sz="924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r>
              <a:rPr lang="en-US" sz="924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924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Argumentos sin nombres son tra</a:t>
            </a:r>
            <a:r>
              <a:rPr lang="en-US" sz="924">
                <a:latin typeface="Source Sans Pro Light"/>
                <a:ea typeface="Source Sans Pro Light"/>
                <a:cs typeface="Source Sans Pro Light"/>
                <a:sym typeface="Source Sans Pro Light"/>
              </a:rPr>
              <a:t>ns</a:t>
            </a:r>
            <a:r>
              <a:rPr lang="en-US" sz="924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pasados dentro del tag; argumentos con nombre se convierten en atributos del tag.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7118329" y="731481"/>
            <a:ext cx="3243472" cy="26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 funciones de Shiny para reunir este HTML con R.</a:t>
            </a:r>
            <a:endParaRPr/>
          </a:p>
        </p:txBody>
      </p:sp>
      <p:grpSp>
        <p:nvGrpSpPr>
          <p:cNvPr id="217" name="Google Shape;217;p15"/>
          <p:cNvGrpSpPr/>
          <p:nvPr/>
        </p:nvGrpSpPr>
        <p:grpSpPr>
          <a:xfrm>
            <a:off x="7093867" y="3194661"/>
            <a:ext cx="3291255" cy="2730501"/>
            <a:chOff x="0" y="0"/>
            <a:chExt cx="3291254" cy="2730500"/>
          </a:xfrm>
        </p:grpSpPr>
        <p:sp>
          <p:nvSpPr>
            <p:cNvPr id="218" name="Google Shape;218;p15"/>
            <p:cNvSpPr txBox="1"/>
            <p:nvPr/>
          </p:nvSpPr>
          <p:spPr>
            <a:xfrm>
              <a:off x="0" y="0"/>
              <a:ext cx="688617" cy="2540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abbr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address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area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article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aside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audio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base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bdi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bdo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53585F"/>
                </a:buClr>
                <a:buSzPts val="750"/>
                <a:buFont typeface="Source Sans Pro Light"/>
                <a:buNone/>
              </a:pPr>
              <a:r>
                <a:rPr lang="en-US" sz="75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75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blockquote</a:t>
              </a:r>
              <a:r>
                <a:rPr lang="en-US" sz="75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body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br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button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canvas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caption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cite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colgroup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command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</a:t>
              </a:r>
              <a:endParaRPr/>
            </a:p>
          </p:txBody>
        </p:sp>
        <p:sp>
          <p:nvSpPr>
            <p:cNvPr id="219" name="Google Shape;219;p15"/>
            <p:cNvSpPr txBox="1"/>
            <p:nvPr/>
          </p:nvSpPr>
          <p:spPr>
            <a:xfrm>
              <a:off x="693366" y="0"/>
              <a:ext cx="749301" cy="262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datalist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dd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del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details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dfn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div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dl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dt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em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embed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53585F"/>
                </a:buClr>
                <a:buSzPts val="750"/>
                <a:buFont typeface="Source Sans Pro Light"/>
                <a:buNone/>
              </a:pPr>
              <a:r>
                <a:rPr lang="en-US" sz="75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75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eventsource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fieldset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figcaption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figure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footer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form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h1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h2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h3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h4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h5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</a:t>
              </a:r>
              <a:endParaRPr/>
            </a:p>
          </p:txBody>
        </p:sp>
        <p:sp>
          <p:nvSpPr>
            <p:cNvPr id="220" name="Google Shape;220;p15"/>
            <p:cNvSpPr txBox="1"/>
            <p:nvPr/>
          </p:nvSpPr>
          <p:spPr>
            <a:xfrm>
              <a:off x="1419453" y="0"/>
              <a:ext cx="688617" cy="262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h6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head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header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hgroup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hr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HTML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iframe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img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input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ins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kbd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keygen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label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legend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link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mark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map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menu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meta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meter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</a:t>
              </a:r>
              <a:endParaRPr/>
            </a:p>
          </p:txBody>
        </p:sp>
        <p:sp>
          <p:nvSpPr>
            <p:cNvPr id="221" name="Google Shape;221;p15"/>
            <p:cNvSpPr txBox="1"/>
            <p:nvPr/>
          </p:nvSpPr>
          <p:spPr>
            <a:xfrm>
              <a:off x="1983907" y="0"/>
              <a:ext cx="685801" cy="2641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nav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noscript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object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ol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53585F"/>
                </a:buClr>
                <a:buSzPts val="750"/>
                <a:buFont typeface="Source Sans Pro Light"/>
                <a:buNone/>
              </a:pPr>
              <a:r>
                <a:rPr lang="en-US" sz="75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75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optgroup</a:t>
              </a:r>
              <a:r>
                <a:rPr lang="en-US" sz="75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option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output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param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pre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progress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ruby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rp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rt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samp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script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section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small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source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Helvetica Neue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</a:t>
              </a:r>
              <a:endParaRPr/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2605453" y="0"/>
              <a:ext cx="685801" cy="273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span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strong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style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sub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53585F"/>
                </a:buClr>
                <a:buSzPts val="750"/>
                <a:buFont typeface="Source Sans Pro Light"/>
                <a:buNone/>
              </a:pPr>
              <a:r>
                <a:rPr lang="en-US" sz="75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75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</a:t>
              </a:r>
              <a:r>
                <a:rPr lang="en-US" sz="75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sup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table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tbody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td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textarea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tfoot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thead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time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title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tr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track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ul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video</a:t>
              </a: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53585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tags$</a:t>
              </a: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wbr</a:t>
              </a:r>
              <a:endParaRPr sz="12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223" name="Google Shape;223;p15"/>
          <p:cNvSpPr/>
          <p:nvPr/>
        </p:nvSpPr>
        <p:spPr>
          <a:xfrm>
            <a:off x="7119619" y="1009648"/>
            <a:ext cx="3147028" cy="134146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D6"/>
              </a:buClr>
              <a:buSzPts val="800"/>
              <a:buFont typeface="Helvetica Neue"/>
              <a:buNone/>
            </a:pPr>
            <a:r>
              <a:rPr lang="en-US" sz="800" b="1" i="0" u="none" strike="noStrike" cap="none">
                <a:solidFill>
                  <a:srgbClr val="007D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fluidPage(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D6"/>
              </a:buClr>
              <a:buSzPts val="800"/>
              <a:buFont typeface="Helvetica Neue"/>
              <a:buNone/>
            </a:pPr>
            <a:r>
              <a:rPr lang="en-US" sz="800" b="1" i="0" u="none" strike="noStrike" cap="none">
                <a:solidFill>
                  <a:srgbClr val="007D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textInput("a","")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D6"/>
              </a:buClr>
              <a:buSzPts val="800"/>
              <a:buFont typeface="Helvetica Neue"/>
              <a:buNone/>
            </a:pPr>
            <a:r>
              <a:rPr lang="en-US" sz="800" b="1" i="0" u="none" strike="noStrike" cap="none">
                <a:solidFill>
                  <a:srgbClr val="007D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## &lt;div class="container-fluid"&gt;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##  &lt;div class="form-group shiny-input-container"&gt;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##     &lt;label for="a"&gt;&lt;/label&gt;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##     &lt;input id="a" type="text"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##        class="form-control" value=""/&gt;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## 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Code Pro Medium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## &lt;/div&gt; </a:t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8463971" y="1167318"/>
            <a:ext cx="1080307" cy="337525"/>
          </a:xfrm>
          <a:custGeom>
            <a:avLst/>
            <a:gdLst/>
            <a:ahLst/>
            <a:cxnLst/>
            <a:rect l="l" t="t" r="r" b="b"/>
            <a:pathLst>
              <a:path w="21600" h="21595" extrusionOk="0">
                <a:moveTo>
                  <a:pt x="0" y="0"/>
                </a:moveTo>
                <a:cubicBezTo>
                  <a:pt x="3119" y="-5"/>
                  <a:pt x="6237" y="132"/>
                  <a:pt x="9354" y="412"/>
                </a:cubicBezTo>
                <a:cubicBezTo>
                  <a:pt x="12588" y="701"/>
                  <a:pt x="15960" y="1312"/>
                  <a:pt x="18576" y="7484"/>
                </a:cubicBezTo>
                <a:cubicBezTo>
                  <a:pt x="20051" y="10965"/>
                  <a:pt x="21117" y="15937"/>
                  <a:pt x="21600" y="21595"/>
                </a:cubicBezTo>
              </a:path>
            </a:pathLst>
          </a:custGeom>
          <a:noFill/>
          <a:ln w="12700" cap="flat" cmpd="sng">
            <a:solidFill>
              <a:srgbClr val="53585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endParaRPr sz="1200" b="1" i="0" u="none" strike="noStrike" cap="none">
              <a:solidFill>
                <a:srgbClr val="4C4C4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9422076" y="1051625"/>
            <a:ext cx="7410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Devuelve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/>
          </a:p>
        </p:txBody>
      </p:sp>
      <p:pic>
        <p:nvPicPr>
          <p:cNvPr id="226" name="Google Shape;226;p15" descr="Image"/>
          <p:cNvPicPr preferRelativeResize="0"/>
          <p:nvPr/>
        </p:nvPicPr>
        <p:blipFill rotWithShape="1">
          <a:blip r:embed="rId8">
            <a:alphaModFix/>
          </a:blip>
          <a:srcRect r="54302"/>
          <a:stretch/>
        </p:blipFill>
        <p:spPr>
          <a:xfrm>
            <a:off x="7106566" y="2470196"/>
            <a:ext cx="478187" cy="63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5" descr="Image"/>
          <p:cNvPicPr preferRelativeResize="0"/>
          <p:nvPr/>
        </p:nvPicPr>
        <p:blipFill rotWithShape="1">
          <a:blip r:embed="rId8">
            <a:alphaModFix/>
          </a:blip>
          <a:srcRect l="53401"/>
          <a:stretch/>
        </p:blipFill>
        <p:spPr>
          <a:xfrm>
            <a:off x="7135639" y="7564774"/>
            <a:ext cx="487609" cy="63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 descr="Image"/>
          <p:cNvPicPr preferRelativeResize="0"/>
          <p:nvPr/>
        </p:nvPicPr>
        <p:blipFill rotWithShape="1">
          <a:blip r:embed="rId9">
            <a:alphaModFix/>
          </a:blip>
          <a:srcRect l="33707" r="33707" b="24545"/>
          <a:stretch/>
        </p:blipFill>
        <p:spPr>
          <a:xfrm>
            <a:off x="7122333" y="8679199"/>
            <a:ext cx="475992" cy="64580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7118530" y="5739762"/>
            <a:ext cx="3243472" cy="38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tags 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más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comunes tienen </a:t>
            </a:r>
            <a:r>
              <a:rPr lang="en-US" sz="1100" b="0" i="1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wrapper functions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no necesitas prefijar sus nombres con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tags$</a:t>
            </a:r>
            <a:endParaRPr/>
          </a:p>
        </p:txBody>
      </p:sp>
      <p:grpSp>
        <p:nvGrpSpPr>
          <p:cNvPr id="230" name="Google Shape;230;p15"/>
          <p:cNvGrpSpPr/>
          <p:nvPr/>
        </p:nvGrpSpPr>
        <p:grpSpPr>
          <a:xfrm>
            <a:off x="7080559" y="9566283"/>
            <a:ext cx="595916" cy="629532"/>
            <a:chOff x="-41774" y="-8972"/>
            <a:chExt cx="595914" cy="629531"/>
          </a:xfrm>
        </p:grpSpPr>
        <p:pic>
          <p:nvPicPr>
            <p:cNvPr id="231" name="Google Shape;231;p15" descr="RStudio-Logo-Black-Letters.png"/>
            <p:cNvPicPr preferRelativeResize="0"/>
            <p:nvPr/>
          </p:nvPicPr>
          <p:blipFill rotWithShape="1">
            <a:blip r:embed="rId10">
              <a:alphaModFix/>
            </a:blip>
            <a:srcRect r="63329"/>
            <a:stretch/>
          </p:blipFill>
          <p:spPr>
            <a:xfrm>
              <a:off x="62121" y="247189"/>
              <a:ext cx="390081" cy="3733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5"/>
            <p:cNvSpPr txBox="1"/>
            <p:nvPr/>
          </p:nvSpPr>
          <p:spPr>
            <a:xfrm>
              <a:off x="-41774" y="-8972"/>
              <a:ext cx="595914" cy="279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Source Sans Pro Black"/>
                <a:buNone/>
              </a:pPr>
              <a:r>
                <a:rPr lang="en-US" sz="1050" b="0" i="0" u="none" strike="noStrike" cap="none">
                  <a:solidFill>
                    <a:srgbClr val="000000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IMAGES</a:t>
              </a:r>
              <a:endParaRPr/>
            </a:p>
          </p:txBody>
        </p:sp>
      </p:grpSp>
      <p:sp>
        <p:nvSpPr>
          <p:cNvPr id="233" name="Google Shape;233;p15"/>
          <p:cNvSpPr txBox="1"/>
          <p:nvPr/>
        </p:nvSpPr>
        <p:spPr>
          <a:xfrm>
            <a:off x="7620869" y="7644071"/>
            <a:ext cx="2885437" cy="56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incluir un archivo CSS usa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includeCSS()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o</a:t>
            </a:r>
            <a:endParaRPr/>
          </a:p>
          <a:p>
            <a:pPr marL="139700" marR="0" lvl="0" indent="-139700" algn="l" rtl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Agrega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 archivo en la sub-carpeta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</a:t>
            </a:r>
            <a:endParaRPr/>
          </a:p>
          <a:p>
            <a:pPr marL="139700" marR="0" lvl="0" indent="-1397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 un link con 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7608863" y="8768371"/>
            <a:ext cx="2742944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incluir JavaScript, usa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includeScript()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</a:t>
            </a:r>
            <a:endParaRPr/>
          </a:p>
          <a:p>
            <a:pPr marL="139700" marR="0" lvl="0" indent="-139700" algn="l" rtl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Agrega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 archivo en la sub-carpeta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</a:t>
            </a:r>
            <a:endParaRPr/>
          </a:p>
          <a:p>
            <a:pPr marL="139700" marR="0" lvl="0" indent="-1397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 un link con </a:t>
            </a:r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7298918" y="6141339"/>
            <a:ext cx="2788757" cy="1366896"/>
            <a:chOff x="0" y="0"/>
            <a:chExt cx="2788756" cy="1366894"/>
          </a:xfrm>
        </p:grpSpPr>
        <p:sp>
          <p:nvSpPr>
            <p:cNvPr id="236" name="Google Shape;236;p15"/>
            <p:cNvSpPr/>
            <p:nvPr/>
          </p:nvSpPr>
          <p:spPr>
            <a:xfrm>
              <a:off x="0" y="0"/>
              <a:ext cx="1650358" cy="13622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97979"/>
                </a:buClr>
                <a:buSzPts val="800"/>
                <a:buFont typeface="Source Sans Pro"/>
                <a:buNone/>
              </a:pPr>
              <a:r>
                <a:rPr lang="en-US" sz="800" b="1" i="0" u="none" strike="noStrike" cap="none">
                  <a:solidFill>
                    <a:srgbClr val="7979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ui &lt;- fluidPage(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452"/>
                </a:buClr>
                <a:buSzPts val="800"/>
                <a:buFont typeface="Source Sans Pro"/>
                <a:buNone/>
              </a:pPr>
              <a:r>
                <a:rPr lang="en-US" sz="800" b="1" i="0" u="none" strike="noStrike" cap="none">
                  <a:solidFill>
                    <a:srgbClr val="00245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h1("Header 1")</a:t>
              </a:r>
              <a:r>
                <a:rPr lang="en-US" sz="800" b="1" i="0" u="none" strike="noStrike" cap="none">
                  <a:solidFill>
                    <a:srgbClr val="7979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</a:t>
              </a:r>
              <a:r>
                <a:rPr lang="en-US" sz="800" b="1" i="0" u="none" strike="noStrike" cap="none">
                  <a:solidFill>
                    <a:srgbClr val="00245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4D85"/>
                </a:buClr>
                <a:buSzPts val="800"/>
                <a:buFont typeface="Source Sans Pro"/>
                <a:buNone/>
              </a:pPr>
              <a:r>
                <a:rPr lang="en-US" sz="800" b="1" i="0" u="none" strike="noStrike" cap="none">
                  <a:solidFill>
                    <a:srgbClr val="154D8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</a:t>
              </a:r>
              <a:r>
                <a:rPr lang="en-US" sz="800" b="1" i="0" u="none" strike="noStrike" cap="none">
                  <a:solidFill>
                    <a:srgbClr val="0263B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hr()</a:t>
              </a:r>
              <a:r>
                <a:rPr lang="en-US" sz="800" b="1" i="0" u="none" strike="noStrike" cap="none">
                  <a:solidFill>
                    <a:srgbClr val="7979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452"/>
                </a:buClr>
                <a:buSzPts val="800"/>
                <a:buFont typeface="Source Sans Pro"/>
                <a:buNone/>
              </a:pPr>
              <a:r>
                <a:rPr lang="en-US" sz="800" b="1" i="0" u="none" strike="noStrike" cap="none">
                  <a:solidFill>
                    <a:srgbClr val="00245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</a:t>
              </a:r>
              <a:r>
                <a:rPr lang="en-US" sz="800" b="1" i="0" u="none" strike="noStrike" cap="none">
                  <a:solidFill>
                    <a:srgbClr val="4FA7F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br()</a:t>
              </a:r>
              <a:r>
                <a:rPr lang="en-US" sz="800" b="1" i="0" u="none" strike="noStrike" cap="none">
                  <a:solidFill>
                    <a:srgbClr val="7979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</a:t>
              </a:r>
              <a:endParaRPr sz="1200" b="1" i="0" u="none" strike="noStrike" cap="none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452"/>
                </a:buClr>
                <a:buSzPts val="800"/>
                <a:buFont typeface="Source Sans Pro"/>
                <a:buNone/>
              </a:pPr>
              <a:r>
                <a:rPr lang="en-US" sz="800" b="1" i="0" u="none" strike="noStrike" cap="none">
                  <a:solidFill>
                    <a:srgbClr val="00245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</a:t>
              </a:r>
              <a:r>
                <a:rPr lang="en-US" sz="800" b="1" i="0" u="none" strike="noStrike" cap="none">
                  <a:solidFill>
                    <a:srgbClr val="7979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p(</a:t>
              </a:r>
              <a:r>
                <a:rPr lang="en-US" sz="800" b="1" i="0" u="none" strike="noStrike" cap="none">
                  <a:solidFill>
                    <a:srgbClr val="00245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strong("bold")</a:t>
              </a:r>
              <a:r>
                <a:rPr lang="en-US" sz="800" b="1" i="0" u="none" strike="noStrike" cap="none">
                  <a:solidFill>
                    <a:srgbClr val="7979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),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4D85"/>
                </a:buClr>
                <a:buSzPts val="800"/>
                <a:buFont typeface="Source Sans Pro"/>
                <a:buNone/>
              </a:pPr>
              <a:r>
                <a:rPr lang="en-US" sz="800" b="1" i="0" u="none" strike="noStrike" cap="none">
                  <a:solidFill>
                    <a:srgbClr val="154D8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</a:t>
              </a:r>
              <a:r>
                <a:rPr lang="en-US" sz="800" b="1" i="0" u="none" strike="noStrike" cap="none">
                  <a:solidFill>
                    <a:srgbClr val="7979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p(</a:t>
              </a:r>
              <a:r>
                <a:rPr lang="en-US" sz="800" b="1" i="0" u="none" strike="noStrike" cap="none">
                  <a:solidFill>
                    <a:srgbClr val="154D8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em("italic")</a:t>
              </a:r>
              <a:r>
                <a:rPr lang="en-US" sz="800" b="1" i="0" u="none" strike="noStrike" cap="none">
                  <a:solidFill>
                    <a:srgbClr val="7979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),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800"/>
                <a:buFont typeface="Source Sans Pro"/>
                <a:buNone/>
              </a:pPr>
              <a:r>
                <a:rPr lang="en-US" sz="800" b="1" i="0" u="none" strike="noStrike" cap="none">
                  <a:solidFill>
                    <a:srgbClr val="0263B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</a:t>
              </a:r>
              <a:r>
                <a:rPr lang="en-US" sz="800" b="1" i="0" u="none" strike="noStrike" cap="none">
                  <a:solidFill>
                    <a:srgbClr val="7979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p(</a:t>
              </a:r>
              <a:r>
                <a:rPr lang="en-US" sz="800" b="1" i="0" u="none" strike="noStrike" cap="none">
                  <a:solidFill>
                    <a:srgbClr val="0263B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code("code")</a:t>
              </a:r>
              <a:r>
                <a:rPr lang="en-US" sz="800" b="1" i="0" u="none" strike="noStrike" cap="none">
                  <a:solidFill>
                    <a:srgbClr val="79797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),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A7F9"/>
                </a:buClr>
                <a:buSzPts val="800"/>
                <a:buFont typeface="Source Sans Pro"/>
                <a:buNone/>
              </a:pPr>
              <a:r>
                <a:rPr lang="en-US" sz="800" b="1" i="0" u="none" strike="noStrike" cap="none">
                  <a:solidFill>
                    <a:srgbClr val="4FA7F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a(href="", "link"),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A7F9"/>
                </a:buClr>
                <a:buSzPts val="800"/>
                <a:buFont typeface="Source Sans Pro"/>
                <a:buNone/>
              </a:pPr>
              <a:r>
                <a:rPr lang="en-US" sz="800" b="1" i="0" u="none" strike="noStrike" cap="none">
                  <a:solidFill>
                    <a:srgbClr val="4FA7F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</a:t>
              </a:r>
              <a:r>
                <a:rPr lang="en-US" sz="800" b="1" i="0" u="none" strike="noStrike" cap="none">
                  <a:solidFill>
                    <a:srgbClr val="00245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HTML("&lt;p&gt;Raw html&lt;/p&gt;")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800"/>
                <a:buFont typeface="Source Sans Pro"/>
                <a:buNone/>
              </a:pPr>
              <a:r>
                <a:rPr lang="en-US" sz="800" b="1" i="0" u="none" strike="noStrike" cap="none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/>
            </a:p>
          </p:txBody>
        </p:sp>
        <p:pic>
          <p:nvPicPr>
            <p:cNvPr id="237" name="Google Shape;237;p15" descr="Screen Shot 2015-06-10 at 9.31.46 AM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790259" y="10982"/>
              <a:ext cx="998497" cy="135591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pic>
        <p:sp>
          <p:nvSpPr>
            <p:cNvPr id="238" name="Google Shape;238;p15"/>
            <p:cNvSpPr/>
            <p:nvPr/>
          </p:nvSpPr>
          <p:spPr>
            <a:xfrm>
              <a:off x="1350903" y="291241"/>
              <a:ext cx="511018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rgbClr val="154D85"/>
            </a:soli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39" name="Google Shape;239;p15"/>
          <p:cNvSpPr txBox="1"/>
          <p:nvPr/>
        </p:nvSpPr>
        <p:spPr>
          <a:xfrm>
            <a:off x="7067199" y="8202932"/>
            <a:ext cx="3656781" cy="37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Source Code Pro Medium"/>
              <a:buNone/>
            </a:pPr>
            <a:r>
              <a:rPr lang="en-US" sz="95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tags$head(tags$link(rel = "stylesheet",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Source Code Pro Medium"/>
              <a:buNone/>
            </a:pPr>
            <a:r>
              <a:rPr lang="en-US" sz="95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type = "text/css", href = “</a:t>
            </a:r>
            <a:r>
              <a:rPr lang="en-US" sz="95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&lt;nombre archivo&gt;</a:t>
            </a:r>
            <a:r>
              <a:rPr lang="en-US" sz="95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"))</a:t>
            </a:r>
            <a:endParaRPr/>
          </a:p>
        </p:txBody>
      </p:sp>
      <p:sp>
        <p:nvSpPr>
          <p:cNvPr id="240" name="Google Shape;240;p15"/>
          <p:cNvSpPr txBox="1"/>
          <p:nvPr/>
        </p:nvSpPr>
        <p:spPr>
          <a:xfrm>
            <a:off x="7084233" y="9284641"/>
            <a:ext cx="3295157" cy="37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Source Code Pro Medium"/>
              <a:buNone/>
            </a:pPr>
            <a:r>
              <a:rPr lang="en-US" sz="95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tags$head(tags$script(src = “</a:t>
            </a:r>
            <a:r>
              <a:rPr lang="en-US" sz="950" b="1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&lt;nombre archivo&gt;</a:t>
            </a:r>
            <a:r>
              <a:rPr lang="en-US" sz="95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"))</a:t>
            </a:r>
            <a:endParaRPr sz="950" b="0" i="0" u="none" strike="noStrike" cap="none">
              <a:solidFill>
                <a:srgbClr val="000000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627552" y="9620423"/>
            <a:ext cx="3113138" cy="53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incluir una imagen</a:t>
            </a:r>
            <a:endParaRPr sz="1200" b="1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9700" marR="0" lvl="0" indent="-139700" algn="l" rtl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Agrega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 archivo en la sub-carpeta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</a:t>
            </a:r>
            <a:endParaRPr/>
          </a:p>
          <a:p>
            <a:pPr marL="139700" marR="0" lvl="0" indent="-139700" algn="l" rtl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 un link con 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10527068" y="735161"/>
            <a:ext cx="1732332" cy="80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Combina 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múltiples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elementos en un “elemento único” que tiene sus propi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características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 una función de panel, ej.</a:t>
            </a:r>
            <a:endParaRPr/>
          </a:p>
        </p:txBody>
      </p:sp>
      <p:grpSp>
        <p:nvGrpSpPr>
          <p:cNvPr id="243" name="Google Shape;243;p15"/>
          <p:cNvGrpSpPr/>
          <p:nvPr/>
        </p:nvGrpSpPr>
        <p:grpSpPr>
          <a:xfrm>
            <a:off x="10542373" y="3080220"/>
            <a:ext cx="1270001" cy="970382"/>
            <a:chOff x="0" y="2385"/>
            <a:chExt cx="1270000" cy="970380"/>
          </a:xfrm>
        </p:grpSpPr>
        <p:sp>
          <p:nvSpPr>
            <p:cNvPr id="244" name="Google Shape;244;p15"/>
            <p:cNvSpPr txBox="1"/>
            <p:nvPr/>
          </p:nvSpPr>
          <p:spPr>
            <a:xfrm>
              <a:off x="237546" y="2385"/>
              <a:ext cx="785069" cy="29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1200"/>
                <a:buFont typeface="Source Sans Pro Light"/>
                <a:buNone/>
              </a:pPr>
              <a:r>
                <a:rPr lang="en-US" sz="1200" b="1" i="0" u="none" strike="noStrike" cap="none">
                  <a:solidFill>
                    <a:srgbClr val="0263BE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fluidRow()</a:t>
              </a:r>
              <a:endParaRPr/>
            </a:p>
          </p:txBody>
        </p:sp>
        <p:grpSp>
          <p:nvGrpSpPr>
            <p:cNvPr id="245" name="Google Shape;245;p15"/>
            <p:cNvGrpSpPr/>
            <p:nvPr/>
          </p:nvGrpSpPr>
          <p:grpSpPr>
            <a:xfrm>
              <a:off x="0" y="251149"/>
              <a:ext cx="1270000" cy="721616"/>
              <a:chOff x="0" y="0"/>
              <a:chExt cx="1270000" cy="721615"/>
            </a:xfrm>
          </p:grpSpPr>
          <p:sp>
            <p:nvSpPr>
              <p:cNvPr id="246" name="Google Shape;246;p15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36057" y="392871"/>
                <a:ext cx="1199810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2040" y="55782"/>
                <a:ext cx="1207845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Helvetica Neue"/>
                  <a:buNone/>
                </a:pPr>
                <a:r>
                  <a:rPr lang="en-US" sz="11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row</a:t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6056" y="440701"/>
                <a:ext cx="1191777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Source Sans Pro Light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column</a:t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48107" y="101858"/>
                <a:ext cx="396889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Source Sans Pro Light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column</a:t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775596" y="100103"/>
                <a:ext cx="194837" cy="196496"/>
              </a:xfrm>
              <a:prstGeom prst="roundRect">
                <a:avLst>
                  <a:gd name="adj" fmla="val 14159"/>
                </a:avLst>
              </a:prstGeom>
              <a:solidFill>
                <a:srgbClr val="A6AAA9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Helvetica Neue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col</a:t>
                </a:r>
                <a:endParaRPr/>
              </a:p>
            </p:txBody>
          </p:sp>
        </p:grpSp>
      </p:grpSp>
      <p:grpSp>
        <p:nvGrpSpPr>
          <p:cNvPr id="252" name="Google Shape;252;p15"/>
          <p:cNvGrpSpPr/>
          <p:nvPr/>
        </p:nvGrpSpPr>
        <p:grpSpPr>
          <a:xfrm>
            <a:off x="10559952" y="4073137"/>
            <a:ext cx="1270001" cy="987849"/>
            <a:chOff x="0" y="2384"/>
            <a:chExt cx="1270000" cy="987848"/>
          </a:xfrm>
        </p:grpSpPr>
        <p:sp>
          <p:nvSpPr>
            <p:cNvPr id="253" name="Google Shape;253;p15"/>
            <p:cNvSpPr txBox="1"/>
            <p:nvPr/>
          </p:nvSpPr>
          <p:spPr>
            <a:xfrm>
              <a:off x="141657" y="2384"/>
              <a:ext cx="934148" cy="294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1200"/>
                <a:buFont typeface="Source Sans Pro Light"/>
                <a:buNone/>
              </a:pPr>
              <a:r>
                <a:rPr lang="en-US" sz="1200" b="1" i="0" u="none" strike="noStrike" cap="none">
                  <a:solidFill>
                    <a:srgbClr val="0263BE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flowLayout()</a:t>
              </a:r>
              <a:endParaRPr/>
            </a:p>
          </p:txBody>
        </p:sp>
        <p:grpSp>
          <p:nvGrpSpPr>
            <p:cNvPr id="254" name="Google Shape;254;p15"/>
            <p:cNvGrpSpPr/>
            <p:nvPr/>
          </p:nvGrpSpPr>
          <p:grpSpPr>
            <a:xfrm>
              <a:off x="0" y="267988"/>
              <a:ext cx="1270000" cy="722244"/>
              <a:chOff x="0" y="0"/>
              <a:chExt cx="1270000" cy="722242"/>
            </a:xfrm>
          </p:grpSpPr>
          <p:sp>
            <p:nvSpPr>
              <p:cNvPr id="255" name="Google Shape;255;p15"/>
              <p:cNvSpPr/>
              <p:nvPr/>
            </p:nvSpPr>
            <p:spPr>
              <a:xfrm>
                <a:off x="0" y="626"/>
                <a:ext cx="1270000" cy="72161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 cmpd="sng">
                <a:solidFill>
                  <a:srgbClr val="A6AAA9"/>
                </a:solidFill>
                <a:prstDash val="dashDot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232" y="0"/>
                <a:ext cx="1024266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107970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Helvetica Neue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object 1</a:t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476361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Source Sans Pro Light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object 2</a:t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842337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FFFFFF"/>
              </a:solidFill>
              <a:ln w="12700" cap="flat" cmpd="sng">
                <a:solidFill>
                  <a:srgbClr val="A6AAA9"/>
                </a:solidFill>
                <a:prstDash val="dashDot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6AAA9"/>
                  </a:buClr>
                  <a:buSzPts val="800"/>
                  <a:buFont typeface="Helvetica Neue"/>
                  <a:buNone/>
                </a:pPr>
                <a:r>
                  <a:rPr lang="en-US" sz="800" b="0" i="0" u="none" strike="noStrike" cap="none">
                    <a:solidFill>
                      <a:srgbClr val="A6AAA9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object 3</a:t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07970" y="392564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Source Sans Pro Light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object 3</a:t>
                </a:r>
                <a:endParaRPr/>
              </a:p>
            </p:txBody>
          </p:sp>
          <p:cxnSp>
            <p:nvCxnSpPr>
              <p:cNvPr id="261" name="Google Shape;261;p15"/>
              <p:cNvCxnSpPr>
                <a:stCxn id="260" idx="0"/>
                <a:endCxn id="259" idx="0"/>
              </p:cNvCxnSpPr>
              <p:nvPr/>
            </p:nvCxnSpPr>
            <p:spPr>
              <a:xfrm rot="10800000" flipH="1">
                <a:off x="277550" y="67664"/>
                <a:ext cx="734400" cy="32490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CDEE0"/>
                </a:solidFill>
                <a:prstDash val="dot"/>
                <a:miter lim="400000"/>
                <a:headEnd type="triangle" w="med" len="med"/>
                <a:tailEnd type="triangle" w="med" len="med"/>
              </a:ln>
            </p:spPr>
          </p:cxnSp>
        </p:grpSp>
      </p:grpSp>
      <p:grpSp>
        <p:nvGrpSpPr>
          <p:cNvPr id="262" name="Google Shape;262;p15"/>
          <p:cNvGrpSpPr/>
          <p:nvPr/>
        </p:nvGrpSpPr>
        <p:grpSpPr>
          <a:xfrm>
            <a:off x="10538385" y="6079202"/>
            <a:ext cx="1270001" cy="982323"/>
            <a:chOff x="0" y="2384"/>
            <a:chExt cx="1270000" cy="982322"/>
          </a:xfrm>
        </p:grpSpPr>
        <p:sp>
          <p:nvSpPr>
            <p:cNvPr id="263" name="Google Shape;263;p15"/>
            <p:cNvSpPr txBox="1"/>
            <p:nvPr/>
          </p:nvSpPr>
          <p:spPr>
            <a:xfrm>
              <a:off x="198182" y="2384"/>
              <a:ext cx="940560" cy="294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1200"/>
                <a:buFont typeface="Source Sans Pro Light"/>
                <a:buNone/>
              </a:pPr>
              <a:r>
                <a:rPr lang="en-US" sz="1200" b="1" i="0" u="none" strike="noStrike" cap="none">
                  <a:solidFill>
                    <a:srgbClr val="0263BE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splitLayout()</a:t>
              </a:r>
              <a:endParaRPr/>
            </a:p>
          </p:txBody>
        </p:sp>
        <p:grpSp>
          <p:nvGrpSpPr>
            <p:cNvPr id="264" name="Google Shape;264;p15"/>
            <p:cNvGrpSpPr/>
            <p:nvPr/>
          </p:nvGrpSpPr>
          <p:grpSpPr>
            <a:xfrm>
              <a:off x="0" y="263089"/>
              <a:ext cx="1270000" cy="721617"/>
              <a:chOff x="0" y="0"/>
              <a:chExt cx="1270000" cy="721615"/>
            </a:xfrm>
          </p:grpSpPr>
          <p:sp>
            <p:nvSpPr>
              <p:cNvPr id="265" name="Google Shape;265;p15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60574" y="60437"/>
                <a:ext cx="562861" cy="602113"/>
              </a:xfrm>
              <a:prstGeom prst="roundRect">
                <a:avLst>
                  <a:gd name="adj" fmla="val 11817"/>
                </a:avLst>
              </a:prstGeom>
              <a:solidFill>
                <a:srgbClr val="DCDEE0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 Light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object 1</a:t>
                </a: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656334" y="66159"/>
                <a:ext cx="562860" cy="602114"/>
              </a:xfrm>
              <a:prstGeom prst="roundRect">
                <a:avLst>
                  <a:gd name="adj" fmla="val 11817"/>
                </a:avLst>
              </a:prstGeom>
              <a:solidFill>
                <a:srgbClr val="A6AAA9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 Light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object 2</a:t>
                </a:r>
                <a:endParaRPr/>
              </a:p>
            </p:txBody>
          </p:sp>
        </p:grpSp>
      </p:grpSp>
      <p:sp>
        <p:nvSpPr>
          <p:cNvPr id="268" name="Google Shape;268;p15"/>
          <p:cNvSpPr txBox="1"/>
          <p:nvPr/>
        </p:nvSpPr>
        <p:spPr>
          <a:xfrm>
            <a:off x="10488750" y="2690200"/>
            <a:ext cx="33843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Puedes o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rganizar paneles y elementos en un diseño con una función de diseño (</a:t>
            </a:r>
            <a:r>
              <a:rPr lang="en-US" sz="1100" i="1">
                <a:latin typeface="Source Sans Pro"/>
                <a:ea typeface="Source Sans Pro"/>
                <a:cs typeface="Source Sans Pro"/>
                <a:sym typeface="Source Sans Pro"/>
              </a:rPr>
              <a:t>layou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t)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L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 elementos se añaden como argumentos de las funciones de</a:t>
            </a:r>
            <a:r>
              <a:rPr lang="en-US" sz="105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i="1">
                <a:latin typeface="Source Sans Pro"/>
                <a:ea typeface="Source Sans Pro"/>
                <a:cs typeface="Source Sans Pro"/>
                <a:sym typeface="Source Sans Pro"/>
              </a:rPr>
              <a:t>diseño</a:t>
            </a:r>
            <a:r>
              <a:rPr lang="en-US" sz="1100" b="0" i="1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/>
          </a:p>
        </p:txBody>
      </p:sp>
      <p:sp>
        <p:nvSpPr>
          <p:cNvPr id="269" name="Google Shape;269;p15"/>
          <p:cNvSpPr txBox="1"/>
          <p:nvPr/>
        </p:nvSpPr>
        <p:spPr>
          <a:xfrm>
            <a:off x="10635325" y="8078850"/>
            <a:ext cx="2330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Ordena en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capas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tabPanels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un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os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sobre otr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os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navega entre ell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s:</a:t>
            </a:r>
            <a:endParaRPr/>
          </a:p>
        </p:txBody>
      </p:sp>
      <p:pic>
        <p:nvPicPr>
          <p:cNvPr id="270" name="Google Shape;270;p15" descr="Screen Shot 2015-06-10 at 4.17.52 PM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650410" y="1972316"/>
            <a:ext cx="1089084" cy="76995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/>
          <p:nvPr/>
        </p:nvSpPr>
        <p:spPr>
          <a:xfrm rot="5400000">
            <a:off x="11083201" y="1787513"/>
            <a:ext cx="175626" cy="212833"/>
          </a:xfrm>
          <a:prstGeom prst="rightArrow">
            <a:avLst>
              <a:gd name="adj1" fmla="val 54581"/>
              <a:gd name="adj2" fmla="val 65978"/>
            </a:avLst>
          </a:prstGeom>
          <a:solidFill>
            <a:srgbClr val="154D85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endParaRPr sz="1200" b="1" i="0" u="none" strike="noStrike" cap="none">
              <a:solidFill>
                <a:srgbClr val="4C4C4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72" name="Google Shape;272;p15"/>
          <p:cNvGrpSpPr/>
          <p:nvPr/>
        </p:nvGrpSpPr>
        <p:grpSpPr>
          <a:xfrm>
            <a:off x="10546686" y="5075669"/>
            <a:ext cx="1269600" cy="986088"/>
            <a:chOff x="0" y="2384"/>
            <a:chExt cx="1269599" cy="986087"/>
          </a:xfrm>
        </p:grpSpPr>
        <p:grpSp>
          <p:nvGrpSpPr>
            <p:cNvPr id="273" name="Google Shape;273;p15"/>
            <p:cNvGrpSpPr/>
            <p:nvPr/>
          </p:nvGrpSpPr>
          <p:grpSpPr>
            <a:xfrm>
              <a:off x="0" y="267083"/>
              <a:ext cx="1269599" cy="721388"/>
              <a:chOff x="0" y="0"/>
              <a:chExt cx="1269598" cy="721386"/>
            </a:xfrm>
          </p:grpSpPr>
          <p:sp>
            <p:nvSpPr>
              <p:cNvPr id="274" name="Google Shape;274;p15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1" i="0" u="none" strike="noStrike" cap="none">
                  <a:solidFill>
                    <a:srgbClr val="4C4C4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Source Sans Pro Light"/>
                  <a:buNone/>
                </a:pP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side</a:t>
                </a:r>
                <a:endParaRPr/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Source Sans Pro Light"/>
                  <a:buNone/>
                </a:pPr>
                <a:r>
                  <a:rPr lang="en-US" sz="900" b="0" i="0" u="none" strike="noStrike" cap="non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panel</a:t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Source Sans Pro Light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main</a:t>
                </a:r>
                <a:endParaRPr/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Source Sans Pro Light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panel</a:t>
                </a:r>
                <a:endParaRPr/>
              </a:p>
            </p:txBody>
          </p:sp>
        </p:grpSp>
        <p:sp>
          <p:nvSpPr>
            <p:cNvPr id="277" name="Google Shape;277;p15"/>
            <p:cNvSpPr txBox="1"/>
            <p:nvPr/>
          </p:nvSpPr>
          <p:spPr>
            <a:xfrm>
              <a:off x="61125" y="2384"/>
              <a:ext cx="1147348" cy="294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1200"/>
                <a:buFont typeface="Source Sans Pro Light"/>
                <a:buNone/>
              </a:pPr>
              <a:r>
                <a:rPr lang="en-US" sz="1200" b="1" i="0" u="none" strike="noStrike" cap="none">
                  <a:solidFill>
                    <a:srgbClr val="0263BE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sidebarLayout()</a:t>
              </a:r>
              <a:endParaRPr/>
            </a:p>
          </p:txBody>
        </p:sp>
      </p:grpSp>
      <p:grpSp>
        <p:nvGrpSpPr>
          <p:cNvPr id="278" name="Google Shape;278;p15"/>
          <p:cNvGrpSpPr/>
          <p:nvPr/>
        </p:nvGrpSpPr>
        <p:grpSpPr>
          <a:xfrm>
            <a:off x="10542373" y="7086825"/>
            <a:ext cx="1270001" cy="970381"/>
            <a:chOff x="0" y="2385"/>
            <a:chExt cx="1270000" cy="970379"/>
          </a:xfrm>
        </p:grpSpPr>
        <p:sp>
          <p:nvSpPr>
            <p:cNvPr id="279" name="Google Shape;279;p15"/>
            <p:cNvSpPr txBox="1"/>
            <p:nvPr/>
          </p:nvSpPr>
          <p:spPr>
            <a:xfrm>
              <a:off x="58811" y="2385"/>
              <a:ext cx="1142539" cy="29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63BE"/>
                </a:buClr>
                <a:buSzPts val="1200"/>
                <a:buFont typeface="Source Sans Pro Light"/>
                <a:buNone/>
              </a:pPr>
              <a:r>
                <a:rPr lang="en-US" sz="1200" b="1" i="0" u="none" strike="noStrike" cap="none">
                  <a:solidFill>
                    <a:srgbClr val="0263BE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verticalLayout()</a:t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0" y="251149"/>
              <a:ext cx="1270000" cy="72161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48107" y="302207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object 1</a:t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45872" y="521714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object 2</a:t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48107" y="740381"/>
              <a:ext cx="396889" cy="196497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ource Sans Pro Light"/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object 3</a:t>
              </a:r>
              <a:endParaRPr/>
            </a:p>
          </p:txBody>
        </p:sp>
      </p:grpSp>
      <p:sp>
        <p:nvSpPr>
          <p:cNvPr id="284" name="Google Shape;284;p15"/>
          <p:cNvSpPr txBox="1"/>
          <p:nvPr/>
        </p:nvSpPr>
        <p:spPr>
          <a:xfrm>
            <a:off x="11980516" y="3387773"/>
            <a:ext cx="1834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ui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&lt;- </a:t>
            </a:r>
            <a:r>
              <a:rPr lang="en-US" sz="100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fluidPage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SemiBold"/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(column(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width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= 4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),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</a:t>
            </a:r>
            <a:r>
              <a:rPr lang="en-US" sz="1000" b="1" i="0" u="none" strike="noStrike" cap="none" dirty="0" smtClean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column(</a:t>
            </a:r>
            <a:r>
              <a:rPr lang="en-US" sz="1000" b="0" i="0" u="none" strike="noStrike" cap="none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width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= 2,  offset = 3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)),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(column(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width = 12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 </a:t>
            </a:r>
            <a:endParaRPr dirty="0"/>
          </a:p>
        </p:txBody>
      </p:sp>
      <p:sp>
        <p:nvSpPr>
          <p:cNvPr id="285" name="Google Shape;285;p15"/>
          <p:cNvSpPr txBox="1"/>
          <p:nvPr/>
        </p:nvSpPr>
        <p:spPr>
          <a:xfrm>
            <a:off x="11978267" y="4317810"/>
            <a:ext cx="1732332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ui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&lt;-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fluidPage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flowLayout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# object 1,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             # object 2,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             # object 3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 </a:t>
            </a:r>
            <a:endParaRPr dirty="0"/>
          </a:p>
        </p:txBody>
      </p:sp>
      <p:sp>
        <p:nvSpPr>
          <p:cNvPr id="286" name="Google Shape;286;p15"/>
          <p:cNvSpPr txBox="1"/>
          <p:nvPr/>
        </p:nvSpPr>
        <p:spPr>
          <a:xfrm>
            <a:off x="11965600" y="5226794"/>
            <a:ext cx="1732333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ui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&lt;-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fluidPage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sidebarLayout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endParaRPr b="1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SemiBold"/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   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sidebarPanel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(),</a:t>
            </a:r>
            <a:endParaRPr b="1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SemiBold"/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   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mainPanel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()</a:t>
            </a:r>
            <a:endParaRPr b="1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SemiBold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 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 </a:t>
            </a:r>
            <a:endParaRPr dirty="0"/>
          </a:p>
        </p:txBody>
      </p:sp>
      <p:sp>
        <p:nvSpPr>
          <p:cNvPr id="287" name="Google Shape;287;p15"/>
          <p:cNvSpPr txBox="1"/>
          <p:nvPr/>
        </p:nvSpPr>
        <p:spPr>
          <a:xfrm>
            <a:off x="11993798" y="6379096"/>
            <a:ext cx="17323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ui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&lt;-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fluidPage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splitLayout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# object 1,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             # object 2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 </a:t>
            </a:r>
            <a:endParaRPr dirty="0"/>
          </a:p>
        </p:txBody>
      </p:sp>
      <p:sp>
        <p:nvSpPr>
          <p:cNvPr id="288" name="Google Shape;288;p15"/>
          <p:cNvSpPr txBox="1"/>
          <p:nvPr/>
        </p:nvSpPr>
        <p:spPr>
          <a:xfrm>
            <a:off x="11999895" y="7198951"/>
            <a:ext cx="173233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ui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&lt;-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fluidPage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verticalLayout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# object 1,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                    # object 2,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                    # object 3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 </a:t>
            </a:r>
            <a:endParaRPr dirty="0"/>
          </a:p>
        </p:txBody>
      </p:sp>
      <p:grpSp>
        <p:nvGrpSpPr>
          <p:cNvPr id="289" name="Google Shape;289;p15"/>
          <p:cNvGrpSpPr/>
          <p:nvPr/>
        </p:nvGrpSpPr>
        <p:grpSpPr>
          <a:xfrm>
            <a:off x="12977264" y="7965490"/>
            <a:ext cx="409111" cy="446963"/>
            <a:chOff x="0" y="0"/>
            <a:chExt cx="409109" cy="446961"/>
          </a:xfrm>
        </p:grpSpPr>
        <p:sp>
          <p:nvSpPr>
            <p:cNvPr id="290" name="Google Shape;290;p15"/>
            <p:cNvSpPr/>
            <p:nvPr/>
          </p:nvSpPr>
          <p:spPr>
            <a:xfrm>
              <a:off x="0" y="0"/>
              <a:ext cx="282876" cy="4450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97" y="21600"/>
                  </a:lnTo>
                  <a:lnTo>
                    <a:pt x="21564" y="18593"/>
                  </a:lnTo>
                  <a:lnTo>
                    <a:pt x="21600" y="2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Gill Sans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56062" y="112508"/>
              <a:ext cx="211671" cy="33445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517"/>
                  </a:lnTo>
                  <a:lnTo>
                    <a:pt x="2160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Gill Sans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26085" y="112508"/>
              <a:ext cx="211671" cy="33445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237"/>
                  </a:lnTo>
                  <a:lnTo>
                    <a:pt x="21600" y="1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Gill Sans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97439" y="112508"/>
              <a:ext cx="211670" cy="33445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032"/>
                  </a:lnTo>
                  <a:lnTo>
                    <a:pt x="21600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Gill Sans"/>
                <a:buNone/>
              </a:pPr>
              <a:endParaRPr sz="1200" b="1" i="0" u="none" strike="noStrike" cap="non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94" name="Google Shape;294;p15"/>
          <p:cNvSpPr txBox="1"/>
          <p:nvPr/>
        </p:nvSpPr>
        <p:spPr>
          <a:xfrm>
            <a:off x="10692086" y="8509546"/>
            <a:ext cx="183400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ui &lt;- fluidPage(</a:t>
            </a:r>
            <a:r>
              <a:rPr lang="en-US" sz="1000" b="1" i="0" u="none" strike="noStrike" cap="non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tabsetPanel(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tabPanel("tab 1", "contents"),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tabPanel("tab 2", "contents"),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tabPanel("tab 3", "contents")</a:t>
            </a:r>
            <a:r>
              <a:rPr lang="en-US" sz="10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10692086" y="9138923"/>
            <a:ext cx="1732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ui &lt;- fluidPage(</a:t>
            </a:r>
            <a:r>
              <a:rPr lang="en-US" sz="1000" b="1" i="0" u="none" strike="noStrike" cap="non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navlistPanel(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tabPanel("tab 1", "contents"),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tabPanel("tab 2", "contents"),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tabPanel("tab 3", "contents")</a:t>
            </a:r>
            <a:r>
              <a:rPr lang="en-US" sz="10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r>
              <a:rPr lang="en-US"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12617434" y="9102944"/>
            <a:ext cx="889001" cy="5588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25400" dir="3600000" rotWithShape="0">
              <a:srgbClr val="000000">
                <a:alpha val="69803"/>
              </a:srgbClr>
            </a:outerShdw>
          </a:effectLst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endParaRPr sz="1200" b="1" i="0" u="none" strike="noStrike" cap="none">
              <a:solidFill>
                <a:srgbClr val="4C4C4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10692086" y="9768301"/>
            <a:ext cx="1732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ui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&lt;-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navbarPage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title = "Page",</a:t>
            </a:r>
            <a:endParaRPr sz="12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tabPanel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("tab 1", "contents"),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tabPanel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("tab 2", "contents"),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 Light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tabPanel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("tab 3", "contents")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 dirty="0"/>
          </a:p>
        </p:txBody>
      </p:sp>
      <p:pic>
        <p:nvPicPr>
          <p:cNvPr id="298" name="Google Shape;298;p15" descr="Screen Shot 2015-06-10 at 5.27.03 PM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619893" y="8475097"/>
            <a:ext cx="884084" cy="554027"/>
          </a:xfrm>
          <a:prstGeom prst="rect">
            <a:avLst/>
          </a:prstGeom>
          <a:noFill/>
          <a:ln w="25400" cap="flat" cmpd="sng">
            <a:solidFill>
              <a:srgbClr val="F3F7F5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50800" dist="25400" dir="3600000" rotWithShape="0">
              <a:srgbClr val="000000">
                <a:alpha val="69803"/>
              </a:srgbClr>
            </a:outerShdw>
          </a:effectLst>
        </p:spPr>
      </p:pic>
      <p:pic>
        <p:nvPicPr>
          <p:cNvPr id="299" name="Google Shape;299;p15" descr="Screen Shot 2015-06-10 at 5.27.26 PM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619077" y="9102944"/>
            <a:ext cx="384952" cy="55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 descr="Screen Shot 2015-06-10 at 5.28.02 PM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2623662" y="9733853"/>
            <a:ext cx="884166" cy="557451"/>
          </a:xfrm>
          <a:prstGeom prst="rect">
            <a:avLst/>
          </a:prstGeom>
          <a:noFill/>
          <a:ln w="25400" cap="flat" cmpd="sng">
            <a:solidFill>
              <a:srgbClr val="F3F7F5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50800" dist="25400" dir="3600000" rotWithShape="0">
              <a:srgbClr val="000000">
                <a:alpha val="69803"/>
              </a:srgbClr>
            </a:outerShdw>
          </a:effectLst>
        </p:spPr>
      </p:pic>
      <p:pic>
        <p:nvPicPr>
          <p:cNvPr id="301" name="Google Shape;301;p15" descr="Screen Shot 2015-06-10 at 5.28.02 PM.png"/>
          <p:cNvPicPr preferRelativeResize="0"/>
          <p:nvPr/>
        </p:nvPicPr>
        <p:blipFill rotWithShape="1">
          <a:blip r:embed="rId15">
            <a:alphaModFix/>
          </a:blip>
          <a:srcRect t="36393" r="70026"/>
          <a:stretch/>
        </p:blipFill>
        <p:spPr>
          <a:xfrm>
            <a:off x="13023712" y="9130280"/>
            <a:ext cx="265017" cy="35457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 txBox="1"/>
          <p:nvPr/>
        </p:nvSpPr>
        <p:spPr>
          <a:xfrm>
            <a:off x="12118505" y="1860650"/>
            <a:ext cx="17544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 Light"/>
              <a:buNone/>
            </a:pPr>
            <a:r>
              <a:rPr lang="en-US" sz="800" b="0" i="0" u="none" strike="noStrike" cap="none" dirty="0" err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absolutePanel</a:t>
            </a:r>
            <a:r>
              <a:rPr lang="en-US" sz="800" b="0" i="0" u="none" strike="noStrike" cap="none" dirty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r>
              <a:rPr lang="en-US" sz="800" dirty="0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	</a:t>
            </a: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navlistPanel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 Light"/>
              <a:buNone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sidebarPanel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	</a:t>
            </a: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conditionalPanel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r>
              <a:rPr lang="en-US" sz="800" dirty="0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 Light"/>
              <a:buNone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fixedPanel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	</a:t>
            </a:r>
            <a:r>
              <a:rPr lang="en-US" sz="800" dirty="0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tabPanel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 Light"/>
              <a:buNone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tabsetPanel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	</a:t>
            </a: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headerPanel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r>
              <a:rPr lang="en-US" sz="800" dirty="0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 Light"/>
              <a:buNone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inputPanel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r>
              <a:rPr lang="en-US" sz="800" dirty="0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	 </a:t>
            </a: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titlePanel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 Light"/>
              <a:buNone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wellPanel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r>
              <a:rPr lang="en-US" sz="800" dirty="0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	 </a:t>
            </a: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mainPanel</a:t>
            </a: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endParaRPr dirty="0">
              <a:highlight>
                <a:srgbClr val="FFFF00"/>
              </a:highlight>
            </a:endParaRPr>
          </a:p>
        </p:txBody>
      </p:sp>
      <p:pic>
        <p:nvPicPr>
          <p:cNvPr id="303" name="Google Shape;303;p15" descr="shiny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2306380" y="68939"/>
            <a:ext cx="1369860" cy="1587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 descr="Dashboards Interactivos en R con shiny - Session 1.png"/>
          <p:cNvPicPr preferRelativeResize="0"/>
          <p:nvPr/>
        </p:nvPicPr>
        <p:blipFill rotWithShape="1">
          <a:blip r:embed="rId17">
            <a:alphaModFix/>
          </a:blip>
          <a:srcRect l="1439" t="6442" r="5006" b="9307"/>
          <a:stretch/>
        </p:blipFill>
        <p:spPr>
          <a:xfrm>
            <a:off x="518200" y="1225637"/>
            <a:ext cx="5458800" cy="25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 txBox="1"/>
          <p:nvPr/>
        </p:nvSpPr>
        <p:spPr>
          <a:xfrm>
            <a:off x="7311615" y="10096570"/>
            <a:ext cx="3295157" cy="24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Source Code Pro Medium"/>
              <a:buNone/>
            </a:pPr>
            <a:r>
              <a:rPr lang="en-US" sz="950" b="0" i="0" u="none" strike="noStrike" cap="none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img(src=“&lt;nombre archivo&gt;")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2320</Words>
  <Application>Microsoft Office PowerPoint</Application>
  <PresentationFormat>Custom</PresentationFormat>
  <Paragraphs>528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Source Sans Pro Black</vt:lpstr>
      <vt:lpstr>Avenir</vt:lpstr>
      <vt:lpstr>Source Sans Pro ExtraLight</vt:lpstr>
      <vt:lpstr>Source Sans Pro</vt:lpstr>
      <vt:lpstr>Source Sans Pro Light</vt:lpstr>
      <vt:lpstr>Source Sans Pro SemiBold</vt:lpstr>
      <vt:lpstr>Merriweather Sans</vt:lpstr>
      <vt:lpstr>Gill Sans</vt:lpstr>
      <vt:lpstr>Helvetica Neue</vt:lpstr>
      <vt:lpstr>Helvetica Neue Light</vt:lpstr>
      <vt:lpstr>Source Code Pro Medium</vt:lpstr>
      <vt:lpstr>White</vt:lpstr>
      <vt:lpstr>Shiny : : GUÍA RÁPIDA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: : GUÍA RÁPIDA</dc:title>
  <dc:creator>Sergio Toro</dc:creator>
  <cp:lastModifiedBy>FLORENCIA</cp:lastModifiedBy>
  <cp:revision>2</cp:revision>
  <dcterms:modified xsi:type="dcterms:W3CDTF">2020-01-28T17:20:22Z</dcterms:modified>
</cp:coreProperties>
</file>