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62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LORENCIA" initials="F" lastIdx="22" clrIdx="0"/>
  <p:cmAuthor id="1" name="Pal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269" autoAdjust="0"/>
    <p:restoredTop sz="95238" autoAdjust="0"/>
  </p:normalViewPr>
  <p:slideViewPr>
    <p:cSldViewPr>
      <p:cViewPr>
        <p:scale>
          <a:sx n="100" d="100"/>
          <a:sy n="100" d="100"/>
        </p:scale>
        <p:origin x="-1068" y="-2748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2366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LVaudor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stringr.tidyverse.or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rstudio.com" TargetMode="External"/><Relationship Id="rId11" Type="http://schemas.openxmlformats.org/officeDocument/2006/relationships/image" Target="../media/image5.png"/><Relationship Id="rId5" Type="http://schemas.openxmlformats.org/officeDocument/2006/relationships/hyperlink" Target="mailto:info@rstudio.com" TargetMode="External"/><Relationship Id="rId10" Type="http://schemas.openxmlformats.org/officeDocument/2006/relationships/hyperlink" Target="http://bit.ly/ISO639-1" TargetMode="External"/><Relationship Id="rId4" Type="http://schemas.openxmlformats.org/officeDocument/2006/relationships/hyperlink" Target="https://creativecommons.org/licenses/by/4.0/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https://twitter.com/LVaud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ringr.tidyverse.org/" TargetMode="External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7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"/>
          <p:cNvGrpSpPr/>
          <p:nvPr/>
        </p:nvGrpSpPr>
        <p:grpSpPr>
          <a:xfrm>
            <a:off x="5490034" y="5832791"/>
            <a:ext cx="254000" cy="2600960"/>
            <a:chOff x="25400" y="25400"/>
            <a:chExt cx="253999" cy="2600955"/>
          </a:xfrm>
        </p:grpSpPr>
        <p:sp>
          <p:nvSpPr>
            <p:cNvPr id="128" name="Rectangle"/>
            <p:cNvSpPr/>
            <p:nvPr/>
          </p:nvSpPr>
          <p:spPr>
            <a:xfrm>
              <a:off x="40792" y="29546"/>
              <a:ext cx="73036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  <a:endParaRPr/>
            </a:p>
          </p:txBody>
        </p:sp>
        <p:sp>
          <p:nvSpPr>
            <p:cNvPr id="129" name="Rectangle"/>
            <p:cNvSpPr/>
            <p:nvPr/>
          </p:nvSpPr>
          <p:spPr>
            <a:xfrm>
              <a:off x="110256" y="29546"/>
              <a:ext cx="73036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" name="Rectangle"/>
            <p:cNvSpPr/>
            <p:nvPr/>
          </p:nvSpPr>
          <p:spPr>
            <a:xfrm>
              <a:off x="183458" y="29546"/>
              <a:ext cx="730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131" name="Table"/>
            <p:cNvGraphicFramePr/>
            <p:nvPr/>
          </p:nvGraphicFramePr>
          <p:xfrm>
            <a:off x="25400" y="25400"/>
            <a:ext cx="253999" cy="2600955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grpSp>
        <p:nvGrpSpPr>
          <p:cNvPr id="137" name="Group"/>
          <p:cNvGrpSpPr/>
          <p:nvPr/>
        </p:nvGrpSpPr>
        <p:grpSpPr>
          <a:xfrm>
            <a:off x="4918093" y="5826149"/>
            <a:ext cx="358763" cy="508000"/>
            <a:chOff x="25400" y="25400"/>
            <a:chExt cx="358761" cy="507999"/>
          </a:xfrm>
        </p:grpSpPr>
        <p:sp>
          <p:nvSpPr>
            <p:cNvPr id="133" name="Rectangle"/>
            <p:cNvSpPr/>
            <p:nvPr/>
          </p:nvSpPr>
          <p:spPr>
            <a:xfrm>
              <a:off x="35300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  <a:endParaRPr/>
            </a:p>
          </p:txBody>
        </p:sp>
        <p:sp>
          <p:nvSpPr>
            <p:cNvPr id="134" name="Rectangle"/>
            <p:cNvSpPr/>
            <p:nvPr/>
          </p:nvSpPr>
          <p:spPr>
            <a:xfrm>
              <a:off x="168264" y="36187"/>
              <a:ext cx="73036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" name="Rectangle"/>
            <p:cNvSpPr/>
            <p:nvPr/>
          </p:nvSpPr>
          <p:spPr>
            <a:xfrm>
              <a:off x="304966" y="36187"/>
              <a:ext cx="73037" cy="4610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136" name="Table"/>
            <p:cNvGraphicFramePr/>
            <p:nvPr>
              <p:extLst>
                <p:ext uri="{D42A27DB-BD31-4B8C-83A1-F6EECF244321}">
                  <p14:modId xmlns:p14="http://schemas.microsoft.com/office/powerpoint/2010/main" val="3947448825"/>
                </p:ext>
              </p:extLst>
            </p:nvPr>
          </p:nvGraphicFramePr>
          <p:xfrm>
            <a:off x="25400" y="25400"/>
            <a:ext cx="358761" cy="5079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35876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sp>
        <p:nvSpPr>
          <p:cNvPr id="138" name="Juntar y Separar"/>
          <p:cNvSpPr txBox="1"/>
          <p:nvPr/>
        </p:nvSpPr>
        <p:spPr>
          <a:xfrm>
            <a:off x="4794814" y="5368875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2500" b="0" dirty="0" err="1">
                <a:solidFill>
                  <a:srgbClr val="C85679"/>
                </a:solidFill>
              </a:rPr>
              <a:t>Juntar</a:t>
            </a:r>
            <a:r>
              <a:rPr sz="2500" b="0" dirty="0">
                <a:solidFill>
                  <a:srgbClr val="C85679"/>
                </a:solidFill>
              </a:rPr>
              <a:t> y </a:t>
            </a:r>
            <a:r>
              <a:rPr sz="2500" b="0" dirty="0" err="1">
                <a:solidFill>
                  <a:srgbClr val="C85679"/>
                </a:solidFill>
              </a:rPr>
              <a:t>Separar</a:t>
            </a:r>
            <a:endParaRPr sz="2500" b="0" dirty="0">
              <a:solidFill>
                <a:srgbClr val="C85679"/>
              </a:solidFill>
            </a:endParaRPr>
          </a:p>
        </p:txBody>
      </p:sp>
      <p:sp>
        <p:nvSpPr>
          <p:cNvPr id="139" name="str_c(..., sep = &quot;&quot;, collapse = NULL) Une múltiples cadenas en una. str_c(letters, LETTERS)…"/>
          <p:cNvSpPr txBox="1"/>
          <p:nvPr/>
        </p:nvSpPr>
        <p:spPr>
          <a:xfrm>
            <a:off x="6201675" y="5794304"/>
            <a:ext cx="2882901" cy="446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r>
              <a:rPr sz="1100" b="1" dirty="0" err="1">
                <a:latin typeface="Source Sans Pro Light"/>
              </a:rPr>
              <a:t>str_c</a:t>
            </a:r>
            <a:r>
              <a:rPr sz="1100" dirty="0">
                <a:latin typeface="Source Sans Pro Light"/>
              </a:rPr>
              <a:t>(..., </a:t>
            </a:r>
            <a:r>
              <a:rPr sz="1100" dirty="0" err="1">
                <a:latin typeface="Source Sans Pro Light"/>
              </a:rPr>
              <a:t>sep</a:t>
            </a:r>
            <a:r>
              <a:rPr sz="1100" dirty="0">
                <a:latin typeface="Source Sans Pro Light"/>
              </a:rPr>
              <a:t> = "", collapse = NULL) </a:t>
            </a:r>
            <a:r>
              <a:rPr sz="1100" dirty="0" err="1">
                <a:latin typeface="Source Sans Pro Light"/>
              </a:rPr>
              <a:t>Une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múltiples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cadenas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en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una</a:t>
            </a:r>
            <a:r>
              <a:rPr sz="1100" dirty="0">
                <a:latin typeface="Source Sans Pro Light"/>
              </a:rPr>
              <a:t>. </a:t>
            </a:r>
            <a:r>
              <a:rPr sz="1100" i="1" dirty="0" err="1">
                <a:latin typeface="Source Sans Pro Light"/>
              </a:rPr>
              <a:t>str_c</a:t>
            </a:r>
            <a:r>
              <a:rPr sz="1100" i="1" dirty="0">
                <a:latin typeface="Source Sans Pro Light"/>
              </a:rPr>
              <a:t>(letters, LETTERS</a:t>
            </a:r>
            <a:r>
              <a:rPr sz="1100" i="1" dirty="0" smtClean="0">
                <a:latin typeface="Source Sans Pro Light"/>
              </a:rPr>
              <a:t>)</a:t>
            </a:r>
            <a:endParaRPr lang="en-US" sz="1100" i="1" dirty="0" smtClean="0">
              <a:latin typeface="Source Sans Pro Light"/>
            </a:endParaRPr>
          </a:p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endParaRPr sz="1100" i="1" dirty="0">
              <a:latin typeface="Source Sans Pro Light"/>
            </a:endParaRPr>
          </a:p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endParaRPr sz="1100" i="1" dirty="0">
              <a:latin typeface="Source Sans Pro Light"/>
            </a:endParaRPr>
          </a:p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r>
              <a:rPr sz="1100" b="1" dirty="0" err="1">
                <a:latin typeface="Source Sans Pro Light"/>
              </a:rPr>
              <a:t>str_c</a:t>
            </a:r>
            <a:r>
              <a:rPr sz="1100" dirty="0">
                <a:latin typeface="Source Sans Pro Light"/>
              </a:rPr>
              <a:t>(..., </a:t>
            </a:r>
            <a:r>
              <a:rPr sz="1100" dirty="0" err="1">
                <a:latin typeface="Source Sans Pro Light"/>
              </a:rPr>
              <a:t>sep</a:t>
            </a:r>
            <a:r>
              <a:rPr sz="1100" dirty="0">
                <a:latin typeface="Source Sans Pro Light"/>
              </a:rPr>
              <a:t> = "", </a:t>
            </a:r>
            <a:r>
              <a:rPr sz="1100" b="1" dirty="0">
                <a:latin typeface="Source Sans Pro Light"/>
              </a:rPr>
              <a:t>collapse = NULL</a:t>
            </a:r>
            <a:r>
              <a:rPr sz="1100" dirty="0">
                <a:latin typeface="Source Sans Pro Light"/>
              </a:rPr>
              <a:t>) </a:t>
            </a:r>
            <a:r>
              <a:rPr sz="1100" dirty="0" err="1">
                <a:latin typeface="Source Sans Pro Light"/>
              </a:rPr>
              <a:t>Colapsa</a:t>
            </a:r>
            <a:r>
              <a:rPr sz="1100" dirty="0">
                <a:latin typeface="Source Sans Pro Light"/>
              </a:rPr>
              <a:t> un vector de </a:t>
            </a:r>
            <a:r>
              <a:rPr sz="1100" dirty="0" err="1">
                <a:latin typeface="Source Sans Pro Light"/>
              </a:rPr>
              <a:t>cadenas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en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una</a:t>
            </a:r>
            <a:r>
              <a:rPr sz="1100" dirty="0">
                <a:latin typeface="Source Sans Pro Light"/>
              </a:rPr>
              <a:t> sola </a:t>
            </a:r>
            <a:r>
              <a:rPr sz="1100" dirty="0" err="1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. </a:t>
            </a:r>
            <a:r>
              <a:rPr sz="1100" i="1" dirty="0" err="1">
                <a:latin typeface="Source Sans Pro Light"/>
              </a:rPr>
              <a:t>str_c</a:t>
            </a:r>
            <a:r>
              <a:rPr sz="1100" i="1" dirty="0">
                <a:latin typeface="Source Sans Pro Light"/>
              </a:rPr>
              <a:t>(letters, collapse = "")</a:t>
            </a:r>
          </a:p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endParaRPr sz="1100" i="1" dirty="0">
              <a:latin typeface="Source Sans Pro Light"/>
            </a:endParaRPr>
          </a:p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r>
              <a:rPr sz="1100" b="1" dirty="0" err="1">
                <a:latin typeface="Source Sans Pro Light"/>
              </a:rPr>
              <a:t>str_dup</a:t>
            </a:r>
            <a:r>
              <a:rPr sz="1100" dirty="0">
                <a:latin typeface="Source Sans Pro Light"/>
              </a:rPr>
              <a:t>(</a:t>
            </a:r>
            <a:r>
              <a:rPr sz="1100" dirty="0" err="1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, </a:t>
            </a:r>
            <a:r>
              <a:rPr sz="1100" dirty="0" err="1">
                <a:latin typeface="Source Sans Pro Light"/>
              </a:rPr>
              <a:t>veces</a:t>
            </a:r>
            <a:r>
              <a:rPr sz="1100" dirty="0">
                <a:latin typeface="Source Sans Pro Light"/>
              </a:rPr>
              <a:t>) </a:t>
            </a:r>
            <a:r>
              <a:rPr sz="1100" dirty="0" err="1">
                <a:latin typeface="Source Sans Pro Light"/>
              </a:rPr>
              <a:t>Repite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cadenas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varias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veces</a:t>
            </a:r>
            <a:r>
              <a:rPr sz="1100" dirty="0">
                <a:latin typeface="Source Sans Pro Light"/>
              </a:rPr>
              <a:t>. </a:t>
            </a:r>
            <a:r>
              <a:rPr sz="1100" i="1" dirty="0" err="1" smtClean="0">
                <a:latin typeface="Source Sans Pro Light"/>
              </a:rPr>
              <a:t>str_dup</a:t>
            </a:r>
            <a:r>
              <a:rPr sz="1100" i="1" dirty="0" smtClean="0">
                <a:latin typeface="Source Sans Pro Light"/>
              </a:rPr>
              <a:t>(</a:t>
            </a:r>
            <a:r>
              <a:rPr lang="en-US" sz="1100" i="1" dirty="0" err="1" smtClean="0">
                <a:latin typeface="Source Sans Pro Light"/>
              </a:rPr>
              <a:t>fruta</a:t>
            </a:r>
            <a:r>
              <a:rPr sz="1100" i="1" dirty="0" smtClean="0">
                <a:latin typeface="Source Sans Pro Light"/>
              </a:rPr>
              <a:t>, </a:t>
            </a:r>
            <a:r>
              <a:rPr sz="1100" i="1" dirty="0">
                <a:latin typeface="Source Sans Pro Light"/>
              </a:rPr>
              <a:t>times = 2)</a:t>
            </a:r>
          </a:p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endParaRPr sz="1100" i="1" dirty="0">
              <a:latin typeface="Source Sans Pro Light"/>
            </a:endParaRPr>
          </a:p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endParaRPr sz="1100" i="1" dirty="0">
              <a:latin typeface="Source Sans Pro Light"/>
            </a:endParaRPr>
          </a:p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r>
              <a:rPr sz="1100" b="1" dirty="0" err="1">
                <a:latin typeface="Source Sans Pro Light"/>
              </a:rPr>
              <a:t>str_split_fixed</a:t>
            </a:r>
            <a:r>
              <a:rPr sz="1100" dirty="0">
                <a:latin typeface="Source Sans Pro Light"/>
              </a:rPr>
              <a:t>(</a:t>
            </a:r>
            <a:r>
              <a:rPr sz="1100" dirty="0" err="1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, </a:t>
            </a:r>
            <a:r>
              <a:rPr sz="1100" b="1" dirty="0" err="1"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Light"/>
              </a:rPr>
              <a:t>patrón</a:t>
            </a:r>
            <a:r>
              <a:rPr sz="1100" dirty="0">
                <a:latin typeface="Source Sans Pro Light"/>
              </a:rPr>
              <a:t>, n) Divide un vector de </a:t>
            </a:r>
            <a:r>
              <a:rPr sz="1100" dirty="0" err="1">
                <a:latin typeface="Source Sans Pro Light"/>
              </a:rPr>
              <a:t>cadenas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en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una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matriz</a:t>
            </a:r>
            <a:r>
              <a:rPr sz="1100" dirty="0">
                <a:latin typeface="Source Sans Pro Light"/>
              </a:rPr>
              <a:t> de </a:t>
            </a:r>
            <a:r>
              <a:rPr sz="1100" dirty="0" err="1">
                <a:latin typeface="Source Sans Pro Light"/>
              </a:rPr>
              <a:t>subcadenas</a:t>
            </a:r>
            <a:r>
              <a:rPr sz="1100" dirty="0">
                <a:latin typeface="Source Sans Pro Light"/>
              </a:rPr>
              <a:t> (</a:t>
            </a:r>
            <a:r>
              <a:rPr sz="1100" dirty="0" err="1">
                <a:latin typeface="Source Sans Pro Light"/>
              </a:rPr>
              <a:t>dividiendo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en</a:t>
            </a:r>
            <a:r>
              <a:rPr sz="1100" dirty="0">
                <a:latin typeface="Source Sans Pro Light"/>
              </a:rPr>
              <a:t> las </a:t>
            </a:r>
            <a:r>
              <a:rPr sz="1100" dirty="0" err="1">
                <a:latin typeface="Source Sans Pro Light"/>
              </a:rPr>
              <a:t>ocurrencias</a:t>
            </a:r>
            <a:r>
              <a:rPr sz="1100" dirty="0">
                <a:latin typeface="Source Sans Pro Light"/>
              </a:rPr>
              <a:t> </a:t>
            </a:r>
            <a:r>
              <a:rPr sz="1100" dirty="0" smtClean="0">
                <a:latin typeface="Source Sans Pro Light"/>
              </a:rPr>
              <a:t>de</a:t>
            </a:r>
            <a:r>
              <a:rPr lang="es-BO" sz="1100" dirty="0" smtClean="0">
                <a:latin typeface="Source Sans Pro Light"/>
              </a:rPr>
              <a:t> cada</a:t>
            </a:r>
            <a:r>
              <a:rPr sz="1100" dirty="0" smtClean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patrón</a:t>
            </a:r>
            <a:r>
              <a:rPr sz="1100" dirty="0">
                <a:latin typeface="Source Sans Pro Light"/>
              </a:rPr>
              <a:t> de </a:t>
            </a:r>
            <a:r>
              <a:rPr sz="1100" dirty="0" err="1">
                <a:latin typeface="Source Sans Pro Light"/>
              </a:rPr>
              <a:t>coincidencia</a:t>
            </a:r>
            <a:r>
              <a:rPr sz="1100" dirty="0">
                <a:latin typeface="Source Sans Pro Light"/>
              </a:rPr>
              <a:t>). </a:t>
            </a:r>
            <a:r>
              <a:rPr sz="1100" dirty="0" err="1" smtClean="0">
                <a:latin typeface="Source Sans Pro Light"/>
              </a:rPr>
              <a:t>También</a:t>
            </a:r>
            <a:r>
              <a:rPr lang="en-US" sz="1100" dirty="0">
                <a:latin typeface="Source Sans Pro Light"/>
              </a:rPr>
              <a:t> </a:t>
            </a:r>
            <a:r>
              <a:rPr sz="1100" b="1" dirty="0" err="1" smtClean="0">
                <a:latin typeface="Source Sans Pro Light"/>
              </a:rPr>
              <a:t>str_split</a:t>
            </a:r>
            <a:r>
              <a:rPr sz="1100" dirty="0" smtClean="0">
                <a:latin typeface="Source Sans Pro Light"/>
              </a:rPr>
              <a:t> </a:t>
            </a:r>
            <a:r>
              <a:rPr sz="1100" dirty="0">
                <a:latin typeface="Source Sans Pro Light"/>
              </a:rPr>
              <a:t>para </a:t>
            </a:r>
            <a:r>
              <a:rPr sz="1100" dirty="0" err="1">
                <a:latin typeface="Source Sans Pro Light"/>
              </a:rPr>
              <a:t>devolver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una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lista</a:t>
            </a:r>
            <a:r>
              <a:rPr sz="1100" dirty="0">
                <a:latin typeface="Source Sans Pro Light"/>
              </a:rPr>
              <a:t> de </a:t>
            </a:r>
            <a:r>
              <a:rPr sz="1100" dirty="0" err="1">
                <a:latin typeface="Source Sans Pro Light"/>
              </a:rPr>
              <a:t>subcadenas</a:t>
            </a:r>
            <a:r>
              <a:rPr sz="1100" dirty="0">
                <a:latin typeface="Source Sans Pro Light"/>
              </a:rPr>
              <a:t>. </a:t>
            </a:r>
          </a:p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r>
              <a:rPr sz="1100" i="1" dirty="0" err="1" smtClean="0">
                <a:latin typeface="Source Sans Pro Light"/>
              </a:rPr>
              <a:t>str_split_fixed</a:t>
            </a:r>
            <a:r>
              <a:rPr sz="1100" i="1" dirty="0" smtClean="0">
                <a:latin typeface="Source Sans Pro Light"/>
              </a:rPr>
              <a:t>(</a:t>
            </a:r>
            <a:r>
              <a:rPr lang="en-US" sz="1100" i="1" dirty="0" err="1" smtClean="0">
                <a:latin typeface="Source Sans Pro Light"/>
              </a:rPr>
              <a:t>fruta</a:t>
            </a:r>
            <a:r>
              <a:rPr sz="1100" i="1" dirty="0" smtClean="0">
                <a:latin typeface="Source Sans Pro Light"/>
              </a:rPr>
              <a:t>, </a:t>
            </a:r>
            <a:r>
              <a:rPr sz="1100" i="1" dirty="0">
                <a:latin typeface="Source Sans Pro Light"/>
              </a:rPr>
              <a:t>" ", n=2)</a:t>
            </a:r>
          </a:p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endParaRPr lang="en-US" sz="1100" i="1" dirty="0" smtClean="0">
              <a:latin typeface="Source Sans Pro Light"/>
            </a:endParaRPr>
          </a:p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endParaRPr sz="1100" i="1" dirty="0">
              <a:latin typeface="Source Sans Pro Light"/>
            </a:endParaRPr>
          </a:p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r>
              <a:rPr lang="es-BO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str_glue</a:t>
            </a:r>
            <a:r>
              <a:rPr sz="1100" dirty="0" smtClean="0">
                <a:latin typeface="Source Sans Pro Light"/>
              </a:rPr>
              <a:t>(..., </a:t>
            </a:r>
            <a:r>
              <a:rPr sz="1100" dirty="0">
                <a:latin typeface="Source Sans Pro Light"/>
              </a:rPr>
              <a:t>.</a:t>
            </a:r>
            <a:r>
              <a:rPr sz="1100" dirty="0" err="1">
                <a:latin typeface="Source Sans Pro Light"/>
              </a:rPr>
              <a:t>sep</a:t>
            </a:r>
            <a:r>
              <a:rPr sz="1100" dirty="0">
                <a:latin typeface="Source Sans Pro Light"/>
              </a:rPr>
              <a:t> = "", .</a:t>
            </a:r>
            <a:r>
              <a:rPr sz="1100" dirty="0" err="1">
                <a:latin typeface="Source Sans Pro Light"/>
              </a:rPr>
              <a:t>envir</a:t>
            </a:r>
            <a:r>
              <a:rPr sz="1100" dirty="0">
                <a:latin typeface="Source Sans Pro Light"/>
              </a:rPr>
              <a:t> = </a:t>
            </a:r>
            <a:r>
              <a:rPr sz="1100" dirty="0" err="1">
                <a:latin typeface="Source Sans Pro Light"/>
              </a:rPr>
              <a:t>parent.frame</a:t>
            </a:r>
            <a:r>
              <a:rPr sz="1100" dirty="0" smtClean="0">
                <a:latin typeface="Source Sans Pro Light"/>
              </a:rPr>
              <a:t>()</a:t>
            </a:r>
            <a:r>
              <a:rPr lang="en-US" sz="1100" dirty="0">
                <a:latin typeface="Source Sans Pro Light"/>
              </a:rPr>
              <a:t>)</a:t>
            </a:r>
            <a:r>
              <a:rPr sz="1100" dirty="0" smtClean="0">
                <a:latin typeface="Source Sans Pro Light"/>
              </a:rPr>
              <a:t> </a:t>
            </a:r>
            <a:r>
              <a:rPr sz="1100" dirty="0" err="1" smtClean="0">
                <a:latin typeface="Source Sans Pro Light"/>
              </a:rPr>
              <a:t>Crea</a:t>
            </a:r>
            <a:r>
              <a:rPr sz="1100" dirty="0" smtClean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una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 a </a:t>
            </a:r>
            <a:r>
              <a:rPr sz="1100" dirty="0" err="1">
                <a:latin typeface="Source Sans Pro Light"/>
              </a:rPr>
              <a:t>partir</a:t>
            </a:r>
            <a:r>
              <a:rPr sz="1100" dirty="0">
                <a:latin typeface="Source Sans Pro Light"/>
              </a:rPr>
              <a:t> de </a:t>
            </a:r>
            <a:r>
              <a:rPr sz="1100" dirty="0" err="1">
                <a:latin typeface="Source Sans Pro Light"/>
              </a:rPr>
              <a:t>cadenas</a:t>
            </a:r>
            <a:r>
              <a:rPr sz="1100" dirty="0">
                <a:latin typeface="Source Sans Pro Light"/>
              </a:rPr>
              <a:t> y {</a:t>
            </a:r>
            <a:r>
              <a:rPr sz="1100" dirty="0" err="1" smtClean="0">
                <a:latin typeface="Source Sans Pro Light"/>
              </a:rPr>
              <a:t>expresi</a:t>
            </a:r>
            <a:r>
              <a:rPr lang="en-US" sz="1100" dirty="0" err="1" smtClean="0">
                <a:latin typeface="Source Sans Pro Light"/>
              </a:rPr>
              <a:t>ones</a:t>
            </a:r>
            <a:r>
              <a:rPr sz="1100" dirty="0" smtClean="0">
                <a:latin typeface="Source Sans Pro Light"/>
              </a:rPr>
              <a:t>} </a:t>
            </a:r>
            <a:r>
              <a:rPr sz="1100" dirty="0">
                <a:latin typeface="Source Sans Pro Light"/>
              </a:rPr>
              <a:t>para </a:t>
            </a:r>
            <a:r>
              <a:rPr sz="1100" dirty="0" err="1">
                <a:latin typeface="Source Sans Pro Light"/>
              </a:rPr>
              <a:t>evaluar</a:t>
            </a:r>
            <a:r>
              <a:rPr sz="1100" dirty="0">
                <a:latin typeface="Source Sans Pro Light"/>
              </a:rPr>
              <a:t>. </a:t>
            </a:r>
            <a:r>
              <a:rPr lang="en-US" sz="1100" i="1" dirty="0" err="1">
                <a:latin typeface="Source Sans Pro Light"/>
              </a:rPr>
              <a:t>s</a:t>
            </a:r>
            <a:r>
              <a:rPr lang="en-US" sz="1100" i="1" dirty="0" err="1" smtClean="0">
                <a:latin typeface="Source Sans Pro Light"/>
              </a:rPr>
              <a:t>tr_</a:t>
            </a:r>
            <a:r>
              <a:rPr sz="1100" i="1" dirty="0" err="1" smtClean="0">
                <a:latin typeface="Source Sans Pro Light"/>
              </a:rPr>
              <a:t>glue</a:t>
            </a:r>
            <a:r>
              <a:rPr sz="1100" i="1" dirty="0">
                <a:latin typeface="Source Sans Pro Light"/>
              </a:rPr>
              <a:t>("Pi is {pi}")</a:t>
            </a:r>
          </a:p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endParaRPr sz="1100" i="1" dirty="0">
              <a:latin typeface="Source Sans Pro Light"/>
            </a:endParaRPr>
          </a:p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r>
              <a:rPr lang="es-BO" dirty="0" err="1" smtClean="0">
                <a:solidFill>
                  <a:srgbClr val="000000"/>
                </a:solidFill>
                <a:latin typeface="Segoe UI Semibold" panose="020B0702040204020203" pitchFamily="34" charset="0"/>
                <a:ea typeface="Source Sans Pro ExtraLight" pitchFamily="34" charset="0"/>
                <a:cs typeface="Segoe UI Semibold" panose="020B0702040204020203" pitchFamily="34" charset="0"/>
              </a:rPr>
              <a:t>str_glue</a:t>
            </a:r>
            <a:r>
              <a:rPr dirty="0" smtClean="0">
                <a:solidFill>
                  <a:srgbClr val="000000"/>
                </a:solidFill>
                <a:latin typeface="Segoe UI Semibold" panose="020B0702040204020203" pitchFamily="34" charset="0"/>
                <a:ea typeface="Source Sans Pro ExtraLight" pitchFamily="34" charset="0"/>
                <a:cs typeface="Segoe UI Semibold" panose="020B0702040204020203" pitchFamily="34" charset="0"/>
              </a:rPr>
              <a:t>_data</a:t>
            </a:r>
            <a:r>
              <a:rPr sz="1100" dirty="0" smtClean="0">
                <a:latin typeface="Source Sans Pro Light"/>
              </a:rPr>
              <a:t>(.</a:t>
            </a:r>
            <a:r>
              <a:rPr sz="1100" dirty="0">
                <a:latin typeface="Source Sans Pro Light"/>
              </a:rPr>
              <a:t>x, ..., .</a:t>
            </a:r>
            <a:r>
              <a:rPr sz="1100" dirty="0" err="1">
                <a:latin typeface="Source Sans Pro Light"/>
              </a:rPr>
              <a:t>sep</a:t>
            </a:r>
            <a:r>
              <a:rPr sz="1100" dirty="0">
                <a:latin typeface="Source Sans Pro Light"/>
              </a:rPr>
              <a:t> = "", .</a:t>
            </a:r>
            <a:r>
              <a:rPr sz="1100" dirty="0" err="1">
                <a:latin typeface="Source Sans Pro Light"/>
              </a:rPr>
              <a:t>envir</a:t>
            </a:r>
            <a:r>
              <a:rPr sz="1100" dirty="0">
                <a:latin typeface="Source Sans Pro Light"/>
              </a:rPr>
              <a:t> = </a:t>
            </a:r>
            <a:r>
              <a:rPr sz="1100" dirty="0" err="1">
                <a:latin typeface="Source Sans Pro Light"/>
              </a:rPr>
              <a:t>parent.frame</a:t>
            </a:r>
            <a:r>
              <a:rPr sz="1100" dirty="0">
                <a:latin typeface="Source Sans Pro Light"/>
              </a:rPr>
              <a:t>(), </a:t>
            </a:r>
            <a:r>
              <a:rPr sz="1100" dirty="0" smtClean="0">
                <a:latin typeface="Source Sans Pro Light"/>
              </a:rPr>
              <a:t>.</a:t>
            </a:r>
            <a:r>
              <a:rPr lang="en-US" sz="1100" dirty="0" err="1" smtClean="0">
                <a:latin typeface="Source Sans Pro Light"/>
              </a:rPr>
              <a:t>na</a:t>
            </a:r>
            <a:r>
              <a:rPr sz="1100" dirty="0" smtClean="0">
                <a:latin typeface="Source Sans Pro Light"/>
              </a:rPr>
              <a:t>= "</a:t>
            </a:r>
            <a:r>
              <a:rPr lang="en-US" sz="1100" dirty="0" smtClean="0">
                <a:latin typeface="Source Sans Pro Light"/>
              </a:rPr>
              <a:t>NA</a:t>
            </a:r>
            <a:r>
              <a:rPr sz="1100" dirty="0" smtClean="0">
                <a:latin typeface="Source Sans Pro Light"/>
              </a:rPr>
              <a:t>") </a:t>
            </a:r>
            <a:r>
              <a:rPr sz="1100" dirty="0" err="1">
                <a:latin typeface="Source Sans Pro Light"/>
              </a:rPr>
              <a:t>Usa</a:t>
            </a:r>
            <a:r>
              <a:rPr sz="1100" dirty="0">
                <a:latin typeface="Source Sans Pro Light"/>
              </a:rPr>
              <a:t> un </a:t>
            </a:r>
            <a:r>
              <a:rPr lang="en-US" sz="1100" dirty="0" err="1" smtClean="0">
                <a:latin typeface="Source Sans Pro Light"/>
              </a:rPr>
              <a:t>conjunto</a:t>
            </a:r>
            <a:r>
              <a:rPr lang="en-US" sz="1100" dirty="0" smtClean="0">
                <a:latin typeface="Source Sans Pro Light"/>
              </a:rPr>
              <a:t> de </a:t>
            </a:r>
            <a:r>
              <a:rPr lang="en-US" sz="1100" dirty="0" err="1" smtClean="0">
                <a:latin typeface="Source Sans Pro Light"/>
              </a:rPr>
              <a:t>datos</a:t>
            </a:r>
            <a:r>
              <a:rPr sz="1100" dirty="0" smtClean="0">
                <a:latin typeface="Source Sans Pro Light"/>
              </a:rPr>
              <a:t>, </a:t>
            </a:r>
            <a:r>
              <a:rPr sz="1100" dirty="0" err="1">
                <a:latin typeface="Source Sans Pro Light"/>
              </a:rPr>
              <a:t>lista</a:t>
            </a:r>
            <a:r>
              <a:rPr sz="1100" dirty="0">
                <a:latin typeface="Source Sans Pro Light"/>
              </a:rPr>
              <a:t>, o </a:t>
            </a:r>
            <a:r>
              <a:rPr sz="1100" dirty="0" err="1">
                <a:latin typeface="Source Sans Pro Light"/>
              </a:rPr>
              <a:t>entorno</a:t>
            </a:r>
            <a:r>
              <a:rPr sz="1100" dirty="0">
                <a:latin typeface="Source Sans Pro Light"/>
              </a:rPr>
              <a:t> para </a:t>
            </a:r>
            <a:r>
              <a:rPr sz="1100" dirty="0" err="1">
                <a:latin typeface="Source Sans Pro Light"/>
              </a:rPr>
              <a:t>crear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una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 a </a:t>
            </a:r>
            <a:r>
              <a:rPr sz="1100" dirty="0" err="1">
                <a:latin typeface="Source Sans Pro Light"/>
              </a:rPr>
              <a:t>partir</a:t>
            </a:r>
            <a:r>
              <a:rPr sz="1100" dirty="0">
                <a:latin typeface="Source Sans Pro Light"/>
              </a:rPr>
              <a:t> de </a:t>
            </a:r>
            <a:r>
              <a:rPr sz="1100" dirty="0" err="1">
                <a:latin typeface="Source Sans Pro Light"/>
              </a:rPr>
              <a:t>cadenas</a:t>
            </a:r>
            <a:r>
              <a:rPr sz="1100" dirty="0">
                <a:latin typeface="Source Sans Pro Light"/>
              </a:rPr>
              <a:t> y {</a:t>
            </a:r>
            <a:r>
              <a:rPr sz="1100" dirty="0" err="1" smtClean="0">
                <a:latin typeface="Source Sans Pro Light"/>
              </a:rPr>
              <a:t>expresi</a:t>
            </a:r>
            <a:r>
              <a:rPr lang="en-US" sz="1100" dirty="0" err="1" smtClean="0">
                <a:latin typeface="Source Sans Pro Light"/>
              </a:rPr>
              <a:t>ones</a:t>
            </a:r>
            <a:r>
              <a:rPr sz="1100" dirty="0" smtClean="0">
                <a:latin typeface="Source Sans Pro Light"/>
              </a:rPr>
              <a:t>} </a:t>
            </a:r>
            <a:r>
              <a:rPr sz="1100" dirty="0">
                <a:latin typeface="Source Sans Pro Light"/>
              </a:rPr>
              <a:t>para </a:t>
            </a:r>
            <a:r>
              <a:rPr sz="1100" dirty="0" err="1">
                <a:latin typeface="Source Sans Pro Light"/>
              </a:rPr>
              <a:t>evaluar</a:t>
            </a:r>
            <a:r>
              <a:rPr sz="1100" dirty="0">
                <a:latin typeface="Source Sans Pro Light"/>
              </a:rPr>
              <a:t>. </a:t>
            </a:r>
            <a:r>
              <a:rPr lang="en-US" sz="1100" i="1" dirty="0" err="1" smtClean="0">
                <a:latin typeface="Source Sans Pro Light"/>
              </a:rPr>
              <a:t>str_glue</a:t>
            </a:r>
            <a:r>
              <a:rPr sz="1100" i="1" dirty="0" err="1" smtClean="0">
                <a:latin typeface="Source Sans Pro Light"/>
              </a:rPr>
              <a:t>_data</a:t>
            </a:r>
            <a:r>
              <a:rPr sz="1100" i="1" dirty="0" smtClean="0">
                <a:latin typeface="Source Sans Pro Light"/>
              </a:rPr>
              <a:t>(</a:t>
            </a:r>
            <a:r>
              <a:rPr sz="1100" i="1" dirty="0" err="1" smtClean="0">
                <a:latin typeface="Source Sans Pro Light"/>
              </a:rPr>
              <a:t>mtcars</a:t>
            </a:r>
            <a:r>
              <a:rPr sz="1100" i="1" dirty="0">
                <a:latin typeface="Source Sans Pro Light"/>
              </a:rPr>
              <a:t>, "{</a:t>
            </a:r>
            <a:r>
              <a:rPr sz="1100" i="1" dirty="0" err="1">
                <a:latin typeface="Source Sans Pro Light"/>
              </a:rPr>
              <a:t>rownames</a:t>
            </a:r>
            <a:r>
              <a:rPr sz="1100" i="1" dirty="0">
                <a:latin typeface="Source Sans Pro Light"/>
              </a:rPr>
              <a:t>(</a:t>
            </a:r>
            <a:r>
              <a:rPr sz="1100" i="1" dirty="0" err="1">
                <a:latin typeface="Source Sans Pro Light"/>
              </a:rPr>
              <a:t>mtcars</a:t>
            </a:r>
            <a:r>
              <a:rPr sz="1100" i="1" dirty="0">
                <a:latin typeface="Source Sans Pro Light"/>
              </a:rPr>
              <a:t>)} has {</a:t>
            </a:r>
            <a:r>
              <a:rPr sz="1100" i="1" dirty="0" err="1">
                <a:latin typeface="Source Sans Pro Light"/>
              </a:rPr>
              <a:t>hp</a:t>
            </a:r>
            <a:r>
              <a:rPr sz="1100" i="1" dirty="0">
                <a:latin typeface="Source Sans Pro Light"/>
              </a:rPr>
              <a:t>} </a:t>
            </a:r>
            <a:r>
              <a:rPr sz="1100" i="1" dirty="0" err="1">
                <a:latin typeface="Source Sans Pro Light"/>
              </a:rPr>
              <a:t>hp</a:t>
            </a:r>
            <a:r>
              <a:rPr sz="1100" i="1" dirty="0">
                <a:latin typeface="Source Sans Pro Light"/>
              </a:rPr>
              <a:t>")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4926257" y="8701864"/>
            <a:ext cx="860184" cy="496993"/>
            <a:chOff x="0" y="0"/>
            <a:chExt cx="860182" cy="496991"/>
          </a:xfrm>
        </p:grpSpPr>
        <p:sp>
          <p:nvSpPr>
            <p:cNvPr id="140" name="Rectangle"/>
            <p:cNvSpPr/>
            <p:nvPr/>
          </p:nvSpPr>
          <p:spPr>
            <a:xfrm>
              <a:off x="301683" y="376418"/>
              <a:ext cx="1457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1" name="{xx}"/>
            <p:cNvSpPr txBox="1"/>
            <p:nvPr/>
          </p:nvSpPr>
          <p:spPr>
            <a:xfrm>
              <a:off x="241300" y="0"/>
              <a:ext cx="291307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t>{xx}</a:t>
              </a:r>
            </a:p>
          </p:txBody>
        </p:sp>
        <p:sp>
          <p:nvSpPr>
            <p:cNvPr id="142" name="Rectangle"/>
            <p:cNvSpPr/>
            <p:nvPr/>
          </p:nvSpPr>
          <p:spPr>
            <a:xfrm>
              <a:off x="0" y="57784"/>
              <a:ext cx="1584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3" name="Rectangle"/>
            <p:cNvSpPr/>
            <p:nvPr/>
          </p:nvSpPr>
          <p:spPr>
            <a:xfrm>
              <a:off x="181123" y="57784"/>
              <a:ext cx="94954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4" name="Square"/>
            <p:cNvSpPr/>
            <p:nvPr/>
          </p:nvSpPr>
          <p:spPr>
            <a:xfrm>
              <a:off x="476547" y="57784"/>
              <a:ext cx="1203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5" name="Rectangle"/>
            <p:cNvSpPr/>
            <p:nvPr/>
          </p:nvSpPr>
          <p:spPr>
            <a:xfrm>
              <a:off x="790630" y="57784"/>
              <a:ext cx="695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6" name="{yy}"/>
            <p:cNvSpPr txBox="1"/>
            <p:nvPr/>
          </p:nvSpPr>
          <p:spPr>
            <a:xfrm>
              <a:off x="558800" y="0"/>
              <a:ext cx="291307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t>{yy}</a:t>
              </a:r>
            </a:p>
          </p:txBody>
        </p:sp>
        <p:sp>
          <p:nvSpPr>
            <p:cNvPr id="147" name="Line"/>
            <p:cNvSpPr/>
            <p:nvPr/>
          </p:nvSpPr>
          <p:spPr>
            <a:xfrm>
              <a:off x="436247" y="212010"/>
              <a:ext cx="1" cy="1396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Rectangle"/>
            <p:cNvSpPr/>
            <p:nvPr/>
          </p:nvSpPr>
          <p:spPr>
            <a:xfrm>
              <a:off x="0" y="376418"/>
              <a:ext cx="1584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" name="Rectangle"/>
            <p:cNvSpPr/>
            <p:nvPr/>
          </p:nvSpPr>
          <p:spPr>
            <a:xfrm>
              <a:off x="181123" y="376418"/>
              <a:ext cx="94954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" name="Square"/>
            <p:cNvSpPr/>
            <p:nvPr/>
          </p:nvSpPr>
          <p:spPr>
            <a:xfrm>
              <a:off x="476547" y="376418"/>
              <a:ext cx="1203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" name="Rectangle"/>
            <p:cNvSpPr/>
            <p:nvPr/>
          </p:nvSpPr>
          <p:spPr>
            <a:xfrm>
              <a:off x="790630" y="376418"/>
              <a:ext cx="695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" name="Rectangle"/>
            <p:cNvSpPr/>
            <p:nvPr/>
          </p:nvSpPr>
          <p:spPr>
            <a:xfrm>
              <a:off x="619033" y="376418"/>
              <a:ext cx="1584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54" name="Line"/>
          <p:cNvSpPr/>
          <p:nvPr/>
        </p:nvSpPr>
        <p:spPr>
          <a:xfrm>
            <a:off x="5320179" y="60674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62" name="Group"/>
          <p:cNvGrpSpPr/>
          <p:nvPr/>
        </p:nvGrpSpPr>
        <p:grpSpPr>
          <a:xfrm>
            <a:off x="4918093" y="6997700"/>
            <a:ext cx="778067" cy="523899"/>
            <a:chOff x="25400" y="9501"/>
            <a:chExt cx="501233" cy="523897"/>
          </a:xfrm>
        </p:grpSpPr>
        <p:sp>
          <p:nvSpPr>
            <p:cNvPr id="156" name="Rectangle"/>
            <p:cNvSpPr/>
            <p:nvPr/>
          </p:nvSpPr>
          <p:spPr>
            <a:xfrm>
              <a:off x="392327" y="36187"/>
              <a:ext cx="134306" cy="477947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157" name="Table"/>
            <p:cNvGraphicFramePr/>
            <p:nvPr>
              <p:extLst>
                <p:ext uri="{D42A27DB-BD31-4B8C-83A1-F6EECF244321}">
                  <p14:modId xmlns:p14="http://schemas.microsoft.com/office/powerpoint/2010/main" val="4134639209"/>
                </p:ext>
              </p:extLst>
            </p:nvPr>
          </p:nvGraphicFramePr>
          <p:xfrm>
            <a:off x="390640" y="9501"/>
            <a:ext cx="131767" cy="507998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454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160" name="Group"/>
            <p:cNvGrpSpPr/>
            <p:nvPr/>
          </p:nvGrpSpPr>
          <p:grpSpPr>
            <a:xfrm>
              <a:off x="25400" y="25400"/>
              <a:ext cx="89995" cy="507998"/>
              <a:chOff x="25400" y="25400"/>
              <a:chExt cx="89995" cy="507998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35300" y="36187"/>
                <a:ext cx="73036" cy="46102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chemeClr val="accent5">
                        <a:hueOff val="1261427"/>
                        <a:lumOff val="16825"/>
                      </a:schemeClr>
                    </a:solidFill>
                  </a:defRPr>
                </a:pPr>
                <a:endParaRPr/>
              </a:p>
            </p:txBody>
          </p:sp>
          <p:graphicFrame>
            <p:nvGraphicFramePr>
              <p:cNvPr id="159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3768779276"/>
                  </p:ext>
                </p:extLst>
              </p:nvPr>
            </p:nvGraphicFramePr>
            <p:xfrm>
              <a:off x="25400" y="25400"/>
              <a:ext cx="89995" cy="507998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39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1" name="Line"/>
            <p:cNvSpPr/>
            <p:nvPr/>
          </p:nvSpPr>
          <p:spPr>
            <a:xfrm>
              <a:off x="173485" y="26670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5151760" y="7631451"/>
            <a:ext cx="584099" cy="542074"/>
            <a:chOff x="241402" y="24271"/>
            <a:chExt cx="584098" cy="508537"/>
          </a:xfrm>
        </p:grpSpPr>
        <p:graphicFrame>
          <p:nvGraphicFramePr>
            <p:cNvPr id="171" name="Table"/>
            <p:cNvGraphicFramePr/>
            <p:nvPr>
              <p:extLst>
                <p:ext uri="{D42A27DB-BD31-4B8C-83A1-F6EECF244321}">
                  <p14:modId xmlns:p14="http://schemas.microsoft.com/office/powerpoint/2010/main" val="829079356"/>
                </p:ext>
              </p:extLst>
            </p:nvPr>
          </p:nvGraphicFramePr>
          <p:xfrm>
            <a:off x="241402" y="31969"/>
            <a:ext cx="213946" cy="50083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1394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3346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346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346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346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73" name="Line"/>
            <p:cNvSpPr/>
            <p:nvPr/>
          </p:nvSpPr>
          <p:spPr>
            <a:xfrm>
              <a:off x="286201" y="26129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84" name="Group"/>
            <p:cNvGrpSpPr/>
            <p:nvPr/>
          </p:nvGrpSpPr>
          <p:grpSpPr>
            <a:xfrm>
              <a:off x="451657" y="24271"/>
              <a:ext cx="373843" cy="477700"/>
              <a:chOff x="19050" y="24271"/>
              <a:chExt cx="373842" cy="477699"/>
            </a:xfrm>
          </p:grpSpPr>
          <p:sp>
            <p:nvSpPr>
              <p:cNvPr id="174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5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6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21044" y="147866"/>
                <a:ext cx="203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178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3974634993"/>
                  </p:ext>
                </p:extLst>
              </p:nvPr>
            </p:nvGraphicFramePr>
            <p:xfrm>
              <a:off x="25400" y="25400"/>
              <a:ext cx="216092" cy="47657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160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grpSp>
            <p:nvGrpSpPr>
              <p:cNvPr id="183" name="Group"/>
              <p:cNvGrpSpPr/>
              <p:nvPr/>
            </p:nvGrpSpPr>
            <p:grpSpPr>
              <a:xfrm>
                <a:off x="242861" y="25400"/>
                <a:ext cx="150031" cy="476570"/>
                <a:chOff x="25400" y="25400"/>
                <a:chExt cx="150031" cy="476570"/>
              </a:xfrm>
            </p:grpSpPr>
            <p:sp>
              <p:nvSpPr>
                <p:cNvPr id="179" name="Rectangle"/>
                <p:cNvSpPr/>
                <p:nvPr/>
              </p:nvSpPr>
              <p:spPr>
                <a:xfrm>
                  <a:off x="35725" y="258762"/>
                  <a:ext cx="444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80" name="Rectangle"/>
                <p:cNvSpPr/>
                <p:nvPr/>
              </p:nvSpPr>
              <p:spPr>
                <a:xfrm>
                  <a:off x="35725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81" name="Rectangle"/>
                <p:cNvSpPr/>
                <p:nvPr/>
              </p:nvSpPr>
              <p:spPr>
                <a:xfrm>
                  <a:off x="35725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100"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182" name="Table"/>
                <p:cNvGraphicFramePr/>
                <p:nvPr>
                  <p:extLst>
                    <p:ext uri="{D42A27DB-BD31-4B8C-83A1-F6EECF244321}">
                      <p14:modId xmlns:p14="http://schemas.microsoft.com/office/powerpoint/2010/main" val="3847524288"/>
                    </p:ext>
                  </p:extLst>
                </p:nvPr>
              </p:nvGraphicFramePr>
              <p:xfrm>
                <a:off x="25400" y="25400"/>
                <a:ext cx="150031" cy="47657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0032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100" dirty="0"/>
                          </a:p>
                        </a:txBody>
                        <a:tcPr marL="50800" marR="50800" marT="50800" marB="50800" anchor="ctr" horzOverflow="overflow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100" dirty="0"/>
                          </a:p>
                        </a:txBody>
                        <a:tcPr marL="50800" marR="50800" marT="50800" marB="50800" anchor="ctr" horzOverflow="overflow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100" dirty="0"/>
                          </a:p>
                        </a:txBody>
                        <a:tcPr marL="50800" marR="50800" marT="50800" marB="50800" anchor="ctr" horzOverflow="overflow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100" dirty="0"/>
                          </a:p>
                        </a:txBody>
                        <a:tcPr marL="50800" marR="50800" marT="50800" marB="50800" anchor="ctr" horzOverflow="overflow"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</p:grpSp>
        </p:grpSp>
      </p:grpSp>
      <p:grpSp>
        <p:nvGrpSpPr>
          <p:cNvPr id="193" name="Group"/>
          <p:cNvGrpSpPr/>
          <p:nvPr/>
        </p:nvGrpSpPr>
        <p:grpSpPr>
          <a:xfrm>
            <a:off x="454488" y="7858991"/>
            <a:ext cx="746026" cy="405974"/>
            <a:chOff x="20729" y="-121698"/>
            <a:chExt cx="557813" cy="405973"/>
          </a:xfrm>
        </p:grpSpPr>
        <p:sp>
          <p:nvSpPr>
            <p:cNvPr id="190" name="A STRING"/>
            <p:cNvSpPr txBox="1"/>
            <p:nvPr/>
          </p:nvSpPr>
          <p:spPr>
            <a:xfrm>
              <a:off x="31575" y="-121698"/>
              <a:ext cx="546967" cy="182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lang="es-BO" dirty="0" smtClean="0"/>
                <a:t>UNA CADENA</a:t>
              </a:r>
              <a:endParaRPr dirty="0"/>
            </a:p>
          </p:txBody>
        </p:sp>
        <p:sp>
          <p:nvSpPr>
            <p:cNvPr id="191" name="a string"/>
            <p:cNvSpPr txBox="1"/>
            <p:nvPr/>
          </p:nvSpPr>
          <p:spPr>
            <a:xfrm>
              <a:off x="20729" y="192835"/>
              <a:ext cx="552792" cy="91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lang="es-BO" dirty="0" smtClean="0"/>
                <a:t>una cadena</a:t>
              </a:r>
              <a:endParaRPr dirty="0"/>
            </a:p>
          </p:txBody>
        </p:sp>
        <p:sp>
          <p:nvSpPr>
            <p:cNvPr id="192" name="Line"/>
            <p:cNvSpPr/>
            <p:nvPr/>
          </p:nvSpPr>
          <p:spPr>
            <a:xfrm>
              <a:off x="297124" y="83811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877926" y="5800654"/>
            <a:ext cx="187806" cy="509120"/>
            <a:chOff x="21578" y="13671"/>
            <a:chExt cx="193139" cy="456783"/>
          </a:xfrm>
        </p:grpSpPr>
        <p:sp>
          <p:nvSpPr>
            <p:cNvPr id="211" name="Rectangle"/>
            <p:cNvSpPr/>
            <p:nvPr/>
          </p:nvSpPr>
          <p:spPr>
            <a:xfrm>
              <a:off x="24216" y="27001"/>
              <a:ext cx="190501" cy="44345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2" name="Rectangle"/>
            <p:cNvSpPr/>
            <p:nvPr/>
          </p:nvSpPr>
          <p:spPr>
            <a:xfrm>
              <a:off x="70248" y="23487"/>
              <a:ext cx="73037" cy="446967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213" name="Table"/>
            <p:cNvGraphicFramePr/>
            <p:nvPr>
              <p:extLst>
                <p:ext uri="{D42A27DB-BD31-4B8C-83A1-F6EECF244321}">
                  <p14:modId xmlns:p14="http://schemas.microsoft.com/office/powerpoint/2010/main" val="3885968995"/>
                </p:ext>
              </p:extLst>
            </p:nvPr>
          </p:nvGraphicFramePr>
          <p:xfrm>
            <a:off x="21578" y="13671"/>
            <a:ext cx="193139" cy="455778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8780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sp>
        <p:nvSpPr>
          <p:cNvPr id="219" name="Transformar Cadenas"/>
          <p:cNvSpPr txBox="1"/>
          <p:nvPr/>
        </p:nvSpPr>
        <p:spPr>
          <a:xfrm>
            <a:off x="303066" y="5368875"/>
            <a:ext cx="314348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2500" b="0" dirty="0" err="1">
                <a:solidFill>
                  <a:srgbClr val="C85679"/>
                </a:solidFill>
              </a:rPr>
              <a:t>Transformar</a:t>
            </a:r>
            <a:r>
              <a:rPr sz="2500" b="0" dirty="0">
                <a:solidFill>
                  <a:srgbClr val="C85679"/>
                </a:solidFill>
              </a:rPr>
              <a:t> </a:t>
            </a:r>
            <a:r>
              <a:rPr sz="2500" b="0" dirty="0" err="1">
                <a:solidFill>
                  <a:srgbClr val="C85679"/>
                </a:solidFill>
              </a:rPr>
              <a:t>Cadenas</a:t>
            </a:r>
            <a:endParaRPr sz="2500" b="0" dirty="0">
              <a:solidFill>
                <a:srgbClr val="C85679"/>
              </a:solidFill>
            </a:endParaRPr>
          </a:p>
        </p:txBody>
      </p:sp>
      <p:sp>
        <p:nvSpPr>
          <p:cNvPr id="220" name="str_sub() &lt;- valor. Reemplaza subcadenas identificadas con str_sub() y se asignan al resultado.…"/>
          <p:cNvSpPr txBox="1"/>
          <p:nvPr/>
        </p:nvSpPr>
        <p:spPr>
          <a:xfrm>
            <a:off x="1709478" y="5789414"/>
            <a:ext cx="2832101" cy="3863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>
                <a:latin typeface="+mn-lt"/>
              </a:rPr>
              <a:t>str_sub</a:t>
            </a:r>
            <a:r>
              <a:rPr sz="1100" dirty="0">
                <a:latin typeface="+mn-lt"/>
              </a:rPr>
              <a:t>() </a:t>
            </a:r>
            <a:r>
              <a:rPr sz="1100" b="1" dirty="0">
                <a:latin typeface="+mn-lt"/>
              </a:rPr>
              <a:t>&lt;-</a:t>
            </a:r>
            <a:r>
              <a:rPr sz="1100" dirty="0">
                <a:latin typeface="+mn-lt"/>
              </a:rPr>
              <a:t> valor. </a:t>
            </a:r>
            <a:r>
              <a:rPr sz="1100" dirty="0" err="1">
                <a:latin typeface="+mn-lt"/>
              </a:rPr>
              <a:t>Reemplaza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subcadenas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identificadas</a:t>
            </a:r>
            <a:r>
              <a:rPr sz="1100" dirty="0">
                <a:latin typeface="+mn-lt"/>
              </a:rPr>
              <a:t> con </a:t>
            </a:r>
            <a:r>
              <a:rPr sz="1100" dirty="0" err="1">
                <a:latin typeface="+mn-lt"/>
              </a:rPr>
              <a:t>str_sub</a:t>
            </a:r>
            <a:r>
              <a:rPr sz="1100" dirty="0">
                <a:latin typeface="+mn-lt"/>
              </a:rPr>
              <a:t>() y se </a:t>
            </a:r>
            <a:r>
              <a:rPr sz="1100" dirty="0" err="1">
                <a:latin typeface="+mn-lt"/>
              </a:rPr>
              <a:t>asignan</a:t>
            </a:r>
            <a:r>
              <a:rPr sz="1100" dirty="0">
                <a:latin typeface="+mn-lt"/>
              </a:rPr>
              <a:t> al </a:t>
            </a:r>
            <a:r>
              <a:rPr sz="1100" dirty="0" err="1">
                <a:latin typeface="+mn-lt"/>
              </a:rPr>
              <a:t>resultado</a:t>
            </a:r>
            <a:r>
              <a:rPr sz="1100" dirty="0">
                <a:latin typeface="+mn-lt"/>
              </a:rPr>
              <a:t>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i="1" dirty="0" err="1" smtClean="0">
                <a:latin typeface="+mn-lt"/>
              </a:rPr>
              <a:t>str_sub</a:t>
            </a:r>
            <a:r>
              <a:rPr sz="1100" i="1" dirty="0" smtClean="0">
                <a:latin typeface="+mn-lt"/>
              </a:rPr>
              <a:t>(</a:t>
            </a:r>
            <a:r>
              <a:rPr sz="1100" i="1" dirty="0" err="1" smtClean="0">
                <a:latin typeface="+mn-lt"/>
              </a:rPr>
              <a:t>fru</a:t>
            </a:r>
            <a:r>
              <a:rPr lang="es-BO" sz="1100" i="1" dirty="0" err="1" smtClean="0">
                <a:latin typeface="+mn-lt"/>
              </a:rPr>
              <a:t>ta</a:t>
            </a:r>
            <a:r>
              <a:rPr sz="1100" i="1" dirty="0" smtClean="0">
                <a:latin typeface="+mn-lt"/>
              </a:rPr>
              <a:t>, </a:t>
            </a:r>
            <a:r>
              <a:rPr sz="1100" i="1" dirty="0">
                <a:latin typeface="+mn-lt"/>
              </a:rPr>
              <a:t>1, 3) &lt;- "</a:t>
            </a:r>
            <a:r>
              <a:rPr sz="1100" i="1" dirty="0" err="1">
                <a:latin typeface="+mn-lt"/>
              </a:rPr>
              <a:t>str</a:t>
            </a:r>
            <a:r>
              <a:rPr sz="1100" i="1" dirty="0" smtClean="0">
                <a:latin typeface="+mn-lt"/>
              </a:rPr>
              <a:t>"</a:t>
            </a:r>
            <a:endParaRPr lang="es-BO" sz="1100" i="1" dirty="0" smtClean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i="1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i="1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>
                <a:latin typeface="+mn-lt"/>
              </a:rPr>
              <a:t>str_replace</a:t>
            </a:r>
            <a:r>
              <a:rPr sz="1100" dirty="0">
                <a:latin typeface="+mn-lt"/>
              </a:rPr>
              <a:t>(</a:t>
            </a:r>
            <a:r>
              <a:rPr sz="1100" dirty="0" err="1">
                <a:latin typeface="+mn-lt"/>
              </a:rPr>
              <a:t>cadena</a:t>
            </a:r>
            <a:r>
              <a:rPr sz="1100" dirty="0">
                <a:latin typeface="+mn-lt"/>
              </a:rPr>
              <a:t>, </a:t>
            </a:r>
            <a:r>
              <a:rPr sz="1100" b="1" dirty="0" err="1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</a:rPr>
              <a:t>patrón</a:t>
            </a:r>
            <a:r>
              <a:rPr sz="1100" dirty="0">
                <a:latin typeface="+mn-lt"/>
              </a:rPr>
              <a:t>, </a:t>
            </a:r>
            <a:r>
              <a:rPr sz="1100" dirty="0" err="1">
                <a:latin typeface="+mn-lt"/>
              </a:rPr>
              <a:t>reemplazo</a:t>
            </a:r>
            <a:r>
              <a:rPr sz="1100" dirty="0">
                <a:latin typeface="+mn-lt"/>
              </a:rPr>
              <a:t>) </a:t>
            </a:r>
            <a:r>
              <a:rPr sz="1100" dirty="0" err="1">
                <a:latin typeface="+mn-lt"/>
              </a:rPr>
              <a:t>Reemplaza</a:t>
            </a:r>
            <a:r>
              <a:rPr sz="1100" dirty="0">
                <a:latin typeface="+mn-lt"/>
              </a:rPr>
              <a:t> el primer </a:t>
            </a:r>
            <a:r>
              <a:rPr sz="1100" dirty="0" err="1">
                <a:latin typeface="+mn-lt"/>
              </a:rPr>
              <a:t>patrón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coincidente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en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cada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cadena</a:t>
            </a:r>
            <a:r>
              <a:rPr sz="1100" dirty="0">
                <a:latin typeface="+mn-lt"/>
              </a:rPr>
              <a:t>. </a:t>
            </a:r>
            <a:r>
              <a:rPr sz="1100" i="1" dirty="0" err="1" smtClean="0">
                <a:latin typeface="+mn-lt"/>
              </a:rPr>
              <a:t>str_replace</a:t>
            </a:r>
            <a:r>
              <a:rPr sz="1100" i="1" dirty="0" smtClean="0">
                <a:latin typeface="+mn-lt"/>
              </a:rPr>
              <a:t>(</a:t>
            </a:r>
            <a:r>
              <a:rPr sz="1100" i="1" dirty="0" err="1" smtClean="0">
                <a:latin typeface="+mn-lt"/>
              </a:rPr>
              <a:t>fru</a:t>
            </a:r>
            <a:r>
              <a:rPr lang="es-BO" sz="1100" i="1" dirty="0" err="1" smtClean="0">
                <a:latin typeface="+mn-lt"/>
              </a:rPr>
              <a:t>ta</a:t>
            </a:r>
            <a:r>
              <a:rPr sz="1100" i="1" dirty="0" smtClean="0">
                <a:latin typeface="+mn-lt"/>
              </a:rPr>
              <a:t>, </a:t>
            </a:r>
            <a:r>
              <a:rPr sz="1100" i="1" dirty="0">
                <a:latin typeface="+mn-lt"/>
              </a:rPr>
              <a:t>"a", "-")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i="1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>
                <a:latin typeface="+mn-lt"/>
              </a:rPr>
              <a:t>str_replace_all</a:t>
            </a:r>
            <a:r>
              <a:rPr sz="1100" dirty="0">
                <a:latin typeface="+mn-lt"/>
              </a:rPr>
              <a:t>(</a:t>
            </a:r>
            <a:r>
              <a:rPr sz="1100" dirty="0" err="1">
                <a:latin typeface="+mn-lt"/>
              </a:rPr>
              <a:t>cadena</a:t>
            </a:r>
            <a:r>
              <a:rPr sz="1100" dirty="0">
                <a:latin typeface="+mn-lt"/>
              </a:rPr>
              <a:t>, </a:t>
            </a:r>
            <a:r>
              <a:rPr sz="1100" b="1" dirty="0" err="1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</a:rPr>
              <a:t>patrón</a:t>
            </a:r>
            <a:r>
              <a:rPr sz="1100" dirty="0">
                <a:latin typeface="+mn-lt"/>
              </a:rPr>
              <a:t>, replacement) </a:t>
            </a:r>
            <a:r>
              <a:rPr sz="1100" dirty="0" err="1">
                <a:latin typeface="+mn-lt"/>
              </a:rPr>
              <a:t>Remplaza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todos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los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patrones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coincidentes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en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cada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cadena</a:t>
            </a:r>
            <a:r>
              <a:rPr sz="1100" dirty="0">
                <a:latin typeface="+mn-lt"/>
              </a:rPr>
              <a:t>. </a:t>
            </a:r>
            <a:r>
              <a:rPr sz="1100" i="1" dirty="0" err="1" smtClean="0">
                <a:latin typeface="+mn-lt"/>
              </a:rPr>
              <a:t>str_replace_all</a:t>
            </a:r>
            <a:r>
              <a:rPr sz="1100" i="1" dirty="0" smtClean="0">
                <a:latin typeface="+mn-lt"/>
              </a:rPr>
              <a:t>(</a:t>
            </a:r>
            <a:r>
              <a:rPr sz="1100" i="1" dirty="0" err="1" smtClean="0">
                <a:latin typeface="+mn-lt"/>
              </a:rPr>
              <a:t>fru</a:t>
            </a:r>
            <a:r>
              <a:rPr lang="es-BO" sz="1100" i="1" dirty="0" err="1" smtClean="0">
                <a:latin typeface="+mn-lt"/>
              </a:rPr>
              <a:t>ta</a:t>
            </a:r>
            <a:r>
              <a:rPr sz="1100" i="1" dirty="0" smtClean="0">
                <a:latin typeface="+mn-lt"/>
              </a:rPr>
              <a:t>, </a:t>
            </a:r>
            <a:r>
              <a:rPr sz="1100" i="1" dirty="0">
                <a:latin typeface="+mn-lt"/>
              </a:rPr>
              <a:t>"a", "-")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i="1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>
                <a:latin typeface="+mn-lt"/>
              </a:rPr>
              <a:t>str_to_lower</a:t>
            </a:r>
            <a:r>
              <a:rPr sz="1100" dirty="0">
                <a:latin typeface="+mn-lt"/>
              </a:rPr>
              <a:t>(</a:t>
            </a:r>
            <a:r>
              <a:rPr sz="1100" dirty="0" err="1">
                <a:latin typeface="+mn-lt"/>
              </a:rPr>
              <a:t>cadena</a:t>
            </a:r>
            <a:r>
              <a:rPr sz="1100" dirty="0">
                <a:latin typeface="+mn-lt"/>
              </a:rPr>
              <a:t>, locale = "</a:t>
            </a:r>
            <a:r>
              <a:rPr sz="1100" dirty="0" err="1">
                <a:latin typeface="+mn-lt"/>
              </a:rPr>
              <a:t>en</a:t>
            </a:r>
            <a:r>
              <a:rPr sz="1100" dirty="0">
                <a:latin typeface="+mn-lt"/>
              </a:rPr>
              <a:t>")</a:t>
            </a:r>
            <a:r>
              <a:rPr sz="1100" baseline="31999" dirty="0">
                <a:latin typeface="+mn-lt"/>
              </a:rPr>
              <a:t>1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Convierte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cadenas</a:t>
            </a:r>
            <a:r>
              <a:rPr sz="1100" dirty="0">
                <a:latin typeface="+mn-lt"/>
              </a:rPr>
              <a:t> a </a:t>
            </a:r>
            <a:r>
              <a:rPr sz="1100" dirty="0" err="1">
                <a:latin typeface="+mn-lt"/>
              </a:rPr>
              <a:t>minúscula</a:t>
            </a:r>
            <a:r>
              <a:rPr sz="1100" dirty="0">
                <a:latin typeface="+mn-lt"/>
              </a:rPr>
              <a:t>. </a:t>
            </a:r>
            <a:r>
              <a:rPr sz="1100" i="1" dirty="0" err="1" smtClean="0">
                <a:latin typeface="+mn-lt"/>
              </a:rPr>
              <a:t>str_to_lower</a:t>
            </a:r>
            <a:r>
              <a:rPr sz="1100" i="1" dirty="0" smtClean="0">
                <a:latin typeface="+mn-lt"/>
              </a:rPr>
              <a:t>(</a:t>
            </a:r>
            <a:r>
              <a:rPr lang="es-BO" sz="1100" i="1" dirty="0" smtClean="0">
                <a:latin typeface="+mn-lt"/>
              </a:rPr>
              <a:t>oraciones</a:t>
            </a:r>
            <a:r>
              <a:rPr sz="1100" i="1" dirty="0" smtClean="0">
                <a:latin typeface="+mn-lt"/>
              </a:rPr>
              <a:t>)</a:t>
            </a:r>
            <a:endParaRPr sz="1100" i="1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i="1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s-BO" sz="1100" b="1" dirty="0" smtClean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 smtClean="0">
                <a:latin typeface="+mn-lt"/>
              </a:rPr>
              <a:t>str_to_upper</a:t>
            </a:r>
            <a:r>
              <a:rPr sz="1100" dirty="0" smtClean="0">
                <a:latin typeface="+mn-lt"/>
              </a:rPr>
              <a:t>(string</a:t>
            </a:r>
            <a:r>
              <a:rPr sz="1100" dirty="0">
                <a:latin typeface="+mn-lt"/>
              </a:rPr>
              <a:t>, locale = "</a:t>
            </a:r>
            <a:r>
              <a:rPr sz="1100" dirty="0" err="1">
                <a:latin typeface="+mn-lt"/>
              </a:rPr>
              <a:t>en</a:t>
            </a:r>
            <a:r>
              <a:rPr sz="1100" dirty="0">
                <a:latin typeface="+mn-lt"/>
              </a:rPr>
              <a:t>")</a:t>
            </a:r>
            <a:r>
              <a:rPr sz="1100" baseline="31999" dirty="0">
                <a:latin typeface="+mn-lt"/>
              </a:rPr>
              <a:t>1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Convierte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cadenas</a:t>
            </a:r>
            <a:r>
              <a:rPr sz="1100" dirty="0">
                <a:latin typeface="+mn-lt"/>
              </a:rPr>
              <a:t> a </a:t>
            </a:r>
            <a:r>
              <a:rPr sz="1100" dirty="0" err="1">
                <a:latin typeface="+mn-lt"/>
              </a:rPr>
              <a:t>mayúsculas</a:t>
            </a:r>
            <a:r>
              <a:rPr sz="1100" dirty="0">
                <a:latin typeface="+mn-lt"/>
              </a:rPr>
              <a:t>. </a:t>
            </a:r>
            <a:r>
              <a:rPr sz="1100" i="1" dirty="0" err="1" smtClean="0">
                <a:latin typeface="+mn-lt"/>
              </a:rPr>
              <a:t>str_to_upper</a:t>
            </a:r>
            <a:r>
              <a:rPr sz="1100" i="1" dirty="0" smtClean="0">
                <a:latin typeface="+mn-lt"/>
              </a:rPr>
              <a:t>(</a:t>
            </a:r>
            <a:r>
              <a:rPr lang="es-BO" sz="1100" i="1" dirty="0" smtClean="0">
                <a:latin typeface="+mn-lt"/>
              </a:rPr>
              <a:t>oraciones</a:t>
            </a:r>
            <a:r>
              <a:rPr sz="1100" i="1" dirty="0" smtClean="0">
                <a:latin typeface="+mn-lt"/>
              </a:rPr>
              <a:t>)</a:t>
            </a:r>
            <a:endParaRPr sz="1100" i="1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i="1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s-BO" sz="1100" b="1" dirty="0" smtClean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 smtClean="0">
                <a:latin typeface="+mn-lt"/>
              </a:rPr>
              <a:t>str_to_title</a:t>
            </a:r>
            <a:r>
              <a:rPr sz="1100" dirty="0" smtClean="0">
                <a:latin typeface="+mn-lt"/>
              </a:rPr>
              <a:t>(string</a:t>
            </a:r>
            <a:r>
              <a:rPr sz="1100" dirty="0">
                <a:latin typeface="+mn-lt"/>
              </a:rPr>
              <a:t>, locale = "</a:t>
            </a:r>
            <a:r>
              <a:rPr sz="1100" dirty="0" err="1">
                <a:latin typeface="+mn-lt"/>
              </a:rPr>
              <a:t>en</a:t>
            </a:r>
            <a:r>
              <a:rPr sz="1100" dirty="0">
                <a:latin typeface="+mn-lt"/>
              </a:rPr>
              <a:t>")</a:t>
            </a:r>
            <a:r>
              <a:rPr sz="1100" baseline="31999" dirty="0">
                <a:latin typeface="+mn-lt"/>
              </a:rPr>
              <a:t>1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Convierte</a:t>
            </a:r>
            <a:r>
              <a:rPr sz="1100" dirty="0">
                <a:latin typeface="+mn-lt"/>
              </a:rPr>
              <a:t> </a:t>
            </a:r>
            <a:r>
              <a:rPr sz="1100" dirty="0" err="1">
                <a:latin typeface="+mn-lt"/>
              </a:rPr>
              <a:t>cadenas</a:t>
            </a:r>
            <a:r>
              <a:rPr sz="1100" dirty="0">
                <a:latin typeface="+mn-lt"/>
              </a:rPr>
              <a:t> a </a:t>
            </a:r>
            <a:r>
              <a:rPr sz="1100" dirty="0" err="1">
                <a:latin typeface="+mn-lt"/>
              </a:rPr>
              <a:t>título</a:t>
            </a:r>
            <a:r>
              <a:rPr sz="1100" dirty="0">
                <a:latin typeface="+mn-lt"/>
              </a:rPr>
              <a:t>. </a:t>
            </a:r>
            <a:r>
              <a:rPr sz="1100" i="1" dirty="0" err="1" smtClean="0">
                <a:latin typeface="+mn-lt"/>
              </a:rPr>
              <a:t>str_to_title</a:t>
            </a:r>
            <a:r>
              <a:rPr sz="1100" i="1" dirty="0" smtClean="0">
                <a:latin typeface="+mn-lt"/>
              </a:rPr>
              <a:t>(</a:t>
            </a:r>
            <a:r>
              <a:rPr lang="es-BO" sz="1100" i="1" dirty="0" smtClean="0">
                <a:latin typeface="+mn-lt"/>
              </a:rPr>
              <a:t>oraciones</a:t>
            </a:r>
            <a:r>
              <a:rPr sz="1100" i="1" dirty="0" smtClean="0">
                <a:latin typeface="+mn-lt"/>
              </a:rPr>
              <a:t>)</a:t>
            </a:r>
            <a:endParaRPr sz="1100" i="1" dirty="0">
              <a:latin typeface="+mn-lt"/>
            </a:endParaRPr>
          </a:p>
        </p:txBody>
      </p:sp>
      <p:sp>
        <p:nvSpPr>
          <p:cNvPr id="221" name="Line"/>
          <p:cNvSpPr/>
          <p:nvPr/>
        </p:nvSpPr>
        <p:spPr>
          <a:xfrm>
            <a:off x="690723" y="6051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248" name="Group"/>
          <p:cNvGrpSpPr/>
          <p:nvPr/>
        </p:nvGrpSpPr>
        <p:grpSpPr>
          <a:xfrm>
            <a:off x="400577" y="3899125"/>
            <a:ext cx="200832" cy="508000"/>
            <a:chOff x="0" y="0"/>
            <a:chExt cx="200831" cy="507999"/>
          </a:xfrm>
        </p:grpSpPr>
        <p:graphicFrame>
          <p:nvGraphicFramePr>
            <p:cNvPr id="244" name="Table"/>
            <p:cNvGraphicFramePr/>
            <p:nvPr>
              <p:extLst>
                <p:ext uri="{D42A27DB-BD31-4B8C-83A1-F6EECF244321}">
                  <p14:modId xmlns:p14="http://schemas.microsoft.com/office/powerpoint/2010/main" val="3163439867"/>
                </p:ext>
              </p:extLst>
            </p:nvPr>
          </p:nvGraphicFramePr>
          <p:xfrm>
            <a:off x="0" y="0"/>
            <a:ext cx="200831" cy="5079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0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45" name="Rectangle"/>
            <p:cNvSpPr/>
            <p:nvPr/>
          </p:nvSpPr>
          <p:spPr>
            <a:xfrm>
              <a:off x="8212" y="15680"/>
              <a:ext cx="73153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0"/>
            </a:p>
          </p:txBody>
        </p:sp>
        <p:sp>
          <p:nvSpPr>
            <p:cNvPr id="246" name="Rectangle"/>
            <p:cNvSpPr/>
            <p:nvPr/>
          </p:nvSpPr>
          <p:spPr>
            <a:xfrm>
              <a:off x="55149" y="132970"/>
              <a:ext cx="93828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0"/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401761" y="2631226"/>
            <a:ext cx="200832" cy="508000"/>
            <a:chOff x="0" y="0"/>
            <a:chExt cx="200831" cy="507999"/>
          </a:xfrm>
        </p:grpSpPr>
        <p:graphicFrame>
          <p:nvGraphicFramePr>
            <p:cNvPr id="249" name="Table"/>
            <p:cNvGraphicFramePr/>
            <p:nvPr>
              <p:extLst>
                <p:ext uri="{D42A27DB-BD31-4B8C-83A1-F6EECF244321}">
                  <p14:modId xmlns:p14="http://schemas.microsoft.com/office/powerpoint/2010/main" val="1111587900"/>
                </p:ext>
              </p:extLst>
            </p:nvPr>
          </p:nvGraphicFramePr>
          <p:xfrm>
            <a:off x="0" y="0"/>
            <a:ext cx="200831" cy="5079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0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50" name="Rectangle"/>
            <p:cNvSpPr/>
            <p:nvPr/>
          </p:nvSpPr>
          <p:spPr>
            <a:xfrm>
              <a:off x="27027" y="9525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0"/>
            </a:p>
          </p:txBody>
        </p:sp>
        <p:sp>
          <p:nvSpPr>
            <p:cNvPr id="251" name="Rectangle"/>
            <p:cNvSpPr/>
            <p:nvPr/>
          </p:nvSpPr>
          <p:spPr>
            <a:xfrm>
              <a:off x="97035" y="141028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0" dirty="0"/>
            </a:p>
          </p:txBody>
        </p:sp>
      </p:grpSp>
      <p:sp>
        <p:nvSpPr>
          <p:cNvPr id="254" name="str_conv(cadena, encoding) Sobre escribe el tipo de codificación de una cadena. str_conv(fruit,&quot;ISO-8859-1&quot;)…"/>
          <p:cNvSpPr txBox="1"/>
          <p:nvPr/>
        </p:nvSpPr>
        <p:spPr>
          <a:xfrm>
            <a:off x="10691930" y="7704380"/>
            <a:ext cx="2971801" cy="233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37463">
              <a:lnSpc>
                <a:spcPct val="80000"/>
              </a:lnSpc>
              <a:spcBef>
                <a:spcPts val="0"/>
              </a:spcBef>
              <a:defRPr sz="1104" b="0">
                <a:solidFill>
                  <a:srgbClr val="000000"/>
                </a:solidFill>
              </a:defRPr>
            </a:pPr>
            <a:r>
              <a:rPr b="1" dirty="0" err="1"/>
              <a:t>str_conv</a:t>
            </a:r>
            <a:r>
              <a:rPr dirty="0"/>
              <a:t>(</a:t>
            </a:r>
            <a:r>
              <a:rPr dirty="0" err="1"/>
              <a:t>cadena</a:t>
            </a:r>
            <a:r>
              <a:rPr dirty="0"/>
              <a:t>, encoding) </a:t>
            </a:r>
            <a:r>
              <a:rPr dirty="0" err="1" smtClean="0"/>
              <a:t>Sobreescribe</a:t>
            </a:r>
            <a:r>
              <a:rPr dirty="0" smtClean="0"/>
              <a:t> </a:t>
            </a:r>
            <a:r>
              <a:rPr dirty="0"/>
              <a:t>el </a:t>
            </a:r>
            <a:r>
              <a:rPr dirty="0" err="1"/>
              <a:t>tipo</a:t>
            </a:r>
            <a:r>
              <a:rPr dirty="0"/>
              <a:t> de </a:t>
            </a:r>
            <a:r>
              <a:rPr dirty="0" err="1"/>
              <a:t>codificación</a:t>
            </a:r>
            <a:r>
              <a:rPr dirty="0"/>
              <a:t> de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cadena</a:t>
            </a:r>
            <a:r>
              <a:rPr dirty="0"/>
              <a:t>. </a:t>
            </a:r>
            <a:r>
              <a:rPr i="1" dirty="0" err="1" smtClean="0"/>
              <a:t>str_conv</a:t>
            </a:r>
            <a:r>
              <a:rPr i="1" dirty="0" smtClean="0"/>
              <a:t>(</a:t>
            </a:r>
            <a:r>
              <a:rPr lang="en-US" sz="1058" i="1" dirty="0" smtClean="0"/>
              <a:t>fruta</a:t>
            </a:r>
            <a:r>
              <a:rPr sz="1058" i="1" dirty="0" smtClean="0"/>
              <a:t>,"</a:t>
            </a:r>
            <a:r>
              <a:rPr sz="1058" i="1" dirty="0"/>
              <a:t>ISO-8859-1"</a:t>
            </a:r>
            <a:r>
              <a:rPr i="1" dirty="0"/>
              <a:t>)</a:t>
            </a:r>
          </a:p>
          <a:p>
            <a:pPr defTabSz="537463">
              <a:lnSpc>
                <a:spcPct val="80000"/>
              </a:lnSpc>
              <a:spcBef>
                <a:spcPts val="0"/>
              </a:spcBef>
              <a:defRPr sz="1104" b="0">
                <a:solidFill>
                  <a:srgbClr val="000000"/>
                </a:solidFill>
              </a:defRPr>
            </a:pPr>
            <a:endParaRPr i="1" dirty="0"/>
          </a:p>
          <a:p>
            <a:pPr defTabSz="537463">
              <a:lnSpc>
                <a:spcPct val="80000"/>
              </a:lnSpc>
              <a:spcBef>
                <a:spcPts val="0"/>
              </a:spcBef>
              <a:defRPr sz="1104" b="0">
                <a:solidFill>
                  <a:srgbClr val="000000"/>
                </a:solidFill>
              </a:defRPr>
            </a:pPr>
            <a:r>
              <a:rPr b="1" dirty="0" err="1"/>
              <a:t>str_view</a:t>
            </a:r>
            <a:r>
              <a:rPr dirty="0"/>
              <a:t>(</a:t>
            </a:r>
            <a:r>
              <a:rPr dirty="0" err="1"/>
              <a:t>cadena</a:t>
            </a:r>
            <a:r>
              <a:rPr dirty="0"/>
              <a:t>, </a:t>
            </a:r>
            <a:r>
              <a:rPr b="1" dirty="0" err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patrón</a:t>
            </a:r>
            <a:r>
              <a:rPr dirty="0"/>
              <a:t>, match = NA) Vista </a:t>
            </a:r>
            <a:r>
              <a:rPr dirty="0" err="1"/>
              <a:t>en</a:t>
            </a:r>
            <a:r>
              <a:rPr dirty="0"/>
              <a:t> HTML de la </a:t>
            </a:r>
            <a:r>
              <a:rPr dirty="0" err="1"/>
              <a:t>primera</a:t>
            </a:r>
            <a:r>
              <a:rPr dirty="0"/>
              <a:t> </a:t>
            </a:r>
            <a:r>
              <a:rPr dirty="0" err="1"/>
              <a:t>coincidencia</a:t>
            </a:r>
            <a:r>
              <a:rPr dirty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dirty="0" err="1" smtClean="0"/>
              <a:t>expresión</a:t>
            </a:r>
            <a:r>
              <a:rPr dirty="0" smtClean="0"/>
              <a:t> </a:t>
            </a:r>
            <a:r>
              <a:rPr dirty="0"/>
              <a:t>regular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cadena</a:t>
            </a:r>
            <a:r>
              <a:rPr dirty="0"/>
              <a:t>. </a:t>
            </a:r>
            <a:r>
              <a:rPr i="1" dirty="0" err="1" smtClean="0"/>
              <a:t>str_view</a:t>
            </a:r>
            <a:r>
              <a:rPr i="1" dirty="0" smtClean="0"/>
              <a:t>(</a:t>
            </a:r>
            <a:r>
              <a:rPr lang="en-US" i="1" dirty="0" err="1" smtClean="0"/>
              <a:t>fruta</a:t>
            </a:r>
            <a:r>
              <a:rPr i="1" dirty="0" smtClean="0"/>
              <a:t>, </a:t>
            </a:r>
            <a:r>
              <a:rPr i="1" dirty="0"/>
              <a:t>"[</a:t>
            </a:r>
            <a:r>
              <a:rPr i="1" dirty="0" err="1"/>
              <a:t>aeiou</a:t>
            </a:r>
            <a:r>
              <a:rPr i="1" dirty="0"/>
              <a:t>]")</a:t>
            </a:r>
          </a:p>
          <a:p>
            <a:pPr defTabSz="537463">
              <a:lnSpc>
                <a:spcPct val="80000"/>
              </a:lnSpc>
              <a:spcBef>
                <a:spcPts val="0"/>
              </a:spcBef>
              <a:defRPr sz="1104" b="0">
                <a:solidFill>
                  <a:srgbClr val="000000"/>
                </a:solidFill>
              </a:defRPr>
            </a:pPr>
            <a:endParaRPr i="1" dirty="0"/>
          </a:p>
          <a:p>
            <a:pPr defTabSz="537463">
              <a:lnSpc>
                <a:spcPct val="80000"/>
              </a:lnSpc>
              <a:spcBef>
                <a:spcPts val="0"/>
              </a:spcBef>
              <a:defRPr sz="1104" b="0">
                <a:solidFill>
                  <a:srgbClr val="000000"/>
                </a:solidFill>
              </a:defRPr>
            </a:pPr>
            <a:r>
              <a:rPr b="1" dirty="0" err="1"/>
              <a:t>str_view_all</a:t>
            </a:r>
            <a:r>
              <a:rPr dirty="0"/>
              <a:t>(</a:t>
            </a:r>
            <a:r>
              <a:rPr dirty="0" err="1"/>
              <a:t>cadena</a:t>
            </a:r>
            <a:r>
              <a:rPr dirty="0"/>
              <a:t>, </a:t>
            </a:r>
            <a:r>
              <a:rPr b="1" dirty="0" err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patrón</a:t>
            </a:r>
            <a:r>
              <a:rPr dirty="0"/>
              <a:t>, match = NA) Vista </a:t>
            </a:r>
            <a:r>
              <a:rPr dirty="0" err="1"/>
              <a:t>en</a:t>
            </a:r>
            <a:r>
              <a:rPr dirty="0"/>
              <a:t> HTML de </a:t>
            </a:r>
            <a:r>
              <a:rPr dirty="0" err="1"/>
              <a:t>todas</a:t>
            </a:r>
            <a:r>
              <a:rPr dirty="0"/>
              <a:t> las </a:t>
            </a:r>
            <a:r>
              <a:rPr dirty="0" err="1"/>
              <a:t>coincidencias</a:t>
            </a:r>
            <a:r>
              <a:rPr dirty="0"/>
              <a:t> de </a:t>
            </a:r>
            <a:r>
              <a:rPr dirty="0" smtClean="0"/>
              <a:t>la </a:t>
            </a:r>
            <a:r>
              <a:rPr dirty="0" err="1"/>
              <a:t>expresión</a:t>
            </a:r>
            <a:r>
              <a:rPr dirty="0"/>
              <a:t> regular. </a:t>
            </a:r>
            <a:r>
              <a:rPr i="1" dirty="0" err="1" smtClean="0"/>
              <a:t>str_view_all</a:t>
            </a:r>
            <a:r>
              <a:rPr i="1" dirty="0" smtClean="0"/>
              <a:t>(</a:t>
            </a:r>
            <a:r>
              <a:rPr lang="en-US" i="1" dirty="0" err="1" smtClean="0"/>
              <a:t>fruta</a:t>
            </a:r>
            <a:r>
              <a:rPr i="1" dirty="0" smtClean="0"/>
              <a:t>, </a:t>
            </a:r>
            <a:r>
              <a:rPr i="1" dirty="0"/>
              <a:t>"[</a:t>
            </a:r>
            <a:r>
              <a:rPr i="1" dirty="0" err="1"/>
              <a:t>aeiou</a:t>
            </a:r>
            <a:r>
              <a:rPr i="1" dirty="0"/>
              <a:t>]")</a:t>
            </a:r>
          </a:p>
          <a:p>
            <a:pPr defTabSz="537463">
              <a:lnSpc>
                <a:spcPct val="80000"/>
              </a:lnSpc>
              <a:spcBef>
                <a:spcPts val="0"/>
              </a:spcBef>
              <a:defRPr sz="1104" b="0">
                <a:solidFill>
                  <a:srgbClr val="000000"/>
                </a:solidFill>
              </a:defRPr>
            </a:pPr>
            <a:endParaRPr i="1" dirty="0"/>
          </a:p>
          <a:p>
            <a:pPr defTabSz="537463">
              <a:lnSpc>
                <a:spcPct val="80000"/>
              </a:lnSpc>
              <a:spcBef>
                <a:spcPts val="0"/>
              </a:spcBef>
              <a:defRPr sz="1104" b="0">
                <a:solidFill>
                  <a:srgbClr val="000000"/>
                </a:solidFill>
              </a:defRPr>
            </a:pPr>
            <a:r>
              <a:rPr b="1" dirty="0" err="1"/>
              <a:t>str_wrap</a:t>
            </a:r>
            <a:r>
              <a:rPr dirty="0"/>
              <a:t>(</a:t>
            </a:r>
            <a:r>
              <a:rPr dirty="0" err="1"/>
              <a:t>cadena</a:t>
            </a:r>
            <a:r>
              <a:rPr dirty="0"/>
              <a:t>, width = 80, indent = 0, </a:t>
            </a:r>
            <a:r>
              <a:rPr dirty="0" err="1"/>
              <a:t>exdent</a:t>
            </a:r>
            <a:r>
              <a:rPr dirty="0"/>
              <a:t> = 0) </a:t>
            </a:r>
            <a:r>
              <a:rPr dirty="0" err="1"/>
              <a:t>Envuelve</a:t>
            </a:r>
            <a:r>
              <a:rPr dirty="0"/>
              <a:t> </a:t>
            </a:r>
            <a:r>
              <a:rPr dirty="0" err="1"/>
              <a:t>cadenas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párrafos</a:t>
            </a:r>
            <a:r>
              <a:rPr dirty="0"/>
              <a:t> </a:t>
            </a:r>
            <a:r>
              <a:rPr lang="en-US" dirty="0" err="1" smtClean="0"/>
              <a:t>formateados</a:t>
            </a:r>
            <a:r>
              <a:rPr lang="en-US" dirty="0" smtClean="0"/>
              <a:t> </a:t>
            </a:r>
            <a:r>
              <a:rPr lang="en-US" dirty="0" err="1" smtClean="0"/>
              <a:t>adecuadamente</a:t>
            </a:r>
            <a:r>
              <a:rPr dirty="0" smtClean="0"/>
              <a:t>. </a:t>
            </a:r>
            <a:r>
              <a:rPr i="1" dirty="0" err="1"/>
              <a:t>str_wrap</a:t>
            </a:r>
            <a:r>
              <a:rPr i="1" dirty="0"/>
              <a:t>(sentences, 20)</a:t>
            </a:r>
          </a:p>
        </p:txBody>
      </p:sp>
      <p:pic>
        <p:nvPicPr>
          <p:cNvPr id="2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stringr.png" descr="string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RStudio® es una marca registrada de RStudio, Inc.  •  CC BY RStudio •  info@rstudio.com  •  844-448-1212 • rstudio.com •  Aprende más en stringr.tidyverse.org •  Diagramas de @LVaudor  • stringr  1.2.0 •   Actualizado: 2017-10"/>
          <p:cNvSpPr txBox="1"/>
          <p:nvPr/>
        </p:nvSpPr>
        <p:spPr>
          <a:xfrm>
            <a:off x="2353572" y="10339830"/>
            <a:ext cx="11322666" cy="25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850" b="0">
                <a:solidFill>
                  <a:srgbClr val="000000"/>
                </a:solidFill>
              </a:defRPr>
            </a:pPr>
            <a:r>
              <a:t>RStudio® es una marca registrada de RStudio, Inc.  •  </a:t>
            </a:r>
            <a:r>
              <a:rPr>
                <a:hlinkClick r:id="rId4"/>
              </a:rPr>
              <a:t>CC BY </a:t>
            </a:r>
            <a:r>
              <a:t>RStudio •  </a:t>
            </a:r>
            <a:r>
              <a:rPr>
                <a:hlinkClick r:id="rId5"/>
              </a:rPr>
              <a:t>info@rstudio.com</a:t>
            </a:r>
            <a:r>
              <a:t>  •  844-448-1212 • </a:t>
            </a:r>
            <a:r>
              <a:rPr>
                <a:hlinkClick r:id="rId6"/>
              </a:rPr>
              <a:t>rstudio.com</a:t>
            </a:r>
            <a:r>
              <a:t> •  Aprende más en </a:t>
            </a:r>
            <a:r>
              <a:rPr b="1" u="sng">
                <a:hlinkClick r:id="rId7"/>
              </a:rPr>
              <a:t>stringr.tidyverse.org</a:t>
            </a:r>
            <a:r>
              <a:t> •  Diagramas de </a:t>
            </a:r>
            <a:r>
              <a:rPr b="1">
                <a:hlinkClick r:id="rId8"/>
              </a:rPr>
              <a:t>@LVaudor</a:t>
            </a:r>
            <a:r>
              <a:t>  • stringr  1.2.0 •   Actualizado: 2017-10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2" name="Line"/>
          <p:cNvSpPr/>
          <p:nvPr/>
        </p:nvSpPr>
        <p:spPr>
          <a:xfrm flipV="1">
            <a:off x="94245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3" name="Trabajar con cadenas con stringr : : GUÍA RÁPIDA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58607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 defTabSz="508254">
              <a:defRPr sz="4176"/>
            </a:pPr>
            <a:r>
              <a:rPr lang="en-US" sz="4300" dirty="0" err="1" smtClean="0"/>
              <a:t>Manipulaci</a:t>
            </a:r>
            <a:r>
              <a:rPr lang="es-BO" sz="4300" dirty="0" err="1" smtClean="0"/>
              <a:t>ón</a:t>
            </a:r>
            <a:r>
              <a:rPr lang="es-BO" sz="4300" dirty="0" smtClean="0"/>
              <a:t> de</a:t>
            </a:r>
            <a:r>
              <a:rPr sz="4300" dirty="0" smtClean="0"/>
              <a:t> </a:t>
            </a:r>
            <a:r>
              <a:rPr sz="4300" dirty="0" err="1" smtClean="0"/>
              <a:t>cadenas</a:t>
            </a:r>
            <a:r>
              <a:rPr sz="4300" dirty="0" smtClean="0"/>
              <a:t> con </a:t>
            </a:r>
            <a:r>
              <a:rPr sz="4300" dirty="0" err="1" smtClean="0"/>
              <a:t>stringr</a:t>
            </a:r>
            <a:r>
              <a:rPr sz="4300" dirty="0" smtClean="0"/>
              <a:t> </a:t>
            </a:r>
            <a:r>
              <a:rPr sz="3300" dirty="0" smtClean="0">
                <a:latin typeface="Source Sans Pro"/>
              </a:rPr>
              <a:t>: : </a:t>
            </a:r>
            <a:r>
              <a:rPr sz="3300" b="1" dirty="0" smtClean="0">
                <a:latin typeface="Source Sans Pro"/>
              </a:rPr>
              <a:t>GUÍA RÁPIDA</a:t>
            </a:r>
            <a:r>
              <a:rPr sz="3300" dirty="0" smtClean="0">
                <a:latin typeface="Source Sans Pro"/>
              </a:rPr>
              <a:t> </a:t>
            </a:r>
            <a:endParaRPr sz="3300" dirty="0">
              <a:latin typeface="Source Sans Pro"/>
            </a:endParaRPr>
          </a:p>
        </p:txBody>
      </p:sp>
      <p:sp>
        <p:nvSpPr>
          <p:cNvPr id="264" name="Detectar Coincidencias"/>
          <p:cNvSpPr txBox="1"/>
          <p:nvPr/>
        </p:nvSpPr>
        <p:spPr>
          <a:xfrm>
            <a:off x="306210" y="1535088"/>
            <a:ext cx="33182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2500" b="0" dirty="0" err="1">
                <a:solidFill>
                  <a:srgbClr val="C85679"/>
                </a:solidFill>
              </a:rPr>
              <a:t>Detectar</a:t>
            </a:r>
            <a:r>
              <a:rPr dirty="0"/>
              <a:t> </a:t>
            </a:r>
            <a:r>
              <a:rPr sz="2500" b="0" dirty="0" err="1">
                <a:solidFill>
                  <a:srgbClr val="C85679"/>
                </a:solidFill>
              </a:rPr>
              <a:t>Coincidencias</a:t>
            </a:r>
            <a:endParaRPr sz="2500" b="0" dirty="0">
              <a:solidFill>
                <a:srgbClr val="C85679"/>
              </a:solidFill>
            </a:endParaRPr>
          </a:p>
        </p:txBody>
      </p:sp>
      <p:sp>
        <p:nvSpPr>
          <p:cNvPr id="265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6" name="str_detect(cadena, patrón) Detecta la presencia de un patrón o la coincidencia en una cadena.…"/>
          <p:cNvSpPr txBox="1"/>
          <p:nvPr/>
        </p:nvSpPr>
        <p:spPr>
          <a:xfrm>
            <a:off x="1557078" y="1999143"/>
            <a:ext cx="2971801" cy="2472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defTabSz="531622">
              <a:lnSpc>
                <a:spcPct val="80000"/>
              </a:lnSpc>
              <a:spcBef>
                <a:spcPts val="0"/>
              </a:spcBef>
              <a:defRPr sz="1092" b="0">
                <a:solidFill>
                  <a:srgbClr val="000000"/>
                </a:solidFill>
              </a:defRPr>
            </a:pPr>
            <a:r>
              <a:rPr sz="1100" b="1" dirty="0" err="1">
                <a:latin typeface="Source Sans Pro Light"/>
              </a:rPr>
              <a:t>str_detect</a:t>
            </a:r>
            <a:r>
              <a:rPr sz="1100" dirty="0">
                <a:latin typeface="Source Sans Pro Light"/>
              </a:rPr>
              <a:t>(</a:t>
            </a:r>
            <a:r>
              <a:rPr sz="1100" dirty="0" err="1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, </a:t>
            </a:r>
            <a:r>
              <a:rPr sz="1100" b="1" dirty="0" err="1"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Light"/>
              </a:rPr>
              <a:t>patrón</a:t>
            </a:r>
            <a:r>
              <a:rPr sz="1100" dirty="0">
                <a:latin typeface="Source Sans Pro Light"/>
              </a:rPr>
              <a:t>) </a:t>
            </a:r>
            <a:r>
              <a:rPr sz="1100" dirty="0" err="1">
                <a:latin typeface="Source Sans Pro Light"/>
              </a:rPr>
              <a:t>Detecta</a:t>
            </a:r>
            <a:r>
              <a:rPr sz="1100" dirty="0">
                <a:latin typeface="Source Sans Pro Light"/>
              </a:rPr>
              <a:t> </a:t>
            </a:r>
            <a:r>
              <a:rPr lang="es-BO" sz="1100" dirty="0" smtClean="0">
                <a:latin typeface="Source Sans Pro Light"/>
              </a:rPr>
              <a:t>el patrón coincidente en</a:t>
            </a:r>
            <a:r>
              <a:rPr sz="1100" dirty="0" smtClean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una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. </a:t>
            </a:r>
          </a:p>
          <a:p>
            <a:pPr defTabSz="531622">
              <a:lnSpc>
                <a:spcPct val="80000"/>
              </a:lnSpc>
              <a:spcBef>
                <a:spcPts val="0"/>
              </a:spcBef>
              <a:defRPr sz="1092" b="0">
                <a:solidFill>
                  <a:srgbClr val="000000"/>
                </a:solidFill>
              </a:defRPr>
            </a:pPr>
            <a:r>
              <a:rPr sz="1100" i="1" dirty="0" err="1" smtClean="0">
                <a:latin typeface="Source Sans Pro Light"/>
              </a:rPr>
              <a:t>str_detect</a:t>
            </a:r>
            <a:r>
              <a:rPr sz="1100" i="1" dirty="0" smtClean="0">
                <a:latin typeface="Source Sans Pro Light"/>
              </a:rPr>
              <a:t>(</a:t>
            </a:r>
            <a:r>
              <a:rPr sz="1100" i="1" dirty="0" err="1" smtClean="0">
                <a:latin typeface="Source Sans Pro Light"/>
              </a:rPr>
              <a:t>fru</a:t>
            </a:r>
            <a:r>
              <a:rPr lang="en-US" sz="1100" i="1" dirty="0" err="1" smtClean="0">
                <a:latin typeface="Source Sans Pro Light"/>
              </a:rPr>
              <a:t>ta</a:t>
            </a:r>
            <a:r>
              <a:rPr sz="1100" i="1" dirty="0" smtClean="0">
                <a:latin typeface="Source Sans Pro Light"/>
              </a:rPr>
              <a:t>, </a:t>
            </a:r>
            <a:r>
              <a:rPr sz="1100" i="1" dirty="0">
                <a:latin typeface="Source Sans Pro Light"/>
              </a:rPr>
              <a:t>"a")</a:t>
            </a:r>
          </a:p>
          <a:p>
            <a:pPr defTabSz="531622">
              <a:lnSpc>
                <a:spcPct val="80000"/>
              </a:lnSpc>
              <a:spcBef>
                <a:spcPts val="0"/>
              </a:spcBef>
              <a:defRPr sz="1092" b="0">
                <a:solidFill>
                  <a:srgbClr val="000000"/>
                </a:solidFill>
              </a:defRPr>
            </a:pPr>
            <a:endParaRPr sz="1100" i="1" dirty="0">
              <a:latin typeface="Source Sans Pro Light"/>
            </a:endParaRPr>
          </a:p>
          <a:p>
            <a:pPr defTabSz="531622">
              <a:lnSpc>
                <a:spcPct val="80000"/>
              </a:lnSpc>
              <a:spcBef>
                <a:spcPts val="0"/>
              </a:spcBef>
              <a:defRPr sz="1092" b="0">
                <a:solidFill>
                  <a:srgbClr val="000000"/>
                </a:solidFill>
              </a:defRPr>
            </a:pPr>
            <a:r>
              <a:rPr sz="1100" b="1" dirty="0" err="1">
                <a:latin typeface="Source Sans Pro Light"/>
              </a:rPr>
              <a:t>str_which</a:t>
            </a:r>
            <a:r>
              <a:rPr sz="1100" dirty="0">
                <a:latin typeface="Source Sans Pro Light"/>
              </a:rPr>
              <a:t>(</a:t>
            </a:r>
            <a:r>
              <a:rPr sz="1100" dirty="0" err="1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, </a:t>
            </a:r>
            <a:r>
              <a:rPr sz="1100" b="1" dirty="0" err="1"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Light"/>
              </a:rPr>
              <a:t>patrón</a:t>
            </a:r>
            <a:r>
              <a:rPr sz="1100" dirty="0">
                <a:latin typeface="Source Sans Pro Light"/>
              </a:rPr>
              <a:t>) </a:t>
            </a:r>
            <a:r>
              <a:rPr sz="1100" dirty="0" err="1">
                <a:latin typeface="Source Sans Pro Light"/>
              </a:rPr>
              <a:t>Encuentra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los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índices</a:t>
            </a:r>
            <a:r>
              <a:rPr sz="1100" dirty="0">
                <a:latin typeface="Source Sans Pro Light"/>
              </a:rPr>
              <a:t> de las </a:t>
            </a:r>
            <a:r>
              <a:rPr sz="1100" dirty="0" err="1">
                <a:latin typeface="Source Sans Pro Light"/>
              </a:rPr>
              <a:t>cadenas</a:t>
            </a:r>
            <a:r>
              <a:rPr sz="1100" dirty="0">
                <a:latin typeface="Source Sans Pro Light"/>
              </a:rPr>
              <a:t> que </a:t>
            </a:r>
            <a:r>
              <a:rPr sz="1100" dirty="0" err="1">
                <a:latin typeface="Source Sans Pro Light"/>
              </a:rPr>
              <a:t>contienen</a:t>
            </a:r>
            <a:r>
              <a:rPr sz="1100" dirty="0">
                <a:latin typeface="Source Sans Pro Light"/>
              </a:rPr>
              <a:t> </a:t>
            </a:r>
            <a:r>
              <a:rPr lang="en-US" sz="1100" dirty="0" smtClean="0">
                <a:latin typeface="Source Sans Pro Light"/>
              </a:rPr>
              <a:t>un </a:t>
            </a:r>
            <a:r>
              <a:rPr sz="1100" dirty="0" err="1" smtClean="0">
                <a:latin typeface="Source Sans Pro Light"/>
              </a:rPr>
              <a:t>patrón</a:t>
            </a:r>
            <a:r>
              <a:rPr sz="1100" dirty="0" smtClean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coincidente</a:t>
            </a:r>
            <a:r>
              <a:rPr sz="1100" dirty="0">
                <a:latin typeface="Source Sans Pro Light"/>
              </a:rPr>
              <a:t>.</a:t>
            </a:r>
          </a:p>
          <a:p>
            <a:pPr defTabSz="531622">
              <a:lnSpc>
                <a:spcPct val="80000"/>
              </a:lnSpc>
              <a:spcBef>
                <a:spcPts val="0"/>
              </a:spcBef>
              <a:defRPr sz="1092" b="0">
                <a:solidFill>
                  <a:srgbClr val="000000"/>
                </a:solidFill>
              </a:defRPr>
            </a:pPr>
            <a:r>
              <a:rPr sz="1100" i="1" dirty="0" err="1" smtClean="0">
                <a:latin typeface="Source Sans Pro Light"/>
              </a:rPr>
              <a:t>str_which</a:t>
            </a:r>
            <a:r>
              <a:rPr sz="1100" i="1" dirty="0" smtClean="0">
                <a:latin typeface="Source Sans Pro Light"/>
              </a:rPr>
              <a:t>(</a:t>
            </a:r>
            <a:r>
              <a:rPr sz="1100" i="1" dirty="0" err="1" smtClean="0">
                <a:latin typeface="Source Sans Pro Light"/>
              </a:rPr>
              <a:t>fru</a:t>
            </a:r>
            <a:r>
              <a:rPr lang="en-US" sz="1100" i="1" dirty="0" err="1" smtClean="0">
                <a:latin typeface="Source Sans Pro Light"/>
              </a:rPr>
              <a:t>ta</a:t>
            </a:r>
            <a:r>
              <a:rPr sz="1100" i="1" dirty="0" smtClean="0">
                <a:latin typeface="Source Sans Pro Light"/>
              </a:rPr>
              <a:t>, </a:t>
            </a:r>
            <a:r>
              <a:rPr sz="1100" i="1" dirty="0">
                <a:latin typeface="Source Sans Pro Light"/>
              </a:rPr>
              <a:t>"a")</a:t>
            </a:r>
          </a:p>
          <a:p>
            <a:pPr defTabSz="531622">
              <a:lnSpc>
                <a:spcPct val="80000"/>
              </a:lnSpc>
              <a:spcBef>
                <a:spcPts val="0"/>
              </a:spcBef>
              <a:defRPr sz="1092" b="0">
                <a:solidFill>
                  <a:srgbClr val="000000"/>
                </a:solidFill>
              </a:defRPr>
            </a:pPr>
            <a:endParaRPr lang="es-AR" sz="1100" i="1" dirty="0" smtClean="0">
              <a:latin typeface="Source Sans Pro Light"/>
            </a:endParaRPr>
          </a:p>
          <a:p>
            <a:pPr defTabSz="531622">
              <a:lnSpc>
                <a:spcPct val="80000"/>
              </a:lnSpc>
              <a:spcBef>
                <a:spcPts val="0"/>
              </a:spcBef>
              <a:defRPr sz="1092" b="0">
                <a:solidFill>
                  <a:srgbClr val="000000"/>
                </a:solidFill>
              </a:defRPr>
            </a:pPr>
            <a:endParaRPr lang="es-AR" sz="1100" i="1" dirty="0">
              <a:latin typeface="Source Sans Pro Light"/>
            </a:endParaRPr>
          </a:p>
          <a:p>
            <a:pPr defTabSz="531622">
              <a:lnSpc>
                <a:spcPct val="80000"/>
              </a:lnSpc>
              <a:spcBef>
                <a:spcPts val="0"/>
              </a:spcBef>
              <a:defRPr sz="1092" b="0">
                <a:solidFill>
                  <a:srgbClr val="000000"/>
                </a:solidFill>
              </a:defRPr>
            </a:pPr>
            <a:r>
              <a:rPr sz="1100" b="1" dirty="0" err="1" smtClean="0">
                <a:latin typeface="Source Sans Pro Light"/>
              </a:rPr>
              <a:t>str_count</a:t>
            </a:r>
            <a:r>
              <a:rPr sz="1100" dirty="0" smtClean="0">
                <a:latin typeface="Source Sans Pro Light"/>
              </a:rPr>
              <a:t>(</a:t>
            </a:r>
            <a:r>
              <a:rPr sz="1100" dirty="0" err="1" smtClean="0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, </a:t>
            </a:r>
            <a:r>
              <a:rPr sz="1100" b="1" dirty="0" err="1"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Light"/>
              </a:rPr>
              <a:t>patrón</a:t>
            </a:r>
            <a:r>
              <a:rPr sz="1100" dirty="0">
                <a:latin typeface="Source Sans Pro Light"/>
              </a:rPr>
              <a:t>) </a:t>
            </a:r>
            <a:r>
              <a:rPr sz="1100" dirty="0" err="1">
                <a:latin typeface="Source Sans Pro Light"/>
              </a:rPr>
              <a:t>Cuenta</a:t>
            </a:r>
            <a:r>
              <a:rPr sz="1100" dirty="0">
                <a:latin typeface="Source Sans Pro Light"/>
              </a:rPr>
              <a:t> el </a:t>
            </a:r>
            <a:r>
              <a:rPr sz="1100" dirty="0" err="1">
                <a:latin typeface="Source Sans Pro Light"/>
              </a:rPr>
              <a:t>número</a:t>
            </a:r>
            <a:r>
              <a:rPr sz="1100" dirty="0">
                <a:latin typeface="Source Sans Pro Light"/>
              </a:rPr>
              <a:t> de </a:t>
            </a:r>
            <a:r>
              <a:rPr sz="1100" dirty="0" err="1">
                <a:latin typeface="Source Sans Pro Light"/>
              </a:rPr>
              <a:t>coincidencias</a:t>
            </a:r>
            <a:r>
              <a:rPr sz="1100" dirty="0">
                <a:latin typeface="Source Sans Pro Light"/>
              </a:rPr>
              <a:t> en </a:t>
            </a:r>
            <a:r>
              <a:rPr sz="1100" dirty="0" err="1">
                <a:latin typeface="Source Sans Pro Light"/>
              </a:rPr>
              <a:t>una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.</a:t>
            </a:r>
            <a:endParaRPr sz="1100" i="1" dirty="0">
              <a:latin typeface="Source Sans Pro Light"/>
            </a:endParaRPr>
          </a:p>
          <a:p>
            <a:pPr defTabSz="531622">
              <a:lnSpc>
                <a:spcPct val="80000"/>
              </a:lnSpc>
              <a:spcBef>
                <a:spcPts val="0"/>
              </a:spcBef>
              <a:defRPr sz="1092" b="0">
                <a:solidFill>
                  <a:srgbClr val="000000"/>
                </a:solidFill>
              </a:defRPr>
            </a:pPr>
            <a:r>
              <a:rPr sz="1100" i="1" dirty="0" err="1" smtClean="0">
                <a:latin typeface="Source Sans Pro Light"/>
              </a:rPr>
              <a:t>str_count</a:t>
            </a:r>
            <a:r>
              <a:rPr sz="1100" i="1" dirty="0" smtClean="0">
                <a:latin typeface="Source Sans Pro Light"/>
              </a:rPr>
              <a:t>(</a:t>
            </a:r>
            <a:r>
              <a:rPr sz="1100" i="1" dirty="0" err="1" smtClean="0">
                <a:latin typeface="Source Sans Pro Light"/>
              </a:rPr>
              <a:t>fru</a:t>
            </a:r>
            <a:r>
              <a:rPr lang="en-US" sz="1100" i="1" dirty="0" err="1" smtClean="0">
                <a:latin typeface="Source Sans Pro Light"/>
              </a:rPr>
              <a:t>ta</a:t>
            </a:r>
            <a:r>
              <a:rPr sz="1100" i="1" dirty="0" smtClean="0">
                <a:latin typeface="Source Sans Pro Light"/>
              </a:rPr>
              <a:t>, </a:t>
            </a:r>
            <a:r>
              <a:rPr sz="1100" i="1" dirty="0">
                <a:latin typeface="Source Sans Pro Light"/>
              </a:rPr>
              <a:t>"a")</a:t>
            </a:r>
          </a:p>
          <a:p>
            <a:pPr defTabSz="531622">
              <a:lnSpc>
                <a:spcPct val="80000"/>
              </a:lnSpc>
              <a:spcBef>
                <a:spcPts val="0"/>
              </a:spcBef>
              <a:defRPr sz="1092" b="0">
                <a:solidFill>
                  <a:srgbClr val="000000"/>
                </a:solidFill>
              </a:defRPr>
            </a:pPr>
            <a:endParaRPr lang="es-AR" sz="1100" i="1" dirty="0" smtClean="0">
              <a:latin typeface="Source Sans Pro Light"/>
            </a:endParaRPr>
          </a:p>
          <a:p>
            <a:pPr defTabSz="531622">
              <a:lnSpc>
                <a:spcPct val="80000"/>
              </a:lnSpc>
              <a:spcBef>
                <a:spcPts val="0"/>
              </a:spcBef>
              <a:defRPr sz="1092" b="0">
                <a:solidFill>
                  <a:srgbClr val="000000"/>
                </a:solidFill>
              </a:defRPr>
            </a:pPr>
            <a:r>
              <a:rPr sz="1100" b="1" dirty="0" err="1" smtClean="0">
                <a:latin typeface="Source Sans Pro Light"/>
              </a:rPr>
              <a:t>str_locate</a:t>
            </a:r>
            <a:r>
              <a:rPr sz="1100" dirty="0" smtClean="0">
                <a:latin typeface="Source Sans Pro Light"/>
              </a:rPr>
              <a:t>(</a:t>
            </a:r>
            <a:r>
              <a:rPr sz="1100" dirty="0" err="1" smtClean="0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, </a:t>
            </a:r>
            <a:r>
              <a:rPr sz="1100" b="1" dirty="0" err="1"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Light"/>
              </a:rPr>
              <a:t>patrón</a:t>
            </a:r>
            <a:r>
              <a:rPr sz="1100" dirty="0">
                <a:latin typeface="Source Sans Pro Light"/>
              </a:rPr>
              <a:t>) </a:t>
            </a:r>
            <a:r>
              <a:rPr sz="1100" dirty="0" err="1">
                <a:latin typeface="Source Sans Pro Light"/>
              </a:rPr>
              <a:t>Localiza</a:t>
            </a:r>
            <a:r>
              <a:rPr sz="1100" dirty="0">
                <a:latin typeface="Source Sans Pro Light"/>
              </a:rPr>
              <a:t> las </a:t>
            </a:r>
            <a:r>
              <a:rPr sz="1100" dirty="0" err="1">
                <a:latin typeface="Source Sans Pro Light"/>
              </a:rPr>
              <a:t>posiciones</a:t>
            </a:r>
            <a:r>
              <a:rPr sz="1100" dirty="0">
                <a:latin typeface="Source Sans Pro Light"/>
              </a:rPr>
              <a:t> </a:t>
            </a:r>
            <a:r>
              <a:rPr lang="en-US" sz="1100" dirty="0" err="1" smtClean="0">
                <a:latin typeface="Source Sans Pro Light"/>
              </a:rPr>
              <a:t>en</a:t>
            </a:r>
            <a:r>
              <a:rPr lang="en-US" sz="1100" dirty="0" smtClean="0">
                <a:latin typeface="Source Sans Pro Light"/>
              </a:rPr>
              <a:t> las que el </a:t>
            </a:r>
            <a:r>
              <a:rPr sz="1100" dirty="0" err="1" smtClean="0">
                <a:latin typeface="Source Sans Pro Light"/>
              </a:rPr>
              <a:t>patrón</a:t>
            </a:r>
            <a:r>
              <a:rPr sz="1100" dirty="0" smtClean="0">
                <a:latin typeface="Source Sans Pro Light"/>
              </a:rPr>
              <a:t> coincide </a:t>
            </a:r>
            <a:r>
              <a:rPr lang="en-US" sz="1100" dirty="0" smtClean="0">
                <a:latin typeface="Source Sans Pro Light"/>
              </a:rPr>
              <a:t>con </a:t>
            </a:r>
            <a:r>
              <a:rPr sz="1100" dirty="0" smtClean="0">
                <a:latin typeface="Source Sans Pro Light"/>
              </a:rPr>
              <a:t>la </a:t>
            </a:r>
            <a:r>
              <a:rPr sz="1100" dirty="0" err="1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. </a:t>
            </a:r>
            <a:r>
              <a:rPr sz="1100" dirty="0" err="1">
                <a:latin typeface="Source Sans Pro Light"/>
              </a:rPr>
              <a:t>También</a:t>
            </a:r>
            <a:r>
              <a:rPr sz="1100" dirty="0">
                <a:latin typeface="Source Sans Pro Light"/>
              </a:rPr>
              <a:t> </a:t>
            </a:r>
            <a:r>
              <a:rPr sz="1100" b="1" dirty="0" err="1">
                <a:latin typeface="Source Sans Pro Light"/>
              </a:rPr>
              <a:t>str_locate_all</a:t>
            </a:r>
            <a:r>
              <a:rPr sz="1100" dirty="0">
                <a:latin typeface="Source Sans Pro Light"/>
              </a:rPr>
              <a:t>. </a:t>
            </a:r>
            <a:r>
              <a:rPr sz="1100" i="1" dirty="0" err="1" smtClean="0">
                <a:latin typeface="Source Sans Pro Light"/>
              </a:rPr>
              <a:t>str_locate</a:t>
            </a:r>
            <a:r>
              <a:rPr sz="1100" i="1" dirty="0" smtClean="0">
                <a:latin typeface="Source Sans Pro Light"/>
              </a:rPr>
              <a:t>(</a:t>
            </a:r>
            <a:r>
              <a:rPr sz="1100" i="1" dirty="0" err="1" smtClean="0">
                <a:latin typeface="Source Sans Pro Light"/>
              </a:rPr>
              <a:t>fru</a:t>
            </a:r>
            <a:r>
              <a:rPr lang="en-US" sz="1100" i="1" dirty="0" err="1" smtClean="0">
                <a:latin typeface="Source Sans Pro Light"/>
              </a:rPr>
              <a:t>ta</a:t>
            </a:r>
            <a:r>
              <a:rPr sz="1100" i="1" dirty="0" smtClean="0">
                <a:latin typeface="Source Sans Pro Light"/>
              </a:rPr>
              <a:t>, </a:t>
            </a:r>
            <a:r>
              <a:rPr sz="1100" i="1" dirty="0">
                <a:latin typeface="Source Sans Pro Light"/>
              </a:rPr>
              <a:t>"a")</a:t>
            </a:r>
          </a:p>
        </p:txBody>
      </p:sp>
      <p:sp>
        <p:nvSpPr>
          <p:cNvPr id="267" name="Gestionar Longitudes"/>
          <p:cNvSpPr txBox="1"/>
          <p:nvPr/>
        </p:nvSpPr>
        <p:spPr>
          <a:xfrm>
            <a:off x="9430723" y="1541209"/>
            <a:ext cx="30713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2500" b="0" dirty="0" err="1">
                <a:solidFill>
                  <a:srgbClr val="C85679"/>
                </a:solidFill>
              </a:rPr>
              <a:t>Gestionar</a:t>
            </a:r>
            <a:r>
              <a:rPr sz="2500" b="0" dirty="0">
                <a:solidFill>
                  <a:srgbClr val="C85679"/>
                </a:solidFill>
              </a:rPr>
              <a:t> Longitudes</a:t>
            </a:r>
          </a:p>
        </p:txBody>
      </p:sp>
      <p:sp>
        <p:nvSpPr>
          <p:cNvPr id="268" name="Line"/>
          <p:cNvSpPr/>
          <p:nvPr/>
        </p:nvSpPr>
        <p:spPr>
          <a:xfrm>
            <a:off x="319187" y="53213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9" name="Line"/>
          <p:cNvSpPr/>
          <p:nvPr/>
        </p:nvSpPr>
        <p:spPr>
          <a:xfrm flipV="1">
            <a:off x="9424538" y="73247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270" name="Table"/>
          <p:cNvGraphicFramePr/>
          <p:nvPr>
            <p:extLst>
              <p:ext uri="{D42A27DB-BD31-4B8C-83A1-F6EECF244321}">
                <p14:modId xmlns:p14="http://schemas.microsoft.com/office/powerpoint/2010/main" val="4156556918"/>
              </p:ext>
            </p:extLst>
          </p:nvPr>
        </p:nvGraphicFramePr>
        <p:xfrm>
          <a:off x="882370" y="2035199"/>
          <a:ext cx="311430" cy="4699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31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 b="1" dirty="0">
                          <a:latin typeface="Source Sans Pro Light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 b="1" dirty="0">
                          <a:latin typeface="Source Sans Pro Light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 b="1" dirty="0">
                          <a:latin typeface="Source Sans Pro Light"/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 b="1" dirty="0">
                          <a:latin typeface="Source Sans Pro Light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75" name="Group"/>
          <p:cNvGrpSpPr/>
          <p:nvPr/>
        </p:nvGrpSpPr>
        <p:grpSpPr>
          <a:xfrm>
            <a:off x="408112" y="2011876"/>
            <a:ext cx="200832" cy="508000"/>
            <a:chOff x="0" y="0"/>
            <a:chExt cx="200831" cy="507999"/>
          </a:xfrm>
        </p:grpSpPr>
        <p:graphicFrame>
          <p:nvGraphicFramePr>
            <p:cNvPr id="271" name="Table"/>
            <p:cNvGraphicFramePr/>
            <p:nvPr>
              <p:extLst>
                <p:ext uri="{D42A27DB-BD31-4B8C-83A1-F6EECF244321}">
                  <p14:modId xmlns:p14="http://schemas.microsoft.com/office/powerpoint/2010/main" val="3535198075"/>
                </p:ext>
              </p:extLst>
            </p:nvPr>
          </p:nvGraphicFramePr>
          <p:xfrm>
            <a:off x="0" y="0"/>
            <a:ext cx="200831" cy="5079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0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72" name="Rectangle"/>
            <p:cNvSpPr/>
            <p:nvPr/>
          </p:nvSpPr>
          <p:spPr>
            <a:xfrm>
              <a:off x="28608" y="16850"/>
              <a:ext cx="65046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0"/>
            </a:p>
          </p:txBody>
        </p:sp>
        <p:sp>
          <p:nvSpPr>
            <p:cNvPr id="273" name="Rectangle"/>
            <p:cNvSpPr/>
            <p:nvPr/>
          </p:nvSpPr>
          <p:spPr>
            <a:xfrm>
              <a:off x="93653" y="147636"/>
              <a:ext cx="70264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0"/>
            </a:p>
          </p:txBody>
        </p:sp>
        <p:sp>
          <p:nvSpPr>
            <p:cNvPr id="274" name="Rectangle"/>
            <p:cNvSpPr/>
            <p:nvPr/>
          </p:nvSpPr>
          <p:spPr>
            <a:xfrm>
              <a:off x="61903" y="388422"/>
              <a:ext cx="50028" cy="11119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0"/>
            </a:p>
          </p:txBody>
        </p:sp>
      </p:grpSp>
      <p:sp>
        <p:nvSpPr>
          <p:cNvPr id="276" name="Line"/>
          <p:cNvSpPr/>
          <p:nvPr/>
        </p:nvSpPr>
        <p:spPr>
          <a:xfrm>
            <a:off x="689147" y="22701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77" name="Table"/>
          <p:cNvGraphicFramePr/>
          <p:nvPr>
            <p:extLst>
              <p:ext uri="{D42A27DB-BD31-4B8C-83A1-F6EECF244321}">
                <p14:modId xmlns:p14="http://schemas.microsoft.com/office/powerpoint/2010/main" val="200154641"/>
              </p:ext>
            </p:extLst>
          </p:nvPr>
        </p:nvGraphicFramePr>
        <p:xfrm>
          <a:off x="900236" y="2656626"/>
          <a:ext cx="162732" cy="4699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6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 b="1" dirty="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700" b="1">
                          <a:sym typeface="Helvetica"/>
                        </a:defRPr>
                      </a:pPr>
                      <a:endParaRPr sz="600" b="1"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8" name="Line"/>
          <p:cNvSpPr/>
          <p:nvPr/>
        </p:nvSpPr>
        <p:spPr>
          <a:xfrm>
            <a:off x="689147" y="289157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79" name="Table"/>
          <p:cNvGraphicFramePr/>
          <p:nvPr>
            <p:extLst>
              <p:ext uri="{D42A27DB-BD31-4B8C-83A1-F6EECF244321}">
                <p14:modId xmlns:p14="http://schemas.microsoft.com/office/powerpoint/2010/main" val="2047411633"/>
              </p:ext>
            </p:extLst>
          </p:nvPr>
        </p:nvGraphicFramePr>
        <p:xfrm>
          <a:off x="900236" y="3265347"/>
          <a:ext cx="162732" cy="4699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6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 b="1" dirty="0"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 b="1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 b="1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0" name="Line"/>
          <p:cNvSpPr/>
          <p:nvPr/>
        </p:nvSpPr>
        <p:spPr>
          <a:xfrm>
            <a:off x="689147" y="3500297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288" name="Group"/>
          <p:cNvGrpSpPr/>
          <p:nvPr/>
        </p:nvGrpSpPr>
        <p:grpSpPr>
          <a:xfrm>
            <a:off x="394226" y="3269768"/>
            <a:ext cx="200832" cy="508000"/>
            <a:chOff x="25400" y="25400"/>
            <a:chExt cx="200831" cy="507999"/>
          </a:xfrm>
        </p:grpSpPr>
        <p:graphicFrame>
          <p:nvGraphicFramePr>
            <p:cNvPr id="281" name="Table"/>
            <p:cNvGraphicFramePr/>
            <p:nvPr>
              <p:extLst>
                <p:ext uri="{D42A27DB-BD31-4B8C-83A1-F6EECF244321}">
                  <p14:modId xmlns:p14="http://schemas.microsoft.com/office/powerpoint/2010/main" val="1974160359"/>
                </p:ext>
              </p:extLst>
            </p:nvPr>
          </p:nvGraphicFramePr>
          <p:xfrm>
            <a:off x="25400" y="25400"/>
            <a:ext cx="200831" cy="5079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0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82" name="Rectangle"/>
            <p:cNvSpPr/>
            <p:nvPr/>
          </p:nvSpPr>
          <p:spPr>
            <a:xfrm>
              <a:off x="104526" y="285186"/>
              <a:ext cx="76201" cy="11534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0"/>
            </a:p>
          </p:txBody>
        </p:sp>
        <p:sp>
          <p:nvSpPr>
            <p:cNvPr id="283" name="Rectangle"/>
            <p:cNvSpPr/>
            <p:nvPr/>
          </p:nvSpPr>
          <p:spPr>
            <a:xfrm>
              <a:off x="49616" y="164595"/>
              <a:ext cx="254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0"/>
            </a:p>
          </p:txBody>
        </p:sp>
        <p:sp>
          <p:nvSpPr>
            <p:cNvPr id="286" name="Rectangle"/>
            <p:cNvSpPr/>
            <p:nvPr/>
          </p:nvSpPr>
          <p:spPr>
            <a:xfrm>
              <a:off x="94066" y="164595"/>
              <a:ext cx="381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0"/>
            </a:p>
          </p:txBody>
        </p:sp>
        <p:sp>
          <p:nvSpPr>
            <p:cNvPr id="287" name="Rectangle"/>
            <p:cNvSpPr/>
            <p:nvPr/>
          </p:nvSpPr>
          <p:spPr>
            <a:xfrm>
              <a:off x="151216" y="16459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0"/>
            </a:p>
          </p:txBody>
        </p:sp>
      </p:grpSp>
      <p:graphicFrame>
        <p:nvGraphicFramePr>
          <p:cNvPr id="289" name="Table"/>
          <p:cNvGraphicFramePr/>
          <p:nvPr>
            <p:extLst>
              <p:ext uri="{D42A27DB-BD31-4B8C-83A1-F6EECF244321}">
                <p14:modId xmlns:p14="http://schemas.microsoft.com/office/powerpoint/2010/main" val="1391843456"/>
              </p:ext>
            </p:extLst>
          </p:nvPr>
        </p:nvGraphicFramePr>
        <p:xfrm>
          <a:off x="874836" y="3822925"/>
          <a:ext cx="318964" cy="5715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59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500" b="0" dirty="0">
                          <a:sym typeface="Helvetica"/>
                        </a:rPr>
                        <a:t>start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" b="0">
                          <a:sym typeface="Helvetica"/>
                        </a:rPr>
                        <a:t>end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 b="1" dirty="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 b="1" dirty="0"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 b="1"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 b="1" dirty="0"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 b="1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 b="1" dirty="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0" name="Line"/>
          <p:cNvSpPr/>
          <p:nvPr/>
        </p:nvSpPr>
        <p:spPr>
          <a:xfrm>
            <a:off x="689147" y="4159475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91" name="str_length(cadena) Los anchos de las cadenas (i.e. número de puntos de código, suele ser igual al número de caracteres). str_length(fruit)…"/>
          <p:cNvSpPr txBox="1"/>
          <p:nvPr/>
        </p:nvSpPr>
        <p:spPr>
          <a:xfrm>
            <a:off x="10689298" y="2000891"/>
            <a:ext cx="2971801" cy="264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sz="1100" b="1" dirty="0" smtClean="0">
              <a:latin typeface="Source Sans Pro Ligh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 smtClean="0">
                <a:latin typeface="Source Sans Pro Light"/>
              </a:rPr>
              <a:t>str_length</a:t>
            </a:r>
            <a:r>
              <a:rPr sz="1100" dirty="0" smtClean="0">
                <a:latin typeface="Source Sans Pro Light"/>
              </a:rPr>
              <a:t>(</a:t>
            </a:r>
            <a:r>
              <a:rPr sz="1100" dirty="0" err="1" smtClean="0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) </a:t>
            </a:r>
            <a:r>
              <a:rPr lang="en-US" sz="1100" dirty="0" smtClean="0">
                <a:latin typeface="Source Sans Pro Light"/>
              </a:rPr>
              <a:t>Los largos </a:t>
            </a:r>
            <a:r>
              <a:rPr sz="1100" dirty="0" smtClean="0">
                <a:latin typeface="Source Sans Pro Light"/>
              </a:rPr>
              <a:t>de </a:t>
            </a:r>
            <a:r>
              <a:rPr sz="1100" dirty="0">
                <a:latin typeface="Source Sans Pro Light"/>
              </a:rPr>
              <a:t>las </a:t>
            </a:r>
            <a:r>
              <a:rPr sz="1100" dirty="0" err="1">
                <a:latin typeface="Source Sans Pro Light"/>
              </a:rPr>
              <a:t>cadenas</a:t>
            </a:r>
            <a:r>
              <a:rPr sz="1100" dirty="0">
                <a:latin typeface="Source Sans Pro Light"/>
              </a:rPr>
              <a:t> </a:t>
            </a:r>
            <a:r>
              <a:rPr sz="1100" dirty="0" smtClean="0">
                <a:latin typeface="Source Sans Pro Light"/>
              </a:rPr>
              <a:t>(</a:t>
            </a:r>
            <a:r>
              <a:rPr lang="en-US" sz="1100" dirty="0" err="1" smtClean="0">
                <a:latin typeface="Source Sans Pro Light"/>
              </a:rPr>
              <a:t>por</a:t>
            </a:r>
            <a:r>
              <a:rPr lang="en-US" sz="1100" dirty="0" smtClean="0">
                <a:latin typeface="Source Sans Pro Light"/>
              </a:rPr>
              <a:t> </a:t>
            </a:r>
            <a:r>
              <a:rPr lang="en-US" sz="1100" dirty="0" err="1" smtClean="0">
                <a:latin typeface="Source Sans Pro Light"/>
              </a:rPr>
              <a:t>ej</a:t>
            </a:r>
            <a:r>
              <a:rPr sz="1100" dirty="0" smtClean="0">
                <a:latin typeface="Source Sans Pro Light"/>
              </a:rPr>
              <a:t>. </a:t>
            </a:r>
            <a:r>
              <a:rPr sz="1100" dirty="0" err="1">
                <a:latin typeface="Source Sans Pro Light"/>
              </a:rPr>
              <a:t>número</a:t>
            </a:r>
            <a:r>
              <a:rPr sz="1100" dirty="0">
                <a:latin typeface="Source Sans Pro Light"/>
              </a:rPr>
              <a:t> de </a:t>
            </a:r>
            <a:r>
              <a:rPr sz="1100" dirty="0" err="1">
                <a:latin typeface="Source Sans Pro Light"/>
              </a:rPr>
              <a:t>puntos</a:t>
            </a:r>
            <a:r>
              <a:rPr sz="1100" dirty="0">
                <a:latin typeface="Source Sans Pro Light"/>
              </a:rPr>
              <a:t> de </a:t>
            </a:r>
            <a:r>
              <a:rPr sz="1100" dirty="0" err="1">
                <a:latin typeface="Source Sans Pro Light"/>
              </a:rPr>
              <a:t>código</a:t>
            </a:r>
            <a:r>
              <a:rPr sz="1100" dirty="0">
                <a:latin typeface="Source Sans Pro Light"/>
              </a:rPr>
              <a:t>, </a:t>
            </a:r>
            <a:r>
              <a:rPr sz="1100" dirty="0" err="1">
                <a:latin typeface="Source Sans Pro Light"/>
              </a:rPr>
              <a:t>suele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ser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igual</a:t>
            </a:r>
            <a:r>
              <a:rPr sz="1100" dirty="0">
                <a:latin typeface="Source Sans Pro Light"/>
              </a:rPr>
              <a:t> al </a:t>
            </a:r>
            <a:r>
              <a:rPr sz="1100" dirty="0" err="1">
                <a:latin typeface="Source Sans Pro Light"/>
              </a:rPr>
              <a:t>número</a:t>
            </a:r>
            <a:r>
              <a:rPr sz="1100" dirty="0">
                <a:latin typeface="Source Sans Pro Light"/>
              </a:rPr>
              <a:t> de </a:t>
            </a:r>
            <a:r>
              <a:rPr sz="1100" dirty="0" err="1">
                <a:latin typeface="Source Sans Pro Light"/>
              </a:rPr>
              <a:t>caracteres</a:t>
            </a:r>
            <a:r>
              <a:rPr sz="1100" dirty="0">
                <a:latin typeface="Source Sans Pro Light"/>
              </a:rPr>
              <a:t>). </a:t>
            </a:r>
            <a:r>
              <a:rPr sz="1100" i="1" dirty="0" err="1" smtClean="0">
                <a:latin typeface="Source Sans Pro Light"/>
              </a:rPr>
              <a:t>str_length</a:t>
            </a:r>
            <a:r>
              <a:rPr sz="1100" i="1" dirty="0" smtClean="0">
                <a:latin typeface="Source Sans Pro Light"/>
              </a:rPr>
              <a:t>(</a:t>
            </a:r>
            <a:r>
              <a:rPr lang="en-US" sz="1100" i="1" dirty="0" err="1" smtClean="0">
                <a:latin typeface="Source Sans Pro Light"/>
              </a:rPr>
              <a:t>fruta</a:t>
            </a:r>
            <a:r>
              <a:rPr sz="1100" i="1" dirty="0" smtClean="0">
                <a:latin typeface="Source Sans Pro Light"/>
              </a:rPr>
              <a:t>)</a:t>
            </a:r>
            <a:endParaRPr sz="1100" i="1" dirty="0">
              <a:latin typeface="Source Sans Pro Ligh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sz="1100" i="1" dirty="0" smtClean="0">
              <a:latin typeface="Source Sans Pro Ligh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sz="1100" b="1" dirty="0" smtClean="0">
              <a:latin typeface="Source Sans Pro Ligh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 smtClean="0">
                <a:latin typeface="Source Sans Pro Light"/>
              </a:rPr>
              <a:t>str_pad</a:t>
            </a:r>
            <a:r>
              <a:rPr sz="1100" dirty="0" smtClean="0">
                <a:latin typeface="Source Sans Pro Light"/>
              </a:rPr>
              <a:t>(</a:t>
            </a:r>
            <a:r>
              <a:rPr sz="1100" dirty="0" err="1" smtClean="0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, </a:t>
            </a:r>
            <a:r>
              <a:rPr lang="en-US" sz="1100" dirty="0" smtClean="0">
                <a:latin typeface="Source Sans Pro Light"/>
              </a:rPr>
              <a:t>largo</a:t>
            </a:r>
            <a:r>
              <a:rPr sz="1100" dirty="0" smtClean="0">
                <a:latin typeface="Source Sans Pro Light"/>
              </a:rPr>
              <a:t>, </a:t>
            </a:r>
            <a:r>
              <a:rPr sz="1100" dirty="0">
                <a:latin typeface="Source Sans Pro Light"/>
              </a:rPr>
              <a:t>side = c("left", "right", "both"), pad = " ") </a:t>
            </a:r>
            <a:r>
              <a:rPr sz="1100" dirty="0" err="1">
                <a:latin typeface="Source Sans Pro Light"/>
              </a:rPr>
              <a:t>Extiende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cadenas</a:t>
            </a:r>
            <a:r>
              <a:rPr sz="1100" dirty="0">
                <a:latin typeface="Source Sans Pro Light"/>
              </a:rPr>
              <a:t> a un </a:t>
            </a:r>
            <a:r>
              <a:rPr lang="en-US" sz="1100" dirty="0" smtClean="0">
                <a:latin typeface="Source Sans Pro Light"/>
              </a:rPr>
              <a:t>largo </a:t>
            </a:r>
            <a:r>
              <a:rPr sz="1100" dirty="0" err="1" smtClean="0">
                <a:latin typeface="Source Sans Pro Light"/>
              </a:rPr>
              <a:t>constante</a:t>
            </a:r>
            <a:r>
              <a:rPr sz="1100" dirty="0">
                <a:latin typeface="Source Sans Pro Light"/>
              </a:rPr>
              <a:t>. </a:t>
            </a:r>
            <a:r>
              <a:rPr sz="1100" i="1" dirty="0" err="1" smtClean="0">
                <a:latin typeface="Source Sans Pro Light"/>
              </a:rPr>
              <a:t>str_pad</a:t>
            </a:r>
            <a:r>
              <a:rPr sz="1100" i="1" dirty="0" smtClean="0">
                <a:latin typeface="Source Sans Pro Light"/>
              </a:rPr>
              <a:t>(</a:t>
            </a:r>
            <a:r>
              <a:rPr lang="en-US" sz="1100" i="1" dirty="0" err="1" smtClean="0">
                <a:latin typeface="Source Sans Pro Light"/>
              </a:rPr>
              <a:t>fruta</a:t>
            </a:r>
            <a:r>
              <a:rPr sz="1100" i="1" dirty="0" smtClean="0">
                <a:latin typeface="Source Sans Pro Light"/>
              </a:rPr>
              <a:t>, </a:t>
            </a:r>
            <a:r>
              <a:rPr sz="1100" i="1" dirty="0">
                <a:latin typeface="Source Sans Pro Light"/>
              </a:rPr>
              <a:t>17)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i="1" dirty="0">
              <a:latin typeface="Source Sans Pro Ligh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sz="1100" b="1" dirty="0" smtClean="0">
              <a:latin typeface="Source Sans Pro Ligh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 smtClean="0">
                <a:latin typeface="Source Sans Pro Light"/>
              </a:rPr>
              <a:t>str_trunc</a:t>
            </a:r>
            <a:r>
              <a:rPr sz="1100" dirty="0" smtClean="0">
                <a:latin typeface="Source Sans Pro Light"/>
              </a:rPr>
              <a:t>(</a:t>
            </a:r>
            <a:r>
              <a:rPr sz="1100" dirty="0" err="1" smtClean="0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, ancho, side = c("right", "left", "center"), ellipsis = "...") </a:t>
            </a:r>
            <a:r>
              <a:rPr sz="1100" dirty="0" err="1">
                <a:latin typeface="Source Sans Pro Light"/>
              </a:rPr>
              <a:t>Trunca</a:t>
            </a:r>
            <a:r>
              <a:rPr sz="1100" dirty="0">
                <a:latin typeface="Source Sans Pro Light"/>
              </a:rPr>
              <a:t> el ancho de </a:t>
            </a:r>
            <a:r>
              <a:rPr sz="1100" dirty="0" err="1">
                <a:latin typeface="Source Sans Pro Light"/>
              </a:rPr>
              <a:t>una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, </a:t>
            </a:r>
            <a:r>
              <a:rPr sz="1100" dirty="0" err="1">
                <a:latin typeface="Source Sans Pro Light"/>
              </a:rPr>
              <a:t>eliminando</a:t>
            </a:r>
            <a:r>
              <a:rPr sz="1100" dirty="0">
                <a:latin typeface="Source Sans Pro Light"/>
              </a:rPr>
              <a:t> el </a:t>
            </a:r>
            <a:r>
              <a:rPr sz="1100" dirty="0" err="1">
                <a:latin typeface="Source Sans Pro Light"/>
              </a:rPr>
              <a:t>contenido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sobrante</a:t>
            </a:r>
            <a:r>
              <a:rPr sz="1100" dirty="0">
                <a:latin typeface="Source Sans Pro Light"/>
              </a:rPr>
              <a:t>. </a:t>
            </a:r>
            <a:r>
              <a:rPr sz="1100" i="1" dirty="0" err="1" smtClean="0">
                <a:latin typeface="Source Sans Pro Light"/>
              </a:rPr>
              <a:t>str_trunc</a:t>
            </a:r>
            <a:r>
              <a:rPr sz="1100" i="1" dirty="0" smtClean="0">
                <a:latin typeface="Source Sans Pro Light"/>
              </a:rPr>
              <a:t>(</a:t>
            </a:r>
            <a:r>
              <a:rPr lang="en-US" sz="1100" i="1" dirty="0" err="1" smtClean="0">
                <a:latin typeface="Source Sans Pro Light"/>
              </a:rPr>
              <a:t>fruta</a:t>
            </a:r>
            <a:r>
              <a:rPr sz="1100" i="1" dirty="0" smtClean="0">
                <a:latin typeface="Source Sans Pro Light"/>
              </a:rPr>
              <a:t>, </a:t>
            </a:r>
            <a:r>
              <a:rPr sz="1100" i="1" dirty="0">
                <a:latin typeface="Source Sans Pro Light"/>
              </a:rPr>
              <a:t>3)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i="1" dirty="0">
              <a:latin typeface="Source Sans Pro Ligh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>
                <a:latin typeface="Source Sans Pro Light"/>
              </a:rPr>
              <a:t>str_trim</a:t>
            </a:r>
            <a:r>
              <a:rPr sz="1100" dirty="0">
                <a:latin typeface="Source Sans Pro Light"/>
              </a:rPr>
              <a:t>(</a:t>
            </a:r>
            <a:r>
              <a:rPr sz="1100" dirty="0" err="1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, side = c("both", "left", "right")) </a:t>
            </a:r>
            <a:r>
              <a:rPr sz="1100" dirty="0" err="1">
                <a:latin typeface="Source Sans Pro Light"/>
              </a:rPr>
              <a:t>Elimina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los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espacios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en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blanco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desde</a:t>
            </a:r>
            <a:r>
              <a:rPr sz="1100" dirty="0">
                <a:latin typeface="Source Sans Pro Light"/>
              </a:rPr>
              <a:t> el </a:t>
            </a:r>
            <a:r>
              <a:rPr lang="en-US" sz="1100" dirty="0" err="1" smtClean="0">
                <a:latin typeface="Source Sans Pro Light"/>
              </a:rPr>
              <a:t>inicio</a:t>
            </a:r>
            <a:r>
              <a:rPr sz="1100" dirty="0" smtClean="0">
                <a:latin typeface="Source Sans Pro Light"/>
              </a:rPr>
              <a:t> y/o</a:t>
            </a:r>
            <a:r>
              <a:rPr lang="en-US" sz="1100" dirty="0" smtClean="0">
                <a:latin typeface="Source Sans Pro Light"/>
              </a:rPr>
              <a:t> a</a:t>
            </a:r>
            <a:r>
              <a:rPr sz="1100" dirty="0" smtClean="0">
                <a:latin typeface="Source Sans Pro Light"/>
              </a:rPr>
              <a:t>l </a:t>
            </a:r>
            <a:r>
              <a:rPr sz="1100" dirty="0">
                <a:latin typeface="Source Sans Pro Light"/>
              </a:rPr>
              <a:t>final de </a:t>
            </a:r>
            <a:r>
              <a:rPr sz="1100" dirty="0" err="1">
                <a:latin typeface="Source Sans Pro Light"/>
              </a:rPr>
              <a:t>una</a:t>
            </a:r>
            <a:r>
              <a:rPr sz="1100" dirty="0">
                <a:latin typeface="Source Sans Pro Light"/>
              </a:rPr>
              <a:t> </a:t>
            </a:r>
            <a:r>
              <a:rPr sz="1100" dirty="0" err="1">
                <a:latin typeface="Source Sans Pro Light"/>
              </a:rPr>
              <a:t>cadena</a:t>
            </a:r>
            <a:r>
              <a:rPr sz="1100" dirty="0">
                <a:latin typeface="Source Sans Pro Light"/>
              </a:rPr>
              <a:t>. </a:t>
            </a:r>
            <a:r>
              <a:rPr sz="1100" i="1" dirty="0" err="1" smtClean="0">
                <a:latin typeface="Source Sans Pro Light"/>
              </a:rPr>
              <a:t>str_trim</a:t>
            </a:r>
            <a:r>
              <a:rPr sz="1100" i="1" dirty="0" smtClean="0">
                <a:latin typeface="Source Sans Pro Light"/>
              </a:rPr>
              <a:t>(</a:t>
            </a:r>
            <a:r>
              <a:rPr lang="en-US" sz="1100" i="1" dirty="0" err="1" smtClean="0">
                <a:latin typeface="Source Sans Pro Light"/>
              </a:rPr>
              <a:t>fruta</a:t>
            </a:r>
            <a:r>
              <a:rPr sz="1100" i="1" dirty="0" smtClean="0">
                <a:latin typeface="Source Sans Pro Light"/>
              </a:rPr>
              <a:t>)</a:t>
            </a:r>
            <a:endParaRPr sz="1100" i="1" dirty="0">
              <a:latin typeface="Source Sans Pro Light"/>
            </a:endParaRPr>
          </a:p>
        </p:txBody>
      </p:sp>
      <p:grpSp>
        <p:nvGrpSpPr>
          <p:cNvPr id="299" name="Group"/>
          <p:cNvGrpSpPr/>
          <p:nvPr/>
        </p:nvGrpSpPr>
        <p:grpSpPr>
          <a:xfrm>
            <a:off x="9556545" y="2046036"/>
            <a:ext cx="597708" cy="533400"/>
            <a:chOff x="25400" y="17442"/>
            <a:chExt cx="597707" cy="533399"/>
          </a:xfrm>
        </p:grpSpPr>
        <p:graphicFrame>
          <p:nvGraphicFramePr>
            <p:cNvPr id="292" name="Table"/>
            <p:cNvGraphicFramePr/>
            <p:nvPr>
              <p:extLst>
                <p:ext uri="{D42A27DB-BD31-4B8C-83A1-F6EECF244321}">
                  <p14:modId xmlns:p14="http://schemas.microsoft.com/office/powerpoint/2010/main" val="878304967"/>
                </p:ext>
              </p:extLst>
            </p:nvPr>
          </p:nvGraphicFramePr>
          <p:xfrm>
            <a:off x="460375" y="25400"/>
            <a:ext cx="162732" cy="524107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3102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 dirty="0"/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102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/>
                          <a:t>6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102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 dirty="0"/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102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b="1" dirty="0"/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93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98" name="Group"/>
            <p:cNvGrpSpPr/>
            <p:nvPr/>
          </p:nvGrpSpPr>
          <p:grpSpPr>
            <a:xfrm>
              <a:off x="25400" y="17442"/>
              <a:ext cx="208374" cy="533399"/>
              <a:chOff x="25400" y="17442"/>
              <a:chExt cx="208374" cy="533398"/>
            </a:xfrm>
          </p:grpSpPr>
          <p:graphicFrame>
            <p:nvGraphicFramePr>
              <p:cNvPr id="294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3765424147"/>
                  </p:ext>
                </p:extLst>
              </p:nvPr>
            </p:nvGraphicFramePr>
            <p:xfrm>
              <a:off x="25400" y="42842"/>
              <a:ext cx="200832" cy="507998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00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sp>
            <p:nvSpPr>
              <p:cNvPr id="295" name="Rectangle"/>
              <p:cNvSpPr/>
              <p:nvPr/>
            </p:nvSpPr>
            <p:spPr>
              <a:xfrm>
                <a:off x="167094" y="17442"/>
                <a:ext cx="66680" cy="14960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Square"/>
              <p:cNvSpPr/>
              <p:nvPr/>
            </p:nvSpPr>
            <p:spPr>
              <a:xfrm>
                <a:off x="83908" y="299299"/>
                <a:ext cx="146346" cy="12934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Rectangle"/>
              <p:cNvSpPr/>
              <p:nvPr/>
            </p:nvSpPr>
            <p:spPr>
              <a:xfrm>
                <a:off x="114324" y="428638"/>
                <a:ext cx="119108" cy="1208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13" name="Group"/>
          <p:cNvGrpSpPr/>
          <p:nvPr/>
        </p:nvGrpSpPr>
        <p:grpSpPr>
          <a:xfrm>
            <a:off x="9568606" y="2763350"/>
            <a:ext cx="634432" cy="511682"/>
            <a:chOff x="25400" y="22110"/>
            <a:chExt cx="634431" cy="511680"/>
          </a:xfrm>
        </p:grpSpPr>
        <p:grpSp>
          <p:nvGrpSpPr>
            <p:cNvPr id="305" name="Group"/>
            <p:cNvGrpSpPr/>
            <p:nvPr/>
          </p:nvGrpSpPr>
          <p:grpSpPr>
            <a:xfrm>
              <a:off x="441361" y="24271"/>
              <a:ext cx="218470" cy="509347"/>
              <a:chOff x="14479" y="24271"/>
              <a:chExt cx="218470" cy="509346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22770" y="31014"/>
                <a:ext cx="203201" cy="50043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Rectangle"/>
              <p:cNvSpPr/>
              <p:nvPr/>
            </p:nvSpPr>
            <p:spPr>
              <a:xfrm>
                <a:off x="27394" y="24271"/>
                <a:ext cx="45719" cy="12606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Rectangle"/>
              <p:cNvSpPr/>
              <p:nvPr/>
            </p:nvSpPr>
            <p:spPr>
              <a:xfrm>
                <a:off x="22770" y="28310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Rectangle"/>
              <p:cNvSpPr/>
              <p:nvPr/>
            </p:nvSpPr>
            <p:spPr>
              <a:xfrm>
                <a:off x="22770" y="417144"/>
                <a:ext cx="1047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04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4160904550"/>
                  </p:ext>
                </p:extLst>
              </p:nvPr>
            </p:nvGraphicFramePr>
            <p:xfrm>
              <a:off x="14479" y="25620"/>
              <a:ext cx="218470" cy="5079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184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310" name="Group"/>
            <p:cNvGrpSpPr/>
            <p:nvPr/>
          </p:nvGrpSpPr>
          <p:grpSpPr>
            <a:xfrm>
              <a:off x="25400" y="25792"/>
              <a:ext cx="210259" cy="507998"/>
              <a:chOff x="25400" y="25400"/>
              <a:chExt cx="210259" cy="507997"/>
            </a:xfrm>
          </p:grpSpPr>
          <p:graphicFrame>
            <p:nvGraphicFramePr>
              <p:cNvPr id="306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1741151842"/>
                  </p:ext>
                </p:extLst>
              </p:nvPr>
            </p:nvGraphicFramePr>
            <p:xfrm>
              <a:off x="25400" y="25400"/>
              <a:ext cx="200832" cy="5079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00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sp>
            <p:nvSpPr>
              <p:cNvPr id="307" name="Rectangle"/>
              <p:cNvSpPr/>
              <p:nvPr/>
            </p:nvSpPr>
            <p:spPr>
              <a:xfrm>
                <a:off x="157730" y="30621"/>
                <a:ext cx="63501" cy="1296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8" name="Square"/>
              <p:cNvSpPr/>
              <p:nvPr/>
            </p:nvSpPr>
            <p:spPr>
              <a:xfrm>
                <a:off x="76774" y="285131"/>
                <a:ext cx="15382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9" name="Rectangle"/>
              <p:cNvSpPr/>
              <p:nvPr/>
            </p:nvSpPr>
            <p:spPr>
              <a:xfrm>
                <a:off x="130880" y="399433"/>
                <a:ext cx="104779" cy="1316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11" name="Line"/>
            <p:cNvSpPr/>
            <p:nvPr/>
          </p:nvSpPr>
          <p:spPr>
            <a:xfrm>
              <a:off x="265461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12" name="Line"/>
            <p:cNvSpPr/>
            <p:nvPr/>
          </p:nvSpPr>
          <p:spPr>
            <a:xfrm flipV="1">
              <a:off x="401481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3" name="Group"/>
          <p:cNvGrpSpPr/>
          <p:nvPr/>
        </p:nvGrpSpPr>
        <p:grpSpPr>
          <a:xfrm>
            <a:off x="9559382" y="3373149"/>
            <a:ext cx="549596" cy="535150"/>
            <a:chOff x="25400" y="22892"/>
            <a:chExt cx="549595" cy="535149"/>
          </a:xfrm>
        </p:grpSpPr>
        <p:grpSp>
          <p:nvGrpSpPr>
            <p:cNvPr id="316" name="Group"/>
            <p:cNvGrpSpPr/>
            <p:nvPr/>
          </p:nvGrpSpPr>
          <p:grpSpPr>
            <a:xfrm>
              <a:off x="424963" y="22892"/>
              <a:ext cx="150032" cy="507999"/>
              <a:chOff x="-11143" y="22892"/>
              <a:chExt cx="150032" cy="507999"/>
            </a:xfrm>
          </p:grpSpPr>
          <p:sp>
            <p:nvSpPr>
              <p:cNvPr id="314" name="Rectangle"/>
              <p:cNvSpPr/>
              <p:nvPr/>
            </p:nvSpPr>
            <p:spPr>
              <a:xfrm>
                <a:off x="24215" y="27001"/>
                <a:ext cx="104780" cy="49624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15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3407900718"/>
                  </p:ext>
                </p:extLst>
              </p:nvPr>
            </p:nvGraphicFramePr>
            <p:xfrm>
              <a:off x="-11143" y="22892"/>
              <a:ext cx="150032" cy="50799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00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317" name="Line"/>
            <p:cNvSpPr/>
            <p:nvPr/>
          </p:nvSpPr>
          <p:spPr>
            <a:xfrm>
              <a:off x="2746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322" name="Group"/>
            <p:cNvGrpSpPr/>
            <p:nvPr/>
          </p:nvGrpSpPr>
          <p:grpSpPr>
            <a:xfrm>
              <a:off x="25400" y="25792"/>
              <a:ext cx="219484" cy="532249"/>
              <a:chOff x="25400" y="25400"/>
              <a:chExt cx="219484" cy="532248"/>
            </a:xfrm>
          </p:grpSpPr>
          <p:graphicFrame>
            <p:nvGraphicFramePr>
              <p:cNvPr id="318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1617999103"/>
                  </p:ext>
                </p:extLst>
              </p:nvPr>
            </p:nvGraphicFramePr>
            <p:xfrm>
              <a:off x="25400" y="25400"/>
              <a:ext cx="200832" cy="507998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00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sp>
            <p:nvSpPr>
              <p:cNvPr id="319" name="Rectangle"/>
              <p:cNvSpPr/>
              <p:nvPr/>
            </p:nvSpPr>
            <p:spPr>
              <a:xfrm>
                <a:off x="163779" y="26610"/>
                <a:ext cx="66958" cy="1234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0" name="Rectangle"/>
              <p:cNvSpPr/>
              <p:nvPr/>
            </p:nvSpPr>
            <p:spPr>
              <a:xfrm>
                <a:off x="163916" y="284399"/>
                <a:ext cx="80968" cy="124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1" name="Rectangle"/>
              <p:cNvSpPr/>
              <p:nvPr/>
            </p:nvSpPr>
            <p:spPr>
              <a:xfrm>
                <a:off x="140106" y="408548"/>
                <a:ext cx="92477" cy="1491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40" name="Group"/>
          <p:cNvGrpSpPr/>
          <p:nvPr/>
        </p:nvGrpSpPr>
        <p:grpSpPr>
          <a:xfrm>
            <a:off x="9461061" y="4025900"/>
            <a:ext cx="722804" cy="508000"/>
            <a:chOff x="-53748" y="18075"/>
            <a:chExt cx="722803" cy="507999"/>
          </a:xfrm>
        </p:grpSpPr>
        <p:grpSp>
          <p:nvGrpSpPr>
            <p:cNvPr id="330" name="Group"/>
            <p:cNvGrpSpPr/>
            <p:nvPr/>
          </p:nvGrpSpPr>
          <p:grpSpPr>
            <a:xfrm>
              <a:off x="437487" y="18075"/>
              <a:ext cx="231568" cy="507999"/>
              <a:chOff x="1015" y="18075"/>
              <a:chExt cx="231568" cy="507998"/>
            </a:xfrm>
          </p:grpSpPr>
          <p:sp>
            <p:nvSpPr>
              <p:cNvPr id="324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5" name="Rectangle"/>
              <p:cNvSpPr/>
              <p:nvPr/>
            </p:nvSpPr>
            <p:spPr>
              <a:xfrm>
                <a:off x="1924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6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124004" y="265241"/>
                <a:ext cx="76821" cy="13383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29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618082152"/>
                  </p:ext>
                </p:extLst>
              </p:nvPr>
            </p:nvGraphicFramePr>
            <p:xfrm>
              <a:off x="1015" y="18075"/>
              <a:ext cx="231170" cy="507998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311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337" name="Group"/>
            <p:cNvGrpSpPr/>
            <p:nvPr/>
          </p:nvGrpSpPr>
          <p:grpSpPr>
            <a:xfrm>
              <a:off x="-53748" y="18075"/>
              <a:ext cx="286331" cy="507999"/>
              <a:chOff x="-53748" y="18075"/>
              <a:chExt cx="286331" cy="507998"/>
            </a:xfrm>
          </p:grpSpPr>
          <p:sp>
            <p:nvSpPr>
              <p:cNvPr id="331" name="Rectangle"/>
              <p:cNvSpPr/>
              <p:nvPr/>
            </p:nvSpPr>
            <p:spPr>
              <a:xfrm>
                <a:off x="24216" y="27001"/>
                <a:ext cx="16191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2" name="Rectangle"/>
              <p:cNvSpPr/>
              <p:nvPr/>
            </p:nvSpPr>
            <p:spPr>
              <a:xfrm>
                <a:off x="14694" y="24271"/>
                <a:ext cx="508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3" name="Rectangle"/>
              <p:cNvSpPr/>
              <p:nvPr/>
            </p:nvSpPr>
            <p:spPr>
              <a:xfrm>
                <a:off x="24216" y="258762"/>
                <a:ext cx="69858" cy="1346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4" name="Rectangle"/>
              <p:cNvSpPr/>
              <p:nvPr/>
            </p:nvSpPr>
            <p:spPr>
              <a:xfrm>
                <a:off x="127405" y="399073"/>
                <a:ext cx="104779" cy="9813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5" name="Rectangle"/>
              <p:cNvSpPr/>
              <p:nvPr/>
            </p:nvSpPr>
            <p:spPr>
              <a:xfrm>
                <a:off x="186864" y="265241"/>
                <a:ext cx="45719" cy="13383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36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3179100562"/>
                  </p:ext>
                </p:extLst>
              </p:nvPr>
            </p:nvGraphicFramePr>
            <p:xfrm>
              <a:off x="-53748" y="18075"/>
              <a:ext cx="239875" cy="507998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398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338" name="Line"/>
            <p:cNvSpPr/>
            <p:nvPr/>
          </p:nvSpPr>
          <p:spPr>
            <a:xfrm>
              <a:off x="2750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24216" y="40887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1" name="Line"/>
          <p:cNvSpPr/>
          <p:nvPr/>
        </p:nvSpPr>
        <p:spPr>
          <a:xfrm>
            <a:off x="4814439" y="5321528"/>
            <a:ext cx="435712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2" name="Ayudas"/>
          <p:cNvSpPr txBox="1"/>
          <p:nvPr/>
        </p:nvSpPr>
        <p:spPr>
          <a:xfrm>
            <a:off x="9430723" y="7335623"/>
            <a:ext cx="29431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500" b="0" dirty="0" err="1" smtClean="0">
                <a:solidFill>
                  <a:srgbClr val="C85679"/>
                </a:solidFill>
              </a:rPr>
              <a:t>Funciones</a:t>
            </a:r>
            <a:r>
              <a:rPr lang="en-US" sz="2500" b="0" dirty="0" smtClean="0">
                <a:solidFill>
                  <a:srgbClr val="C85679"/>
                </a:solidFill>
              </a:rPr>
              <a:t> </a:t>
            </a:r>
            <a:r>
              <a:rPr lang="en-US" sz="2500" b="0" dirty="0" err="1" smtClean="0">
                <a:solidFill>
                  <a:srgbClr val="C85679"/>
                </a:solidFill>
              </a:rPr>
              <a:t>auxiliares</a:t>
            </a:r>
            <a:endParaRPr sz="2500" b="0" dirty="0">
              <a:solidFill>
                <a:srgbClr val="C85679"/>
              </a:solidFill>
            </a:endParaRPr>
          </a:p>
        </p:txBody>
      </p:sp>
      <p:sp>
        <p:nvSpPr>
          <p:cNvPr id="343" name="Line"/>
          <p:cNvSpPr/>
          <p:nvPr/>
        </p:nvSpPr>
        <p:spPr>
          <a:xfrm>
            <a:off x="4818064" y="1533563"/>
            <a:ext cx="4357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4" name="str_order(x, decreasing = FALSE, na_last = TRUE, locale = &quot;en&quot;, numeric = FALSE, ...)1 Devuelve e vector de índices que ordena un vector de caracteres. x[str_order(x)]…"/>
          <p:cNvSpPr txBox="1"/>
          <p:nvPr/>
        </p:nvSpPr>
        <p:spPr>
          <a:xfrm>
            <a:off x="10689298" y="5805300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str_order</a:t>
            </a:r>
            <a:r>
              <a:rPr sz="1100" dirty="0"/>
              <a:t>(x, decreasing = FALSE, </a:t>
            </a:r>
            <a:r>
              <a:rPr sz="1100" dirty="0" err="1"/>
              <a:t>na_last</a:t>
            </a:r>
            <a:r>
              <a:rPr sz="1100" dirty="0"/>
              <a:t> = TRUE, locale = "</a:t>
            </a:r>
            <a:r>
              <a:rPr sz="1100" dirty="0" err="1"/>
              <a:t>en</a:t>
            </a:r>
            <a:r>
              <a:rPr sz="1100" dirty="0"/>
              <a:t>", numeric = FALSE, ...)</a:t>
            </a:r>
            <a:r>
              <a:rPr sz="1100" baseline="31999" dirty="0"/>
              <a:t>1</a:t>
            </a:r>
            <a:r>
              <a:rPr sz="1100" dirty="0"/>
              <a:t> </a:t>
            </a:r>
            <a:r>
              <a:rPr sz="1100" dirty="0" err="1"/>
              <a:t>Devuelve</a:t>
            </a:r>
            <a:r>
              <a:rPr sz="1100" dirty="0"/>
              <a:t> </a:t>
            </a:r>
            <a:r>
              <a:rPr sz="1100" dirty="0" smtClean="0"/>
              <a:t>e</a:t>
            </a:r>
            <a:r>
              <a:rPr lang="en-US" sz="1100" dirty="0" smtClean="0"/>
              <a:t>l</a:t>
            </a:r>
            <a:r>
              <a:rPr sz="1100" dirty="0" smtClean="0"/>
              <a:t> </a:t>
            </a:r>
            <a:r>
              <a:rPr sz="1100" dirty="0"/>
              <a:t>vector de </a:t>
            </a:r>
            <a:r>
              <a:rPr sz="1100" dirty="0" err="1"/>
              <a:t>índices</a:t>
            </a:r>
            <a:r>
              <a:rPr sz="1100" dirty="0"/>
              <a:t> que </a:t>
            </a:r>
            <a:r>
              <a:rPr sz="1100" dirty="0" err="1"/>
              <a:t>ordena</a:t>
            </a:r>
            <a:r>
              <a:rPr sz="1100" dirty="0"/>
              <a:t> un vector de </a:t>
            </a:r>
            <a:r>
              <a:rPr sz="1100" dirty="0" err="1"/>
              <a:t>caracteres</a:t>
            </a:r>
            <a:r>
              <a:rPr sz="1100" dirty="0"/>
              <a:t>. </a:t>
            </a:r>
            <a:r>
              <a:rPr sz="1100" i="1" dirty="0"/>
              <a:t>x[</a:t>
            </a:r>
            <a:r>
              <a:rPr sz="1100" i="1" dirty="0" err="1"/>
              <a:t>str_order</a:t>
            </a:r>
            <a:r>
              <a:rPr sz="1100" i="1" dirty="0"/>
              <a:t>(x)]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i="1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str_sort</a:t>
            </a:r>
            <a:r>
              <a:rPr sz="1100" dirty="0"/>
              <a:t>(x, decreasing = FALSE, </a:t>
            </a:r>
            <a:r>
              <a:rPr sz="1100" dirty="0" err="1"/>
              <a:t>na_last</a:t>
            </a:r>
            <a:r>
              <a:rPr sz="1100" dirty="0"/>
              <a:t> = TRUE, locale = "</a:t>
            </a:r>
            <a:r>
              <a:rPr sz="1100" dirty="0" err="1"/>
              <a:t>en</a:t>
            </a:r>
            <a:r>
              <a:rPr sz="1100" dirty="0"/>
              <a:t>", numeric = FALSE, ...)</a:t>
            </a:r>
            <a:r>
              <a:rPr sz="1100" baseline="31999" dirty="0"/>
              <a:t>1</a:t>
            </a:r>
            <a:r>
              <a:rPr sz="1100" dirty="0"/>
              <a:t> </a:t>
            </a:r>
            <a:r>
              <a:rPr sz="1100" dirty="0" err="1"/>
              <a:t>Ordena</a:t>
            </a:r>
            <a:r>
              <a:rPr sz="1100" dirty="0"/>
              <a:t> un vector de </a:t>
            </a:r>
            <a:r>
              <a:rPr sz="1100" dirty="0" err="1"/>
              <a:t>caracteres</a:t>
            </a:r>
            <a:r>
              <a:rPr sz="1100" dirty="0"/>
              <a:t>.</a:t>
            </a:r>
            <a:endParaRPr sz="1100" i="1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i="1" dirty="0" err="1"/>
              <a:t>str_sort</a:t>
            </a:r>
            <a:r>
              <a:rPr sz="1100" i="1" dirty="0"/>
              <a:t>(x)</a:t>
            </a:r>
          </a:p>
        </p:txBody>
      </p:sp>
      <p:grpSp>
        <p:nvGrpSpPr>
          <p:cNvPr id="348" name="Group"/>
          <p:cNvGrpSpPr/>
          <p:nvPr/>
        </p:nvGrpSpPr>
        <p:grpSpPr>
          <a:xfrm>
            <a:off x="9559382" y="5840647"/>
            <a:ext cx="597708" cy="508000"/>
            <a:chOff x="25400" y="25400"/>
            <a:chExt cx="597707" cy="507999"/>
          </a:xfrm>
        </p:grpSpPr>
        <p:graphicFrame>
          <p:nvGraphicFramePr>
            <p:cNvPr id="345" name="Table"/>
            <p:cNvGraphicFramePr/>
            <p:nvPr/>
          </p:nvGraphicFramePr>
          <p:xfrm>
            <a:off x="460375" y="25400"/>
            <a:ext cx="162732" cy="4698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b="1"/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6" name="Table"/>
            <p:cNvGraphicFramePr/>
            <p:nvPr>
              <p:extLst>
                <p:ext uri="{D42A27DB-BD31-4B8C-83A1-F6EECF244321}">
                  <p14:modId xmlns:p14="http://schemas.microsoft.com/office/powerpoint/2010/main" val="2042257670"/>
                </p:ext>
              </p:extLst>
            </p:nvPr>
          </p:nvGraphicFramePr>
          <p:xfrm>
            <a:off x="25400" y="25400"/>
            <a:ext cx="200832" cy="5079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0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47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9559382" y="6558929"/>
            <a:ext cx="629458" cy="508000"/>
            <a:chOff x="25400" y="25400"/>
            <a:chExt cx="629457" cy="507999"/>
          </a:xfrm>
        </p:grpSpPr>
        <p:graphicFrame>
          <p:nvGraphicFramePr>
            <p:cNvPr id="349" name="Table"/>
            <p:cNvGraphicFramePr/>
            <p:nvPr>
              <p:extLst>
                <p:ext uri="{D42A27DB-BD31-4B8C-83A1-F6EECF244321}">
                  <p14:modId xmlns:p14="http://schemas.microsoft.com/office/powerpoint/2010/main" val="3918630827"/>
                </p:ext>
              </p:extLst>
            </p:nvPr>
          </p:nvGraphicFramePr>
          <p:xfrm>
            <a:off x="454025" y="25400"/>
            <a:ext cx="200832" cy="5079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0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50" name="Table"/>
            <p:cNvGraphicFramePr/>
            <p:nvPr>
              <p:extLst>
                <p:ext uri="{D42A27DB-BD31-4B8C-83A1-F6EECF244321}">
                  <p14:modId xmlns:p14="http://schemas.microsoft.com/office/powerpoint/2010/main" val="12084781"/>
                </p:ext>
              </p:extLst>
            </p:nvPr>
          </p:nvGraphicFramePr>
          <p:xfrm>
            <a:off x="25400" y="25400"/>
            <a:ext cx="200832" cy="5079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0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1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53" name="Line"/>
          <p:cNvSpPr/>
          <p:nvPr/>
        </p:nvSpPr>
        <p:spPr>
          <a:xfrm flipV="1">
            <a:off x="94245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4" name="Ordenar Cadenas"/>
          <p:cNvSpPr txBox="1"/>
          <p:nvPr/>
        </p:nvSpPr>
        <p:spPr>
          <a:xfrm>
            <a:off x="9430723" y="5368875"/>
            <a:ext cx="25728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2500" b="0" dirty="0" err="1">
                <a:solidFill>
                  <a:srgbClr val="C85679"/>
                </a:solidFill>
              </a:rPr>
              <a:t>Ordenar</a:t>
            </a:r>
            <a:r>
              <a:rPr sz="2500" b="0" dirty="0">
                <a:solidFill>
                  <a:srgbClr val="C85679"/>
                </a:solidFill>
              </a:rPr>
              <a:t> </a:t>
            </a:r>
            <a:r>
              <a:rPr sz="2500" b="0" dirty="0" err="1">
                <a:solidFill>
                  <a:srgbClr val="C85679"/>
                </a:solidFill>
              </a:rPr>
              <a:t>Cadenas</a:t>
            </a:r>
            <a:endParaRPr sz="2500" b="0" dirty="0">
              <a:solidFill>
                <a:srgbClr val="C85679"/>
              </a:solidFill>
            </a:endParaRPr>
          </a:p>
        </p:txBody>
      </p:sp>
      <p:sp>
        <p:nvSpPr>
          <p:cNvPr id="355" name="El paquete stringr proporciona un conjunto consistente internamente de herramientas para trabajar con cadenas de caracteres i.e. secuencias de caracteres delimitados por comillas."/>
          <p:cNvSpPr txBox="1"/>
          <p:nvPr/>
        </p:nvSpPr>
        <p:spPr>
          <a:xfrm>
            <a:off x="326071" y="1130300"/>
            <a:ext cx="11934653" cy="31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43305">
              <a:lnSpc>
                <a:spcPct val="80000"/>
              </a:lnSpc>
              <a:spcBef>
                <a:spcPts val="0"/>
              </a:spcBef>
              <a:defRPr sz="1162" b="0">
                <a:solidFill>
                  <a:srgbClr val="000000"/>
                </a:solidFill>
              </a:defRPr>
            </a:pPr>
            <a:r>
              <a:rPr sz="1250" dirty="0"/>
              <a:t>El </a:t>
            </a:r>
            <a:r>
              <a:rPr sz="1250" dirty="0" err="1"/>
              <a:t>paquete</a:t>
            </a:r>
            <a:r>
              <a:rPr sz="1250" dirty="0"/>
              <a:t> </a:t>
            </a:r>
            <a:r>
              <a:rPr sz="1250" b="1" dirty="0" err="1"/>
              <a:t>stringr</a:t>
            </a:r>
            <a:r>
              <a:rPr sz="1250" dirty="0"/>
              <a:t> </a:t>
            </a:r>
            <a:r>
              <a:rPr sz="1250" dirty="0" err="1"/>
              <a:t>proporciona</a:t>
            </a:r>
            <a:r>
              <a:rPr sz="1250" dirty="0"/>
              <a:t> </a:t>
            </a:r>
            <a:r>
              <a:rPr lang="es-ES" sz="1250" dirty="0" smtClean="0"/>
              <a:t>un </a:t>
            </a:r>
            <a:r>
              <a:rPr lang="es-ES" sz="1250" dirty="0"/>
              <a:t>conjunto de herramientas internamente </a:t>
            </a:r>
            <a:r>
              <a:rPr lang="es-ES" sz="1250" dirty="0" smtClean="0"/>
              <a:t>consistentes </a:t>
            </a:r>
            <a:r>
              <a:rPr sz="1250" dirty="0" smtClean="0"/>
              <a:t>para </a:t>
            </a:r>
            <a:r>
              <a:rPr sz="1250" dirty="0" err="1"/>
              <a:t>trabajar</a:t>
            </a:r>
            <a:r>
              <a:rPr sz="1250" dirty="0"/>
              <a:t> con </a:t>
            </a:r>
            <a:r>
              <a:rPr sz="1250" dirty="0" err="1"/>
              <a:t>cadenas</a:t>
            </a:r>
            <a:r>
              <a:rPr sz="1250" dirty="0"/>
              <a:t> de </a:t>
            </a:r>
            <a:r>
              <a:rPr sz="1250" dirty="0" err="1" smtClean="0"/>
              <a:t>caracteres</a:t>
            </a:r>
            <a:r>
              <a:rPr lang="en-US" sz="1250" dirty="0" smtClean="0"/>
              <a:t>,</a:t>
            </a:r>
            <a:r>
              <a:rPr sz="1250" dirty="0" smtClean="0"/>
              <a:t> </a:t>
            </a:r>
            <a:r>
              <a:rPr lang="en-US" sz="1250" dirty="0" err="1" smtClean="0"/>
              <a:t>por</a:t>
            </a:r>
            <a:r>
              <a:rPr lang="en-US" sz="1250" dirty="0" smtClean="0"/>
              <a:t> </a:t>
            </a:r>
            <a:r>
              <a:rPr lang="en-US" sz="1250" dirty="0" err="1" smtClean="0"/>
              <a:t>ej</a:t>
            </a:r>
            <a:r>
              <a:rPr sz="1250" dirty="0" smtClean="0"/>
              <a:t>. </a:t>
            </a:r>
            <a:r>
              <a:rPr sz="1250" dirty="0" err="1"/>
              <a:t>secuencias</a:t>
            </a:r>
            <a:r>
              <a:rPr sz="1250" dirty="0"/>
              <a:t> de </a:t>
            </a:r>
            <a:r>
              <a:rPr sz="1250" dirty="0" err="1"/>
              <a:t>caracteres</a:t>
            </a:r>
            <a:r>
              <a:rPr sz="1250" dirty="0"/>
              <a:t> </a:t>
            </a:r>
            <a:r>
              <a:rPr sz="1250" dirty="0" err="1"/>
              <a:t>delimitados</a:t>
            </a:r>
            <a:r>
              <a:rPr sz="1250" dirty="0"/>
              <a:t> </a:t>
            </a:r>
            <a:r>
              <a:rPr sz="1250" dirty="0" err="1"/>
              <a:t>por</a:t>
            </a:r>
            <a:r>
              <a:rPr sz="1250" dirty="0"/>
              <a:t> </a:t>
            </a:r>
            <a:r>
              <a:rPr sz="1250" dirty="0" err="1"/>
              <a:t>comillas</a:t>
            </a:r>
            <a:r>
              <a:rPr dirty="0"/>
              <a:t>.</a:t>
            </a:r>
          </a:p>
        </p:txBody>
      </p:sp>
      <p:grpSp>
        <p:nvGrpSpPr>
          <p:cNvPr id="415" name="Group"/>
          <p:cNvGrpSpPr/>
          <p:nvPr/>
        </p:nvGrpSpPr>
        <p:grpSpPr>
          <a:xfrm>
            <a:off x="4798363" y="1700737"/>
            <a:ext cx="4626175" cy="3998668"/>
            <a:chOff x="0" y="203199"/>
            <a:chExt cx="4219609" cy="3998667"/>
          </a:xfrm>
        </p:grpSpPr>
        <p:grpSp>
          <p:nvGrpSpPr>
            <p:cNvPr id="364" name="Group"/>
            <p:cNvGrpSpPr/>
            <p:nvPr/>
          </p:nvGrpSpPr>
          <p:grpSpPr>
            <a:xfrm>
              <a:off x="115892" y="2836789"/>
              <a:ext cx="208368" cy="508000"/>
              <a:chOff x="24216" y="1342"/>
              <a:chExt cx="208367" cy="507999"/>
            </a:xfrm>
          </p:grpSpPr>
          <p:sp>
            <p:nvSpPr>
              <p:cNvPr id="356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7" name="Rectangle"/>
              <p:cNvSpPr/>
              <p:nvPr/>
            </p:nvSpPr>
            <p:spPr>
              <a:xfrm>
                <a:off x="1035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8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9" name="Rectangle"/>
              <p:cNvSpPr/>
              <p:nvPr/>
            </p:nvSpPr>
            <p:spPr>
              <a:xfrm>
                <a:off x="65494" y="1385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1246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1" name="Rectangle"/>
              <p:cNvSpPr/>
              <p:nvPr/>
            </p:nvSpPr>
            <p:spPr>
              <a:xfrm>
                <a:off x="27394" y="3798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865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63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883640665"/>
                  </p:ext>
                </p:extLst>
              </p:nvPr>
            </p:nvGraphicFramePr>
            <p:xfrm>
              <a:off x="24978" y="1342"/>
              <a:ext cx="207604" cy="50799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276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372" name="Group"/>
            <p:cNvGrpSpPr/>
            <p:nvPr/>
          </p:nvGrpSpPr>
          <p:grpSpPr>
            <a:xfrm>
              <a:off x="491883" y="2832262"/>
              <a:ext cx="232584" cy="498475"/>
              <a:chOff x="0" y="0"/>
              <a:chExt cx="232583" cy="498474"/>
            </a:xfrm>
          </p:grpSpPr>
          <p:sp>
            <p:nvSpPr>
              <p:cNvPr id="365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7" name="Rectangle"/>
              <p:cNvSpPr/>
              <p:nvPr/>
            </p:nvSpPr>
            <p:spPr>
              <a:xfrm>
                <a:off x="27394" y="1385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1627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9" name="Rectangle"/>
              <p:cNvSpPr/>
              <p:nvPr/>
            </p:nvSpPr>
            <p:spPr>
              <a:xfrm>
                <a:off x="27394" y="3798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1627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71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734187853"/>
                  </p:ext>
                </p:extLst>
              </p:nvPr>
            </p:nvGraphicFramePr>
            <p:xfrm>
              <a:off x="0" y="0"/>
              <a:ext cx="231676" cy="498474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r>
                            <a:rPr lang="es-BO" sz="100" dirty="0" smtClean="0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7475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600" b="1" dirty="0"/>
                            <a:t>NA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600" b="1" dirty="0"/>
                            <a:t>NA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380" name="Group"/>
            <p:cNvGrpSpPr/>
            <p:nvPr/>
          </p:nvGrpSpPr>
          <p:grpSpPr>
            <a:xfrm>
              <a:off x="116350" y="1990880"/>
              <a:ext cx="208368" cy="508000"/>
              <a:chOff x="24216" y="6547"/>
              <a:chExt cx="208367" cy="507999"/>
            </a:xfrm>
          </p:grpSpPr>
          <p:sp>
            <p:nvSpPr>
              <p:cNvPr id="373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4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5" name="Rectangle"/>
              <p:cNvSpPr/>
              <p:nvPr/>
            </p:nvSpPr>
            <p:spPr>
              <a:xfrm>
                <a:off x="24216" y="258762"/>
                <a:ext cx="952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6" name="Rectangle"/>
              <p:cNvSpPr/>
              <p:nvPr/>
            </p:nvSpPr>
            <p:spPr>
              <a:xfrm>
                <a:off x="63905" y="382912"/>
                <a:ext cx="539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7" name="Rectangle"/>
              <p:cNvSpPr/>
              <p:nvPr/>
            </p:nvSpPr>
            <p:spPr>
              <a:xfrm>
                <a:off x="175425" y="258762"/>
                <a:ext cx="571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140105" y="382912"/>
                <a:ext cx="539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79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748241635"/>
                  </p:ext>
                </p:extLst>
              </p:nvPr>
            </p:nvGraphicFramePr>
            <p:xfrm>
              <a:off x="25832" y="6547"/>
              <a:ext cx="206292" cy="50799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261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386" name="Group"/>
            <p:cNvGrpSpPr/>
            <p:nvPr/>
          </p:nvGrpSpPr>
          <p:grpSpPr>
            <a:xfrm>
              <a:off x="551349" y="1232962"/>
              <a:ext cx="190503" cy="353416"/>
              <a:chOff x="24216" y="-40621"/>
              <a:chExt cx="190501" cy="353415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24216" y="-38242"/>
                <a:ext cx="190501" cy="35103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2" name="Rectangle"/>
              <p:cNvSpPr/>
              <p:nvPr/>
            </p:nvSpPr>
            <p:spPr>
              <a:xfrm>
                <a:off x="25399" y="-4062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42945" y="198492"/>
                <a:ext cx="508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91" name="Group"/>
            <p:cNvGrpSpPr/>
            <p:nvPr/>
          </p:nvGrpSpPr>
          <p:grpSpPr>
            <a:xfrm>
              <a:off x="85383" y="1232962"/>
              <a:ext cx="183182" cy="508000"/>
              <a:chOff x="-1742" y="-40621"/>
              <a:chExt cx="183181" cy="507999"/>
            </a:xfrm>
          </p:grpSpPr>
          <p:graphicFrame>
            <p:nvGraphicFramePr>
              <p:cNvPr id="387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1419855053"/>
                  </p:ext>
                </p:extLst>
              </p:nvPr>
            </p:nvGraphicFramePr>
            <p:xfrm>
              <a:off x="-1742" y="-40621"/>
              <a:ext cx="183181" cy="50799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00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sp>
            <p:nvSpPr>
              <p:cNvPr id="388" name="Rectangle"/>
              <p:cNvSpPr/>
              <p:nvPr/>
            </p:nvSpPr>
            <p:spPr>
              <a:xfrm>
                <a:off x="5164" y="-34272"/>
                <a:ext cx="65084" cy="10795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9" name="Rectangle"/>
              <p:cNvSpPr/>
              <p:nvPr/>
            </p:nvSpPr>
            <p:spPr>
              <a:xfrm>
                <a:off x="43264" y="92273"/>
                <a:ext cx="64879" cy="10734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0" name="Rectangle"/>
              <p:cNvSpPr/>
              <p:nvPr/>
            </p:nvSpPr>
            <p:spPr>
              <a:xfrm>
                <a:off x="24216" y="349037"/>
                <a:ext cx="44698" cy="11703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94" name="Group"/>
            <p:cNvGrpSpPr/>
            <p:nvPr/>
          </p:nvGrpSpPr>
          <p:grpSpPr>
            <a:xfrm>
              <a:off x="518107" y="516747"/>
              <a:ext cx="136847" cy="508000"/>
              <a:chOff x="0" y="0"/>
              <a:chExt cx="136846" cy="507999"/>
            </a:xfrm>
          </p:grpSpPr>
          <p:sp>
            <p:nvSpPr>
              <p:cNvPr id="392" name="Rectangle"/>
              <p:cNvSpPr/>
              <p:nvPr/>
            </p:nvSpPr>
            <p:spPr>
              <a:xfrm>
                <a:off x="35300" y="27925"/>
                <a:ext cx="73036" cy="46102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93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3676931841"/>
                  </p:ext>
                </p:extLst>
              </p:nvPr>
            </p:nvGraphicFramePr>
            <p:xfrm>
              <a:off x="0" y="0"/>
              <a:ext cx="136846" cy="50799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00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398" name="Group"/>
            <p:cNvGrpSpPr/>
            <p:nvPr/>
          </p:nvGrpSpPr>
          <p:grpSpPr>
            <a:xfrm>
              <a:off x="106176" y="518611"/>
              <a:ext cx="220213" cy="508000"/>
              <a:chOff x="19051" y="1864"/>
              <a:chExt cx="220212" cy="507999"/>
            </a:xfrm>
          </p:grpSpPr>
          <p:sp>
            <p:nvSpPr>
              <p:cNvPr id="395" name="Rectangle"/>
              <p:cNvSpPr/>
              <p:nvPr/>
            </p:nvSpPr>
            <p:spPr>
              <a:xfrm>
                <a:off x="24216" y="27001"/>
                <a:ext cx="1905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70248" y="23487"/>
                <a:ext cx="730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397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1238589873"/>
                  </p:ext>
                </p:extLst>
              </p:nvPr>
            </p:nvGraphicFramePr>
            <p:xfrm>
              <a:off x="19051" y="1864"/>
              <a:ext cx="220212" cy="50799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414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399" name="Subconjunto de cadenas"/>
            <p:cNvSpPr/>
            <p:nvPr/>
          </p:nvSpPr>
          <p:spPr>
            <a:xfrm>
              <a:off x="0" y="2031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sz="2500" b="0" dirty="0" err="1">
                  <a:solidFill>
                    <a:srgbClr val="C85679"/>
                  </a:solidFill>
                </a:rPr>
                <a:t>Subconjunto</a:t>
              </a:r>
              <a:r>
                <a:rPr sz="2500" b="0" dirty="0">
                  <a:solidFill>
                    <a:srgbClr val="C85679"/>
                  </a:solidFill>
                </a:rPr>
                <a:t> de </a:t>
              </a:r>
              <a:r>
                <a:rPr sz="2500" b="0" dirty="0" err="1">
                  <a:solidFill>
                    <a:srgbClr val="C85679"/>
                  </a:solidFill>
                </a:rPr>
                <a:t>cadenas</a:t>
              </a:r>
              <a:endParaRPr sz="2500" b="0" dirty="0">
                <a:solidFill>
                  <a:srgbClr val="C85679"/>
                </a:solidFill>
              </a:endParaRPr>
            </a:p>
          </p:txBody>
        </p:sp>
        <p:sp>
          <p:nvSpPr>
            <p:cNvPr id="400" name="str_sub(cadena, start = 1L, end = -1L) Extrae subcadenas de un vector de caracteres.…"/>
            <p:cNvSpPr txBox="1"/>
            <p:nvPr/>
          </p:nvSpPr>
          <p:spPr>
            <a:xfrm>
              <a:off x="1247808" y="495299"/>
              <a:ext cx="2971801" cy="3706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sz="1100" b="1" dirty="0" err="1">
                  <a:latin typeface="Source Sans Pro Light"/>
                </a:rPr>
                <a:t>str_sub</a:t>
              </a:r>
              <a:r>
                <a:rPr sz="1100" dirty="0">
                  <a:latin typeface="Source Sans Pro Light"/>
                </a:rPr>
                <a:t>(</a:t>
              </a:r>
              <a:r>
                <a:rPr sz="1100" dirty="0" err="1">
                  <a:latin typeface="Source Sans Pro Light"/>
                </a:rPr>
                <a:t>cadena</a:t>
              </a:r>
              <a:r>
                <a:rPr sz="1100" dirty="0">
                  <a:latin typeface="Source Sans Pro Light"/>
                </a:rPr>
                <a:t>, start = 1L, end = -1L) </a:t>
              </a:r>
              <a:r>
                <a:rPr sz="1100" dirty="0" err="1">
                  <a:latin typeface="Source Sans Pro Light"/>
                </a:rPr>
                <a:t>Extrae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subcadenas</a:t>
              </a:r>
              <a:r>
                <a:rPr sz="1100" dirty="0">
                  <a:latin typeface="Source Sans Pro Light"/>
                </a:rPr>
                <a:t> de un vector de </a:t>
              </a:r>
              <a:r>
                <a:rPr sz="1100" dirty="0" err="1">
                  <a:latin typeface="Source Sans Pro Light"/>
                </a:rPr>
                <a:t>caracteres</a:t>
              </a:r>
              <a:r>
                <a:rPr sz="1100" dirty="0">
                  <a:latin typeface="Source Sans Pro Light"/>
                </a:rPr>
                <a:t>.</a:t>
              </a:r>
              <a:endParaRPr sz="1100" i="1" dirty="0">
                <a:latin typeface="Source Sans Pro Light"/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sz="1100" i="1" dirty="0" err="1" smtClean="0">
                  <a:latin typeface="Source Sans Pro Light"/>
                </a:rPr>
                <a:t>str_sub</a:t>
              </a:r>
              <a:r>
                <a:rPr sz="1100" i="1" dirty="0" smtClean="0">
                  <a:latin typeface="Source Sans Pro Light"/>
                </a:rPr>
                <a:t>(</a:t>
              </a:r>
              <a:r>
                <a:rPr lang="en-US" sz="1100" i="1" dirty="0" err="1" smtClean="0">
                  <a:latin typeface="Source Sans Pro Light"/>
                </a:rPr>
                <a:t>fruta</a:t>
              </a:r>
              <a:r>
                <a:rPr sz="1100" i="1" dirty="0" smtClean="0">
                  <a:latin typeface="Source Sans Pro Light"/>
                </a:rPr>
                <a:t>, </a:t>
              </a:r>
              <a:r>
                <a:rPr sz="1100" i="1" dirty="0">
                  <a:latin typeface="Source Sans Pro Light"/>
                </a:rPr>
                <a:t>1, 3); </a:t>
              </a:r>
              <a:r>
                <a:rPr sz="1100" i="1" dirty="0" err="1" smtClean="0">
                  <a:latin typeface="Source Sans Pro Light"/>
                </a:rPr>
                <a:t>str_sub</a:t>
              </a:r>
              <a:r>
                <a:rPr sz="1100" i="1" dirty="0" smtClean="0">
                  <a:latin typeface="Source Sans Pro Light"/>
                </a:rPr>
                <a:t>(</a:t>
              </a:r>
              <a:r>
                <a:rPr lang="en-US" sz="1100" i="1" dirty="0" err="1" smtClean="0">
                  <a:latin typeface="Source Sans Pro Light"/>
                </a:rPr>
                <a:t>fruta</a:t>
              </a:r>
              <a:r>
                <a:rPr sz="1100" i="1" dirty="0" smtClean="0">
                  <a:latin typeface="Source Sans Pro Light"/>
                </a:rPr>
                <a:t>, </a:t>
              </a:r>
              <a:r>
                <a:rPr sz="1100" i="1" dirty="0">
                  <a:latin typeface="Source Sans Pro Light"/>
                </a:rPr>
                <a:t>-2)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lang="en-US" sz="1100" i="1" dirty="0" smtClean="0">
                <a:latin typeface="Source Sans Pro Light"/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lang="en-US" sz="1100" i="1" dirty="0">
                <a:latin typeface="Source Sans Pro Light"/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sz="1100" b="1" dirty="0" err="1" smtClean="0">
                  <a:latin typeface="Source Sans Pro Light"/>
                </a:rPr>
                <a:t>str_subset</a:t>
              </a:r>
              <a:r>
                <a:rPr sz="1100" dirty="0" smtClean="0">
                  <a:latin typeface="Source Sans Pro Light"/>
                </a:rPr>
                <a:t>(</a:t>
              </a:r>
              <a:r>
                <a:rPr sz="1100" dirty="0" err="1" smtClean="0">
                  <a:latin typeface="Source Sans Pro Light"/>
                </a:rPr>
                <a:t>cadena</a:t>
              </a:r>
              <a:r>
                <a:rPr sz="1100" dirty="0">
                  <a:latin typeface="Source Sans Pro Light"/>
                </a:rPr>
                <a:t>, </a:t>
              </a:r>
              <a:r>
                <a:rPr sz="1100" b="1" dirty="0" err="1">
                  <a:solidFill>
                    <a:schemeClr val="accent5">
                      <a:satOff val="-35908"/>
                      <a:lumOff val="-17895"/>
                    </a:schemeClr>
                  </a:solidFill>
                  <a:latin typeface="Source Sans Pro Light"/>
                </a:rPr>
                <a:t>patrón</a:t>
              </a:r>
              <a:r>
                <a:rPr sz="1100" dirty="0">
                  <a:latin typeface="Source Sans Pro Light"/>
                </a:rPr>
                <a:t>) </a:t>
              </a:r>
              <a:r>
                <a:rPr sz="1100" dirty="0" err="1">
                  <a:latin typeface="Source Sans Pro Light"/>
                </a:rPr>
                <a:t>Devuelve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smtClean="0">
                  <a:latin typeface="Source Sans Pro Light"/>
                </a:rPr>
                <a:t>s</a:t>
              </a:r>
              <a:r>
                <a:rPr lang="es-BO" sz="1100" dirty="0" err="1">
                  <a:latin typeface="Source Sans Pro Light"/>
                </a:rPr>
                <a:t>ó</a:t>
              </a:r>
              <a:r>
                <a:rPr sz="1100" dirty="0" smtClean="0">
                  <a:latin typeface="Source Sans Pro Light"/>
                </a:rPr>
                <a:t>lo </a:t>
              </a:r>
              <a:r>
                <a:rPr sz="1100" dirty="0">
                  <a:latin typeface="Source Sans Pro Light"/>
                </a:rPr>
                <a:t>las </a:t>
              </a:r>
              <a:r>
                <a:rPr sz="1100" dirty="0" err="1">
                  <a:latin typeface="Source Sans Pro Light"/>
                </a:rPr>
                <a:t>cadenas</a:t>
              </a:r>
              <a:r>
                <a:rPr sz="1100" dirty="0">
                  <a:latin typeface="Source Sans Pro Light"/>
                </a:rPr>
                <a:t> que </a:t>
              </a:r>
              <a:r>
                <a:rPr sz="1100" dirty="0" err="1">
                  <a:latin typeface="Source Sans Pro Light"/>
                </a:rPr>
                <a:t>contienen</a:t>
              </a:r>
              <a:r>
                <a:rPr sz="1100" dirty="0">
                  <a:latin typeface="Source Sans Pro Light"/>
                </a:rPr>
                <a:t> un </a:t>
              </a:r>
              <a:r>
                <a:rPr sz="1100" dirty="0" err="1">
                  <a:latin typeface="Source Sans Pro Light"/>
                </a:rPr>
                <a:t>patrón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coincidente</a:t>
              </a:r>
              <a:r>
                <a:rPr sz="1100" dirty="0">
                  <a:latin typeface="Source Sans Pro Light"/>
                </a:rPr>
                <a:t>.</a:t>
              </a:r>
              <a:endParaRPr sz="1100" i="1" dirty="0">
                <a:latin typeface="Source Sans Pro Light"/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sz="1100" i="1" dirty="0" err="1" smtClean="0">
                  <a:latin typeface="Source Sans Pro Light"/>
                </a:rPr>
                <a:t>str_subset</a:t>
              </a:r>
              <a:r>
                <a:rPr sz="1100" i="1" dirty="0" smtClean="0">
                  <a:latin typeface="Source Sans Pro Light"/>
                </a:rPr>
                <a:t>(</a:t>
              </a:r>
              <a:r>
                <a:rPr lang="en-US" sz="1100" i="1" dirty="0" err="1" smtClean="0">
                  <a:latin typeface="Source Sans Pro Light"/>
                </a:rPr>
                <a:t>fruta</a:t>
              </a:r>
              <a:r>
                <a:rPr sz="1100" i="1" dirty="0" smtClean="0">
                  <a:latin typeface="Source Sans Pro Light"/>
                </a:rPr>
                <a:t>, </a:t>
              </a:r>
              <a:r>
                <a:rPr sz="1100" i="1" dirty="0">
                  <a:latin typeface="Source Sans Pro Light"/>
                </a:rPr>
                <a:t>"b")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lang="es-BO" sz="1100" i="1" dirty="0" smtClean="0">
                <a:latin typeface="Source Sans Pro Light"/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lang="es-BO" sz="1100" i="1" dirty="0">
                <a:latin typeface="Source Sans Pro Light"/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100" i="1" dirty="0">
                <a:latin typeface="Source Sans Pro Light"/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sz="1100" b="1" dirty="0" err="1">
                  <a:latin typeface="Source Sans Pro Light"/>
                </a:rPr>
                <a:t>str_extract</a:t>
              </a:r>
              <a:r>
                <a:rPr sz="1100" dirty="0">
                  <a:latin typeface="Source Sans Pro Light"/>
                </a:rPr>
                <a:t>(</a:t>
              </a:r>
              <a:r>
                <a:rPr sz="1100" dirty="0" err="1">
                  <a:latin typeface="Source Sans Pro Light"/>
                </a:rPr>
                <a:t>cadena</a:t>
              </a:r>
              <a:r>
                <a:rPr sz="1100" dirty="0">
                  <a:latin typeface="Source Sans Pro Light"/>
                </a:rPr>
                <a:t>, </a:t>
              </a:r>
              <a:r>
                <a:rPr sz="1100" b="1" dirty="0" err="1">
                  <a:solidFill>
                    <a:schemeClr val="accent5">
                      <a:satOff val="-35908"/>
                      <a:lumOff val="-17895"/>
                    </a:schemeClr>
                  </a:solidFill>
                  <a:latin typeface="Source Sans Pro Light"/>
                </a:rPr>
                <a:t>patrón</a:t>
              </a:r>
              <a:r>
                <a:rPr sz="1100" dirty="0">
                  <a:latin typeface="Source Sans Pro Light"/>
                </a:rPr>
                <a:t>) </a:t>
              </a:r>
              <a:r>
                <a:rPr sz="1100" dirty="0" err="1">
                  <a:latin typeface="Source Sans Pro Light"/>
                </a:rPr>
                <a:t>Devuelve</a:t>
              </a:r>
              <a:r>
                <a:rPr sz="1100" dirty="0">
                  <a:latin typeface="Source Sans Pro Light"/>
                </a:rPr>
                <a:t> el primer </a:t>
              </a:r>
              <a:r>
                <a:rPr sz="1100" dirty="0" err="1">
                  <a:latin typeface="Source Sans Pro Light"/>
                </a:rPr>
                <a:t>patrón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encontrado</a:t>
              </a:r>
              <a:r>
                <a:rPr sz="1100" dirty="0">
                  <a:latin typeface="Source Sans Pro Light"/>
                </a:rPr>
                <a:t> que coincide </a:t>
              </a:r>
              <a:r>
                <a:rPr sz="1100" dirty="0" err="1">
                  <a:latin typeface="Source Sans Pro Light"/>
                </a:rPr>
                <a:t>en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cada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cadena</a:t>
              </a:r>
              <a:r>
                <a:rPr sz="1100" dirty="0">
                  <a:latin typeface="Source Sans Pro Light"/>
                </a:rPr>
                <a:t>, </a:t>
              </a:r>
              <a:r>
                <a:rPr sz="1100" dirty="0" err="1">
                  <a:latin typeface="Source Sans Pro Light"/>
                </a:rPr>
                <a:t>como</a:t>
              </a:r>
              <a:r>
                <a:rPr sz="1100" dirty="0">
                  <a:latin typeface="Source Sans Pro Light"/>
                </a:rPr>
                <a:t> un vector. </a:t>
              </a:r>
              <a:r>
                <a:rPr sz="1100" dirty="0" err="1">
                  <a:latin typeface="Source Sans Pro Light"/>
                </a:rPr>
                <a:t>También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b="1" dirty="0" err="1">
                  <a:latin typeface="Source Sans Pro Light"/>
                </a:rPr>
                <a:t>str_extract_all</a:t>
              </a:r>
              <a:r>
                <a:rPr sz="1100" b="1" dirty="0">
                  <a:latin typeface="Source Sans Pro Light"/>
                </a:rPr>
                <a:t> </a:t>
              </a:r>
              <a:r>
                <a:rPr sz="1100" dirty="0">
                  <a:latin typeface="Source Sans Pro Light"/>
                </a:rPr>
                <a:t>para </a:t>
              </a:r>
              <a:r>
                <a:rPr sz="1100" dirty="0" err="1">
                  <a:latin typeface="Source Sans Pro Light"/>
                </a:rPr>
                <a:t>devolver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cada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patrón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coincidente</a:t>
              </a:r>
              <a:r>
                <a:rPr sz="1100" dirty="0">
                  <a:latin typeface="Source Sans Pro Light"/>
                </a:rPr>
                <a:t>. </a:t>
              </a:r>
              <a:r>
                <a:rPr sz="1100" i="1" dirty="0" err="1" smtClean="0">
                  <a:latin typeface="Source Sans Pro Light"/>
                </a:rPr>
                <a:t>str_extract</a:t>
              </a:r>
              <a:r>
                <a:rPr sz="1100" i="1" dirty="0" smtClean="0">
                  <a:latin typeface="Source Sans Pro Light"/>
                </a:rPr>
                <a:t>(</a:t>
              </a:r>
              <a:r>
                <a:rPr lang="en-US" sz="1100" i="1" dirty="0" err="1" smtClean="0">
                  <a:latin typeface="Source Sans Pro Light"/>
                </a:rPr>
                <a:t>fruta</a:t>
              </a:r>
              <a:r>
                <a:rPr sz="1100" i="1" dirty="0" smtClean="0">
                  <a:latin typeface="Source Sans Pro Light"/>
                </a:rPr>
                <a:t>, </a:t>
              </a:r>
              <a:r>
                <a:rPr sz="1100" i="1" dirty="0">
                  <a:latin typeface="Source Sans Pro Light"/>
                </a:rPr>
                <a:t>"[</a:t>
              </a:r>
              <a:r>
                <a:rPr sz="1100" i="1" dirty="0" err="1">
                  <a:latin typeface="Source Sans Pro Light"/>
                </a:rPr>
                <a:t>aeiou</a:t>
              </a:r>
              <a:r>
                <a:rPr sz="1100" i="1" dirty="0">
                  <a:latin typeface="Source Sans Pro Light"/>
                </a:rPr>
                <a:t>]")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lang="es-BO" sz="1100" i="1" dirty="0" smtClean="0">
                <a:latin typeface="Source Sans Pro Light"/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100" i="1" dirty="0" smtClean="0">
                <a:latin typeface="Source Sans Pro Light"/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sz="1100" b="1" dirty="0" err="1" smtClean="0">
                  <a:latin typeface="Source Sans Pro Light"/>
                </a:rPr>
                <a:t>str_match</a:t>
              </a:r>
              <a:r>
                <a:rPr sz="1100" dirty="0" smtClean="0">
                  <a:latin typeface="Source Sans Pro Light"/>
                </a:rPr>
                <a:t>(</a:t>
              </a:r>
              <a:r>
                <a:rPr sz="1100" dirty="0" err="1" smtClean="0">
                  <a:latin typeface="Source Sans Pro Light"/>
                </a:rPr>
                <a:t>cadena</a:t>
              </a:r>
              <a:r>
                <a:rPr sz="1100" dirty="0">
                  <a:latin typeface="Source Sans Pro Light"/>
                </a:rPr>
                <a:t>, </a:t>
              </a:r>
              <a:r>
                <a:rPr sz="1100" b="1" dirty="0" err="1">
                  <a:solidFill>
                    <a:schemeClr val="accent5">
                      <a:satOff val="-35908"/>
                      <a:lumOff val="-17895"/>
                    </a:schemeClr>
                  </a:solidFill>
                  <a:latin typeface="Source Sans Pro Light"/>
                </a:rPr>
                <a:t>patrón</a:t>
              </a:r>
              <a:r>
                <a:rPr sz="1100" dirty="0">
                  <a:latin typeface="Source Sans Pro Light"/>
                </a:rPr>
                <a:t>) </a:t>
              </a:r>
              <a:r>
                <a:rPr sz="1100" dirty="0" err="1">
                  <a:latin typeface="Source Sans Pro Light"/>
                </a:rPr>
                <a:t>Devuelve</a:t>
              </a:r>
              <a:r>
                <a:rPr sz="1100" dirty="0">
                  <a:latin typeface="Source Sans Pro Light"/>
                </a:rPr>
                <a:t> el primer </a:t>
              </a:r>
              <a:r>
                <a:rPr sz="1100" dirty="0" err="1">
                  <a:latin typeface="Source Sans Pro Light"/>
                </a:rPr>
                <a:t>patrón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encontrado</a:t>
              </a:r>
              <a:r>
                <a:rPr sz="1100" dirty="0">
                  <a:latin typeface="Source Sans Pro Light"/>
                </a:rPr>
                <a:t> que coincide </a:t>
              </a:r>
              <a:r>
                <a:rPr sz="1100" dirty="0" err="1">
                  <a:latin typeface="Source Sans Pro Light"/>
                </a:rPr>
                <a:t>en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cada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cadena</a:t>
              </a:r>
              <a:r>
                <a:rPr sz="1100" dirty="0">
                  <a:latin typeface="Source Sans Pro Light"/>
                </a:rPr>
                <a:t>, </a:t>
              </a:r>
              <a:r>
                <a:rPr sz="1100" dirty="0" err="1">
                  <a:latin typeface="Source Sans Pro Light"/>
                </a:rPr>
                <a:t>como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una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matriz</a:t>
              </a:r>
              <a:r>
                <a:rPr sz="1100" dirty="0">
                  <a:latin typeface="Source Sans Pro Light"/>
                </a:rPr>
                <a:t>, con </a:t>
              </a:r>
              <a:r>
                <a:rPr sz="1100" dirty="0" err="1">
                  <a:latin typeface="Source Sans Pro Light"/>
                </a:rPr>
                <a:t>una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columna</a:t>
              </a:r>
              <a:r>
                <a:rPr sz="1100" dirty="0">
                  <a:latin typeface="Source Sans Pro Light"/>
                </a:rPr>
                <a:t> para </a:t>
              </a:r>
              <a:r>
                <a:rPr sz="1100" dirty="0" err="1">
                  <a:latin typeface="Source Sans Pro Light"/>
                </a:rPr>
                <a:t>cada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una</a:t>
              </a:r>
              <a:r>
                <a:rPr sz="1100" dirty="0">
                  <a:latin typeface="Source Sans Pro Light"/>
                </a:rPr>
                <a:t> ( ) </a:t>
              </a:r>
              <a:r>
                <a:rPr sz="1100" dirty="0" err="1">
                  <a:latin typeface="Source Sans Pro Light"/>
                </a:rPr>
                <a:t>agrupado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por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dirty="0" err="1">
                  <a:latin typeface="Source Sans Pro Light"/>
                </a:rPr>
                <a:t>patrón</a:t>
              </a:r>
              <a:r>
                <a:rPr sz="1100" dirty="0">
                  <a:latin typeface="Source Sans Pro Light"/>
                </a:rPr>
                <a:t>. </a:t>
              </a:r>
              <a:r>
                <a:rPr sz="1100" dirty="0" err="1">
                  <a:latin typeface="Source Sans Pro Light"/>
                </a:rPr>
                <a:t>También</a:t>
              </a:r>
              <a:r>
                <a:rPr sz="1100" dirty="0">
                  <a:latin typeface="Source Sans Pro Light"/>
                </a:rPr>
                <a:t> </a:t>
              </a:r>
              <a:r>
                <a:rPr sz="1100" b="1" dirty="0" err="1">
                  <a:latin typeface="Source Sans Pro Light"/>
                </a:rPr>
                <a:t>str_match_all</a:t>
              </a:r>
              <a:r>
                <a:rPr sz="1100" dirty="0">
                  <a:latin typeface="Source Sans Pro Light"/>
                </a:rPr>
                <a:t>.</a:t>
              </a:r>
              <a:r>
                <a:rPr sz="1100" b="1" dirty="0">
                  <a:latin typeface="Source Sans Pro Light"/>
                </a:rPr>
                <a:t>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sz="1100" i="1" dirty="0" err="1">
                  <a:latin typeface="Source Sans Pro Light"/>
                </a:rPr>
                <a:t>str_match</a:t>
              </a:r>
              <a:r>
                <a:rPr sz="1100" i="1" dirty="0">
                  <a:latin typeface="Source Sans Pro Light"/>
                </a:rPr>
                <a:t>(sentences, </a:t>
              </a:r>
              <a:r>
                <a:rPr sz="1100" i="1" dirty="0" smtClean="0">
                  <a:latin typeface="Source Sans Pro Light"/>
                </a:rPr>
                <a:t>"(</a:t>
              </a:r>
              <a:r>
                <a:rPr lang="es-BO" sz="1100" i="1" dirty="0" smtClean="0">
                  <a:latin typeface="Source Sans Pro Light"/>
                </a:rPr>
                <a:t>el</a:t>
              </a:r>
              <a:r>
                <a:rPr sz="1100" i="1" dirty="0" smtClean="0">
                  <a:latin typeface="Source Sans Pro Light"/>
                </a:rPr>
                <a:t>|</a:t>
              </a:r>
              <a:r>
                <a:rPr lang="es-BO" sz="1100" i="1" dirty="0" smtClean="0">
                  <a:latin typeface="Source Sans Pro Light"/>
                </a:rPr>
                <a:t>la</a:t>
              </a:r>
              <a:r>
                <a:rPr sz="1100" i="1" dirty="0" smtClean="0">
                  <a:latin typeface="Source Sans Pro Light"/>
                </a:rPr>
                <a:t>) </a:t>
              </a:r>
              <a:r>
                <a:rPr sz="1100" i="1" dirty="0">
                  <a:latin typeface="Source Sans Pro Light"/>
                </a:rPr>
                <a:t>([^ ]+)")</a:t>
              </a:r>
            </a:p>
          </p:txBody>
        </p:sp>
        <p:sp>
          <p:nvSpPr>
            <p:cNvPr id="401" name="Line"/>
            <p:cNvSpPr/>
            <p:nvPr/>
          </p:nvSpPr>
          <p:spPr>
            <a:xfrm>
              <a:off x="374377" y="768337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2" name="Line"/>
            <p:cNvSpPr/>
            <p:nvPr/>
          </p:nvSpPr>
          <p:spPr>
            <a:xfrm>
              <a:off x="374377" y="152680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3" name="Line"/>
            <p:cNvSpPr/>
            <p:nvPr/>
          </p:nvSpPr>
          <p:spPr>
            <a:xfrm>
              <a:off x="374377" y="224487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 flipV="1">
              <a:off x="515906" y="1764946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5" name="Line"/>
            <p:cNvSpPr/>
            <p:nvPr/>
          </p:nvSpPr>
          <p:spPr>
            <a:xfrm>
              <a:off x="374377" y="309599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414" name="Group"/>
            <p:cNvGrpSpPr/>
            <p:nvPr/>
          </p:nvGrpSpPr>
          <p:grpSpPr>
            <a:xfrm>
              <a:off x="510237" y="1994962"/>
              <a:ext cx="233172" cy="498475"/>
              <a:chOff x="-20204" y="10629"/>
              <a:chExt cx="233171" cy="498474"/>
            </a:xfrm>
          </p:grpSpPr>
          <p:sp>
            <p:nvSpPr>
              <p:cNvPr id="406" name="Rectangle"/>
              <p:cNvSpPr/>
              <p:nvPr/>
            </p:nvSpPr>
            <p:spPr>
              <a:xfrm>
                <a:off x="139859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7" name="Rectangle"/>
              <p:cNvSpPr/>
              <p:nvPr/>
            </p:nvSpPr>
            <p:spPr>
              <a:xfrm>
                <a:off x="85881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8" name="Rectangle"/>
              <p:cNvSpPr/>
              <p:nvPr/>
            </p:nvSpPr>
            <p:spPr>
              <a:xfrm>
                <a:off x="74770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9" name="Rectangle"/>
              <p:cNvSpPr/>
              <p:nvPr/>
            </p:nvSpPr>
            <p:spPr>
              <a:xfrm>
                <a:off x="148190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Square"/>
              <p:cNvSpPr/>
              <p:nvPr/>
            </p:nvSpPr>
            <p:spPr>
              <a:xfrm>
                <a:off x="24216" y="258762"/>
                <a:ext cx="1079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" name="Rectangle"/>
              <p:cNvSpPr/>
              <p:nvPr/>
            </p:nvSpPr>
            <p:spPr>
              <a:xfrm>
                <a:off x="258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413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3096977030"/>
                  </p:ext>
                </p:extLst>
              </p:nvPr>
            </p:nvGraphicFramePr>
            <p:xfrm>
              <a:off x="-20204" y="10629"/>
              <a:ext cx="233171" cy="498474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556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600" b="1" dirty="0"/>
                            <a:t>NA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</p:grpSp>
      <p:sp>
        <p:nvSpPr>
          <p:cNvPr id="416" name="1 Ver bit.ly/ISO639-1 para una lista completa de locales."/>
          <p:cNvSpPr txBox="1"/>
          <p:nvPr/>
        </p:nvSpPr>
        <p:spPr>
          <a:xfrm>
            <a:off x="96714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sz="115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pPr>
            <a:r>
              <a:rPr baseline="31999" dirty="0"/>
              <a:t>1</a:t>
            </a:r>
            <a:r>
              <a:rPr dirty="0"/>
              <a:t> </a:t>
            </a:r>
            <a:r>
              <a:rPr sz="1150" b="0" dirty="0" err="1">
                <a:solidFill>
                  <a:schemeClr val="accent5">
                    <a:satOff val="-35908"/>
                    <a:lumOff val="-17895"/>
                  </a:schemeClr>
                </a:solidFill>
              </a:rPr>
              <a:t>Ver</a:t>
            </a:r>
            <a:r>
              <a:rPr sz="1150" b="0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 </a:t>
            </a:r>
            <a:r>
              <a:rPr sz="1150" b="0" dirty="0">
                <a:solidFill>
                  <a:schemeClr val="accent5"/>
                </a:solidFill>
                <a:hlinkClick r:id="rId10"/>
              </a:rPr>
              <a:t>bit.ly/ISO639-1</a:t>
            </a:r>
            <a:r>
              <a:rPr sz="1150" b="0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 </a:t>
            </a:r>
            <a:r>
              <a:rPr dirty="0"/>
              <a:t>para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lista</a:t>
            </a:r>
            <a:r>
              <a:rPr dirty="0"/>
              <a:t> </a:t>
            </a:r>
            <a:r>
              <a:rPr dirty="0" err="1"/>
              <a:t>completa</a:t>
            </a:r>
            <a:r>
              <a:rPr dirty="0"/>
              <a:t> de </a:t>
            </a:r>
            <a:r>
              <a:rPr i="1" dirty="0"/>
              <a:t>locales</a:t>
            </a:r>
            <a:r>
              <a:rPr dirty="0"/>
              <a:t>.</a:t>
            </a:r>
          </a:p>
        </p:txBody>
      </p:sp>
      <p:graphicFrame>
        <p:nvGraphicFramePr>
          <p:cNvPr id="417" name="Table"/>
          <p:cNvGraphicFramePr/>
          <p:nvPr>
            <p:extLst>
              <p:ext uri="{D42A27DB-BD31-4B8C-83A1-F6EECF244321}">
                <p14:modId xmlns:p14="http://schemas.microsoft.com/office/powerpoint/2010/main" val="337963713"/>
              </p:ext>
            </p:extLst>
          </p:nvPr>
        </p:nvGraphicFramePr>
        <p:xfrm>
          <a:off x="4921265" y="6439627"/>
          <a:ext cx="228600" cy="508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satOff val="-35908"/>
                        <a:lumOff val="-178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-507719"/>
                        <a:satOff val="-24110"/>
                        <a:lumOff val="-4766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8" name="Line"/>
          <p:cNvSpPr/>
          <p:nvPr/>
        </p:nvSpPr>
        <p:spPr>
          <a:xfrm>
            <a:off x="5168994" y="666793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423" name="Group"/>
          <p:cNvGrpSpPr/>
          <p:nvPr/>
        </p:nvGrpSpPr>
        <p:grpSpPr>
          <a:xfrm>
            <a:off x="5329347" y="6610785"/>
            <a:ext cx="486700" cy="114301"/>
            <a:chOff x="0" y="0"/>
            <a:chExt cx="486699" cy="114300"/>
          </a:xfrm>
        </p:grpSpPr>
        <p:sp>
          <p:nvSpPr>
            <p:cNvPr id="419" name="Rectangle"/>
            <p:cNvSpPr/>
            <p:nvPr/>
          </p:nvSpPr>
          <p:spPr>
            <a:xfrm>
              <a:off x="0" y="0"/>
              <a:ext cx="127000" cy="1143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  <a:endParaRPr/>
            </a:p>
          </p:txBody>
        </p:sp>
        <p:sp>
          <p:nvSpPr>
            <p:cNvPr id="420" name="Rectangle"/>
            <p:cNvSpPr/>
            <p:nvPr/>
          </p:nvSpPr>
          <p:spPr>
            <a:xfrm>
              <a:off x="120263" y="0"/>
              <a:ext cx="127001" cy="1143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1" name="Rectangle"/>
            <p:cNvSpPr/>
            <p:nvPr/>
          </p:nvSpPr>
          <p:spPr>
            <a:xfrm>
              <a:off x="239811" y="0"/>
              <a:ext cx="127001" cy="114300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2" name="Rectangle"/>
            <p:cNvSpPr/>
            <p:nvPr/>
          </p:nvSpPr>
          <p:spPr>
            <a:xfrm>
              <a:off x="359699" y="0"/>
              <a:ext cx="127001" cy="114300"/>
            </a:xfrm>
            <a:prstGeom prst="rect">
              <a:avLst/>
            </a:prstGeom>
            <a:solidFill>
              <a:schemeClr val="accent5">
                <a:hueOff val="-507719"/>
                <a:satOff val="-24110"/>
                <a:lumOff val="-476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31" name="Group"/>
          <p:cNvGrpSpPr/>
          <p:nvPr/>
        </p:nvGrpSpPr>
        <p:grpSpPr>
          <a:xfrm>
            <a:off x="4927993" y="9464551"/>
            <a:ext cx="888056" cy="513923"/>
            <a:chOff x="129290" y="25288"/>
            <a:chExt cx="741711" cy="465283"/>
          </a:xfrm>
        </p:grpSpPr>
        <p:sp>
          <p:nvSpPr>
            <p:cNvPr id="424" name="Rectangle"/>
            <p:cNvSpPr/>
            <p:nvPr/>
          </p:nvSpPr>
          <p:spPr>
            <a:xfrm>
              <a:off x="490870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  <a:endParaRPr sz="100"/>
            </a:p>
          </p:txBody>
        </p:sp>
        <p:sp>
          <p:nvSpPr>
            <p:cNvPr id="425" name="Rectangle"/>
            <p:cNvSpPr/>
            <p:nvPr/>
          </p:nvSpPr>
          <p:spPr>
            <a:xfrm>
              <a:off x="560334" y="29546"/>
              <a:ext cx="111137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0"/>
            </a:p>
          </p:txBody>
        </p:sp>
        <p:sp>
          <p:nvSpPr>
            <p:cNvPr id="426" name="Rectangle"/>
            <p:cNvSpPr/>
            <p:nvPr/>
          </p:nvSpPr>
          <p:spPr>
            <a:xfrm>
              <a:off x="671636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0"/>
            </a:p>
          </p:txBody>
        </p:sp>
        <p:sp>
          <p:nvSpPr>
            <p:cNvPr id="427" name="Rectangle"/>
            <p:cNvSpPr/>
            <p:nvPr/>
          </p:nvSpPr>
          <p:spPr>
            <a:xfrm>
              <a:off x="735136" y="29546"/>
              <a:ext cx="1111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0"/>
            </a:p>
          </p:txBody>
        </p:sp>
        <p:graphicFrame>
          <p:nvGraphicFramePr>
            <p:cNvPr id="428" name="Table"/>
            <p:cNvGraphicFramePr/>
            <p:nvPr>
              <p:extLst>
                <p:ext uri="{D42A27DB-BD31-4B8C-83A1-F6EECF244321}">
                  <p14:modId xmlns:p14="http://schemas.microsoft.com/office/powerpoint/2010/main" val="1424438191"/>
                </p:ext>
              </p:extLst>
            </p:nvPr>
          </p:nvGraphicFramePr>
          <p:xfrm>
            <a:off x="475478" y="25400"/>
            <a:ext cx="395523" cy="459921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4735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29" name="Line"/>
            <p:cNvSpPr/>
            <p:nvPr/>
          </p:nvSpPr>
          <p:spPr>
            <a:xfrm>
              <a:off x="373495" y="260058"/>
              <a:ext cx="10577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00"/>
            </a:p>
          </p:txBody>
        </p:sp>
        <p:graphicFrame>
          <p:nvGraphicFramePr>
            <p:cNvPr id="430" name="Table"/>
            <p:cNvGraphicFramePr/>
            <p:nvPr>
              <p:extLst>
                <p:ext uri="{D42A27DB-BD31-4B8C-83A1-F6EECF244321}">
                  <p14:modId xmlns:p14="http://schemas.microsoft.com/office/powerpoint/2010/main" val="4087761565"/>
                </p:ext>
              </p:extLst>
            </p:nvPr>
          </p:nvGraphicFramePr>
          <p:xfrm>
            <a:off x="129290" y="25288"/>
            <a:ext cx="240449" cy="459921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608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lang="en-US"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sp>
        <p:nvSpPr>
          <p:cNvPr id="432" name="Rectangle"/>
          <p:cNvSpPr/>
          <p:nvPr/>
        </p:nvSpPr>
        <p:spPr>
          <a:xfrm>
            <a:off x="407938" y="3908300"/>
            <a:ext cx="74004" cy="114301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00"/>
          </a:p>
        </p:txBody>
      </p:sp>
      <p:sp>
        <p:nvSpPr>
          <p:cNvPr id="433" name="Rectangle"/>
          <p:cNvSpPr/>
          <p:nvPr/>
        </p:nvSpPr>
        <p:spPr>
          <a:xfrm>
            <a:off x="452492" y="4286953"/>
            <a:ext cx="53627" cy="114301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00"/>
          </a:p>
        </p:txBody>
      </p:sp>
      <p:sp>
        <p:nvSpPr>
          <p:cNvPr id="441" name="Rectangle"/>
          <p:cNvSpPr/>
          <p:nvPr/>
        </p:nvSpPr>
        <p:spPr>
          <a:xfrm>
            <a:off x="422631" y="3659730"/>
            <a:ext cx="45719" cy="114301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00"/>
          </a:p>
        </p:txBody>
      </p:sp>
      <p:sp>
        <p:nvSpPr>
          <p:cNvPr id="442" name="Rectangle"/>
          <p:cNvSpPr/>
          <p:nvPr/>
        </p:nvSpPr>
        <p:spPr>
          <a:xfrm>
            <a:off x="502086" y="3658627"/>
            <a:ext cx="45719" cy="114301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00"/>
          </a:p>
        </p:txBody>
      </p:sp>
      <p:sp>
        <p:nvSpPr>
          <p:cNvPr id="443" name="Rectangle"/>
          <p:cNvSpPr/>
          <p:nvPr/>
        </p:nvSpPr>
        <p:spPr>
          <a:xfrm>
            <a:off x="472169" y="3020860"/>
            <a:ext cx="45719" cy="114301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00"/>
          </a:p>
        </p:txBody>
      </p:sp>
      <p:grpSp>
        <p:nvGrpSpPr>
          <p:cNvPr id="453" name="Group"/>
          <p:cNvGrpSpPr/>
          <p:nvPr/>
        </p:nvGrpSpPr>
        <p:grpSpPr>
          <a:xfrm>
            <a:off x="444777" y="8524344"/>
            <a:ext cx="746026" cy="513001"/>
            <a:chOff x="20729" y="-23880"/>
            <a:chExt cx="557813" cy="513000"/>
          </a:xfrm>
        </p:grpSpPr>
        <p:sp>
          <p:nvSpPr>
            <p:cNvPr id="454" name="A STRING"/>
            <p:cNvSpPr txBox="1"/>
            <p:nvPr/>
          </p:nvSpPr>
          <p:spPr>
            <a:xfrm>
              <a:off x="31575" y="-23880"/>
              <a:ext cx="546967" cy="91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lang="es-BO" dirty="0" smtClean="0"/>
                <a:t>una cadena</a:t>
              </a:r>
              <a:endParaRPr dirty="0"/>
            </a:p>
          </p:txBody>
        </p:sp>
        <p:sp>
          <p:nvSpPr>
            <p:cNvPr id="455" name="a string"/>
            <p:cNvSpPr txBox="1"/>
            <p:nvPr/>
          </p:nvSpPr>
          <p:spPr>
            <a:xfrm>
              <a:off x="20729" y="132694"/>
              <a:ext cx="552792" cy="3564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lang="es-BO" cap="all" dirty="0" smtClean="0"/>
                <a:t>una cadena</a:t>
              </a:r>
              <a:endParaRPr cap="all" dirty="0"/>
            </a:p>
          </p:txBody>
        </p:sp>
        <p:sp>
          <p:nvSpPr>
            <p:cNvPr id="456" name="Line"/>
            <p:cNvSpPr/>
            <p:nvPr/>
          </p:nvSpPr>
          <p:spPr>
            <a:xfrm>
              <a:off x="297124" y="83811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62892" y="9078284"/>
            <a:ext cx="746026" cy="431192"/>
            <a:chOff x="20729" y="-146916"/>
            <a:chExt cx="557813" cy="431191"/>
          </a:xfrm>
        </p:grpSpPr>
        <p:sp>
          <p:nvSpPr>
            <p:cNvPr id="458" name="A STRING"/>
            <p:cNvSpPr txBox="1"/>
            <p:nvPr/>
          </p:nvSpPr>
          <p:spPr>
            <a:xfrm>
              <a:off x="31575" y="-146916"/>
              <a:ext cx="546967" cy="233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lang="es-BO" dirty="0" smtClean="0"/>
                <a:t>una cadena</a:t>
              </a:r>
              <a:endParaRPr dirty="0"/>
            </a:p>
          </p:txBody>
        </p:sp>
        <p:sp>
          <p:nvSpPr>
            <p:cNvPr id="459" name="a string"/>
            <p:cNvSpPr txBox="1"/>
            <p:nvPr/>
          </p:nvSpPr>
          <p:spPr>
            <a:xfrm>
              <a:off x="20729" y="192835"/>
              <a:ext cx="552792" cy="91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lang="es-BO" dirty="0"/>
                <a:t>U</a:t>
              </a:r>
              <a:r>
                <a:rPr lang="es-BO" dirty="0" smtClean="0"/>
                <a:t>na cadena</a:t>
              </a:r>
              <a:endParaRPr dirty="0"/>
            </a:p>
          </p:txBody>
        </p:sp>
        <p:sp>
          <p:nvSpPr>
            <p:cNvPr id="460" name="Line"/>
            <p:cNvSpPr/>
            <p:nvPr/>
          </p:nvSpPr>
          <p:spPr>
            <a:xfrm>
              <a:off x="297124" y="83811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611" y="8216900"/>
            <a:ext cx="620086" cy="62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797" y="8904787"/>
            <a:ext cx="644332" cy="60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8" name="Group"/>
          <p:cNvGrpSpPr/>
          <p:nvPr/>
        </p:nvGrpSpPr>
        <p:grpSpPr>
          <a:xfrm>
            <a:off x="398380" y="5799861"/>
            <a:ext cx="200832" cy="512039"/>
            <a:chOff x="16945" y="23487"/>
            <a:chExt cx="200832" cy="445469"/>
          </a:xfrm>
        </p:grpSpPr>
        <p:sp>
          <p:nvSpPr>
            <p:cNvPr id="449" name="Rectangle"/>
            <p:cNvSpPr/>
            <p:nvPr/>
          </p:nvSpPr>
          <p:spPr>
            <a:xfrm>
              <a:off x="24216" y="27001"/>
              <a:ext cx="190501" cy="44010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Rectangle"/>
            <p:cNvSpPr/>
            <p:nvPr/>
          </p:nvSpPr>
          <p:spPr>
            <a:xfrm>
              <a:off x="70248" y="23487"/>
              <a:ext cx="73037" cy="44361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451" name="Table"/>
            <p:cNvGraphicFramePr/>
            <p:nvPr>
              <p:extLst>
                <p:ext uri="{D42A27DB-BD31-4B8C-83A1-F6EECF244321}">
                  <p14:modId xmlns:p14="http://schemas.microsoft.com/office/powerpoint/2010/main" val="2568164801"/>
                </p:ext>
              </p:extLst>
            </p:nvPr>
          </p:nvGraphicFramePr>
          <p:xfrm>
            <a:off x="16945" y="27001"/>
            <a:ext cx="200832" cy="441955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0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grpSp>
        <p:nvGrpSpPr>
          <p:cNvPr id="209" name="Group"/>
          <p:cNvGrpSpPr/>
          <p:nvPr/>
        </p:nvGrpSpPr>
        <p:grpSpPr>
          <a:xfrm>
            <a:off x="427355" y="7175500"/>
            <a:ext cx="220344" cy="508000"/>
            <a:chOff x="24216" y="-4874"/>
            <a:chExt cx="220343" cy="507999"/>
          </a:xfrm>
        </p:grpSpPr>
        <p:sp>
          <p:nvSpPr>
            <p:cNvPr id="202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3" name="Rectangle"/>
            <p:cNvSpPr/>
            <p:nvPr/>
          </p:nvSpPr>
          <p:spPr>
            <a:xfrm>
              <a:off x="27394" y="24272"/>
              <a:ext cx="76201" cy="9968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4" name="Rectangle"/>
            <p:cNvSpPr/>
            <p:nvPr/>
          </p:nvSpPr>
          <p:spPr>
            <a:xfrm>
              <a:off x="24216" y="258763"/>
              <a:ext cx="82558" cy="116268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5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6" name="Rectangle"/>
            <p:cNvSpPr/>
            <p:nvPr/>
          </p:nvSpPr>
          <p:spPr>
            <a:xfrm>
              <a:off x="150025" y="258762"/>
              <a:ext cx="82558" cy="11639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7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208" name="Table"/>
            <p:cNvGraphicFramePr/>
            <p:nvPr>
              <p:extLst>
                <p:ext uri="{D42A27DB-BD31-4B8C-83A1-F6EECF244321}">
                  <p14:modId xmlns:p14="http://schemas.microsoft.com/office/powerpoint/2010/main" val="2900894203"/>
                </p:ext>
              </p:extLst>
            </p:nvPr>
          </p:nvGraphicFramePr>
          <p:xfrm>
            <a:off x="28661" y="-4874"/>
            <a:ext cx="215898" cy="5079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158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sp>
        <p:nvSpPr>
          <p:cNvPr id="210" name="Line"/>
          <p:cNvSpPr/>
          <p:nvPr/>
        </p:nvSpPr>
        <p:spPr>
          <a:xfrm>
            <a:off x="690723" y="743940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445" name="Group"/>
          <p:cNvGrpSpPr/>
          <p:nvPr/>
        </p:nvGrpSpPr>
        <p:grpSpPr>
          <a:xfrm>
            <a:off x="854601" y="7180263"/>
            <a:ext cx="215899" cy="508000"/>
            <a:chOff x="16288" y="1344"/>
            <a:chExt cx="215897" cy="507999"/>
          </a:xfrm>
        </p:grpSpPr>
        <p:sp>
          <p:nvSpPr>
            <p:cNvPr id="446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452" name="Table"/>
            <p:cNvGraphicFramePr/>
            <p:nvPr>
              <p:extLst>
                <p:ext uri="{D42A27DB-BD31-4B8C-83A1-F6EECF244321}">
                  <p14:modId xmlns:p14="http://schemas.microsoft.com/office/powerpoint/2010/main" val="3295059938"/>
                </p:ext>
              </p:extLst>
            </p:nvPr>
          </p:nvGraphicFramePr>
          <p:xfrm>
            <a:off x="16288" y="1344"/>
            <a:ext cx="215897" cy="5079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158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100" dirty="0"/>
                      </a:p>
                    </a:txBody>
                    <a:tcPr marL="50800" marR="50800" marT="50800" marB="50800" anchor="ctr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sp>
        <p:nvSpPr>
          <p:cNvPr id="461" name="Rectangle"/>
          <p:cNvSpPr/>
          <p:nvPr/>
        </p:nvSpPr>
        <p:spPr>
          <a:xfrm>
            <a:off x="862529" y="7202818"/>
            <a:ext cx="76202" cy="99682"/>
          </a:xfrm>
          <a:prstGeom prst="rect">
            <a:avLst/>
          </a:prstGeom>
          <a:solidFill>
            <a:schemeClr val="accent5">
              <a:satOff val="-35908"/>
              <a:lumOff val="-17895"/>
            </a:scheme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2" name="Rectangle"/>
          <p:cNvSpPr/>
          <p:nvPr/>
        </p:nvSpPr>
        <p:spPr>
          <a:xfrm>
            <a:off x="864715" y="7439276"/>
            <a:ext cx="76202" cy="114302"/>
          </a:xfrm>
          <a:prstGeom prst="rect">
            <a:avLst/>
          </a:prstGeom>
          <a:solidFill>
            <a:schemeClr val="accent5">
              <a:satOff val="-35908"/>
              <a:lumOff val="-17895"/>
            </a:scheme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4" name="Rectangle"/>
          <p:cNvSpPr/>
          <p:nvPr/>
        </p:nvSpPr>
        <p:spPr>
          <a:xfrm>
            <a:off x="874322" y="7566846"/>
            <a:ext cx="90878" cy="104903"/>
          </a:xfrm>
          <a:prstGeom prst="rect">
            <a:avLst/>
          </a:prstGeom>
          <a:solidFill>
            <a:schemeClr val="accent5">
              <a:satOff val="-35908"/>
              <a:lumOff val="-17895"/>
            </a:scheme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5" name="Rectangle"/>
          <p:cNvSpPr/>
          <p:nvPr/>
        </p:nvSpPr>
        <p:spPr>
          <a:xfrm>
            <a:off x="995681" y="7566847"/>
            <a:ext cx="53632" cy="104902"/>
          </a:xfrm>
          <a:prstGeom prst="rect">
            <a:avLst/>
          </a:prstGeom>
          <a:solidFill>
            <a:schemeClr val="accent5">
              <a:satOff val="-35908"/>
              <a:lumOff val="-17895"/>
            </a:scheme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0" name="Rectangle"/>
          <p:cNvSpPr/>
          <p:nvPr/>
        </p:nvSpPr>
        <p:spPr>
          <a:xfrm>
            <a:off x="973111" y="7439137"/>
            <a:ext cx="76202" cy="114302"/>
          </a:xfrm>
          <a:prstGeom prst="rect">
            <a:avLst/>
          </a:prstGeom>
          <a:solidFill>
            <a:schemeClr val="accent5">
              <a:satOff val="-35908"/>
              <a:lumOff val="-17895"/>
            </a:scheme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81" name="480 Grupo"/>
          <p:cNvGrpSpPr/>
          <p:nvPr/>
        </p:nvGrpSpPr>
        <p:grpSpPr>
          <a:xfrm>
            <a:off x="415241" y="6541177"/>
            <a:ext cx="643146" cy="512875"/>
            <a:chOff x="427354" y="7180263"/>
            <a:chExt cx="643146" cy="512875"/>
          </a:xfrm>
        </p:grpSpPr>
        <p:grpSp>
          <p:nvGrpSpPr>
            <p:cNvPr id="482" name="Group"/>
            <p:cNvGrpSpPr/>
            <p:nvPr/>
          </p:nvGrpSpPr>
          <p:grpSpPr>
            <a:xfrm>
              <a:off x="427354" y="7185138"/>
              <a:ext cx="215315" cy="508000"/>
              <a:chOff x="24215" y="4764"/>
              <a:chExt cx="215314" cy="507999"/>
            </a:xfrm>
          </p:grpSpPr>
          <p:sp>
            <p:nvSpPr>
              <p:cNvPr id="492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Rectangle"/>
              <p:cNvSpPr/>
              <p:nvPr/>
            </p:nvSpPr>
            <p:spPr>
              <a:xfrm>
                <a:off x="27394" y="24272"/>
                <a:ext cx="76201" cy="9968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4" name="Rectangle"/>
              <p:cNvSpPr/>
              <p:nvPr/>
            </p:nvSpPr>
            <p:spPr>
              <a:xfrm>
                <a:off x="24216" y="258763"/>
                <a:ext cx="82558" cy="11626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5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6" name="Rectangle"/>
              <p:cNvSpPr/>
              <p:nvPr/>
            </p:nvSpPr>
            <p:spPr>
              <a:xfrm>
                <a:off x="150025" y="258762"/>
                <a:ext cx="82558" cy="11639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498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3493470993"/>
                  </p:ext>
                </p:extLst>
              </p:nvPr>
            </p:nvGraphicFramePr>
            <p:xfrm>
              <a:off x="24215" y="4764"/>
              <a:ext cx="215314" cy="50799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153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483" name="Line"/>
            <p:cNvSpPr/>
            <p:nvPr/>
          </p:nvSpPr>
          <p:spPr>
            <a:xfrm>
              <a:off x="690723" y="7439403"/>
              <a:ext cx="139605" cy="1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484" name="Group"/>
            <p:cNvGrpSpPr/>
            <p:nvPr/>
          </p:nvGrpSpPr>
          <p:grpSpPr>
            <a:xfrm>
              <a:off x="854601" y="7180263"/>
              <a:ext cx="215899" cy="508000"/>
              <a:chOff x="16288" y="1344"/>
              <a:chExt cx="215897" cy="507999"/>
            </a:xfrm>
          </p:grpSpPr>
          <p:sp>
            <p:nvSpPr>
              <p:cNvPr id="49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491" name="Table"/>
              <p:cNvGraphicFramePr/>
              <p:nvPr>
                <p:extLst>
                  <p:ext uri="{D42A27DB-BD31-4B8C-83A1-F6EECF244321}">
                    <p14:modId xmlns:p14="http://schemas.microsoft.com/office/powerpoint/2010/main" val="934591576"/>
                  </p:ext>
                </p:extLst>
              </p:nvPr>
            </p:nvGraphicFramePr>
            <p:xfrm>
              <a:off x="16288" y="1344"/>
              <a:ext cx="215897" cy="50799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2158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100" dirty="0"/>
                        </a:p>
                      </a:txBody>
                      <a:tcPr marL="50800" marR="50800" marT="50800" marB="50800" anchor="ctr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485" name="Rectangle"/>
            <p:cNvSpPr/>
            <p:nvPr/>
          </p:nvSpPr>
          <p:spPr>
            <a:xfrm>
              <a:off x="862529" y="7202818"/>
              <a:ext cx="76202" cy="99682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6" name="Rectangle"/>
            <p:cNvSpPr/>
            <p:nvPr/>
          </p:nvSpPr>
          <p:spPr>
            <a:xfrm>
              <a:off x="864715" y="7439276"/>
              <a:ext cx="76202" cy="114302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7" name="Rectangle"/>
            <p:cNvSpPr/>
            <p:nvPr/>
          </p:nvSpPr>
          <p:spPr>
            <a:xfrm>
              <a:off x="874322" y="7566846"/>
              <a:ext cx="90878" cy="104903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8" name="Rectangle"/>
            <p:cNvSpPr/>
            <p:nvPr/>
          </p:nvSpPr>
          <p:spPr>
            <a:xfrm>
              <a:off x="995681" y="7566847"/>
              <a:ext cx="53632" cy="104902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9" name="Rectangle"/>
            <p:cNvSpPr/>
            <p:nvPr/>
          </p:nvSpPr>
          <p:spPr>
            <a:xfrm>
              <a:off x="973111" y="7439137"/>
              <a:ext cx="76202" cy="114302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99" name="Rectangle"/>
          <p:cNvSpPr/>
          <p:nvPr/>
        </p:nvSpPr>
        <p:spPr>
          <a:xfrm>
            <a:off x="960762" y="6798224"/>
            <a:ext cx="82558" cy="116268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" name="Rectangle"/>
          <p:cNvSpPr/>
          <p:nvPr/>
        </p:nvSpPr>
        <p:spPr>
          <a:xfrm>
            <a:off x="982493" y="6927761"/>
            <a:ext cx="60827" cy="109286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Rectangle"/>
          <p:cNvSpPr/>
          <p:nvPr/>
        </p:nvSpPr>
        <p:spPr>
          <a:xfrm>
            <a:off x="4933461" y="7631451"/>
            <a:ext cx="208484" cy="504132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04" name="Table"/>
          <p:cNvGraphicFramePr/>
          <p:nvPr>
            <p:extLst>
              <p:ext uri="{D42A27DB-BD31-4B8C-83A1-F6EECF244321}">
                <p14:modId xmlns:p14="http://schemas.microsoft.com/office/powerpoint/2010/main" val="2479564545"/>
              </p:ext>
            </p:extLst>
          </p:nvPr>
        </p:nvGraphicFramePr>
        <p:xfrm>
          <a:off x="4927600" y="7627406"/>
          <a:ext cx="221105" cy="508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21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5" name="Rectangle"/>
          <p:cNvSpPr/>
          <p:nvPr/>
        </p:nvSpPr>
        <p:spPr>
          <a:xfrm>
            <a:off x="4994446" y="7634479"/>
            <a:ext cx="45719" cy="109286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Rectangle"/>
          <p:cNvSpPr/>
          <p:nvPr/>
        </p:nvSpPr>
        <p:spPr>
          <a:xfrm>
            <a:off x="5045984" y="7888525"/>
            <a:ext cx="45719" cy="109286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5019573" y="8016784"/>
            <a:ext cx="45719" cy="109286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09" name="Table"/>
          <p:cNvGraphicFramePr/>
          <p:nvPr>
            <p:extLst>
              <p:ext uri="{D42A27DB-BD31-4B8C-83A1-F6EECF244321}">
                <p14:modId xmlns:p14="http://schemas.microsoft.com/office/powerpoint/2010/main" val="1478500188"/>
              </p:ext>
            </p:extLst>
          </p:nvPr>
        </p:nvGraphicFramePr>
        <p:xfrm>
          <a:off x="5402194" y="2706839"/>
          <a:ext cx="222323" cy="404661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22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887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887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887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5" name="Table"/>
          <p:cNvGraphicFramePr/>
          <p:nvPr>
            <p:extLst>
              <p:ext uri="{D42A27DB-BD31-4B8C-83A1-F6EECF244321}">
                <p14:modId xmlns:p14="http://schemas.microsoft.com/office/powerpoint/2010/main" val="443330257"/>
              </p:ext>
            </p:extLst>
          </p:nvPr>
        </p:nvGraphicFramePr>
        <p:xfrm>
          <a:off x="5444085" y="5791536"/>
          <a:ext cx="332281" cy="51824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332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5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10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100"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4034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"/>
          <p:cNvSpPr/>
          <p:nvPr/>
        </p:nvSpPr>
        <p:spPr>
          <a:xfrm>
            <a:off x="9643174" y="9015894"/>
            <a:ext cx="489695" cy="173042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5" name="Rectangle"/>
          <p:cNvSpPr/>
          <p:nvPr/>
        </p:nvSpPr>
        <p:spPr>
          <a:xfrm>
            <a:off x="13351926" y="8999189"/>
            <a:ext cx="199405" cy="173042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8" name="Rectangle"/>
          <p:cNvSpPr/>
          <p:nvPr/>
        </p:nvSpPr>
        <p:spPr>
          <a:xfrm>
            <a:off x="311778" y="6089205"/>
            <a:ext cx="3094483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9" name="Rectangle"/>
          <p:cNvSpPr/>
          <p:nvPr/>
        </p:nvSpPr>
        <p:spPr>
          <a:xfrm>
            <a:off x="326306" y="623731"/>
            <a:ext cx="3094483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7" name="Group"/>
          <p:cNvGrpSpPr/>
          <p:nvPr/>
        </p:nvGrpSpPr>
        <p:grpSpPr>
          <a:xfrm>
            <a:off x="8876650" y="7183906"/>
            <a:ext cx="1001367" cy="152401"/>
            <a:chOff x="0" y="0"/>
            <a:chExt cx="1001366" cy="152400"/>
          </a:xfrm>
        </p:grpSpPr>
        <p:sp>
          <p:nvSpPr>
            <p:cNvPr id="1361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2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3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4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5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6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74" name="Group"/>
          <p:cNvGrpSpPr/>
          <p:nvPr/>
        </p:nvGrpSpPr>
        <p:grpSpPr>
          <a:xfrm>
            <a:off x="8876650" y="7376297"/>
            <a:ext cx="1001367" cy="152401"/>
            <a:chOff x="0" y="0"/>
            <a:chExt cx="1001366" cy="152400"/>
          </a:xfrm>
        </p:grpSpPr>
        <p:sp>
          <p:nvSpPr>
            <p:cNvPr id="1368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9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70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71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72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73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375" name="Rectangle"/>
          <p:cNvSpPr/>
          <p:nvPr/>
        </p:nvSpPr>
        <p:spPr>
          <a:xfrm>
            <a:off x="9292390" y="7149148"/>
            <a:ext cx="607069" cy="452041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387" name="Group"/>
          <p:cNvGrpSpPr/>
          <p:nvPr/>
        </p:nvGrpSpPr>
        <p:grpSpPr>
          <a:xfrm>
            <a:off x="8869839" y="7761078"/>
            <a:ext cx="1894441" cy="1342366"/>
            <a:chOff x="0" y="71789"/>
            <a:chExt cx="1894440" cy="1342364"/>
          </a:xfrm>
        </p:grpSpPr>
        <p:grpSp>
          <p:nvGrpSpPr>
            <p:cNvPr id="1382" name="Group"/>
            <p:cNvGrpSpPr/>
            <p:nvPr/>
          </p:nvGrpSpPr>
          <p:grpSpPr>
            <a:xfrm>
              <a:off x="14940" y="71789"/>
              <a:ext cx="1001367" cy="152401"/>
              <a:chOff x="0" y="0"/>
              <a:chExt cx="1001366" cy="152400"/>
            </a:xfrm>
          </p:grpSpPr>
          <p:sp>
            <p:nvSpPr>
              <p:cNvPr id="1376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7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8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9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0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1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383" name="2"/>
            <p:cNvSpPr/>
            <p:nvPr/>
          </p:nvSpPr>
          <p:spPr>
            <a:xfrm>
              <a:off x="217947" y="14312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r>
                <a:rPr lang="en-US" dirty="0" smtClean="0"/>
                <a:t> </a:t>
              </a:r>
              <a:r>
                <a:rPr dirty="0" smtClean="0"/>
                <a:t>2</a:t>
              </a:r>
              <a:endParaRPr dirty="0"/>
            </a:p>
          </p:txBody>
        </p:sp>
        <p:sp>
          <p:nvSpPr>
            <p:cNvPr id="1384" name="..."/>
            <p:cNvSpPr/>
            <p:nvPr/>
          </p:nvSpPr>
          <p:spPr>
            <a:xfrm>
              <a:off x="410481" y="14312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r>
                <a:t>...</a:t>
              </a:r>
            </a:p>
          </p:txBody>
        </p:sp>
        <p:sp>
          <p:nvSpPr>
            <p:cNvPr id="1385" name="1"/>
            <p:cNvSpPr/>
            <p:nvPr/>
          </p:nvSpPr>
          <p:spPr>
            <a:xfrm>
              <a:off x="0" y="144153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r>
                <a:rPr lang="en-US" dirty="0" smtClean="0"/>
                <a:t> </a:t>
              </a:r>
              <a:r>
                <a:rPr dirty="0" smtClean="0"/>
                <a:t>1</a:t>
              </a:r>
              <a:endParaRPr dirty="0"/>
            </a:p>
          </p:txBody>
        </p:sp>
        <p:sp>
          <p:nvSpPr>
            <p:cNvPr id="1386" name="n"/>
            <p:cNvSpPr/>
            <p:nvPr/>
          </p:nvSpPr>
          <p:spPr>
            <a:xfrm>
              <a:off x="624440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r>
                <a:rPr lang="en-US" dirty="0" smtClean="0"/>
                <a:t>  </a:t>
              </a:r>
              <a:r>
                <a:rPr dirty="0" smtClean="0"/>
                <a:t>n</a:t>
              </a:r>
              <a:endParaRPr dirty="0"/>
            </a:p>
          </p:txBody>
        </p:sp>
      </p:grpSp>
      <p:grpSp>
        <p:nvGrpSpPr>
          <p:cNvPr id="1398" name="Group"/>
          <p:cNvGrpSpPr/>
          <p:nvPr/>
        </p:nvGrpSpPr>
        <p:grpSpPr>
          <a:xfrm>
            <a:off x="8884779" y="7953469"/>
            <a:ext cx="1866801" cy="1339444"/>
            <a:chOff x="0" y="73679"/>
            <a:chExt cx="1866800" cy="1339443"/>
          </a:xfrm>
        </p:grpSpPr>
        <p:grpSp>
          <p:nvGrpSpPr>
            <p:cNvPr id="1394" name="Group"/>
            <p:cNvGrpSpPr/>
            <p:nvPr/>
          </p:nvGrpSpPr>
          <p:grpSpPr>
            <a:xfrm>
              <a:off x="0" y="73679"/>
              <a:ext cx="1001367" cy="152402"/>
              <a:chOff x="0" y="0"/>
              <a:chExt cx="1001366" cy="152400"/>
            </a:xfrm>
          </p:grpSpPr>
          <p:sp>
            <p:nvSpPr>
              <p:cNvPr id="1388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9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0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1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2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3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395" name="n"/>
            <p:cNvSpPr/>
            <p:nvPr/>
          </p:nvSpPr>
          <p:spPr>
            <a:xfrm>
              <a:off x="203007" y="14312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r>
                <a:rPr lang="en-US" dirty="0" smtClean="0"/>
                <a:t> </a:t>
              </a:r>
              <a:r>
                <a:rPr dirty="0" smtClean="0"/>
                <a:t>n</a:t>
              </a:r>
              <a:endParaRPr dirty="0"/>
            </a:p>
          </p:txBody>
        </p:sp>
        <p:sp>
          <p:nvSpPr>
            <p:cNvPr id="1396" name="..."/>
            <p:cNvSpPr/>
            <p:nvPr/>
          </p:nvSpPr>
          <p:spPr>
            <a:xfrm>
              <a:off x="395540" y="14312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r>
                <a:t>...</a:t>
              </a:r>
            </a:p>
          </p:txBody>
        </p:sp>
        <p:sp>
          <p:nvSpPr>
            <p:cNvPr id="1397" name="m"/>
            <p:cNvSpPr/>
            <p:nvPr/>
          </p:nvSpPr>
          <p:spPr>
            <a:xfrm>
              <a:off x="596800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r>
                <a:rPr lang="en-US" dirty="0" smtClean="0"/>
                <a:t>  </a:t>
              </a:r>
              <a:r>
                <a:rPr dirty="0" smtClean="0"/>
                <a:t>m</a:t>
              </a:r>
              <a:endParaRPr dirty="0"/>
            </a:p>
          </p:txBody>
        </p:sp>
      </p:grpSp>
      <p:sp>
        <p:nvSpPr>
          <p:cNvPr id="1399" name="Rectangle"/>
          <p:cNvSpPr/>
          <p:nvPr/>
        </p:nvSpPr>
        <p:spPr>
          <a:xfrm flipH="1">
            <a:off x="8856306" y="7716449"/>
            <a:ext cx="420391" cy="474418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00" name="Rectangle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01" name="Rectangle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02" name="Rectangle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03" name="Rectangle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04" name="Rectangle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05" name="Rectangle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06" name="Rectangle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07" name="Rectangle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08" name="Rectangle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09" name="Rectangle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0" name="Rectangle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1" name="Rectangle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2" name="Rectangle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3" name="Rectangle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4" name="Rectangle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5" name="Rectangle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6" name="Rectangle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7" name="Rectangle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8" name="Rectangle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9" name="Rectangle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0" name="Rectangle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1" name="Rectangle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2" name="Rectangle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3" name="Rectangle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424" name="Table"/>
          <p:cNvGraphicFramePr/>
          <p:nvPr>
            <p:extLst>
              <p:ext uri="{D42A27DB-BD31-4B8C-83A1-F6EECF244321}">
                <p14:modId xmlns:p14="http://schemas.microsoft.com/office/powerpoint/2010/main" val="1913032443"/>
              </p:ext>
            </p:extLst>
          </p:nvPr>
        </p:nvGraphicFramePr>
        <p:xfrm>
          <a:off x="10109200" y="6893230"/>
          <a:ext cx="3645123" cy="124747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21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 b="1" dirty="0" err="1">
                          <a:latin typeface="Source Sans Pro Light"/>
                          <a:sym typeface="Helvetica"/>
                        </a:rPr>
                        <a:t>regexp</a:t>
                      </a:r>
                      <a:endParaRPr sz="900" b="1" dirty="0">
                        <a:latin typeface="Source Sans Pro Light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 b="1" dirty="0" err="1">
                          <a:latin typeface="Source Sans Pro Light"/>
                          <a:sym typeface="Helvetica"/>
                        </a:rPr>
                        <a:t>coincidencias</a:t>
                      </a:r>
                      <a:endParaRPr sz="900" b="1" dirty="0">
                        <a:latin typeface="Source Sans Pro Light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lang="es-BO" sz="900" b="1" dirty="0" smtClean="0">
                          <a:latin typeface="Source Sans Pro Light"/>
                          <a:sym typeface="Helvetica"/>
                        </a:rPr>
                        <a:t>e</a:t>
                      </a:r>
                      <a:r>
                        <a:rPr sz="900" b="1" dirty="0" err="1" smtClean="0">
                          <a:latin typeface="Source Sans Pro Light"/>
                          <a:sym typeface="Helvetica"/>
                        </a:rPr>
                        <a:t>jemplo</a:t>
                      </a:r>
                      <a:endParaRPr sz="900" b="1" dirty="0">
                        <a:latin typeface="Source Sans Pro Light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sym typeface="Helvetica"/>
                        </a:defRPr>
                      </a:pPr>
                      <a:endParaRPr>
                        <a:latin typeface="Source Sans Pro Light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21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>
                          <a:sym typeface="Helvetica"/>
                        </a:defRPr>
                      </a:pPr>
                      <a:r>
                        <a:rPr sz="1050" b="0" dirty="0">
                          <a:solidFill>
                            <a:schemeClr val="accent5"/>
                          </a:solidFill>
                          <a:latin typeface="Source Sans Pro Light"/>
                        </a:rPr>
                        <a:t>a</a:t>
                      </a:r>
                      <a:r>
                        <a:rPr sz="1050" b="0" dirty="0">
                          <a:latin typeface="Source Sans Pro Light"/>
                        </a:rPr>
                        <a:t>?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b="0">
                          <a:latin typeface="Source Sans Pro Light"/>
                          <a:sym typeface="Helvetica"/>
                        </a:rPr>
                        <a:t>cero o uno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Source Sans Pro Light"/>
                          <a:sym typeface="Helvetica"/>
                        </a:rPr>
                        <a:t>quant("a?")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b="0" dirty="0">
                          <a:latin typeface="Source Sans Pro Light"/>
                          <a:sym typeface="Helvetica"/>
                        </a:rPr>
                        <a:t>.</a:t>
                      </a:r>
                      <a:r>
                        <a:rPr sz="1050" b="0" dirty="0" err="1">
                          <a:latin typeface="Source Sans Pro Light"/>
                          <a:sym typeface="Helvetica"/>
                        </a:rPr>
                        <a:t>a.aa.aaa</a:t>
                      </a:r>
                      <a:endParaRPr sz="1050" b="0" dirty="0">
                        <a:latin typeface="Source Sans Pro Light"/>
                        <a:sym typeface="Helvetica"/>
                      </a:endParaRP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21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>
                          <a:sym typeface="Helvetica"/>
                        </a:defRPr>
                      </a:pPr>
                      <a:r>
                        <a:rPr sz="1050" b="0" dirty="0">
                          <a:solidFill>
                            <a:schemeClr val="accent5"/>
                          </a:solidFill>
                          <a:latin typeface="Source Sans Pro Light"/>
                        </a:rPr>
                        <a:t>a</a:t>
                      </a:r>
                      <a:r>
                        <a:rPr sz="1050" b="0" dirty="0">
                          <a:latin typeface="Source Sans Pro Light"/>
                        </a:rPr>
                        <a:t>*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b="0">
                          <a:latin typeface="Source Sans Pro Light"/>
                          <a:sym typeface="Helvetica"/>
                        </a:rPr>
                        <a:t>cero o más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Source Sans Pro Light"/>
                          <a:sym typeface="Helvetica"/>
                        </a:rPr>
                        <a:t>quant("a*")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b="0" dirty="0">
                          <a:latin typeface="Source Sans Pro Light"/>
                          <a:sym typeface="Helvetica"/>
                        </a:rPr>
                        <a:t>.</a:t>
                      </a:r>
                      <a:r>
                        <a:rPr sz="1050" b="0" dirty="0" err="1">
                          <a:latin typeface="Source Sans Pro Light"/>
                          <a:sym typeface="Helvetica"/>
                        </a:rPr>
                        <a:t>a.aa.aaa</a:t>
                      </a:r>
                      <a:endParaRPr sz="1050" b="0" dirty="0">
                        <a:latin typeface="Source Sans Pro Light"/>
                        <a:sym typeface="Helvetica"/>
                      </a:endParaRP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21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>
                          <a:sym typeface="Helvetica"/>
                        </a:defRPr>
                      </a:pPr>
                      <a:r>
                        <a:rPr sz="1050" b="0" dirty="0">
                          <a:solidFill>
                            <a:schemeClr val="accent5"/>
                          </a:solidFill>
                          <a:latin typeface="Source Sans Pro Light"/>
                        </a:rPr>
                        <a:t>a</a:t>
                      </a:r>
                      <a:r>
                        <a:rPr sz="1050" b="0" dirty="0">
                          <a:latin typeface="Source Sans Pro Light"/>
                        </a:rPr>
                        <a:t>+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b="0">
                          <a:latin typeface="Source Sans Pro Light"/>
                          <a:sym typeface="Helvetica"/>
                        </a:rPr>
                        <a:t>uno o más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Source Sans Pro Light"/>
                          <a:sym typeface="Helvetica"/>
                        </a:rPr>
                        <a:t>quant("a+")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b="0" dirty="0">
                          <a:latin typeface="Source Sans Pro Light"/>
                          <a:sym typeface="Helvetica"/>
                        </a:rPr>
                        <a:t>.</a:t>
                      </a:r>
                      <a:r>
                        <a:rPr sz="1050" b="0" dirty="0" err="1">
                          <a:latin typeface="Source Sans Pro Light"/>
                          <a:sym typeface="Helvetica"/>
                        </a:rPr>
                        <a:t>a.aa.aaa</a:t>
                      </a:r>
                      <a:endParaRPr sz="1050" b="0" dirty="0">
                        <a:latin typeface="Source Sans Pro Light"/>
                        <a:sym typeface="Helvetica"/>
                      </a:endParaRP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21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>
                          <a:sym typeface="Helvetica"/>
                        </a:defRPr>
                      </a:pPr>
                      <a:r>
                        <a:rPr sz="1050" b="0" dirty="0">
                          <a:solidFill>
                            <a:schemeClr val="accent5"/>
                          </a:solidFill>
                          <a:latin typeface="Source Sans Pro Light"/>
                        </a:rPr>
                        <a:t>a</a:t>
                      </a:r>
                      <a:r>
                        <a:rPr sz="1050" b="0" dirty="0">
                          <a:latin typeface="Source Sans Pro Light"/>
                        </a:rPr>
                        <a:t>{n}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Helvetica"/>
                        </a:defRPr>
                      </a:pPr>
                      <a:r>
                        <a:rPr lang="es-BO" sz="1050" b="0" dirty="0" smtClean="0">
                          <a:latin typeface="Source Sans Pro Light"/>
                        </a:rPr>
                        <a:t>e</a:t>
                      </a:r>
                      <a:r>
                        <a:rPr sz="1050" b="0" dirty="0" err="1" smtClean="0">
                          <a:latin typeface="Source Sans Pro Light"/>
                        </a:rPr>
                        <a:t>xactamente</a:t>
                      </a:r>
                      <a:r>
                        <a:rPr sz="1050" b="0" dirty="0" smtClean="0">
                          <a:latin typeface="Source Sans Pro Light"/>
                        </a:rPr>
                        <a:t> </a:t>
                      </a:r>
                      <a:r>
                        <a:rPr sz="1050" b="0" dirty="0">
                          <a:latin typeface="Source Sans Pro Light"/>
                        </a:rPr>
                        <a:t>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Source Sans Pro Light"/>
                          <a:sym typeface="Helvetica"/>
                        </a:rPr>
                        <a:t>quant("a{2}")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b="0">
                          <a:latin typeface="Source Sans Pro Light"/>
                          <a:sym typeface="Helvetica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21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>
                          <a:sym typeface="Helvetica"/>
                        </a:defRPr>
                      </a:pPr>
                      <a:r>
                        <a:rPr sz="1050" b="0" dirty="0">
                          <a:solidFill>
                            <a:schemeClr val="accent5"/>
                          </a:solidFill>
                          <a:latin typeface="Source Sans Pro Light"/>
                        </a:rPr>
                        <a:t>a</a:t>
                      </a:r>
                      <a:r>
                        <a:rPr sz="1050" b="0" dirty="0">
                          <a:latin typeface="Source Sans Pro Light"/>
                        </a:rPr>
                        <a:t>{n, 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Helvetica"/>
                        </a:defRPr>
                      </a:pPr>
                      <a:r>
                        <a:rPr sz="1050" b="0" dirty="0">
                          <a:latin typeface="Source Sans Pro Light"/>
                        </a:rPr>
                        <a:t>n o </a:t>
                      </a:r>
                      <a:r>
                        <a:rPr sz="1050" b="0" dirty="0" err="1">
                          <a:latin typeface="Source Sans Pro Light"/>
                        </a:rPr>
                        <a:t>más</a:t>
                      </a:r>
                      <a:endParaRPr sz="1050" b="0" dirty="0">
                        <a:latin typeface="Source Sans Pro Light"/>
                      </a:endParaRP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Source Sans Pro Light"/>
                          <a:sym typeface="Helvetica"/>
                        </a:rPr>
                        <a:t>quant("a{2,}")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b="0">
                          <a:latin typeface="Source Sans Pro Light"/>
                          <a:sym typeface="Helvetica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21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>
                          <a:sym typeface="Helvetica"/>
                        </a:defRPr>
                      </a:pPr>
                      <a:r>
                        <a:rPr sz="1050" b="0" dirty="0">
                          <a:solidFill>
                            <a:schemeClr val="accent5"/>
                          </a:solidFill>
                          <a:latin typeface="Source Sans Pro Light"/>
                        </a:rPr>
                        <a:t>a</a:t>
                      </a:r>
                      <a:r>
                        <a:rPr sz="1050" b="0" dirty="0">
                          <a:latin typeface="Source Sans Pro Light"/>
                        </a:rPr>
                        <a:t>{n, m}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Helvetica"/>
                        </a:defRPr>
                      </a:pPr>
                      <a:r>
                        <a:rPr sz="1050" b="0" dirty="0">
                          <a:latin typeface="Source Sans Pro Light"/>
                        </a:rPr>
                        <a:t>entre n y m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Source Sans Pro Light"/>
                          <a:sym typeface="Helvetica"/>
                        </a:rPr>
                        <a:t>quant("a{2,4}")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b="0" dirty="0">
                          <a:latin typeface="Source Sans Pro Light"/>
                          <a:sym typeface="Helvetica"/>
                        </a:rPr>
                        <a:t>.</a:t>
                      </a:r>
                      <a:r>
                        <a:rPr sz="1050" b="0" dirty="0" err="1">
                          <a:latin typeface="Source Sans Pro Light"/>
                          <a:sym typeface="Helvetica"/>
                        </a:rPr>
                        <a:t>a.aa.aaa</a:t>
                      </a:r>
                      <a:endParaRPr sz="1050" b="0" dirty="0">
                        <a:latin typeface="Source Sans Pro Light"/>
                        <a:sym typeface="Helvetica"/>
                      </a:endParaRP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428" name="Group"/>
          <p:cNvGrpSpPr/>
          <p:nvPr/>
        </p:nvGrpSpPr>
        <p:grpSpPr>
          <a:xfrm>
            <a:off x="8813800" y="9588500"/>
            <a:ext cx="4806965" cy="455628"/>
            <a:chOff x="-70988" y="-265038"/>
            <a:chExt cx="4806964" cy="592100"/>
          </a:xfrm>
        </p:grpSpPr>
        <p:sp>
          <p:nvSpPr>
            <p:cNvPr id="1425" name="Rectangle"/>
            <p:cNvSpPr/>
            <p:nvPr/>
          </p:nvSpPr>
          <p:spPr>
            <a:xfrm>
              <a:off x="4207640" y="107415"/>
              <a:ext cx="2806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26" name="Square"/>
            <p:cNvSpPr/>
            <p:nvPr/>
          </p:nvSpPr>
          <p:spPr>
            <a:xfrm>
              <a:off x="717122" y="79112"/>
              <a:ext cx="1536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1427" name="Table"/>
            <p:cNvGraphicFramePr/>
            <p:nvPr>
              <p:extLst>
                <p:ext uri="{D42A27DB-BD31-4B8C-83A1-F6EECF244321}">
                  <p14:modId xmlns:p14="http://schemas.microsoft.com/office/powerpoint/2010/main" val="1432910289"/>
                </p:ext>
              </p:extLst>
            </p:nvPr>
          </p:nvGraphicFramePr>
          <p:xfrm>
            <a:off x="-70988" y="-265038"/>
            <a:ext cx="4806964" cy="592100"/>
          </p:xfrm>
          <a:graphic>
            <a:graphicData uri="http://schemas.openxmlformats.org/drawingml/2006/table">
              <a:tbl>
                <a:tblPr firstRow="1">
                  <a:tableStyleId>{2708684C-4D16-4618-839F-0558EEFCDFE6}</a:tableStyleId>
                </a:tblPr>
                <a:tblGrid>
                  <a:gridCol w="637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476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215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379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195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277828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/>
                        </a:pPr>
                        <a:r>
                          <a:rPr dirty="0"/>
                          <a:t>Cadena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750"/>
                        </a:pPr>
                        <a:r>
                          <a:rPr b="0" dirty="0"/>
                          <a:t>(escribe </a:t>
                        </a:r>
                        <a:r>
                          <a:rPr b="0" dirty="0" err="1"/>
                          <a:t>esto</a:t>
                        </a:r>
                        <a:r>
                          <a:rPr b="0" dirty="0"/>
                          <a:t>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/>
                        </a:pPr>
                        <a:r>
                          <a:rPr dirty="0" err="1"/>
                          <a:t>regexp</a:t>
                        </a:r>
                        <a:r>
                          <a:rPr b="0" dirty="0"/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800"/>
                        </a:pPr>
                        <a:r>
                          <a:rPr sz="750" b="0" dirty="0"/>
                          <a:t>(para </a:t>
                        </a:r>
                        <a:r>
                          <a:rPr sz="750" b="0" dirty="0" err="1"/>
                          <a:t>decir</a:t>
                        </a:r>
                        <a:r>
                          <a:rPr sz="750" b="0" dirty="0"/>
                          <a:t> </a:t>
                        </a:r>
                        <a:r>
                          <a:rPr sz="750" b="0" dirty="0" err="1"/>
                          <a:t>esto</a:t>
                        </a:r>
                        <a:r>
                          <a:rPr sz="750" b="0" dirty="0"/>
                          <a:t>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/>
                        </a:pPr>
                        <a:r>
                          <a:rPr dirty="0" err="1"/>
                          <a:t>coincidencia</a:t>
                        </a:r>
                        <a:r>
                          <a:rPr b="0" dirty="0"/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/>
                        </a:pPr>
                        <a:r>
                          <a:rPr sz="750" b="0" dirty="0"/>
                          <a:t>(que coincide con </a:t>
                        </a:r>
                        <a:r>
                          <a:rPr sz="750" b="0" dirty="0" err="1"/>
                          <a:t>esto</a:t>
                        </a:r>
                        <a:r>
                          <a:rPr sz="750" b="0" dirty="0"/>
                          <a:t>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/>
                        </a:pPr>
                        <a:r>
                          <a:rPr dirty="0" err="1"/>
                          <a:t>ejemplo</a:t>
                        </a:r>
                        <a:endParaRPr dirty="0"/>
                      </a:p>
                      <a:p>
                        <a:pPr defTabSz="914400">
                          <a:spcBef>
                            <a:spcPts val="0"/>
                          </a:spcBef>
                          <a:defRPr sz="800"/>
                        </a:pPr>
                        <a:r>
                          <a:rPr sz="750" b="0" dirty="0"/>
                          <a:t>(el </a:t>
                        </a:r>
                        <a:r>
                          <a:rPr sz="750" b="0" dirty="0" err="1"/>
                          <a:t>resultado</a:t>
                        </a:r>
                        <a:r>
                          <a:rPr sz="750" b="0" dirty="0"/>
                          <a:t> </a:t>
                        </a:r>
                        <a:r>
                          <a:rPr sz="750" b="0" dirty="0" err="1"/>
                          <a:t>es</a:t>
                        </a:r>
                        <a:r>
                          <a:rPr sz="750" b="0" dirty="0"/>
                          <a:t> el </a:t>
                        </a:r>
                        <a:r>
                          <a:rPr sz="750" b="0" dirty="0" err="1"/>
                          <a:t>mismo</a:t>
                        </a:r>
                        <a:r>
                          <a:rPr sz="750" b="0" dirty="0"/>
                          <a:t> que ref(“</a:t>
                        </a:r>
                        <a:r>
                          <a:rPr sz="750" b="0" dirty="0" err="1"/>
                          <a:t>abba</a:t>
                        </a:r>
                        <a:r>
                          <a:rPr sz="750" b="0" dirty="0"/>
                          <a:t>"))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\\1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/>
                        </a:pPr>
                        <a:r>
                          <a:rPr dirty="0"/>
                          <a:t>\1</a:t>
                        </a:r>
                        <a:r>
                          <a:rPr b="0" dirty="0"/>
                          <a:t> (etc.)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 err="1"/>
                          <a:t>abbaab</a:t>
                        </a:r>
                        <a:endParaRPr sz="1100" dirty="0"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sp>
        <p:nvSpPr>
          <p:cNvPr id="1429" name="Rectangle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0" name="Rectangle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1" name="Rectangle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2" name="Rectangle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433" name="Table"/>
          <p:cNvGraphicFramePr/>
          <p:nvPr>
            <p:extLst>
              <p:ext uri="{D42A27DB-BD31-4B8C-83A1-F6EECF244321}">
                <p14:modId xmlns:p14="http://schemas.microsoft.com/office/powerpoint/2010/main" val="1844634033"/>
              </p:ext>
            </p:extLst>
          </p:nvPr>
        </p:nvGraphicFramePr>
        <p:xfrm>
          <a:off x="5199722" y="8196902"/>
          <a:ext cx="3350940" cy="5461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 b="1" dirty="0" err="1">
                          <a:sym typeface="Helvetica"/>
                        </a:rPr>
                        <a:t>regexp</a:t>
                      </a:r>
                      <a:endParaRPr sz="9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 b="1">
                          <a:sym typeface="Helvetica"/>
                        </a:rPr>
                        <a:t>coincidencias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 b="1" dirty="0" err="1" smtClean="0">
                          <a:sym typeface="Helvetica"/>
                        </a:rPr>
                        <a:t>ejemplo</a:t>
                      </a:r>
                      <a:endParaRPr sz="9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>
                          <a:sym typeface="Helvetica"/>
                        </a:defRPr>
                      </a:pPr>
                      <a:r>
                        <a:rPr lang="en-US" b="0" dirty="0" smtClean="0"/>
                        <a:t> </a:t>
                      </a:r>
                      <a:r>
                        <a:rPr b="0" dirty="0" smtClean="0"/>
                        <a:t>^</a:t>
                      </a:r>
                      <a:r>
                        <a:rPr b="0" dirty="0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s-BO" sz="1000" dirty="0" smtClean="0">
                          <a:sym typeface="Helvetica"/>
                        </a:rPr>
                        <a:t>c</a:t>
                      </a:r>
                      <a:r>
                        <a:rPr sz="1000" dirty="0" err="1" smtClean="0">
                          <a:sym typeface="Helvetica"/>
                        </a:rPr>
                        <a:t>omienzo</a:t>
                      </a:r>
                      <a:r>
                        <a:rPr lang="es-BO" sz="1000" dirty="0" smtClean="0">
                          <a:sym typeface="Helvetica"/>
                        </a:rPr>
                        <a:t> </a:t>
                      </a:r>
                      <a:r>
                        <a:rPr sz="1000" dirty="0" smtClean="0">
                          <a:sym typeface="Helvetica"/>
                        </a:rPr>
                        <a:t> </a:t>
                      </a:r>
                      <a:r>
                        <a:rPr sz="1000" dirty="0" err="1">
                          <a:sym typeface="Helvetica"/>
                        </a:rPr>
                        <a:t>cadena</a:t>
                      </a:r>
                      <a:endParaRPr sz="1000" dirty="0">
                        <a:sym typeface="Helvetica"/>
                      </a:endParaRP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Helvetica"/>
                        </a:rPr>
                        <a:t>anchor("^a")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Helvetica"/>
                        </a:rPr>
                        <a:t>aaa</a:t>
                      </a:r>
                      <a:endParaRPr sz="1100" dirty="0">
                        <a:sym typeface="Helvetica"/>
                      </a:endParaRP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>
                          <a:sym typeface="Helvetica"/>
                        </a:defRPr>
                      </a:pPr>
                      <a:r>
                        <a:rPr lang="en-US" b="0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b="0" dirty="0" smtClean="0">
                          <a:solidFill>
                            <a:schemeClr val="accent5"/>
                          </a:solidFill>
                        </a:rPr>
                        <a:t>a</a:t>
                      </a:r>
                      <a:r>
                        <a:rPr b="0" dirty="0"/>
                        <a:t>$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Helvetica"/>
                        </a:rPr>
                        <a:t>fin de cadena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Helvetica"/>
                        </a:rPr>
                        <a:t>anchor("a$")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Helvetica"/>
                        </a:rPr>
                        <a:t>aaa</a:t>
                      </a:r>
                      <a:endParaRPr sz="1100" dirty="0">
                        <a:sym typeface="Helvetica"/>
                      </a:endParaRP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4" name="Rectangle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5" name="Rectangle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6" name="Rectangle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7" name="Rectangle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8" name="Rectangle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9" name="Rectangle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0" name="Rectangle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1" name="Rectangle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2" name="Square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3" name="Square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444" name="Table"/>
          <p:cNvGraphicFramePr/>
          <p:nvPr>
            <p:extLst>
              <p:ext uri="{D42A27DB-BD31-4B8C-83A1-F6EECF244321}">
                <p14:modId xmlns:p14="http://schemas.microsoft.com/office/powerpoint/2010/main" val="336934158"/>
              </p:ext>
            </p:extLst>
          </p:nvPr>
        </p:nvGraphicFramePr>
        <p:xfrm>
          <a:off x="5232400" y="6845300"/>
          <a:ext cx="3336374" cy="9271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3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 b="1" dirty="0" err="1">
                          <a:sym typeface="Helvetica"/>
                        </a:rPr>
                        <a:t>regexp</a:t>
                      </a:r>
                      <a:endParaRPr sz="9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 b="1" dirty="0" err="1">
                          <a:sym typeface="Helvetica"/>
                        </a:rPr>
                        <a:t>coincidencias</a:t>
                      </a:r>
                      <a:endParaRPr sz="9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 b="1" dirty="0" err="1" smtClean="0">
                          <a:sym typeface="Helvetica"/>
                        </a:rPr>
                        <a:t>ejemplo</a:t>
                      </a:r>
                      <a:endParaRPr sz="9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sym typeface="Helvetica"/>
                        </a:defRPr>
                      </a:pPr>
                      <a:endParaRPr b="1" dirty="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>
                          <a:sym typeface="Helvetica"/>
                        </a:defRPr>
                      </a:pPr>
                      <a:r>
                        <a:rPr b="0" dirty="0" err="1">
                          <a:solidFill>
                            <a:schemeClr val="accent5"/>
                          </a:solidFill>
                        </a:rPr>
                        <a:t>ab</a:t>
                      </a:r>
                      <a:r>
                        <a:rPr b="0" dirty="0" err="1"/>
                        <a:t>|</a:t>
                      </a:r>
                      <a:r>
                        <a:rPr b="0" dirty="0" err="1">
                          <a:solidFill>
                            <a:schemeClr val="accent5"/>
                          </a:solidFill>
                        </a:rPr>
                        <a:t>d</a:t>
                      </a:r>
                      <a:endParaRPr b="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b="0">
                          <a:sym typeface="Helvetica"/>
                        </a:rPr>
                        <a:t>o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Helvetica"/>
                        </a:rPr>
                        <a:t>alt("ab|d")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b="0">
                          <a:sym typeface="Helvetica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>
                          <a:sym typeface="Helvetica"/>
                        </a:defRPr>
                      </a:pPr>
                      <a:r>
                        <a:rPr b="0"/>
                        <a:t>[</a:t>
                      </a:r>
                      <a:r>
                        <a:rPr b="0">
                          <a:solidFill>
                            <a:schemeClr val="accent5"/>
                          </a:solidFill>
                        </a:rPr>
                        <a:t>abe</a:t>
                      </a:r>
                      <a:r>
                        <a:rPr b="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b="0">
                          <a:sym typeface="Helvetica"/>
                        </a:rPr>
                        <a:t>una 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Helvetica"/>
                        </a:rPr>
                        <a:t>alt("[abe]")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b="0">
                          <a:sym typeface="Helvetica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>
                          <a:sym typeface="Helvetica"/>
                        </a:defRPr>
                      </a:pPr>
                      <a:r>
                        <a:rPr b="0"/>
                        <a:t>[^</a:t>
                      </a:r>
                      <a:r>
                        <a:rPr b="0">
                          <a:solidFill>
                            <a:schemeClr val="accent5"/>
                          </a:solidFill>
                        </a:rPr>
                        <a:t>abe</a:t>
                      </a:r>
                      <a:r>
                        <a:rPr b="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100" b="0" dirty="0" err="1" smtClean="0">
                          <a:sym typeface="Helvetica"/>
                        </a:rPr>
                        <a:t>e</a:t>
                      </a:r>
                      <a:r>
                        <a:rPr sz="1100" b="0" dirty="0" err="1" smtClean="0">
                          <a:sym typeface="Helvetica"/>
                        </a:rPr>
                        <a:t>xcepto</a:t>
                      </a:r>
                      <a:endParaRPr sz="1100" b="0" dirty="0">
                        <a:sym typeface="Helvetica"/>
                      </a:endParaRP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Helvetica"/>
                        </a:rPr>
                        <a:t>alt("[^abe]")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b="0">
                          <a:sym typeface="Helvetica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>
                          <a:sym typeface="Helvetica"/>
                        </a:defRPr>
                      </a:pPr>
                      <a:r>
                        <a:rPr b="0"/>
                        <a:t>[</a:t>
                      </a:r>
                      <a:r>
                        <a:rPr b="0">
                          <a:solidFill>
                            <a:schemeClr val="accent5"/>
                          </a:solidFill>
                        </a:rPr>
                        <a:t>a</a:t>
                      </a:r>
                      <a:r>
                        <a:rPr b="0"/>
                        <a:t>-</a:t>
                      </a:r>
                      <a:r>
                        <a:rPr b="0">
                          <a:solidFill>
                            <a:schemeClr val="accent5"/>
                          </a:solidFill>
                        </a:rPr>
                        <a:t>c</a:t>
                      </a:r>
                      <a:r>
                        <a:rPr b="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100" b="0" dirty="0" err="1" smtClean="0">
                          <a:sym typeface="Helvetica"/>
                        </a:rPr>
                        <a:t>r</a:t>
                      </a:r>
                      <a:r>
                        <a:rPr sz="1100" b="0" dirty="0" err="1" smtClean="0">
                          <a:sym typeface="Helvetica"/>
                        </a:rPr>
                        <a:t>ango</a:t>
                      </a:r>
                      <a:endParaRPr sz="1100" b="0" dirty="0">
                        <a:sym typeface="Helvetica"/>
                      </a:endParaRP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Helvetica"/>
                        </a:rPr>
                        <a:t>alt("[a-c]")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b="0" dirty="0" err="1">
                          <a:sym typeface="Helvetica"/>
                        </a:rPr>
                        <a:t>abcde</a:t>
                      </a:r>
                      <a:endParaRPr sz="1100" b="0" dirty="0">
                        <a:sym typeface="Helvetica"/>
                      </a:endParaRP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5" name="regex(pattern, ignore_case = FALSE, multiline = FALSE, comments = FALSE, dotall = FALSE, ...) Modifica una regex para ignorar casos, coincide fin de líneas como también fin de cadenas, permite que los comentarios de R dentro de las regex , y/o tienen . coincide cualquier cosa incluyendo \n.…"/>
          <p:cNvSpPr txBox="1"/>
          <p:nvPr/>
        </p:nvSpPr>
        <p:spPr>
          <a:xfrm>
            <a:off x="436619" y="6921500"/>
            <a:ext cx="2933701" cy="30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b="1" dirty="0"/>
              <a:t>regex</a:t>
            </a:r>
            <a:r>
              <a:rPr dirty="0"/>
              <a:t>(pattern, </a:t>
            </a:r>
            <a:r>
              <a:rPr dirty="0" err="1"/>
              <a:t>ignore_case</a:t>
            </a:r>
            <a:r>
              <a:rPr dirty="0"/>
              <a:t> = FALSE, multiline = FALSE, comments = FALSE, </a:t>
            </a:r>
            <a:r>
              <a:rPr dirty="0" err="1"/>
              <a:t>dotall</a:t>
            </a:r>
            <a:r>
              <a:rPr dirty="0"/>
              <a:t> = FALSE, ...) </a:t>
            </a:r>
            <a:r>
              <a:rPr dirty="0" err="1"/>
              <a:t>Modifica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i="1" dirty="0"/>
              <a:t>regex </a:t>
            </a:r>
            <a:r>
              <a:rPr dirty="0"/>
              <a:t>para </a:t>
            </a:r>
            <a:r>
              <a:rPr dirty="0" err="1"/>
              <a:t>ignorar</a:t>
            </a:r>
            <a:r>
              <a:rPr dirty="0"/>
              <a:t> </a:t>
            </a:r>
            <a:r>
              <a:rPr dirty="0" err="1"/>
              <a:t>casos</a:t>
            </a:r>
            <a:r>
              <a:rPr dirty="0"/>
              <a:t>, coincide fin de </a:t>
            </a:r>
            <a:r>
              <a:rPr dirty="0" err="1"/>
              <a:t>líneas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también</a:t>
            </a:r>
            <a:r>
              <a:rPr dirty="0"/>
              <a:t> fin de </a:t>
            </a:r>
            <a:r>
              <a:rPr dirty="0" err="1"/>
              <a:t>cadenas</a:t>
            </a:r>
            <a:r>
              <a:rPr dirty="0"/>
              <a:t>,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 smtClean="0"/>
              <a:t>comentarios</a:t>
            </a:r>
            <a:r>
              <a:rPr dirty="0" smtClean="0"/>
              <a:t> </a:t>
            </a:r>
            <a:r>
              <a:rPr dirty="0"/>
              <a:t>de R </a:t>
            </a:r>
            <a:r>
              <a:rPr dirty="0" err="1"/>
              <a:t>dentro</a:t>
            </a:r>
            <a:r>
              <a:rPr dirty="0"/>
              <a:t> de las regex , y/o </a:t>
            </a:r>
            <a:r>
              <a:rPr dirty="0" err="1"/>
              <a:t>tienen</a:t>
            </a:r>
            <a:r>
              <a:rPr dirty="0"/>
              <a:t> </a:t>
            </a:r>
            <a:r>
              <a:rPr dirty="0" smtClean="0"/>
              <a:t>.coincide </a:t>
            </a:r>
            <a:r>
              <a:rPr dirty="0" err="1"/>
              <a:t>cualquier</a:t>
            </a:r>
            <a:r>
              <a:rPr dirty="0"/>
              <a:t> </a:t>
            </a:r>
            <a:r>
              <a:rPr dirty="0" err="1"/>
              <a:t>cosa</a:t>
            </a:r>
            <a:r>
              <a:rPr dirty="0"/>
              <a:t> </a:t>
            </a:r>
            <a:r>
              <a:rPr dirty="0" err="1"/>
              <a:t>incluyendo</a:t>
            </a:r>
            <a:r>
              <a:rPr dirty="0"/>
              <a:t>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 err="1"/>
              <a:t>s</a:t>
            </a:r>
            <a:r>
              <a:rPr i="1" dirty="0" err="1"/>
              <a:t>tr_detect</a:t>
            </a:r>
            <a:r>
              <a:rPr i="1" dirty="0"/>
              <a:t>("I", regex("</a:t>
            </a:r>
            <a:r>
              <a:rPr i="1" dirty="0" err="1"/>
              <a:t>i</a:t>
            </a:r>
            <a:r>
              <a:rPr i="1" dirty="0"/>
              <a:t>", TRUE))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b="1" dirty="0"/>
              <a:t>fixed</a:t>
            </a:r>
            <a:r>
              <a:rPr dirty="0"/>
              <a:t>()</a:t>
            </a:r>
            <a:r>
              <a:rPr i="1" dirty="0"/>
              <a:t> </a:t>
            </a:r>
            <a:r>
              <a:rPr lang="es-BO" dirty="0" smtClean="0"/>
              <a:t>Coincide</a:t>
            </a:r>
            <a:r>
              <a:rPr dirty="0" smtClean="0"/>
              <a:t> </a:t>
            </a:r>
            <a:r>
              <a:rPr lang="es-BO" dirty="0" err="1" smtClean="0"/>
              <a:t>raw</a:t>
            </a:r>
            <a:r>
              <a:rPr lang="es-BO" dirty="0" smtClean="0"/>
              <a:t> </a:t>
            </a:r>
            <a:r>
              <a:rPr dirty="0" smtClean="0"/>
              <a:t>b</a:t>
            </a:r>
            <a:r>
              <a:rPr lang="es-BO" dirty="0" err="1" smtClean="0"/>
              <a:t>it</a:t>
            </a:r>
            <a:r>
              <a:rPr dirty="0" smtClean="0"/>
              <a:t>s</a:t>
            </a:r>
            <a:r>
              <a:rPr lang="es-BO" dirty="0" smtClean="0"/>
              <a:t> </a:t>
            </a:r>
            <a:r>
              <a:rPr dirty="0" err="1" smtClean="0"/>
              <a:t>pero</a:t>
            </a:r>
            <a:r>
              <a:rPr dirty="0" smtClean="0"/>
              <a:t> </a:t>
            </a:r>
            <a:r>
              <a:rPr dirty="0" err="1"/>
              <a:t>ignorará</a:t>
            </a:r>
            <a:r>
              <a:rPr dirty="0"/>
              <a:t> </a:t>
            </a:r>
            <a:r>
              <a:rPr dirty="0" err="1"/>
              <a:t>algunos</a:t>
            </a:r>
            <a:r>
              <a:rPr dirty="0"/>
              <a:t> </a:t>
            </a:r>
            <a:r>
              <a:rPr dirty="0" err="1"/>
              <a:t>caracteres</a:t>
            </a:r>
            <a:r>
              <a:rPr dirty="0"/>
              <a:t> que se </a:t>
            </a:r>
            <a:r>
              <a:rPr dirty="0" err="1"/>
              <a:t>pueden</a:t>
            </a:r>
            <a:r>
              <a:rPr dirty="0"/>
              <a:t> </a:t>
            </a:r>
            <a:r>
              <a:rPr dirty="0" err="1"/>
              <a:t>representar</a:t>
            </a:r>
            <a:r>
              <a:rPr dirty="0"/>
              <a:t> de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formas</a:t>
            </a:r>
            <a:r>
              <a:rPr dirty="0"/>
              <a:t> (</a:t>
            </a:r>
            <a:r>
              <a:rPr dirty="0" err="1"/>
              <a:t>rápido</a:t>
            </a:r>
            <a:r>
              <a:rPr dirty="0"/>
              <a:t>). </a:t>
            </a:r>
            <a:r>
              <a:rPr dirty="0" err="1"/>
              <a:t>s</a:t>
            </a:r>
            <a:r>
              <a:rPr i="1" dirty="0" err="1"/>
              <a:t>tr_detect</a:t>
            </a:r>
            <a:r>
              <a:rPr i="1" dirty="0"/>
              <a:t>("\u0130", fixed("</a:t>
            </a:r>
            <a:r>
              <a:rPr i="1" dirty="0" err="1"/>
              <a:t>i</a:t>
            </a:r>
            <a:r>
              <a:rPr i="1" dirty="0"/>
              <a:t>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b="1" dirty="0" err="1"/>
              <a:t>coll</a:t>
            </a:r>
            <a:r>
              <a:rPr dirty="0"/>
              <a:t>() </a:t>
            </a:r>
            <a:r>
              <a:rPr lang="es-BO" dirty="0" smtClean="0"/>
              <a:t>Coincide </a:t>
            </a:r>
            <a:r>
              <a:rPr lang="es-BO" dirty="0" err="1" smtClean="0"/>
              <a:t>raw</a:t>
            </a:r>
            <a:r>
              <a:rPr lang="es-BO" dirty="0" smtClean="0"/>
              <a:t> bits</a:t>
            </a:r>
            <a:r>
              <a:rPr dirty="0" smtClean="0"/>
              <a:t> </a:t>
            </a:r>
            <a:r>
              <a:rPr dirty="0"/>
              <a:t>y </a:t>
            </a:r>
            <a:r>
              <a:rPr dirty="0" err="1"/>
              <a:t>usará</a:t>
            </a:r>
            <a:r>
              <a:rPr dirty="0"/>
              <a:t> </a:t>
            </a:r>
            <a:r>
              <a:rPr dirty="0" err="1"/>
              <a:t>patrones</a:t>
            </a:r>
            <a:r>
              <a:rPr dirty="0"/>
              <a:t> </a:t>
            </a:r>
            <a:r>
              <a:rPr dirty="0" err="1"/>
              <a:t>específicos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parámetros</a:t>
            </a:r>
            <a:r>
              <a:rPr dirty="0"/>
              <a:t> locales para </a:t>
            </a:r>
            <a:r>
              <a:rPr dirty="0" err="1"/>
              <a:t>reconocer</a:t>
            </a:r>
            <a:r>
              <a:rPr dirty="0"/>
              <a:t> </a:t>
            </a:r>
            <a:r>
              <a:rPr dirty="0" err="1"/>
              <a:t>caracteres</a:t>
            </a:r>
            <a:r>
              <a:rPr dirty="0"/>
              <a:t> que </a:t>
            </a:r>
            <a:r>
              <a:rPr dirty="0" err="1"/>
              <a:t>pueden</a:t>
            </a:r>
            <a:r>
              <a:rPr dirty="0"/>
              <a:t> </a:t>
            </a:r>
            <a:r>
              <a:rPr dirty="0" err="1"/>
              <a:t>ser</a:t>
            </a:r>
            <a:r>
              <a:rPr dirty="0"/>
              <a:t> </a:t>
            </a:r>
            <a:r>
              <a:rPr dirty="0" err="1"/>
              <a:t>representados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formas</a:t>
            </a:r>
            <a:r>
              <a:rPr dirty="0"/>
              <a:t> (lento). </a:t>
            </a:r>
            <a:r>
              <a:rPr i="1" dirty="0" err="1"/>
              <a:t>str_detect</a:t>
            </a:r>
            <a:r>
              <a:rPr i="1" dirty="0"/>
              <a:t>("\u0130", </a:t>
            </a:r>
            <a:r>
              <a:rPr i="1" dirty="0" err="1"/>
              <a:t>coll</a:t>
            </a:r>
            <a:r>
              <a:rPr i="1" dirty="0"/>
              <a:t>("</a:t>
            </a:r>
            <a:r>
              <a:rPr i="1" dirty="0" err="1"/>
              <a:t>i</a:t>
            </a:r>
            <a:r>
              <a:rPr i="1" dirty="0"/>
              <a:t>", TRUE, locale = "</a:t>
            </a:r>
            <a:r>
              <a:rPr i="1" dirty="0" err="1"/>
              <a:t>tr</a:t>
            </a:r>
            <a:r>
              <a:rPr i="1" dirty="0"/>
              <a:t>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b="1" dirty="0"/>
              <a:t>boundary</a:t>
            </a:r>
            <a:r>
              <a:rPr dirty="0"/>
              <a:t>() </a:t>
            </a:r>
            <a:r>
              <a:rPr lang="es-BO" dirty="0" smtClean="0"/>
              <a:t>Coincide </a:t>
            </a:r>
            <a:r>
              <a:rPr dirty="0" err="1" smtClean="0"/>
              <a:t>límites</a:t>
            </a:r>
            <a:r>
              <a:rPr dirty="0" smtClean="0"/>
              <a:t> </a:t>
            </a:r>
            <a:r>
              <a:rPr dirty="0"/>
              <a:t>entre </a:t>
            </a:r>
            <a:r>
              <a:rPr dirty="0" err="1"/>
              <a:t>caracteres</a:t>
            </a:r>
            <a:r>
              <a:rPr dirty="0"/>
              <a:t>, </a:t>
            </a:r>
            <a:r>
              <a:rPr dirty="0" err="1"/>
              <a:t>separadores</a:t>
            </a:r>
            <a:r>
              <a:rPr dirty="0"/>
              <a:t> de </a:t>
            </a:r>
            <a:r>
              <a:rPr dirty="0" err="1"/>
              <a:t>líneas</a:t>
            </a:r>
            <a:r>
              <a:rPr dirty="0"/>
              <a:t>, </a:t>
            </a:r>
            <a:r>
              <a:rPr dirty="0" err="1"/>
              <a:t>sentencias</a:t>
            </a:r>
            <a:r>
              <a:rPr dirty="0"/>
              <a:t> o palabras. </a:t>
            </a:r>
            <a:r>
              <a:rPr i="1" dirty="0" err="1"/>
              <a:t>str_split</a:t>
            </a:r>
            <a:r>
              <a:rPr i="1" dirty="0"/>
              <a:t>(</a:t>
            </a:r>
            <a:r>
              <a:rPr i="1" dirty="0" err="1"/>
              <a:t>sentencias</a:t>
            </a:r>
            <a:r>
              <a:rPr i="1" dirty="0"/>
              <a:t>, boundary("word"))</a:t>
            </a:r>
          </a:p>
        </p:txBody>
      </p:sp>
      <p:graphicFrame>
        <p:nvGraphicFramePr>
          <p:cNvPr id="1446" name="Table"/>
          <p:cNvGraphicFramePr/>
          <p:nvPr/>
        </p:nvGraphicFramePr>
        <p:xfrm>
          <a:off x="1008309" y="2976573"/>
          <a:ext cx="1790320" cy="81024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99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 b="1" dirty="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sym typeface="Helvetica"/>
                        </a:rPr>
                        <a:t>Especial Character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 b="1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sym typeface="Helvetica"/>
                        </a:rPr>
                        <a:t>Representa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Helvetica"/>
                        </a:rPr>
                        <a:t>\\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Helvetica"/>
                        </a:rPr>
                        <a:t>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Helvetica"/>
                        </a:rPr>
                        <a:t>\"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Helvetica"/>
                        </a:rPr>
                        <a:t>"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Helvetica"/>
                        </a:rPr>
                        <a:t>\n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dirty="0" err="1">
                          <a:sym typeface="Helvetica"/>
                        </a:rPr>
                        <a:t>nueva</a:t>
                      </a:r>
                      <a:r>
                        <a:rPr sz="1050" dirty="0">
                          <a:sym typeface="Helvetica"/>
                        </a:rPr>
                        <a:t> </a:t>
                      </a:r>
                      <a:r>
                        <a:rPr sz="1050" dirty="0" err="1">
                          <a:sym typeface="Helvetica"/>
                        </a:rPr>
                        <a:t>línea</a:t>
                      </a:r>
                      <a:endParaRPr sz="1050" dirty="0">
                        <a:sym typeface="Helvetica"/>
                      </a:endParaRP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47" name="Necesitas Saber"/>
          <p:cNvSpPr txBox="1"/>
          <p:nvPr/>
        </p:nvSpPr>
        <p:spPr>
          <a:xfrm>
            <a:off x="344310" y="611761"/>
            <a:ext cx="236757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Necesitas Saber</a:t>
            </a:r>
          </a:p>
        </p:txBody>
      </p:sp>
      <p:sp>
        <p:nvSpPr>
          <p:cNvPr id="1448" name="Line"/>
          <p:cNvSpPr/>
          <p:nvPr/>
        </p:nvSpPr>
        <p:spPr>
          <a:xfrm>
            <a:off x="323328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9" name="Expresiones Regulares"/>
          <p:cNvSpPr txBox="1"/>
          <p:nvPr/>
        </p:nvSpPr>
        <p:spPr>
          <a:xfrm>
            <a:off x="3714551" y="672871"/>
            <a:ext cx="2802049" cy="28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100" b="0">
                <a:solidFill>
                  <a:srgbClr val="628DB5"/>
                </a:solidFill>
              </a:defRPr>
            </a:pPr>
            <a:r>
              <a:rPr sz="2100" b="0" dirty="0" err="1">
                <a:solidFill>
                  <a:schemeClr val="accent5">
                    <a:satOff val="-35908"/>
                    <a:lumOff val="-17895"/>
                  </a:schemeClr>
                </a:solidFill>
              </a:rPr>
              <a:t>Expresiones</a:t>
            </a:r>
            <a:r>
              <a:rPr sz="2100" dirty="0"/>
              <a:t> </a:t>
            </a:r>
            <a:r>
              <a:rPr sz="2100" b="0" dirty="0" err="1">
                <a:solidFill>
                  <a:schemeClr val="accent5">
                    <a:satOff val="-35908"/>
                    <a:lumOff val="-17895"/>
                  </a:schemeClr>
                </a:solidFill>
              </a:rPr>
              <a:t>Regulares</a:t>
            </a:r>
            <a:endParaRPr sz="2100" b="0" dirty="0">
              <a:solidFill>
                <a:schemeClr val="accent5">
                  <a:satOff val="-35908"/>
                  <a:lumOff val="-17895"/>
                </a:schemeClr>
              </a:solidFill>
            </a:endParaRPr>
          </a:p>
        </p:txBody>
      </p:sp>
      <p:sp>
        <p:nvSpPr>
          <p:cNvPr id="1450" name="Line"/>
          <p:cNvSpPr/>
          <p:nvPr/>
        </p:nvSpPr>
        <p:spPr>
          <a:xfrm>
            <a:off x="3718969" y="619739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1" name="Los argumentos de los patrones en stringr son interpretados como expresiones regulares después de cada carácter que ha sido parseado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>
                <a:latin typeface="+mn-lt"/>
              </a:rPr>
              <a:t>Los </a:t>
            </a:r>
            <a:r>
              <a:rPr dirty="0" err="1">
                <a:latin typeface="+mn-lt"/>
              </a:rPr>
              <a:t>argumentos</a:t>
            </a:r>
            <a:r>
              <a:rPr dirty="0">
                <a:latin typeface="+mn-lt"/>
              </a:rPr>
              <a:t> de </a:t>
            </a:r>
            <a:r>
              <a:rPr dirty="0" err="1">
                <a:latin typeface="+mn-lt"/>
              </a:rPr>
              <a:t>los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patrones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en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stringr</a:t>
            </a:r>
            <a:r>
              <a:rPr dirty="0">
                <a:latin typeface="+mn-lt"/>
              </a:rPr>
              <a:t> son </a:t>
            </a:r>
            <a:r>
              <a:rPr dirty="0" err="1">
                <a:latin typeface="+mn-lt"/>
              </a:rPr>
              <a:t>interpretados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como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expresiones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regulares</a:t>
            </a:r>
            <a:r>
              <a:rPr dirty="0">
                <a:latin typeface="+mn-lt"/>
              </a:rPr>
              <a:t> </a:t>
            </a:r>
            <a:r>
              <a:rPr i="1" dirty="0" err="1">
                <a:latin typeface="+mn-lt"/>
              </a:rPr>
              <a:t>después</a:t>
            </a:r>
            <a:r>
              <a:rPr i="1" dirty="0">
                <a:latin typeface="+mn-lt"/>
              </a:rPr>
              <a:t> de </a:t>
            </a:r>
            <a:r>
              <a:rPr i="1" dirty="0" err="1">
                <a:latin typeface="+mn-lt"/>
              </a:rPr>
              <a:t>cada</a:t>
            </a:r>
            <a:r>
              <a:rPr i="1" dirty="0">
                <a:latin typeface="+mn-lt"/>
              </a:rPr>
              <a:t> </a:t>
            </a:r>
            <a:r>
              <a:rPr i="1" dirty="0" err="1">
                <a:latin typeface="+mn-lt"/>
              </a:rPr>
              <a:t>carácter</a:t>
            </a:r>
            <a:r>
              <a:rPr i="1" dirty="0">
                <a:latin typeface="+mn-lt"/>
              </a:rPr>
              <a:t> que ha </a:t>
            </a:r>
            <a:r>
              <a:rPr i="1" dirty="0" err="1">
                <a:latin typeface="+mn-lt"/>
              </a:rPr>
              <a:t>sido</a:t>
            </a:r>
            <a:r>
              <a:rPr i="1" dirty="0">
                <a:latin typeface="+mn-lt"/>
              </a:rPr>
              <a:t> </a:t>
            </a:r>
            <a:r>
              <a:rPr lang="en-US" i="1" dirty="0" err="1" smtClean="0">
                <a:latin typeface="+mn-lt"/>
              </a:rPr>
              <a:t>segmentado</a:t>
            </a:r>
            <a:endParaRPr i="1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i="1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 err="1">
                <a:latin typeface="+mn-lt"/>
              </a:rPr>
              <a:t>En</a:t>
            </a:r>
            <a:r>
              <a:rPr dirty="0">
                <a:latin typeface="+mn-lt"/>
              </a:rPr>
              <a:t> R, se </a:t>
            </a:r>
            <a:r>
              <a:rPr dirty="0" err="1">
                <a:latin typeface="+mn-lt"/>
              </a:rPr>
              <a:t>escriben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expresiones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regulares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como</a:t>
            </a:r>
            <a:r>
              <a:rPr dirty="0">
                <a:latin typeface="+mn-lt"/>
              </a:rPr>
              <a:t> </a:t>
            </a:r>
            <a:r>
              <a:rPr i="1" dirty="0" err="1">
                <a:latin typeface="+mn-lt"/>
              </a:rPr>
              <a:t>cadenas</a:t>
            </a:r>
            <a:r>
              <a:rPr dirty="0">
                <a:latin typeface="+mn-lt"/>
              </a:rPr>
              <a:t>, </a:t>
            </a:r>
            <a:r>
              <a:rPr dirty="0" err="1">
                <a:latin typeface="+mn-lt"/>
              </a:rPr>
              <a:t>secuencias</a:t>
            </a:r>
            <a:r>
              <a:rPr dirty="0">
                <a:latin typeface="+mn-lt"/>
              </a:rPr>
              <a:t> de </a:t>
            </a:r>
            <a:r>
              <a:rPr dirty="0" err="1">
                <a:latin typeface="+mn-lt"/>
              </a:rPr>
              <a:t>caracteres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rodeados</a:t>
            </a:r>
            <a:r>
              <a:rPr dirty="0">
                <a:latin typeface="+mn-lt"/>
              </a:rPr>
              <a:t> de </a:t>
            </a:r>
            <a:r>
              <a:rPr dirty="0" err="1">
                <a:latin typeface="+mn-lt"/>
              </a:rPr>
              <a:t>comillas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dobles</a:t>
            </a:r>
            <a:r>
              <a:rPr dirty="0">
                <a:latin typeface="+mn-lt"/>
              </a:rPr>
              <a:t> (</a:t>
            </a:r>
            <a:r>
              <a:rPr b="1" dirty="0">
                <a:latin typeface="+mn-lt"/>
              </a:rPr>
              <a:t>""</a:t>
            </a:r>
            <a:r>
              <a:rPr dirty="0">
                <a:latin typeface="+mn-lt"/>
              </a:rPr>
              <a:t>) o simples (</a:t>
            </a:r>
            <a:r>
              <a:rPr b="1" dirty="0">
                <a:latin typeface="+mn-lt"/>
              </a:rPr>
              <a:t>''</a:t>
            </a:r>
            <a:r>
              <a:rPr dirty="0">
                <a:latin typeface="+mn-lt"/>
              </a:rP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 err="1">
                <a:latin typeface="+mn-lt"/>
              </a:rPr>
              <a:t>Algunos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caracteres</a:t>
            </a:r>
            <a:r>
              <a:rPr dirty="0">
                <a:latin typeface="+mn-lt"/>
              </a:rPr>
              <a:t> no se </a:t>
            </a:r>
            <a:r>
              <a:rPr dirty="0" err="1">
                <a:latin typeface="+mn-lt"/>
              </a:rPr>
              <a:t>pueden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representar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directamente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como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una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cadena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en</a:t>
            </a:r>
            <a:r>
              <a:rPr dirty="0">
                <a:latin typeface="+mn-lt"/>
              </a:rPr>
              <a:t> R. </a:t>
            </a:r>
            <a:r>
              <a:rPr dirty="0" err="1">
                <a:latin typeface="+mn-lt"/>
              </a:rPr>
              <a:t>Éstos</a:t>
            </a:r>
            <a:r>
              <a:rPr dirty="0">
                <a:latin typeface="+mn-lt"/>
              </a:rPr>
              <a:t> son </a:t>
            </a:r>
            <a:r>
              <a:rPr dirty="0" err="1">
                <a:latin typeface="+mn-lt"/>
              </a:rPr>
              <a:t>representados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por</a:t>
            </a:r>
            <a:r>
              <a:rPr dirty="0">
                <a:latin typeface="+mn-lt"/>
              </a:rPr>
              <a:t> </a:t>
            </a:r>
            <a:r>
              <a:rPr b="1" dirty="0" err="1">
                <a:latin typeface="+mn-lt"/>
              </a:rPr>
              <a:t>caracteres</a:t>
            </a:r>
            <a:r>
              <a:rPr b="1" dirty="0">
                <a:latin typeface="+mn-lt"/>
              </a:rPr>
              <a:t> </a:t>
            </a:r>
            <a:r>
              <a:rPr b="1" dirty="0" err="1">
                <a:latin typeface="+mn-lt"/>
              </a:rPr>
              <a:t>especiales</a:t>
            </a:r>
            <a:r>
              <a:rPr dirty="0">
                <a:latin typeface="+mn-lt"/>
              </a:rPr>
              <a:t>, </a:t>
            </a:r>
            <a:r>
              <a:rPr dirty="0" err="1">
                <a:latin typeface="+mn-lt"/>
              </a:rPr>
              <a:t>secuencias</a:t>
            </a:r>
            <a:r>
              <a:rPr dirty="0">
                <a:latin typeface="+mn-lt"/>
              </a:rPr>
              <a:t> de </a:t>
            </a:r>
            <a:r>
              <a:rPr dirty="0" err="1">
                <a:latin typeface="+mn-lt"/>
              </a:rPr>
              <a:t>caracteres</a:t>
            </a:r>
            <a:r>
              <a:rPr dirty="0">
                <a:latin typeface="+mn-lt"/>
              </a:rPr>
              <a:t> que </a:t>
            </a:r>
            <a:r>
              <a:rPr dirty="0" err="1">
                <a:latin typeface="+mn-lt"/>
              </a:rPr>
              <a:t>tienen</a:t>
            </a:r>
            <a:r>
              <a:rPr dirty="0">
                <a:latin typeface="+mn-lt"/>
              </a:rPr>
              <a:t> un </a:t>
            </a:r>
            <a:r>
              <a:rPr dirty="0" err="1">
                <a:latin typeface="+mn-lt"/>
              </a:rPr>
              <a:t>significado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específico</a:t>
            </a:r>
            <a:r>
              <a:rPr dirty="0">
                <a:latin typeface="+mn-lt"/>
              </a:rPr>
              <a:t>., e.g.</a:t>
            </a:r>
          </a:p>
        </p:txBody>
      </p:sp>
      <p:sp>
        <p:nvSpPr>
          <p:cNvPr id="1452" name="RStudio® es una marca registrada de RStudio, Inc.  •  CC BY RStudio •  info@rstudio.com  •  844-448-1212 • rstudio.com •  Aprende más en stringr.tidyverse.org •  Diagramas de @LVaudor  • stringr  1.2.0 •   Updated: 2017-10"/>
          <p:cNvSpPr txBox="1"/>
          <p:nvPr/>
        </p:nvSpPr>
        <p:spPr>
          <a:xfrm>
            <a:off x="2353572" y="10351366"/>
            <a:ext cx="11322666" cy="227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85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</a:t>
            </a:r>
            <a:r>
              <a:rPr dirty="0" err="1"/>
              <a:t>es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marca</a:t>
            </a:r>
            <a:r>
              <a:rPr dirty="0"/>
              <a:t> </a:t>
            </a:r>
            <a:r>
              <a:rPr dirty="0" err="1"/>
              <a:t>registrada</a:t>
            </a:r>
            <a:r>
              <a:rPr dirty="0"/>
              <a:t> de </a:t>
            </a:r>
            <a:r>
              <a:rPr dirty="0" err="1"/>
              <a:t>RStudio</a:t>
            </a:r>
            <a:r>
              <a:rPr dirty="0"/>
              <a:t>, Inc.  •  </a:t>
            </a:r>
            <a:r>
              <a:rPr dirty="0">
                <a:hlinkClick r:id="rId3"/>
              </a:rPr>
              <a:t>CC BY </a:t>
            </a:r>
            <a:r>
              <a:rPr dirty="0" err="1"/>
              <a:t>RStudio</a:t>
            </a:r>
            <a:r>
              <a:rPr dirty="0"/>
              <a:t> •  </a:t>
            </a:r>
            <a:r>
              <a:rPr dirty="0">
                <a:hlinkClick r:id="rId4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5"/>
              </a:rPr>
              <a:t>rstudio.com</a:t>
            </a:r>
            <a:r>
              <a:rPr dirty="0"/>
              <a:t> •  </a:t>
            </a:r>
            <a:r>
              <a:rPr dirty="0" err="1"/>
              <a:t>Aprende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b="1" u="sng" dirty="0">
                <a:hlinkClick r:id="rId6"/>
              </a:rPr>
              <a:t>stringr.tidyverse.org</a:t>
            </a:r>
            <a:r>
              <a:rPr dirty="0"/>
              <a:t> •  </a:t>
            </a:r>
            <a:r>
              <a:rPr dirty="0" err="1"/>
              <a:t>Diagramas</a:t>
            </a:r>
            <a:r>
              <a:rPr dirty="0"/>
              <a:t> de </a:t>
            </a:r>
            <a:r>
              <a:rPr b="1" dirty="0">
                <a:hlinkClick r:id="rId7"/>
              </a:rPr>
              <a:t>@</a:t>
            </a:r>
            <a:r>
              <a:rPr b="1" dirty="0" err="1">
                <a:hlinkClick r:id="rId7"/>
              </a:rPr>
              <a:t>LVaudor</a:t>
            </a:r>
            <a:r>
              <a:rPr dirty="0"/>
              <a:t>  • </a:t>
            </a:r>
            <a:r>
              <a:rPr dirty="0" err="1"/>
              <a:t>stringr</a:t>
            </a:r>
            <a:r>
              <a:rPr dirty="0"/>
              <a:t>  1.2.0 •   Updated: </a:t>
            </a:r>
            <a:r>
              <a:rPr dirty="0" smtClean="0"/>
              <a:t>201</a:t>
            </a:r>
            <a:r>
              <a:rPr lang="en-US" dirty="0" smtClean="0"/>
              <a:t>9-</a:t>
            </a:r>
            <a:r>
              <a:rPr dirty="0" smtClean="0"/>
              <a:t>1</a:t>
            </a:r>
            <a:r>
              <a:rPr lang="en-US" dirty="0" smtClean="0"/>
              <a:t>1</a:t>
            </a:r>
            <a:endParaRPr dirty="0"/>
          </a:p>
        </p:txBody>
      </p:sp>
      <p:pic>
        <p:nvPicPr>
          <p:cNvPr id="145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5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5" name="Escribe ?&quot;'&quot; para ver una lista completa"/>
          <p:cNvSpPr txBox="1"/>
          <p:nvPr/>
        </p:nvSpPr>
        <p:spPr>
          <a:xfrm>
            <a:off x="712960" y="3797300"/>
            <a:ext cx="246204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54990">
              <a:lnSpc>
                <a:spcPct val="80000"/>
              </a:lnSpc>
              <a:spcBef>
                <a:spcPts val="0"/>
              </a:spcBef>
              <a:defRPr sz="1045" b="0">
                <a:solidFill>
                  <a:srgbClr val="000000"/>
                </a:solidFill>
              </a:defRPr>
            </a:pPr>
            <a:r>
              <a:rPr lang="en-US" dirty="0" err="1" smtClean="0"/>
              <a:t>Ejecuta</a:t>
            </a:r>
            <a:r>
              <a:rPr dirty="0" smtClean="0"/>
              <a:t> </a:t>
            </a:r>
            <a:r>
              <a:rPr b="1" dirty="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rPr>
              <a:t>?"</a:t>
            </a:r>
            <a:r>
              <a:rPr b="1" dirty="0"/>
              <a:t>'</a:t>
            </a:r>
            <a:r>
              <a:rPr b="1" dirty="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rPr>
              <a:t>"</a:t>
            </a:r>
            <a:r>
              <a:rPr dirty="0"/>
              <a:t> para </a:t>
            </a:r>
            <a:r>
              <a:rPr dirty="0" err="1"/>
              <a:t>ver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lista</a:t>
            </a:r>
            <a:r>
              <a:rPr dirty="0"/>
              <a:t> </a:t>
            </a:r>
            <a:r>
              <a:rPr dirty="0" err="1"/>
              <a:t>completa</a:t>
            </a:r>
            <a:endParaRPr dirty="0"/>
          </a:p>
        </p:txBody>
      </p:sp>
      <p:sp>
        <p:nvSpPr>
          <p:cNvPr id="1456" name="Por esto, cuando \ aparece en una expresión regular,  se tiene que escribir como \\ en la cadena que representa la expresión regular.…"/>
          <p:cNvSpPr txBox="1"/>
          <p:nvPr/>
        </p:nvSpPr>
        <p:spPr>
          <a:xfrm>
            <a:off x="436524" y="4169276"/>
            <a:ext cx="2933891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 err="1">
                <a:latin typeface="+mn-lt"/>
              </a:rPr>
              <a:t>Por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esto</a:t>
            </a:r>
            <a:r>
              <a:rPr dirty="0">
                <a:latin typeface="+mn-lt"/>
              </a:rPr>
              <a:t>, </a:t>
            </a:r>
            <a:r>
              <a:rPr dirty="0" err="1">
                <a:latin typeface="+mn-lt"/>
              </a:rPr>
              <a:t>cuando</a:t>
            </a:r>
            <a:r>
              <a:rPr dirty="0">
                <a:latin typeface="+mn-lt"/>
              </a:rPr>
              <a:t> </a:t>
            </a:r>
            <a:r>
              <a:rPr dirty="0" err="1" smtClean="0">
                <a:latin typeface="+mn-lt"/>
              </a:rPr>
              <a:t>aparece</a:t>
            </a:r>
            <a:r>
              <a:rPr lang="en-US" dirty="0" smtClean="0">
                <a:latin typeface="+mn-lt"/>
              </a:rPr>
              <a:t> \</a:t>
            </a:r>
            <a:r>
              <a:rPr dirty="0" smtClean="0">
                <a:latin typeface="+mn-lt"/>
              </a:rPr>
              <a:t> </a:t>
            </a:r>
            <a:r>
              <a:rPr dirty="0" err="1">
                <a:latin typeface="+mn-lt"/>
              </a:rPr>
              <a:t>en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una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expresión</a:t>
            </a:r>
            <a:r>
              <a:rPr dirty="0">
                <a:latin typeface="+mn-lt"/>
              </a:rPr>
              <a:t> regular,  se </a:t>
            </a:r>
            <a:r>
              <a:rPr dirty="0" err="1">
                <a:latin typeface="+mn-lt"/>
              </a:rPr>
              <a:t>tiene</a:t>
            </a:r>
            <a:r>
              <a:rPr dirty="0">
                <a:latin typeface="+mn-lt"/>
              </a:rPr>
              <a:t> que </a:t>
            </a:r>
            <a:r>
              <a:rPr dirty="0" err="1">
                <a:latin typeface="+mn-lt"/>
              </a:rPr>
              <a:t>escribir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como</a:t>
            </a:r>
            <a:r>
              <a:rPr dirty="0">
                <a:latin typeface="+mn-lt"/>
              </a:rPr>
              <a:t> \\ </a:t>
            </a:r>
            <a:r>
              <a:rPr dirty="0" err="1">
                <a:latin typeface="+mn-lt"/>
              </a:rPr>
              <a:t>en</a:t>
            </a:r>
            <a:r>
              <a:rPr dirty="0">
                <a:latin typeface="+mn-lt"/>
              </a:rPr>
              <a:t> la </a:t>
            </a:r>
            <a:r>
              <a:rPr dirty="0" err="1">
                <a:latin typeface="+mn-lt"/>
              </a:rPr>
              <a:t>cadena</a:t>
            </a:r>
            <a:r>
              <a:rPr dirty="0">
                <a:latin typeface="+mn-lt"/>
              </a:rPr>
              <a:t> que </a:t>
            </a:r>
            <a:r>
              <a:rPr dirty="0" err="1">
                <a:latin typeface="+mn-lt"/>
              </a:rPr>
              <a:t>representa</a:t>
            </a:r>
            <a:r>
              <a:rPr dirty="0">
                <a:latin typeface="+mn-lt"/>
              </a:rPr>
              <a:t> la </a:t>
            </a:r>
            <a:r>
              <a:rPr dirty="0" err="1">
                <a:latin typeface="+mn-lt"/>
              </a:rPr>
              <a:t>expresión</a:t>
            </a:r>
            <a:r>
              <a:rPr dirty="0">
                <a:latin typeface="+mn-lt"/>
              </a:rPr>
              <a:t> regular.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 err="1">
                <a:latin typeface="+mn-lt"/>
              </a:rPr>
              <a:t>Usa</a:t>
            </a:r>
            <a:r>
              <a:rPr dirty="0">
                <a:latin typeface="+mn-lt"/>
              </a:rPr>
              <a:t> </a:t>
            </a:r>
            <a:r>
              <a:rPr b="1" dirty="0" err="1">
                <a:latin typeface="+mn-lt"/>
              </a:rPr>
              <a:t>writeLines</a:t>
            </a:r>
            <a:r>
              <a:rPr dirty="0">
                <a:latin typeface="+mn-lt"/>
              </a:rPr>
              <a:t>() para </a:t>
            </a:r>
            <a:r>
              <a:rPr dirty="0" err="1">
                <a:latin typeface="+mn-lt"/>
              </a:rPr>
              <a:t>ver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como</a:t>
            </a:r>
            <a:r>
              <a:rPr dirty="0">
                <a:latin typeface="+mn-lt"/>
              </a:rPr>
              <a:t> R </a:t>
            </a:r>
            <a:r>
              <a:rPr dirty="0" err="1">
                <a:latin typeface="+mn-lt"/>
              </a:rPr>
              <a:t>ve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tu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cadena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después</a:t>
            </a:r>
            <a:r>
              <a:rPr dirty="0">
                <a:latin typeface="+mn-lt"/>
              </a:rPr>
              <a:t> de que </a:t>
            </a:r>
            <a:r>
              <a:rPr dirty="0" err="1">
                <a:latin typeface="+mn-lt"/>
              </a:rPr>
              <a:t>todos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los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caracteres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especiales</a:t>
            </a:r>
            <a:r>
              <a:rPr dirty="0">
                <a:latin typeface="+mn-lt"/>
              </a:rPr>
              <a:t> se </a:t>
            </a:r>
            <a:r>
              <a:rPr dirty="0" err="1">
                <a:latin typeface="+mn-lt"/>
              </a:rPr>
              <a:t>han</a:t>
            </a:r>
            <a:r>
              <a:rPr dirty="0">
                <a:latin typeface="+mn-lt"/>
              </a:rPr>
              <a:t> </a:t>
            </a:r>
            <a:r>
              <a:rPr dirty="0" err="1">
                <a:latin typeface="+mn-lt"/>
              </a:rPr>
              <a:t>parseado</a:t>
            </a:r>
            <a:r>
              <a:rPr dirty="0">
                <a:latin typeface="+mn-lt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rPr dirty="0" err="1">
                <a:latin typeface="+mn-lt"/>
              </a:rPr>
              <a:t>writeLines</a:t>
            </a:r>
            <a:r>
              <a:rPr dirty="0">
                <a:latin typeface="+mn-lt"/>
              </a:rPr>
              <a:t>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rPr dirty="0">
                <a:latin typeface="+mn-lt"/>
              </a:rP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endParaRPr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rPr dirty="0" err="1">
                <a:latin typeface="+mn-lt"/>
              </a:rPr>
              <a:t>writeLines</a:t>
            </a:r>
            <a:r>
              <a:rPr dirty="0">
                <a:latin typeface="+mn-lt"/>
              </a:rPr>
              <a:t>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rPr dirty="0">
                <a:latin typeface="+mn-lt"/>
              </a:rPr>
              <a:t># \ is a backslash</a:t>
            </a:r>
          </a:p>
        </p:txBody>
      </p:sp>
      <p:sp>
        <p:nvSpPr>
          <p:cNvPr id="1457" name="Line"/>
          <p:cNvSpPr/>
          <p:nvPr/>
        </p:nvSpPr>
        <p:spPr>
          <a:xfrm>
            <a:off x="3720498" y="10937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8" name="MATCH CHARACTERS"/>
          <p:cNvSpPr txBox="1"/>
          <p:nvPr/>
        </p:nvSpPr>
        <p:spPr>
          <a:xfrm>
            <a:off x="3720047" y="1103101"/>
            <a:ext cx="166099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1459" name="quant &lt;- function(rx) str_view_all(&quot;.a.aa.aaa&quot;, rx)"/>
          <p:cNvSpPr txBox="1"/>
          <p:nvPr/>
        </p:nvSpPr>
        <p:spPr>
          <a:xfrm>
            <a:off x="10574001" y="661556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lang="es-BO" dirty="0" err="1" smtClean="0"/>
              <a:t>cuant</a:t>
            </a:r>
            <a:r>
              <a:rPr dirty="0" smtClean="0"/>
              <a:t> </a:t>
            </a:r>
            <a:r>
              <a:rPr dirty="0"/>
              <a:t>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(".</a:t>
            </a:r>
            <a:r>
              <a:rPr dirty="0" err="1"/>
              <a:t>a.aa.aaa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1460" name="Line"/>
          <p:cNvSpPr/>
          <p:nvPr/>
        </p:nvSpPr>
        <p:spPr>
          <a:xfrm>
            <a:off x="8874180" y="6599147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61" name="CUANTIFICADORES"/>
          <p:cNvSpPr txBox="1"/>
          <p:nvPr/>
        </p:nvSpPr>
        <p:spPr>
          <a:xfrm>
            <a:off x="8873728" y="6608503"/>
            <a:ext cx="1494459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CUANTIFICADORES</a:t>
            </a:r>
          </a:p>
        </p:txBody>
      </p:sp>
      <p:sp>
        <p:nvSpPr>
          <p:cNvPr id="1462" name="anchor &lt;- function(rx) str_view_all(&quot;aaa&quot;, rx)"/>
          <p:cNvSpPr txBox="1"/>
          <p:nvPr/>
        </p:nvSpPr>
        <p:spPr>
          <a:xfrm>
            <a:off x="5466772" y="8000999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anchor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aaa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1463" name="Line"/>
          <p:cNvSpPr/>
          <p:nvPr/>
        </p:nvSpPr>
        <p:spPr>
          <a:xfrm>
            <a:off x="3728851" y="7981811"/>
            <a:ext cx="483094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64" name="ANCLAS"/>
          <p:cNvSpPr txBox="1"/>
          <p:nvPr/>
        </p:nvSpPr>
        <p:spPr>
          <a:xfrm>
            <a:off x="3728400" y="7991167"/>
            <a:ext cx="647924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ANCLAS</a:t>
            </a:r>
          </a:p>
        </p:txBody>
      </p:sp>
      <p:sp>
        <p:nvSpPr>
          <p:cNvPr id="1465" name="Line"/>
          <p:cNvSpPr/>
          <p:nvPr/>
        </p:nvSpPr>
        <p:spPr>
          <a:xfrm>
            <a:off x="8869144" y="8386128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66" name="GRUPOS"/>
          <p:cNvSpPr txBox="1"/>
          <p:nvPr/>
        </p:nvSpPr>
        <p:spPr>
          <a:xfrm>
            <a:off x="8868693" y="8395484"/>
            <a:ext cx="69860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GRUPOS</a:t>
            </a:r>
          </a:p>
        </p:txBody>
      </p:sp>
      <p:sp>
        <p:nvSpPr>
          <p:cNvPr id="1467" name="Usa paréntesis para fijar el precedente (orden de evaluación) y crea grupos"/>
          <p:cNvSpPr txBox="1"/>
          <p:nvPr/>
        </p:nvSpPr>
        <p:spPr>
          <a:xfrm>
            <a:off x="8887810" y="8614529"/>
            <a:ext cx="47783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rPr dirty="0" err="1"/>
              <a:t>Usa</a:t>
            </a:r>
            <a:r>
              <a:rPr dirty="0"/>
              <a:t> </a:t>
            </a:r>
            <a:r>
              <a:rPr dirty="0" err="1"/>
              <a:t>paréntesis</a:t>
            </a:r>
            <a:r>
              <a:rPr dirty="0"/>
              <a:t> para </a:t>
            </a:r>
            <a:r>
              <a:rPr dirty="0" err="1"/>
              <a:t>fijar</a:t>
            </a:r>
            <a:r>
              <a:rPr dirty="0"/>
              <a:t> el </a:t>
            </a:r>
            <a:r>
              <a:rPr dirty="0" err="1"/>
              <a:t>precedente</a:t>
            </a:r>
            <a:r>
              <a:rPr dirty="0"/>
              <a:t> (</a:t>
            </a:r>
            <a:r>
              <a:rPr dirty="0" err="1"/>
              <a:t>orden</a:t>
            </a:r>
            <a:r>
              <a:rPr dirty="0"/>
              <a:t> de </a:t>
            </a:r>
            <a:r>
              <a:rPr dirty="0" err="1"/>
              <a:t>evaluación</a:t>
            </a:r>
            <a:r>
              <a:rPr dirty="0"/>
              <a:t>) y </a:t>
            </a:r>
            <a:r>
              <a:rPr dirty="0" err="1"/>
              <a:t>crea</a:t>
            </a:r>
            <a:r>
              <a:rPr dirty="0"/>
              <a:t> </a:t>
            </a:r>
            <a:r>
              <a:rPr dirty="0" err="1"/>
              <a:t>grupos</a:t>
            </a:r>
            <a:endParaRPr dirty="0"/>
          </a:p>
        </p:txBody>
      </p:sp>
      <p:sp>
        <p:nvSpPr>
          <p:cNvPr id="1468" name="Usar un número escapado para referir un grupo en paréntesis que ocurre antes en un patrón. Referirse a cada grupo por su orden de aparición"/>
          <p:cNvSpPr txBox="1"/>
          <p:nvPr/>
        </p:nvSpPr>
        <p:spPr>
          <a:xfrm>
            <a:off x="8882581" y="9261807"/>
            <a:ext cx="4788811" cy="373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rPr dirty="0" err="1"/>
              <a:t>Usar</a:t>
            </a:r>
            <a:r>
              <a:rPr dirty="0"/>
              <a:t> un </a:t>
            </a:r>
            <a:r>
              <a:rPr dirty="0" err="1"/>
              <a:t>número</a:t>
            </a:r>
            <a:r>
              <a:rPr dirty="0"/>
              <a:t> </a:t>
            </a:r>
            <a:r>
              <a:rPr dirty="0" err="1"/>
              <a:t>escapado</a:t>
            </a:r>
            <a:r>
              <a:rPr dirty="0"/>
              <a:t> para </a:t>
            </a:r>
            <a:r>
              <a:rPr dirty="0" err="1" smtClean="0"/>
              <a:t>referir</a:t>
            </a:r>
            <a:r>
              <a:rPr lang="es-BO" dirty="0" smtClean="0"/>
              <a:t>se y duplicar </a:t>
            </a:r>
            <a:r>
              <a:rPr dirty="0" smtClean="0"/>
              <a:t>un </a:t>
            </a:r>
            <a:r>
              <a:rPr lang="es-BO" dirty="0" smtClean="0"/>
              <a:t>grupo de </a:t>
            </a:r>
            <a:r>
              <a:rPr dirty="0" err="1" smtClean="0"/>
              <a:t>paréntesis</a:t>
            </a:r>
            <a:r>
              <a:rPr dirty="0" smtClean="0"/>
              <a:t> </a:t>
            </a:r>
            <a:r>
              <a:rPr dirty="0"/>
              <a:t>que </a:t>
            </a:r>
            <a:r>
              <a:rPr dirty="0" err="1"/>
              <a:t>ocurre</a:t>
            </a:r>
            <a:r>
              <a:rPr dirty="0"/>
              <a:t> antes </a:t>
            </a:r>
            <a:r>
              <a:rPr dirty="0" err="1"/>
              <a:t>en</a:t>
            </a:r>
            <a:r>
              <a:rPr dirty="0"/>
              <a:t> un </a:t>
            </a:r>
            <a:r>
              <a:rPr dirty="0" err="1"/>
              <a:t>patrón</a:t>
            </a:r>
            <a:r>
              <a:rPr dirty="0"/>
              <a:t>. </a:t>
            </a:r>
            <a:r>
              <a:rPr dirty="0" err="1"/>
              <a:t>Referirse</a:t>
            </a:r>
            <a:r>
              <a:rPr dirty="0"/>
              <a:t> a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grupo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orden</a:t>
            </a:r>
            <a:r>
              <a:rPr dirty="0"/>
              <a:t> de </a:t>
            </a:r>
            <a:r>
              <a:rPr dirty="0" err="1"/>
              <a:t>aparición</a:t>
            </a:r>
            <a:endParaRPr dirty="0"/>
          </a:p>
        </p:txBody>
      </p:sp>
      <p:sp>
        <p:nvSpPr>
          <p:cNvPr id="1469" name="ref &lt;- function(rx) str_view_all(&quot;abbaab&quot;, rx)"/>
          <p:cNvSpPr txBox="1"/>
          <p:nvPr/>
        </p:nvSpPr>
        <p:spPr>
          <a:xfrm>
            <a:off x="10566400" y="8445500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ref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abbaab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1470" name="alt &lt;- function(rx) str_view_all(&quot;abcde&quot;, rx)"/>
          <p:cNvSpPr txBox="1"/>
          <p:nvPr/>
        </p:nvSpPr>
        <p:spPr>
          <a:xfrm>
            <a:off x="5470671" y="6629399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alt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abcde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1471" name="Line"/>
          <p:cNvSpPr/>
          <p:nvPr/>
        </p:nvSpPr>
        <p:spPr>
          <a:xfrm>
            <a:off x="3720050" y="6599286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2" name="ALTERNATIVAS"/>
          <p:cNvSpPr txBox="1"/>
          <p:nvPr/>
        </p:nvSpPr>
        <p:spPr>
          <a:xfrm>
            <a:off x="3719599" y="6608642"/>
            <a:ext cx="1147689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ALTERNATIVAS</a:t>
            </a:r>
          </a:p>
        </p:txBody>
      </p:sp>
      <p:sp>
        <p:nvSpPr>
          <p:cNvPr id="1473" name="look &lt;- function(rx) str_view_all(&quot;bacad&quot;, rx)"/>
          <p:cNvSpPr txBox="1"/>
          <p:nvPr/>
        </p:nvSpPr>
        <p:spPr>
          <a:xfrm>
            <a:off x="5457147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t>look &lt;- function(rx) str_view_all("bacad", rx)</a:t>
            </a:r>
          </a:p>
        </p:txBody>
      </p:sp>
      <p:sp>
        <p:nvSpPr>
          <p:cNvPr id="1474" name="Line"/>
          <p:cNvSpPr/>
          <p:nvPr/>
        </p:nvSpPr>
        <p:spPr>
          <a:xfrm>
            <a:off x="3719226" y="9057591"/>
            <a:ext cx="484057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5" name="MIRAR ALREDEDOR"/>
          <p:cNvSpPr txBox="1"/>
          <p:nvPr/>
        </p:nvSpPr>
        <p:spPr>
          <a:xfrm>
            <a:off x="3718775" y="9066947"/>
            <a:ext cx="1511648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MIRAR ALREDEDOR</a:t>
            </a:r>
          </a:p>
        </p:txBody>
      </p:sp>
      <p:sp>
        <p:nvSpPr>
          <p:cNvPr id="1476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7" name="INTERPRETACIÓN"/>
          <p:cNvSpPr txBox="1"/>
          <p:nvPr/>
        </p:nvSpPr>
        <p:spPr>
          <a:xfrm>
            <a:off x="357219" y="6056101"/>
            <a:ext cx="1373164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INTERPRETACIÓN</a:t>
            </a:r>
          </a:p>
        </p:txBody>
      </p:sp>
      <p:sp>
        <p:nvSpPr>
          <p:cNvPr id="1478" name="Los patrones en stringr son interpretados como regexs Para cambiar este comportamiento, envuelve el patrón con una de estas opciones:"/>
          <p:cNvSpPr txBox="1"/>
          <p:nvPr/>
        </p:nvSpPr>
        <p:spPr>
          <a:xfrm>
            <a:off x="436619" y="6260702"/>
            <a:ext cx="2933701" cy="476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defTabSz="572516">
              <a:lnSpc>
                <a:spcPct val="80000"/>
              </a:lnSpc>
              <a:spcBef>
                <a:spcPts val="0"/>
              </a:spcBef>
              <a:defRPr sz="1078" b="0">
                <a:solidFill>
                  <a:srgbClr val="000000"/>
                </a:solidFill>
              </a:defRPr>
            </a:lvl1pPr>
          </a:lstStyle>
          <a:p>
            <a:r>
              <a:rPr sz="1100" dirty="0"/>
              <a:t>Los </a:t>
            </a:r>
            <a:r>
              <a:rPr sz="1100" dirty="0" err="1"/>
              <a:t>patrones</a:t>
            </a:r>
            <a:r>
              <a:rPr sz="1100" dirty="0"/>
              <a:t> </a:t>
            </a:r>
            <a:r>
              <a:rPr sz="1100" dirty="0" err="1"/>
              <a:t>en</a:t>
            </a:r>
            <a:r>
              <a:rPr sz="1100" dirty="0"/>
              <a:t> </a:t>
            </a:r>
            <a:r>
              <a:rPr sz="1100" dirty="0" err="1"/>
              <a:t>stringr</a:t>
            </a:r>
            <a:r>
              <a:rPr sz="1100" dirty="0"/>
              <a:t> son </a:t>
            </a:r>
            <a:r>
              <a:rPr sz="1100" dirty="0" err="1"/>
              <a:t>interpretados</a:t>
            </a:r>
            <a:r>
              <a:rPr sz="1100" dirty="0"/>
              <a:t> </a:t>
            </a:r>
            <a:r>
              <a:rPr sz="1100" dirty="0" err="1"/>
              <a:t>como</a:t>
            </a:r>
            <a:r>
              <a:rPr sz="1100" dirty="0"/>
              <a:t> </a:t>
            </a:r>
            <a:r>
              <a:rPr sz="1100" i="1" dirty="0" err="1"/>
              <a:t>regexs</a:t>
            </a:r>
            <a:r>
              <a:rPr sz="1100" i="1" dirty="0"/>
              <a:t> </a:t>
            </a:r>
            <a:r>
              <a:rPr lang="en-US" sz="1100" dirty="0" smtClean="0"/>
              <a:t>(</a:t>
            </a:r>
            <a:r>
              <a:rPr lang="en-US" sz="1100" dirty="0" err="1" smtClean="0"/>
              <a:t>expresiones</a:t>
            </a:r>
            <a:r>
              <a:rPr lang="en-US" sz="1100" dirty="0" smtClean="0"/>
              <a:t> </a:t>
            </a:r>
            <a:r>
              <a:rPr lang="en-US" sz="1100" dirty="0" err="1" smtClean="0"/>
              <a:t>regulares</a:t>
            </a:r>
            <a:r>
              <a:rPr lang="en-US" sz="1100" dirty="0" smtClean="0"/>
              <a:t>). </a:t>
            </a:r>
            <a:r>
              <a:rPr sz="1100" dirty="0" smtClean="0"/>
              <a:t>Para </a:t>
            </a:r>
            <a:r>
              <a:rPr sz="1100" dirty="0" err="1"/>
              <a:t>cambiar</a:t>
            </a:r>
            <a:r>
              <a:rPr sz="1100" dirty="0"/>
              <a:t> </a:t>
            </a:r>
            <a:r>
              <a:rPr sz="1100" dirty="0" err="1" smtClean="0"/>
              <a:t>est</a:t>
            </a:r>
            <a:r>
              <a:rPr lang="es-BO" sz="1100" dirty="0" smtClean="0"/>
              <a:t>e argumento </a:t>
            </a:r>
            <a:r>
              <a:rPr lang="en-US" sz="1100" dirty="0" smtClean="0"/>
              <a:t> </a:t>
            </a:r>
            <a:r>
              <a:rPr lang="en-US" sz="1100" dirty="0" err="1" smtClean="0"/>
              <a:t>predeterminado</a:t>
            </a:r>
            <a:r>
              <a:rPr sz="1100" dirty="0" smtClean="0"/>
              <a:t>, </a:t>
            </a:r>
            <a:r>
              <a:rPr sz="1100" dirty="0" err="1" smtClean="0"/>
              <a:t>envuelv</a:t>
            </a:r>
            <a:r>
              <a:rPr lang="es-BO" sz="1100" dirty="0" smtClean="0"/>
              <a:t>a</a:t>
            </a:r>
            <a:r>
              <a:rPr sz="1100" dirty="0" smtClean="0"/>
              <a:t> </a:t>
            </a:r>
            <a:r>
              <a:rPr sz="1100" dirty="0"/>
              <a:t>el </a:t>
            </a:r>
            <a:r>
              <a:rPr sz="1100" dirty="0" err="1"/>
              <a:t>patrón</a:t>
            </a:r>
            <a:r>
              <a:rPr sz="1100" dirty="0"/>
              <a:t> con </a:t>
            </a:r>
            <a:r>
              <a:rPr sz="1100" dirty="0" err="1"/>
              <a:t>una</a:t>
            </a:r>
            <a:r>
              <a:rPr sz="1100" dirty="0"/>
              <a:t> de </a:t>
            </a:r>
            <a:r>
              <a:rPr sz="1100" dirty="0" err="1"/>
              <a:t>estas</a:t>
            </a:r>
            <a:r>
              <a:rPr sz="1100" dirty="0"/>
              <a:t> </a:t>
            </a:r>
            <a:r>
              <a:rPr sz="1100" dirty="0" err="1"/>
              <a:t>opciones</a:t>
            </a:r>
            <a:r>
              <a:rPr sz="1100" dirty="0"/>
              <a:t>:</a:t>
            </a:r>
          </a:p>
        </p:txBody>
      </p:sp>
      <p:sp>
        <p:nvSpPr>
          <p:cNvPr id="1479" name="Rectangle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0" name="Rectangle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483" name="Table"/>
          <p:cNvGraphicFramePr/>
          <p:nvPr>
            <p:extLst>
              <p:ext uri="{D42A27DB-BD31-4B8C-83A1-F6EECF244321}">
                <p14:modId xmlns:p14="http://schemas.microsoft.com/office/powerpoint/2010/main" val="410108794"/>
              </p:ext>
            </p:extLst>
          </p:nvPr>
        </p:nvGraphicFramePr>
        <p:xfrm>
          <a:off x="8813800" y="8801100"/>
          <a:ext cx="4806965" cy="4064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3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defTabSz="914400">
                        <a:spcBef>
                          <a:spcPts val="0"/>
                        </a:spcBef>
                        <a:defRPr sz="900"/>
                      </a:pPr>
                      <a:endParaRPr dirty="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0"/>
                        </a:spcBef>
                        <a:defRPr sz="900"/>
                      </a:pPr>
                      <a:r>
                        <a:rPr dirty="0" err="1"/>
                        <a:t>regexp</a:t>
                      </a:r>
                      <a:r>
                        <a:rPr b="0" dirty="0"/>
                        <a:t> 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0"/>
                        </a:spcBef>
                        <a:defRPr sz="900"/>
                      </a:pPr>
                      <a:r>
                        <a:rPr dirty="0" err="1"/>
                        <a:t>coincidencia</a:t>
                      </a:r>
                      <a:r>
                        <a:rPr b="0" dirty="0"/>
                        <a:t> 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spcBef>
                          <a:spcPts val="0"/>
                        </a:spcBef>
                        <a:defRPr sz="1800" b="0"/>
                      </a:pPr>
                      <a:r>
                        <a:rPr sz="900" b="1" dirty="0" err="1" smtClean="0"/>
                        <a:t>ejemplo</a:t>
                      </a:r>
                      <a:endParaRPr sz="900" b="1" dirty="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 b="1"/>
                      </a:pPr>
                      <a:r>
                        <a:rPr dirty="0"/>
                        <a:t>(</a:t>
                      </a:r>
                      <a:r>
                        <a:rPr b="0" dirty="0" err="1">
                          <a:solidFill>
                            <a:schemeClr val="accent5"/>
                          </a:solidFill>
                        </a:rPr>
                        <a:t>ab</a:t>
                      </a:r>
                      <a:r>
                        <a:rPr dirty="0" err="1">
                          <a:solidFill>
                            <a:schemeClr val="accent5"/>
                          </a:solidFill>
                        </a:rPr>
                        <a:t>|</a:t>
                      </a:r>
                      <a:r>
                        <a:rPr b="0" dirty="0" err="1">
                          <a:solidFill>
                            <a:schemeClr val="accent5"/>
                          </a:solidFill>
                        </a:rPr>
                        <a:t>d</a:t>
                      </a:r>
                      <a:r>
                        <a:rPr dirty="0"/>
                        <a:t>)</a:t>
                      </a:r>
                      <a:r>
                        <a:rPr b="0" dirty="0">
                          <a:solidFill>
                            <a:schemeClr val="accent5"/>
                          </a:solidFill>
                        </a:rPr>
                        <a:t>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dirty="0" err="1"/>
                        <a:t>fija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precedencia</a:t>
                      </a:r>
                      <a:endParaRPr sz="11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alt("(</a:t>
                      </a:r>
                      <a:r>
                        <a:rPr sz="1100" dirty="0" err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ab|d</a:t>
                      </a:r>
                      <a:r>
                        <a:rPr sz="110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)e")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dirty="0" err="1"/>
                        <a:t>abcde</a:t>
                      </a:r>
                      <a:endParaRPr sz="11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85" name="see &lt;- function(rx) str_view_all(&quot;abc ABC 123\t.!?\\(){}\n&quot;, rx)"/>
          <p:cNvSpPr txBox="1"/>
          <p:nvPr/>
        </p:nvSpPr>
        <p:spPr>
          <a:xfrm>
            <a:off x="6308633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dirty="0" smtClean="0"/>
              <a:t>&lt;- </a:t>
            </a:r>
            <a:r>
              <a:rPr dirty="0"/>
              <a:t>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abc</a:t>
            </a:r>
            <a:r>
              <a:rPr dirty="0"/>
              <a:t> ABC 123\t.!?\\(){}\n",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1486" name="Expresiones regulares, o regexps, es un lenguaje conciso para describir patrones en cadenas."/>
          <p:cNvSpPr txBox="1"/>
          <p:nvPr/>
        </p:nvSpPr>
        <p:spPr>
          <a:xfrm>
            <a:off x="6590702" y="659961"/>
            <a:ext cx="3644642" cy="381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628DB5"/>
                </a:solidFill>
              </a:defRPr>
            </a:pPr>
            <a:r>
              <a:rPr sz="1100" b="0" dirty="0" err="1">
                <a:solidFill>
                  <a:schemeClr val="accent5">
                    <a:satOff val="-35908"/>
                    <a:lumOff val="-17895"/>
                  </a:schemeClr>
                </a:solidFill>
              </a:rPr>
              <a:t>Expresiones</a:t>
            </a:r>
            <a:r>
              <a:rPr sz="1100" b="0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 </a:t>
            </a:r>
            <a:r>
              <a:rPr sz="1100" b="0" dirty="0" err="1">
                <a:solidFill>
                  <a:schemeClr val="accent5">
                    <a:satOff val="-35908"/>
                    <a:lumOff val="-17895"/>
                  </a:schemeClr>
                </a:solidFill>
              </a:rPr>
              <a:t>regulares</a:t>
            </a:r>
            <a:r>
              <a:rPr sz="1100" b="0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, o </a:t>
            </a:r>
            <a:r>
              <a:rPr sz="1100" b="0" dirty="0" err="1">
                <a:solidFill>
                  <a:schemeClr val="accent5">
                    <a:satOff val="-35908"/>
                    <a:lumOff val="-17895"/>
                  </a:schemeClr>
                </a:solidFill>
              </a:rPr>
              <a:t>regexps</a:t>
            </a:r>
            <a:r>
              <a:rPr sz="1100" b="0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, </a:t>
            </a:r>
            <a:r>
              <a:rPr sz="1100" b="0" dirty="0" err="1">
                <a:solidFill>
                  <a:schemeClr val="accent5">
                    <a:satOff val="-35908"/>
                    <a:lumOff val="-17895"/>
                  </a:schemeClr>
                </a:solidFill>
              </a:rPr>
              <a:t>es</a:t>
            </a:r>
            <a:r>
              <a:rPr sz="1100" b="0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 un </a:t>
            </a:r>
            <a:r>
              <a:rPr sz="1100" b="0" dirty="0" err="1">
                <a:solidFill>
                  <a:schemeClr val="accent5">
                    <a:satOff val="-35908"/>
                    <a:lumOff val="-17895"/>
                  </a:schemeClr>
                </a:solidFill>
              </a:rPr>
              <a:t>lenguaje</a:t>
            </a:r>
            <a:r>
              <a:rPr sz="1100" b="0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 </a:t>
            </a:r>
            <a:r>
              <a:rPr sz="1100" b="0" dirty="0" err="1">
                <a:solidFill>
                  <a:schemeClr val="accent5">
                    <a:satOff val="-35908"/>
                    <a:lumOff val="-17895"/>
                  </a:schemeClr>
                </a:solidFill>
              </a:rPr>
              <a:t>conciso</a:t>
            </a:r>
            <a:r>
              <a:rPr sz="1100" b="0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 para </a:t>
            </a:r>
            <a:r>
              <a:rPr sz="1100" b="0" dirty="0" err="1">
                <a:solidFill>
                  <a:schemeClr val="accent5">
                    <a:satOff val="-35908"/>
                    <a:lumOff val="-17895"/>
                  </a:schemeClr>
                </a:solidFill>
              </a:rPr>
              <a:t>describir</a:t>
            </a:r>
            <a:r>
              <a:rPr sz="1100" b="0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 </a:t>
            </a:r>
            <a:r>
              <a:rPr sz="1100" b="0" dirty="0" err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patrones</a:t>
            </a:r>
            <a:r>
              <a:rPr sz="1100" b="0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 </a:t>
            </a:r>
            <a:r>
              <a:rPr sz="1100" b="0" dirty="0" err="1">
                <a:solidFill>
                  <a:schemeClr val="accent5">
                    <a:satOff val="-35908"/>
                    <a:lumOff val="-17895"/>
                  </a:schemeClr>
                </a:solidFill>
              </a:rPr>
              <a:t>en</a:t>
            </a:r>
            <a:r>
              <a:rPr sz="1100" b="0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 </a:t>
            </a:r>
            <a:r>
              <a:rPr sz="1100" b="0" dirty="0" err="1">
                <a:solidFill>
                  <a:schemeClr val="accent5">
                    <a:satOff val="-35908"/>
                    <a:lumOff val="-17895"/>
                  </a:schemeClr>
                </a:solidFill>
              </a:rPr>
              <a:t>cadenas</a:t>
            </a:r>
            <a:r>
              <a:rPr sz="1100" b="0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. </a:t>
            </a:r>
          </a:p>
        </p:txBody>
      </p:sp>
      <p:grpSp>
        <p:nvGrpSpPr>
          <p:cNvPr id="1493" name="Group"/>
          <p:cNvGrpSpPr/>
          <p:nvPr/>
        </p:nvGrpSpPr>
        <p:grpSpPr>
          <a:xfrm>
            <a:off x="3790649" y="8393751"/>
            <a:ext cx="1001367" cy="152401"/>
            <a:chOff x="0" y="0"/>
            <a:chExt cx="1001366" cy="152400"/>
          </a:xfrm>
        </p:grpSpPr>
        <p:sp>
          <p:nvSpPr>
            <p:cNvPr id="1487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8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9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0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1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2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500" name="Group"/>
          <p:cNvGrpSpPr/>
          <p:nvPr/>
        </p:nvGrpSpPr>
        <p:grpSpPr>
          <a:xfrm>
            <a:off x="3790649" y="8600101"/>
            <a:ext cx="1001367" cy="152401"/>
            <a:chOff x="0" y="0"/>
            <a:chExt cx="1001366" cy="152400"/>
          </a:xfrm>
        </p:grpSpPr>
        <p:sp>
          <p:nvSpPr>
            <p:cNvPr id="1494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5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6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7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8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9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507" name="Group"/>
          <p:cNvGrpSpPr/>
          <p:nvPr/>
        </p:nvGrpSpPr>
        <p:grpSpPr>
          <a:xfrm>
            <a:off x="3795919" y="9468360"/>
            <a:ext cx="759473" cy="143698"/>
            <a:chOff x="0" y="0"/>
            <a:chExt cx="759471" cy="143697"/>
          </a:xfrm>
        </p:grpSpPr>
        <p:sp>
          <p:nvSpPr>
            <p:cNvPr id="1501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2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3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4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5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6" name="Line"/>
            <p:cNvSpPr/>
            <p:nvPr/>
          </p:nvSpPr>
          <p:spPr>
            <a:xfrm>
              <a:off x="378471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515" name="Group"/>
          <p:cNvGrpSpPr/>
          <p:nvPr/>
        </p:nvGrpSpPr>
        <p:grpSpPr>
          <a:xfrm>
            <a:off x="3795919" y="9661614"/>
            <a:ext cx="765071" cy="152015"/>
            <a:chOff x="0" y="0"/>
            <a:chExt cx="765069" cy="152013"/>
          </a:xfrm>
        </p:grpSpPr>
        <p:sp>
          <p:nvSpPr>
            <p:cNvPr id="1508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9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0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1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2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3" name="Line"/>
            <p:cNvSpPr/>
            <p:nvPr/>
          </p:nvSpPr>
          <p:spPr>
            <a:xfrm>
              <a:off x="391171" y="11238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4" name="Line"/>
            <p:cNvSpPr/>
            <p:nvPr/>
          </p:nvSpPr>
          <p:spPr>
            <a:xfrm flipH="1">
              <a:off x="391171" y="5730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523" name="Group"/>
          <p:cNvGrpSpPr/>
          <p:nvPr/>
        </p:nvGrpSpPr>
        <p:grpSpPr>
          <a:xfrm>
            <a:off x="3771702" y="10031814"/>
            <a:ext cx="765071" cy="152014"/>
            <a:chOff x="0" y="0"/>
            <a:chExt cx="765069" cy="152013"/>
          </a:xfrm>
        </p:grpSpPr>
        <p:sp>
          <p:nvSpPr>
            <p:cNvPr id="1516" name="Line"/>
            <p:cNvSpPr/>
            <p:nvPr/>
          </p:nvSpPr>
          <p:spPr>
            <a:xfrm flipH="1" flipV="1">
              <a:off x="54696" y="65553"/>
              <a:ext cx="69510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7" name="Square"/>
            <p:cNvSpPr/>
            <p:nvPr/>
          </p:nvSpPr>
          <p:spPr>
            <a:xfrm rot="10800000">
              <a:off x="625369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8" name="Square"/>
            <p:cNvSpPr/>
            <p:nvPr/>
          </p:nvSpPr>
          <p:spPr>
            <a:xfrm rot="10800000">
              <a:off x="425828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9" name="Square"/>
            <p:cNvSpPr/>
            <p:nvPr/>
          </p:nvSpPr>
          <p:spPr>
            <a:xfrm rot="10800000">
              <a:off x="226286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0" name="Square"/>
            <p:cNvSpPr/>
            <p:nvPr/>
          </p:nvSpPr>
          <p:spPr>
            <a:xfrm rot="10800000">
              <a:off x="26745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1" name="Line"/>
            <p:cNvSpPr/>
            <p:nvPr/>
          </p:nvSpPr>
          <p:spPr>
            <a:xfrm flipH="1" flipV="1">
              <a:off x="0" y="0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2" name="Line"/>
            <p:cNvSpPr/>
            <p:nvPr/>
          </p:nvSpPr>
          <p:spPr>
            <a:xfrm flipV="1">
              <a:off x="0" y="5508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530" name="Group"/>
          <p:cNvGrpSpPr/>
          <p:nvPr/>
        </p:nvGrpSpPr>
        <p:grpSpPr>
          <a:xfrm>
            <a:off x="3770519" y="9850876"/>
            <a:ext cx="766254" cy="143698"/>
            <a:chOff x="0" y="0"/>
            <a:chExt cx="766252" cy="143697"/>
          </a:xfrm>
        </p:grpSpPr>
        <p:sp>
          <p:nvSpPr>
            <p:cNvPr id="1524" name="Line"/>
            <p:cNvSpPr/>
            <p:nvPr/>
          </p:nvSpPr>
          <p:spPr>
            <a:xfrm flipH="1" flipV="1">
              <a:off x="55880" y="53239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5" name="Square"/>
            <p:cNvSpPr/>
            <p:nvPr/>
          </p:nvSpPr>
          <p:spPr>
            <a:xfrm rot="10800000">
              <a:off x="626552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6" name="Square"/>
            <p:cNvSpPr/>
            <p:nvPr/>
          </p:nvSpPr>
          <p:spPr>
            <a:xfrm rot="10800000">
              <a:off x="427011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7" name="Square"/>
            <p:cNvSpPr/>
            <p:nvPr/>
          </p:nvSpPr>
          <p:spPr>
            <a:xfrm rot="10800000">
              <a:off x="227469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8" name="Square"/>
            <p:cNvSpPr/>
            <p:nvPr/>
          </p:nvSpPr>
          <p:spPr>
            <a:xfrm rot="10800000">
              <a:off x="27928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9" name="Line"/>
            <p:cNvSpPr/>
            <p:nvPr/>
          </p:nvSpPr>
          <p:spPr>
            <a:xfrm flipV="1">
              <a:off x="0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561" name="Group"/>
          <p:cNvGrpSpPr/>
          <p:nvPr/>
        </p:nvGrpSpPr>
        <p:grpSpPr>
          <a:xfrm>
            <a:off x="10738694" y="677785"/>
            <a:ext cx="2734741" cy="5646352"/>
            <a:chOff x="0" y="0"/>
            <a:chExt cx="2734740" cy="5646350"/>
          </a:xfrm>
        </p:grpSpPr>
        <p:sp>
          <p:nvSpPr>
            <p:cNvPr id="1531" name="Rectangle"/>
            <p:cNvSpPr/>
            <p:nvPr/>
          </p:nvSpPr>
          <p:spPr>
            <a:xfrm>
              <a:off x="0" y="475664"/>
              <a:ext cx="2734740" cy="5170686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32" name="Rectangle"/>
            <p:cNvSpPr/>
            <p:nvPr/>
          </p:nvSpPr>
          <p:spPr>
            <a:xfrm>
              <a:off x="66903" y="1341122"/>
              <a:ext cx="2600378" cy="4244853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33" name="Rectangle"/>
            <p:cNvSpPr/>
            <p:nvPr/>
          </p:nvSpPr>
          <p:spPr>
            <a:xfrm>
              <a:off x="141789" y="2584698"/>
              <a:ext cx="2453650" cy="2940907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34" name="Rectangle"/>
            <p:cNvSpPr/>
            <p:nvPr/>
          </p:nvSpPr>
          <p:spPr>
            <a:xfrm>
              <a:off x="211235" y="3558914"/>
              <a:ext cx="2321292" cy="1913384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35" name="Rectangle"/>
            <p:cNvSpPr/>
            <p:nvPr/>
          </p:nvSpPr>
          <p:spPr>
            <a:xfrm>
              <a:off x="275506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37" name="[:lower:]"/>
            <p:cNvSpPr txBox="1"/>
            <p:nvPr/>
          </p:nvSpPr>
          <p:spPr>
            <a:xfrm>
              <a:off x="539370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9250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[:lower:]</a:t>
              </a:r>
            </a:p>
          </p:txBody>
        </p:sp>
        <p:sp>
          <p:nvSpPr>
            <p:cNvPr id="1538" name="Rectangle"/>
            <p:cNvSpPr/>
            <p:nvPr/>
          </p:nvSpPr>
          <p:spPr>
            <a:xfrm>
              <a:off x="1367673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1539" name="Table"/>
            <p:cNvGraphicFramePr/>
            <p:nvPr>
              <p:extLst>
                <p:ext uri="{D42A27DB-BD31-4B8C-83A1-F6EECF244321}">
                  <p14:modId xmlns:p14="http://schemas.microsoft.com/office/powerpoint/2010/main" val="2963243779"/>
                </p:ext>
              </p:extLst>
            </p:nvPr>
          </p:nvGraphicFramePr>
          <p:xfrm>
            <a:off x="1456573" y="4124812"/>
            <a:ext cx="914400" cy="1239520"/>
          </p:xfrm>
          <a:graphic>
            <a:graphicData uri="http://schemas.openxmlformats.org/drawingml/2006/table">
              <a:tbl>
                <a:tblPr>
                  <a:tableStyleId>{2708684C-4D16-4618-839F-0558EEFCDFE6}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24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24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24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524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24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 dirty="0"/>
                          <a:t>A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 dirty="0"/>
                          <a:t>C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G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H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I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J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K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M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O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Q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R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V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X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Z</a:t>
                        </a:r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  <a:endParaRPr/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  <a:endParaRPr/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  <a:endParaRPr/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  <a:endParaRPr/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540" name="[:upper:]"/>
            <p:cNvSpPr txBox="1"/>
            <p:nvPr/>
          </p:nvSpPr>
          <p:spPr>
            <a:xfrm>
              <a:off x="1619539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9250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[:upper:]</a:t>
              </a:r>
            </a:p>
          </p:txBody>
        </p:sp>
        <p:sp>
          <p:nvSpPr>
            <p:cNvPr id="1541" name="[:alpha:]"/>
            <p:cNvSpPr txBox="1"/>
            <p:nvPr/>
          </p:nvSpPr>
          <p:spPr>
            <a:xfrm>
              <a:off x="1069404" y="35843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9250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[:alpha:]</a:t>
              </a:r>
            </a:p>
          </p:txBody>
        </p:sp>
        <p:sp>
          <p:nvSpPr>
            <p:cNvPr id="1542" name="Rectangle"/>
            <p:cNvSpPr/>
            <p:nvPr/>
          </p:nvSpPr>
          <p:spPr>
            <a:xfrm>
              <a:off x="530983" y="2865637"/>
              <a:ext cx="1673691" cy="57837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1543" name="Table"/>
            <p:cNvGraphicFramePr/>
            <p:nvPr>
              <p:extLst>
                <p:ext uri="{D42A27DB-BD31-4B8C-83A1-F6EECF244321}">
                  <p14:modId xmlns:p14="http://schemas.microsoft.com/office/powerpoint/2010/main" val="1881006413"/>
                </p:ext>
              </p:extLst>
            </p:nvPr>
          </p:nvGraphicFramePr>
          <p:xfrm>
            <a:off x="665906" y="3119514"/>
            <a:ext cx="1439614" cy="241300"/>
          </p:xfrm>
          <a:graphic>
            <a:graphicData uri="http://schemas.openxmlformats.org/drawingml/2006/table">
              <a:tbl>
                <a:tblPr>
                  <a:tableStyleId>{2708684C-4D16-4618-839F-0558EEFCDFE6}</a:tableStyleId>
                </a:tblPr>
                <a:tblGrid>
                  <a:gridCol w="1397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97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97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397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397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397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3970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13970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74378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7637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</a:tblGrid>
                <a:tr h="241300">
                  <a:tc>
                    <a:txBody>
                      <a:bodyPr/>
                      <a:lstStyle/>
                      <a:p>
                        <a:r>
                          <a:rPr lang="en-US" sz="1400" dirty="0" smtClean="0"/>
                          <a:t>0</a:t>
                        </a:r>
                        <a:endParaRPr lang="en-US" sz="1400" dirty="0"/>
                      </a:p>
                    </a:txBody>
                    <a:tcPr marL="0" marR="0" marT="0" marB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 smtClean="0"/>
                          <a:t>1</a:t>
                        </a:r>
                        <a:endParaRPr lang="en-US" sz="1400" dirty="0"/>
                      </a:p>
                    </a:txBody>
                    <a:tcPr marL="0" marR="0" marT="0" marB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 smtClean="0"/>
                          <a:t>2</a:t>
                        </a:r>
                        <a:endParaRPr lang="en-US" sz="1400" dirty="0"/>
                      </a:p>
                    </a:txBody>
                    <a:tcPr marL="0" marR="0" marT="0" marB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 smtClean="0"/>
                          <a:t>3</a:t>
                        </a:r>
                        <a:endParaRPr lang="en-US" sz="1400" dirty="0"/>
                      </a:p>
                    </a:txBody>
                    <a:tcPr marL="0" marR="0" marT="0" marB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 smtClean="0"/>
                          <a:t>4</a:t>
                        </a:r>
                        <a:endParaRPr lang="en-US" sz="1400" dirty="0"/>
                      </a:p>
                    </a:txBody>
                    <a:tcPr marL="0" marR="0" marT="0" marB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 smtClean="0"/>
                          <a:t>5</a:t>
                        </a:r>
                        <a:endParaRPr lang="en-US" sz="1400" dirty="0"/>
                      </a:p>
                    </a:txBody>
                    <a:tcPr marL="0" marR="0" marT="0" marB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 smtClean="0"/>
                          <a:t>6</a:t>
                        </a:r>
                        <a:endParaRPr lang="en-US" sz="1400" dirty="0"/>
                      </a:p>
                    </a:txBody>
                    <a:tcPr marL="0" marR="0" marT="0" marB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 smtClean="0"/>
                          <a:t>7</a:t>
                        </a:r>
                        <a:endParaRPr lang="en-US" sz="1400" dirty="0"/>
                      </a:p>
                    </a:txBody>
                    <a:tcPr marL="0" marR="0" marT="0" marB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 smtClean="0"/>
                          <a:t>8</a:t>
                        </a:r>
                        <a:endParaRPr lang="en-US" sz="1400" dirty="0"/>
                      </a:p>
                    </a:txBody>
                    <a:tcPr marL="0" marR="0" marT="0" marB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 smtClean="0"/>
                          <a:t>9</a:t>
                        </a:r>
                        <a:endParaRPr lang="en-US" sz="1400" dirty="0"/>
                      </a:p>
                    </a:txBody>
                    <a:tcPr marL="0" marR="0" marT="0" marB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44" name="[:digit:]"/>
            <p:cNvSpPr txBox="1"/>
            <p:nvPr/>
          </p:nvSpPr>
          <p:spPr>
            <a:xfrm>
              <a:off x="1069404" y="28892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[:digit:]</a:t>
              </a:r>
            </a:p>
          </p:txBody>
        </p:sp>
        <p:sp>
          <p:nvSpPr>
            <p:cNvPr id="1545" name="[:alnum:]"/>
            <p:cNvSpPr txBox="1"/>
            <p:nvPr/>
          </p:nvSpPr>
          <p:spPr>
            <a:xfrm>
              <a:off x="1069404" y="260548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9250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[:alnum:]</a:t>
              </a:r>
            </a:p>
          </p:txBody>
        </p:sp>
        <p:sp>
          <p:nvSpPr>
            <p:cNvPr id="1546" name="Rectangle"/>
            <p:cNvSpPr/>
            <p:nvPr/>
          </p:nvSpPr>
          <p:spPr>
            <a:xfrm>
              <a:off x="141789" y="1630710"/>
              <a:ext cx="2453650" cy="87663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7" name="[:punct:]"/>
            <p:cNvSpPr txBox="1"/>
            <p:nvPr/>
          </p:nvSpPr>
          <p:spPr>
            <a:xfrm>
              <a:off x="1069404" y="16479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9250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[:punct:]</a:t>
              </a:r>
            </a:p>
          </p:txBody>
        </p:sp>
        <p:sp>
          <p:nvSpPr>
            <p:cNvPr id="1549" name="[:graph:]"/>
            <p:cNvSpPr txBox="1"/>
            <p:nvPr/>
          </p:nvSpPr>
          <p:spPr>
            <a:xfrm>
              <a:off x="1069404" y="13533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9250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[:graph:]</a:t>
              </a:r>
            </a:p>
          </p:txBody>
        </p:sp>
        <p:sp>
          <p:nvSpPr>
            <p:cNvPr id="1551" name="Rectangle"/>
            <p:cNvSpPr/>
            <p:nvPr/>
          </p:nvSpPr>
          <p:spPr>
            <a:xfrm>
              <a:off x="149826" y="0"/>
              <a:ext cx="1086105" cy="1290762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52" name="Rectangle"/>
            <p:cNvSpPr/>
            <p:nvPr/>
          </p:nvSpPr>
          <p:spPr>
            <a:xfrm>
              <a:off x="226026" y="532078"/>
              <a:ext cx="933705" cy="70166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53" name="[:blank:]"/>
            <p:cNvSpPr txBox="1"/>
            <p:nvPr/>
          </p:nvSpPr>
          <p:spPr>
            <a:xfrm>
              <a:off x="394454" y="537430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9250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[:blank:]</a:t>
              </a:r>
            </a:p>
          </p:txBody>
        </p:sp>
        <p:sp>
          <p:nvSpPr>
            <p:cNvPr id="1554" name="[:space:]"/>
            <p:cNvSpPr txBox="1"/>
            <p:nvPr/>
          </p:nvSpPr>
          <p:spPr>
            <a:xfrm>
              <a:off x="394454" y="177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9250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[:space:]</a:t>
              </a:r>
            </a:p>
          </p:txBody>
        </p:sp>
        <p:sp>
          <p:nvSpPr>
            <p:cNvPr id="1555" name="Rectangle"/>
            <p:cNvSpPr/>
            <p:nvPr/>
          </p:nvSpPr>
          <p:spPr>
            <a:xfrm>
              <a:off x="306485" y="757689"/>
              <a:ext cx="1524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56" name="Rectangle"/>
            <p:cNvSpPr/>
            <p:nvPr/>
          </p:nvSpPr>
          <p:spPr>
            <a:xfrm>
              <a:off x="306485" y="980052"/>
              <a:ext cx="3556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57" name="espacio"/>
            <p:cNvSpPr txBox="1"/>
            <p:nvPr/>
          </p:nvSpPr>
          <p:spPr>
            <a:xfrm>
              <a:off x="432319" y="744989"/>
              <a:ext cx="61991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r" defTabSz="508254">
                <a:lnSpc>
                  <a:spcPct val="80000"/>
                </a:lnSpc>
                <a:spcBef>
                  <a:spcPts val="0"/>
                </a:spcBef>
                <a:defRPr sz="1044" b="0">
                  <a:solidFill>
                    <a:srgbClr val="000000"/>
                  </a:solidFill>
                </a:defRPr>
              </a:lvl1pPr>
            </a:lstStyle>
            <a:p>
              <a:r>
                <a:rPr sz="1200" dirty="0" err="1"/>
                <a:t>espacio</a:t>
              </a:r>
              <a:endParaRPr sz="1200" dirty="0"/>
            </a:p>
          </p:txBody>
        </p:sp>
        <p:sp>
          <p:nvSpPr>
            <p:cNvPr id="1558" name="tab"/>
            <p:cNvSpPr txBox="1"/>
            <p:nvPr/>
          </p:nvSpPr>
          <p:spPr>
            <a:xfrm>
              <a:off x="726906" y="980052"/>
              <a:ext cx="30609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tab</a:t>
              </a:r>
            </a:p>
          </p:txBody>
        </p:sp>
        <p:sp>
          <p:nvSpPr>
            <p:cNvPr id="1559" name="nueva línea"/>
            <p:cNvSpPr txBox="1"/>
            <p:nvPr/>
          </p:nvSpPr>
          <p:spPr>
            <a:xfrm>
              <a:off x="353788" y="207001"/>
              <a:ext cx="6984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 defTabSz="514095">
                <a:lnSpc>
                  <a:spcPct val="80000"/>
                </a:lnSpc>
                <a:spcBef>
                  <a:spcPts val="0"/>
                </a:spcBef>
                <a:defRPr sz="1056" b="0">
                  <a:solidFill>
                    <a:srgbClr val="000000"/>
                  </a:solidFill>
                </a:defRPr>
              </a:lvl1pPr>
            </a:lstStyle>
            <a:p>
              <a:r>
                <a:rPr dirty="0" err="1"/>
                <a:t>nueva</a:t>
              </a:r>
              <a:r>
                <a:rPr dirty="0"/>
                <a:t> </a:t>
              </a:r>
              <a:r>
                <a:rPr dirty="0" err="1"/>
                <a:t>línea</a:t>
              </a:r>
              <a:endParaRPr dirty="0"/>
            </a:p>
          </p:txBody>
        </p:sp>
        <p:sp>
          <p:nvSpPr>
            <p:cNvPr id="1560" name="Line"/>
            <p:cNvSpPr/>
            <p:nvPr/>
          </p:nvSpPr>
          <p:spPr>
            <a:xfrm>
              <a:off x="153276" y="473582"/>
              <a:ext cx="1079205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1562" name="stringr.png" descr="string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1563" name="Square"/>
          <p:cNvSpPr/>
          <p:nvPr/>
        </p:nvSpPr>
        <p:spPr>
          <a:xfrm>
            <a:off x="8883000" y="6991515"/>
            <a:ext cx="152401" cy="15240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solidFill>
              <a:schemeClr val="accent5">
                <a:satOff val="-35908"/>
                <a:lumOff val="-17895"/>
              </a:schemeClr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658" name="Group"/>
          <p:cNvGrpSpPr/>
          <p:nvPr/>
        </p:nvGrpSpPr>
        <p:grpSpPr>
          <a:xfrm>
            <a:off x="8849773" y="7561997"/>
            <a:ext cx="1902094" cy="1340703"/>
            <a:chOff x="0" y="72422"/>
            <a:chExt cx="1902092" cy="1340702"/>
          </a:xfrm>
        </p:grpSpPr>
        <p:grpSp>
          <p:nvGrpSpPr>
            <p:cNvPr id="1653" name="Group"/>
            <p:cNvGrpSpPr/>
            <p:nvPr/>
          </p:nvGrpSpPr>
          <p:grpSpPr>
            <a:xfrm>
              <a:off x="9891" y="72422"/>
              <a:ext cx="1001368" cy="152402"/>
              <a:chOff x="0" y="0"/>
              <a:chExt cx="1001367" cy="152401"/>
            </a:xfrm>
          </p:grpSpPr>
          <p:sp>
            <p:nvSpPr>
              <p:cNvPr id="1647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48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49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50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51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52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654" name="1"/>
            <p:cNvSpPr/>
            <p:nvPr/>
          </p:nvSpPr>
          <p:spPr>
            <a:xfrm>
              <a:off x="0" y="13712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r>
                <a:rPr lang="en-US" dirty="0" smtClean="0"/>
                <a:t> </a:t>
              </a:r>
              <a:r>
                <a:rPr dirty="0" smtClean="0"/>
                <a:t>1</a:t>
              </a:r>
              <a:endParaRPr dirty="0"/>
            </a:p>
          </p:txBody>
        </p:sp>
        <p:sp>
          <p:nvSpPr>
            <p:cNvPr id="1655" name="2"/>
            <p:cNvSpPr/>
            <p:nvPr/>
          </p:nvSpPr>
          <p:spPr>
            <a:xfrm>
              <a:off x="212899" y="14312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r>
                <a:rPr lang="en-US" dirty="0" smtClean="0"/>
                <a:t> </a:t>
              </a:r>
              <a:r>
                <a:rPr dirty="0" smtClean="0"/>
                <a:t>2</a:t>
              </a:r>
              <a:endParaRPr dirty="0"/>
            </a:p>
          </p:txBody>
        </p:sp>
        <p:sp>
          <p:nvSpPr>
            <p:cNvPr id="1656" name="..."/>
            <p:cNvSpPr/>
            <p:nvPr/>
          </p:nvSpPr>
          <p:spPr>
            <a:xfrm>
              <a:off x="405432" y="14312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r>
                <a:rPr lang="en-US" dirty="0" smtClean="0"/>
                <a:t> </a:t>
              </a:r>
              <a:r>
                <a:rPr dirty="0" smtClean="0"/>
                <a:t>...</a:t>
              </a:r>
              <a:endParaRPr dirty="0"/>
            </a:p>
          </p:txBody>
        </p:sp>
        <p:sp>
          <p:nvSpPr>
            <p:cNvPr id="1657" name="n"/>
            <p:cNvSpPr/>
            <p:nvPr/>
          </p:nvSpPr>
          <p:spPr>
            <a:xfrm>
              <a:off x="632091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r>
                <a:rPr lang="en-US" dirty="0" smtClean="0"/>
                <a:t> </a:t>
              </a:r>
              <a:r>
                <a:rPr dirty="0" smtClean="0"/>
                <a:t>n</a:t>
              </a:r>
              <a:endParaRPr dirty="0"/>
            </a:p>
          </p:txBody>
        </p:sp>
      </p:grpSp>
      <p:grpSp>
        <p:nvGrpSpPr>
          <p:cNvPr id="1668" name="Group"/>
          <p:cNvGrpSpPr/>
          <p:nvPr/>
        </p:nvGrpSpPr>
        <p:grpSpPr>
          <a:xfrm>
            <a:off x="5195165" y="9207500"/>
            <a:ext cx="3355497" cy="1005840"/>
            <a:chOff x="-4480" y="-49228"/>
            <a:chExt cx="3355496" cy="1005840"/>
          </a:xfrm>
        </p:grpSpPr>
        <p:sp>
          <p:nvSpPr>
            <p:cNvPr id="1659" name="Rectangle"/>
            <p:cNvSpPr/>
            <p:nvPr/>
          </p:nvSpPr>
          <p:spPr>
            <a:xfrm>
              <a:off x="25209" y="400030"/>
              <a:ext cx="356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60" name="Rectangle"/>
            <p:cNvSpPr/>
            <p:nvPr/>
          </p:nvSpPr>
          <p:spPr>
            <a:xfrm>
              <a:off x="3063764" y="58659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61" name="Rectangle"/>
            <p:cNvSpPr/>
            <p:nvPr/>
          </p:nvSpPr>
          <p:spPr>
            <a:xfrm>
              <a:off x="3057414" y="220371"/>
              <a:ext cx="635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62" name="Rectangle"/>
            <p:cNvSpPr/>
            <p:nvPr/>
          </p:nvSpPr>
          <p:spPr>
            <a:xfrm>
              <a:off x="3200677" y="40693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63" name="Rectangle"/>
            <p:cNvSpPr/>
            <p:nvPr/>
          </p:nvSpPr>
          <p:spPr>
            <a:xfrm>
              <a:off x="25209" y="220371"/>
              <a:ext cx="382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64" name="Rectangle"/>
            <p:cNvSpPr/>
            <p:nvPr/>
          </p:nvSpPr>
          <p:spPr>
            <a:xfrm>
              <a:off x="25209" y="586596"/>
              <a:ext cx="483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65" name="Rectangle"/>
            <p:cNvSpPr/>
            <p:nvPr/>
          </p:nvSpPr>
          <p:spPr>
            <a:xfrm>
              <a:off x="3200677" y="769709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66" name="Rectangle"/>
            <p:cNvSpPr/>
            <p:nvPr/>
          </p:nvSpPr>
          <p:spPr>
            <a:xfrm>
              <a:off x="25209" y="769709"/>
              <a:ext cx="4584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1667" name="Table"/>
            <p:cNvGraphicFramePr/>
            <p:nvPr>
              <p:extLst>
                <p:ext uri="{D42A27DB-BD31-4B8C-83A1-F6EECF244321}">
                  <p14:modId xmlns:p14="http://schemas.microsoft.com/office/powerpoint/2010/main" val="3319076788"/>
                </p:ext>
              </p:extLst>
            </p:nvPr>
          </p:nvGraphicFramePr>
          <p:xfrm>
            <a:off x="-4480" y="-49228"/>
            <a:ext cx="3355496" cy="1005840"/>
          </p:xfrm>
          <a:graphic>
            <a:graphicData uri="http://schemas.openxmlformats.org/drawingml/2006/table">
              <a:tbl>
                <a:tblPr firstRow="1">
                  <a:tableStyleId>{2708684C-4D16-4618-839F-0558EEFCDFE6}</a:tableStyleId>
                </a:tblPr>
                <a:tblGrid>
                  <a:gridCol w="67872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43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8789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445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800" b="0"/>
                        </a:pPr>
                        <a:r>
                          <a:rPr sz="900" b="1" dirty="0" err="1"/>
                          <a:t>regexp</a:t>
                        </a:r>
                        <a:endParaRPr sz="900" b="1" dirty="0"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800" b="0"/>
                        </a:pPr>
                        <a:r>
                          <a:rPr sz="900" b="1"/>
                          <a:t>coincidencias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800" b="0"/>
                        </a:pPr>
                        <a:r>
                          <a:rPr sz="900" b="1"/>
                          <a:t>ejemplo
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/>
                        </a:pPr>
                        <a:r>
                          <a:rPr lang="en-US" sz="1050" b="0" dirty="0" smtClean="0">
                            <a:solidFill>
                              <a:schemeClr val="accent5"/>
                            </a:solidFill>
                            <a:latin typeface="Source Sans Pro Light"/>
                          </a:rPr>
                          <a:t> </a:t>
                        </a:r>
                        <a:r>
                          <a:rPr sz="1050" b="0" dirty="0" smtClean="0">
                            <a:solidFill>
                              <a:schemeClr val="accent5"/>
                            </a:solidFill>
                            <a:latin typeface="Source Sans Pro Light"/>
                          </a:rPr>
                          <a:t>a</a:t>
                        </a:r>
                        <a:r>
                          <a:rPr sz="1050" b="0" dirty="0">
                            <a:latin typeface="Source Sans Pro Light"/>
                          </a:rPr>
                          <a:t>(?=</a:t>
                        </a:r>
                        <a:r>
                          <a:rPr sz="1050" b="0" dirty="0">
                            <a:solidFill>
                              <a:schemeClr val="accent5"/>
                            </a:solidFill>
                            <a:latin typeface="Source Sans Pro Light"/>
                          </a:rPr>
                          <a:t>c</a:t>
                        </a:r>
                        <a:r>
                          <a:rPr sz="1050" b="0" dirty="0">
                            <a:latin typeface="Source Sans Pro Light"/>
                          </a:rPr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0">
                            <a:latin typeface="Source Sans Pro Light"/>
                          </a:rPr>
                          <a:t>seguido por 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Light"/>
                          </a:rPr>
                          <a:t>look("a(?=c)")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0">
                            <a:latin typeface="Source Sans Pro Light"/>
                          </a:rPr>
                          <a:t>bacad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/>
                        </a:pPr>
                        <a:r>
                          <a:rPr lang="en-US" sz="1050" b="0" dirty="0" smtClean="0">
                            <a:solidFill>
                              <a:schemeClr val="accent5"/>
                            </a:solidFill>
                            <a:latin typeface="Source Sans Pro Light"/>
                          </a:rPr>
                          <a:t> </a:t>
                        </a:r>
                        <a:r>
                          <a:rPr sz="1050" b="0" dirty="0" smtClean="0">
                            <a:solidFill>
                              <a:schemeClr val="accent5"/>
                            </a:solidFill>
                            <a:latin typeface="Source Sans Pro Light"/>
                          </a:rPr>
                          <a:t>a</a:t>
                        </a:r>
                        <a:r>
                          <a:rPr sz="1050" b="0" dirty="0">
                            <a:latin typeface="Source Sans Pro Light"/>
                          </a:rPr>
                          <a:t>(?!</a:t>
                        </a:r>
                        <a:r>
                          <a:rPr sz="1050" b="0" dirty="0">
                            <a:solidFill>
                              <a:schemeClr val="accent5"/>
                            </a:solidFill>
                            <a:latin typeface="Source Sans Pro Light"/>
                          </a:rPr>
                          <a:t>c</a:t>
                        </a:r>
                        <a:r>
                          <a:rPr sz="1050" b="0" dirty="0">
                            <a:latin typeface="Source Sans Pro Light"/>
                          </a:rPr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0" dirty="0">
                            <a:latin typeface="Source Sans Pro Light"/>
                          </a:rPr>
                          <a:t>no </a:t>
                        </a:r>
                        <a:r>
                          <a:rPr sz="1100" b="0" dirty="0" err="1">
                            <a:latin typeface="Source Sans Pro Light"/>
                          </a:rPr>
                          <a:t>seguido</a:t>
                        </a:r>
                        <a:r>
                          <a:rPr sz="1100" b="0" dirty="0">
                            <a:latin typeface="Source Sans Pro Light"/>
                          </a:rPr>
                          <a:t> </a:t>
                        </a:r>
                        <a:r>
                          <a:rPr sz="1100" b="0" dirty="0" err="1">
                            <a:latin typeface="Source Sans Pro Light"/>
                          </a:rPr>
                          <a:t>por</a:t>
                        </a:r>
                        <a:endParaRPr sz="1100" b="0" dirty="0">
                          <a:latin typeface="Source Sans Pro Ligh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Light"/>
                          </a:rPr>
                          <a:t>look("a(?!c)")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0">
                            <a:latin typeface="Source Sans Pro Light"/>
                          </a:rPr>
                          <a:t>bacad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/>
                        </a:pPr>
                        <a:r>
                          <a:rPr sz="1050" b="0" dirty="0" smtClean="0">
                            <a:latin typeface="Source Sans Pro Light"/>
                          </a:rPr>
                          <a:t>(?&lt;=</a:t>
                        </a:r>
                        <a:r>
                          <a:rPr sz="1050" b="0" dirty="0">
                            <a:solidFill>
                              <a:schemeClr val="accent5"/>
                            </a:solidFill>
                            <a:latin typeface="Source Sans Pro Light"/>
                          </a:rPr>
                          <a:t>b</a:t>
                        </a:r>
                        <a:r>
                          <a:rPr sz="1050" b="0" dirty="0">
                            <a:latin typeface="Source Sans Pro Light"/>
                          </a:rPr>
                          <a:t>)</a:t>
                        </a:r>
                        <a:r>
                          <a:rPr sz="1050" b="0" dirty="0">
                            <a:solidFill>
                              <a:schemeClr val="accent5"/>
                            </a:solidFill>
                            <a:latin typeface="Source Sans Pro Light"/>
                          </a:rPr>
                          <a:t>a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0">
                            <a:latin typeface="Source Sans Pro Light"/>
                          </a:rPr>
                          <a:t>precedido por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0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Light"/>
                          </a:rPr>
                          <a:t>look("(?&lt;=b)a")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0">
                            <a:latin typeface="Source Sans Pro Light"/>
                          </a:rPr>
                          <a:t>bacad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82880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/>
                        </a:pPr>
                        <a:r>
                          <a:rPr sz="1050" b="0" dirty="0">
                            <a:latin typeface="Source Sans Pro Light"/>
                          </a:rPr>
                          <a:t>(?&lt;!</a:t>
                        </a:r>
                        <a:r>
                          <a:rPr sz="1050" b="0" dirty="0">
                            <a:solidFill>
                              <a:schemeClr val="accent5"/>
                            </a:solidFill>
                            <a:latin typeface="Source Sans Pro Light"/>
                          </a:rPr>
                          <a:t>b</a:t>
                        </a:r>
                        <a:r>
                          <a:rPr sz="1050" b="0" dirty="0">
                            <a:latin typeface="Source Sans Pro Light"/>
                          </a:rPr>
                          <a:t>)</a:t>
                        </a:r>
                        <a:r>
                          <a:rPr sz="1050" b="0" dirty="0">
                            <a:solidFill>
                              <a:schemeClr val="accent5"/>
                            </a:solidFill>
                            <a:latin typeface="Source Sans Pro Light"/>
                          </a:rPr>
                          <a:t>a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0">
                            <a:latin typeface="Source Sans Pro Light"/>
                          </a:rPr>
                          <a:t>no precedido por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0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Light"/>
                          </a:rPr>
                          <a:t>look("(?&lt;!b)a")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0" dirty="0" err="1">
                            <a:latin typeface="Source Sans Pro Light"/>
                          </a:rPr>
                          <a:t>bacad</a:t>
                        </a:r>
                        <a:endParaRPr sz="1100" b="0" dirty="0">
                          <a:latin typeface="Source Sans Pro Ligh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pSp>
        <p:nvGrpSpPr>
          <p:cNvPr id="2" name="1 Grupo"/>
          <p:cNvGrpSpPr/>
          <p:nvPr/>
        </p:nvGrpSpPr>
        <p:grpSpPr>
          <a:xfrm>
            <a:off x="3754212" y="1306302"/>
            <a:ext cx="6757014" cy="5026962"/>
            <a:chOff x="1538913" y="1369880"/>
            <a:chExt cx="6543316" cy="5476243"/>
          </a:xfrm>
        </p:grpSpPr>
        <p:sp>
          <p:nvSpPr>
            <p:cNvPr id="1564" name="Rectangle"/>
            <p:cNvSpPr/>
            <p:nvPr/>
          </p:nvSpPr>
          <p:spPr>
            <a:xfrm>
              <a:off x="7292719" y="4497032"/>
              <a:ext cx="13177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5" name="Rectangle"/>
            <p:cNvSpPr/>
            <p:nvPr/>
          </p:nvSpPr>
          <p:spPr>
            <a:xfrm>
              <a:off x="7098353" y="4495126"/>
              <a:ext cx="13177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6" name="Rectangle"/>
            <p:cNvSpPr/>
            <p:nvPr/>
          </p:nvSpPr>
          <p:spPr>
            <a:xfrm>
              <a:off x="7065460" y="4497032"/>
              <a:ext cx="13177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7" name="Rectangle"/>
            <p:cNvSpPr/>
            <p:nvPr/>
          </p:nvSpPr>
          <p:spPr>
            <a:xfrm>
              <a:off x="6814279" y="4497032"/>
              <a:ext cx="13177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8" name="Rectangle"/>
            <p:cNvSpPr/>
            <p:nvPr/>
          </p:nvSpPr>
          <p:spPr>
            <a:xfrm>
              <a:off x="6838201" y="4497032"/>
              <a:ext cx="13177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9" name="Rectangle"/>
            <p:cNvSpPr/>
            <p:nvPr/>
          </p:nvSpPr>
          <p:spPr>
            <a:xfrm>
              <a:off x="6628884" y="6450737"/>
              <a:ext cx="1077705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0" name="Rectangle"/>
            <p:cNvSpPr/>
            <p:nvPr/>
          </p:nvSpPr>
          <p:spPr>
            <a:xfrm>
              <a:off x="7373456" y="5668874"/>
              <a:ext cx="336124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1" name="Rectangle"/>
            <p:cNvSpPr/>
            <p:nvPr/>
          </p:nvSpPr>
          <p:spPr>
            <a:xfrm>
              <a:off x="7373456" y="5864340"/>
              <a:ext cx="336124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2" name="Rectangle"/>
            <p:cNvSpPr/>
            <p:nvPr/>
          </p:nvSpPr>
          <p:spPr>
            <a:xfrm>
              <a:off x="7113304" y="5473408"/>
              <a:ext cx="180631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3" name="Rectangle"/>
            <p:cNvSpPr/>
            <p:nvPr/>
          </p:nvSpPr>
          <p:spPr>
            <a:xfrm>
              <a:off x="7113304" y="4691545"/>
              <a:ext cx="180631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4" name="Rectangle"/>
            <p:cNvSpPr/>
            <p:nvPr/>
          </p:nvSpPr>
          <p:spPr>
            <a:xfrm>
              <a:off x="7113304" y="4300613"/>
              <a:ext cx="180631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5" name="Rectangle"/>
            <p:cNvSpPr/>
            <p:nvPr/>
          </p:nvSpPr>
          <p:spPr>
            <a:xfrm>
              <a:off x="7113304" y="4105148"/>
              <a:ext cx="180631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6" name="Rectangle"/>
            <p:cNvSpPr/>
            <p:nvPr/>
          </p:nvSpPr>
          <p:spPr>
            <a:xfrm>
              <a:off x="7113304" y="5864340"/>
              <a:ext cx="180631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7" name="Rectangle"/>
            <p:cNvSpPr/>
            <p:nvPr/>
          </p:nvSpPr>
          <p:spPr>
            <a:xfrm>
              <a:off x="6856143" y="5473408"/>
              <a:ext cx="216514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8" name="Rectangle"/>
            <p:cNvSpPr/>
            <p:nvPr/>
          </p:nvSpPr>
          <p:spPr>
            <a:xfrm>
              <a:off x="6856143" y="5277942"/>
              <a:ext cx="216514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9" name="Rectangle"/>
            <p:cNvSpPr/>
            <p:nvPr/>
          </p:nvSpPr>
          <p:spPr>
            <a:xfrm>
              <a:off x="6856143" y="4887011"/>
              <a:ext cx="216514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0" name="Rectangle"/>
            <p:cNvSpPr/>
            <p:nvPr/>
          </p:nvSpPr>
          <p:spPr>
            <a:xfrm>
              <a:off x="6856143" y="4300613"/>
              <a:ext cx="216514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1" name="Rectangle"/>
            <p:cNvSpPr/>
            <p:nvPr/>
          </p:nvSpPr>
          <p:spPr>
            <a:xfrm>
              <a:off x="6856143" y="5864340"/>
              <a:ext cx="216514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2" name="Rectangle"/>
            <p:cNvSpPr/>
            <p:nvPr/>
          </p:nvSpPr>
          <p:spPr>
            <a:xfrm>
              <a:off x="6628884" y="5473408"/>
              <a:ext cx="204553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3" name="Rectangle"/>
            <p:cNvSpPr/>
            <p:nvPr/>
          </p:nvSpPr>
          <p:spPr>
            <a:xfrm>
              <a:off x="6628884" y="5082477"/>
              <a:ext cx="204553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4" name="Rectangle"/>
            <p:cNvSpPr/>
            <p:nvPr/>
          </p:nvSpPr>
          <p:spPr>
            <a:xfrm>
              <a:off x="6628884" y="4887011"/>
              <a:ext cx="204553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5" name="Rectangle"/>
            <p:cNvSpPr/>
            <p:nvPr/>
          </p:nvSpPr>
          <p:spPr>
            <a:xfrm>
              <a:off x="6628884" y="4300613"/>
              <a:ext cx="204553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6" name="Rectangle"/>
            <p:cNvSpPr/>
            <p:nvPr/>
          </p:nvSpPr>
          <p:spPr>
            <a:xfrm>
              <a:off x="6628884" y="5864340"/>
              <a:ext cx="204553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7" name="Rectangle"/>
            <p:cNvSpPr/>
            <p:nvPr/>
          </p:nvSpPr>
          <p:spPr>
            <a:xfrm>
              <a:off x="7071440" y="3909682"/>
              <a:ext cx="37099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8" name="Rectangle"/>
            <p:cNvSpPr/>
            <p:nvPr/>
          </p:nvSpPr>
          <p:spPr>
            <a:xfrm>
              <a:off x="7066956" y="6059805"/>
              <a:ext cx="37099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9" name="Rectangle"/>
            <p:cNvSpPr/>
            <p:nvPr/>
          </p:nvSpPr>
          <p:spPr>
            <a:xfrm>
              <a:off x="7066956" y="6255271"/>
              <a:ext cx="37099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0" name="Rectangle"/>
            <p:cNvSpPr/>
            <p:nvPr/>
          </p:nvSpPr>
          <p:spPr>
            <a:xfrm>
              <a:off x="6826240" y="3909682"/>
              <a:ext cx="25138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1" name="Rectangle"/>
            <p:cNvSpPr/>
            <p:nvPr/>
          </p:nvSpPr>
          <p:spPr>
            <a:xfrm>
              <a:off x="6826240" y="6059805"/>
              <a:ext cx="25138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2" name="Rectangle"/>
            <p:cNvSpPr/>
            <p:nvPr/>
          </p:nvSpPr>
          <p:spPr>
            <a:xfrm>
              <a:off x="6826240" y="6255271"/>
              <a:ext cx="25138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3" name="Rectangle"/>
            <p:cNvSpPr/>
            <p:nvPr/>
          </p:nvSpPr>
          <p:spPr>
            <a:xfrm>
              <a:off x="7295709" y="3909682"/>
              <a:ext cx="84943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4" name="Rectangle"/>
            <p:cNvSpPr/>
            <p:nvPr/>
          </p:nvSpPr>
          <p:spPr>
            <a:xfrm>
              <a:off x="7295709" y="3714216"/>
              <a:ext cx="84943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5" name="Rectangle"/>
            <p:cNvSpPr/>
            <p:nvPr/>
          </p:nvSpPr>
          <p:spPr>
            <a:xfrm>
              <a:off x="7291224" y="6059805"/>
              <a:ext cx="84943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6" name="Rectangle"/>
            <p:cNvSpPr/>
            <p:nvPr/>
          </p:nvSpPr>
          <p:spPr>
            <a:xfrm>
              <a:off x="7291224" y="6255271"/>
              <a:ext cx="84943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7" name="Rectangle"/>
            <p:cNvSpPr/>
            <p:nvPr/>
          </p:nvSpPr>
          <p:spPr>
            <a:xfrm>
              <a:off x="7666500" y="3323284"/>
              <a:ext cx="37099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8" name="Rectangle"/>
            <p:cNvSpPr/>
            <p:nvPr/>
          </p:nvSpPr>
          <p:spPr>
            <a:xfrm>
              <a:off x="7637594" y="3127819"/>
              <a:ext cx="37099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9" name="Rectangle"/>
            <p:cNvSpPr/>
            <p:nvPr/>
          </p:nvSpPr>
          <p:spPr>
            <a:xfrm>
              <a:off x="7585763" y="2932353"/>
              <a:ext cx="37099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0" name="Rectangle"/>
            <p:cNvSpPr/>
            <p:nvPr/>
          </p:nvSpPr>
          <p:spPr>
            <a:xfrm>
              <a:off x="7555861" y="2736887"/>
              <a:ext cx="37099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1" name="Rectangle"/>
            <p:cNvSpPr/>
            <p:nvPr/>
          </p:nvSpPr>
          <p:spPr>
            <a:xfrm>
              <a:off x="7496056" y="2541421"/>
              <a:ext cx="49060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2" name="1 Muchas funciones base de R requieren que las clases se envuelvan en un segundo juego de [ ], e.g.  [[:digit:]]"/>
            <p:cNvSpPr txBox="1"/>
            <p:nvPr/>
          </p:nvSpPr>
          <p:spPr>
            <a:xfrm>
              <a:off x="1744575" y="6704644"/>
              <a:ext cx="6337654" cy="1356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lvl="1" indent="226313" algn="r" defTabSz="578358">
                <a:lnSpc>
                  <a:spcPct val="80000"/>
                </a:lnSpc>
                <a:spcBef>
                  <a:spcPts val="0"/>
                </a:spcBef>
                <a:defRPr sz="989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sz="800" baseline="31999" dirty="0"/>
                <a:t>1</a:t>
              </a:r>
              <a:r>
                <a:rPr sz="800" dirty="0"/>
                <a:t> </a:t>
              </a:r>
              <a:r>
                <a:rPr sz="800" dirty="0" err="1"/>
                <a:t>Muchas</a:t>
              </a:r>
              <a:r>
                <a:rPr sz="800" dirty="0"/>
                <a:t> </a:t>
              </a:r>
              <a:r>
                <a:rPr sz="800" dirty="0" err="1"/>
                <a:t>funciones</a:t>
              </a:r>
              <a:r>
                <a:rPr sz="800" dirty="0"/>
                <a:t> </a:t>
              </a:r>
              <a:r>
                <a:rPr sz="800" dirty="0" smtClean="0"/>
                <a:t>de R</a:t>
              </a:r>
              <a:r>
                <a:rPr lang="en-US" sz="800" dirty="0" smtClean="0"/>
                <a:t> base</a:t>
              </a:r>
              <a:r>
                <a:rPr sz="800" dirty="0" smtClean="0"/>
                <a:t> </a:t>
              </a:r>
              <a:r>
                <a:rPr sz="800" dirty="0" err="1"/>
                <a:t>requieren</a:t>
              </a:r>
              <a:r>
                <a:rPr sz="800" dirty="0"/>
                <a:t> que las </a:t>
              </a:r>
              <a:r>
                <a:rPr sz="800" dirty="0" err="1"/>
                <a:t>clases</a:t>
              </a:r>
              <a:r>
                <a:rPr sz="800" dirty="0"/>
                <a:t> se </a:t>
              </a:r>
              <a:r>
                <a:rPr sz="800" dirty="0" err="1"/>
                <a:t>envuelvan</a:t>
              </a:r>
              <a:r>
                <a:rPr sz="800" dirty="0"/>
                <a:t> </a:t>
              </a:r>
              <a:r>
                <a:rPr sz="800" dirty="0" err="1"/>
                <a:t>en</a:t>
              </a:r>
              <a:r>
                <a:rPr sz="800" dirty="0"/>
                <a:t> un </a:t>
              </a:r>
              <a:r>
                <a:rPr sz="800" dirty="0" err="1"/>
                <a:t>segundo</a:t>
              </a:r>
              <a:r>
                <a:rPr sz="800" dirty="0"/>
                <a:t> </a:t>
              </a:r>
              <a:r>
                <a:rPr sz="800" dirty="0" err="1"/>
                <a:t>juego</a:t>
              </a:r>
              <a:r>
                <a:rPr sz="800" dirty="0"/>
                <a:t> de [ ], e.g.  [[:digit:]]</a:t>
              </a:r>
            </a:p>
          </p:txBody>
        </p:sp>
        <p:sp>
          <p:nvSpPr>
            <p:cNvPr id="1603" name="Rectangle"/>
            <p:cNvSpPr/>
            <p:nvPr/>
          </p:nvSpPr>
          <p:spPr>
            <a:xfrm>
              <a:off x="7448212" y="2345956"/>
              <a:ext cx="61021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4" name="Rectangle"/>
            <p:cNvSpPr/>
            <p:nvPr/>
          </p:nvSpPr>
          <p:spPr>
            <a:xfrm>
              <a:off x="7400368" y="2150490"/>
              <a:ext cx="49060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5" name="Rectangle"/>
            <p:cNvSpPr/>
            <p:nvPr/>
          </p:nvSpPr>
          <p:spPr>
            <a:xfrm>
              <a:off x="7368471" y="1955024"/>
              <a:ext cx="37099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6" name="Rectangle"/>
            <p:cNvSpPr/>
            <p:nvPr/>
          </p:nvSpPr>
          <p:spPr>
            <a:xfrm>
              <a:off x="6622903" y="1759558"/>
              <a:ext cx="61021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7" name="Rectangle"/>
            <p:cNvSpPr/>
            <p:nvPr/>
          </p:nvSpPr>
          <p:spPr>
            <a:xfrm>
              <a:off x="2148994" y="6460837"/>
              <a:ext cx="131572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8" name="Rectangle"/>
            <p:cNvSpPr/>
            <p:nvPr/>
          </p:nvSpPr>
          <p:spPr>
            <a:xfrm>
              <a:off x="2148994" y="5677291"/>
              <a:ext cx="556841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9" name="Rectangle"/>
            <p:cNvSpPr/>
            <p:nvPr/>
          </p:nvSpPr>
          <p:spPr>
            <a:xfrm>
              <a:off x="2148994" y="5873177"/>
              <a:ext cx="556841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0" name="Rectangle"/>
            <p:cNvSpPr/>
            <p:nvPr/>
          </p:nvSpPr>
          <p:spPr>
            <a:xfrm>
              <a:off x="2148994" y="6069064"/>
              <a:ext cx="544880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1" name="Rectangle"/>
            <p:cNvSpPr/>
            <p:nvPr/>
          </p:nvSpPr>
          <p:spPr>
            <a:xfrm>
              <a:off x="2148994" y="6264951"/>
              <a:ext cx="544880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2" name="Rectangle"/>
            <p:cNvSpPr/>
            <p:nvPr/>
          </p:nvSpPr>
          <p:spPr>
            <a:xfrm>
              <a:off x="2148994" y="1759558"/>
              <a:ext cx="137272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3" name="Rectangle"/>
            <p:cNvSpPr/>
            <p:nvPr/>
          </p:nvSpPr>
          <p:spPr>
            <a:xfrm>
              <a:off x="2148994" y="1955445"/>
              <a:ext cx="137272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4" name="Rectangle"/>
            <p:cNvSpPr/>
            <p:nvPr/>
          </p:nvSpPr>
          <p:spPr>
            <a:xfrm>
              <a:off x="2148994" y="2151332"/>
              <a:ext cx="137272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5" name="Rectangle"/>
            <p:cNvSpPr/>
            <p:nvPr/>
          </p:nvSpPr>
          <p:spPr>
            <a:xfrm>
              <a:off x="2148994" y="2347218"/>
              <a:ext cx="137272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6" name="Rectangle"/>
            <p:cNvSpPr/>
            <p:nvPr/>
          </p:nvSpPr>
          <p:spPr>
            <a:xfrm>
              <a:off x="2148994" y="2543104"/>
              <a:ext cx="137272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7" name="Rectangle"/>
            <p:cNvSpPr/>
            <p:nvPr/>
          </p:nvSpPr>
          <p:spPr>
            <a:xfrm>
              <a:off x="2148994" y="2738991"/>
              <a:ext cx="137272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8" name="Rectangle"/>
            <p:cNvSpPr/>
            <p:nvPr/>
          </p:nvSpPr>
          <p:spPr>
            <a:xfrm>
              <a:off x="2148994" y="2934877"/>
              <a:ext cx="137272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9" name="Rectangle"/>
            <p:cNvSpPr/>
            <p:nvPr/>
          </p:nvSpPr>
          <p:spPr>
            <a:xfrm>
              <a:off x="2148994" y="3130764"/>
              <a:ext cx="137272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0" name="Rectangle"/>
            <p:cNvSpPr/>
            <p:nvPr/>
          </p:nvSpPr>
          <p:spPr>
            <a:xfrm>
              <a:off x="2148994" y="3326651"/>
              <a:ext cx="137272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1" name="Rectangle"/>
            <p:cNvSpPr/>
            <p:nvPr/>
          </p:nvSpPr>
          <p:spPr>
            <a:xfrm>
              <a:off x="2148994" y="3522538"/>
              <a:ext cx="173155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2" name="Rectangle"/>
            <p:cNvSpPr/>
            <p:nvPr/>
          </p:nvSpPr>
          <p:spPr>
            <a:xfrm>
              <a:off x="2148994" y="3718424"/>
              <a:ext cx="173155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3" name="Rectangle"/>
            <p:cNvSpPr/>
            <p:nvPr/>
          </p:nvSpPr>
          <p:spPr>
            <a:xfrm>
              <a:off x="2148994" y="3914311"/>
              <a:ext cx="173155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4" name="Rectangle"/>
            <p:cNvSpPr/>
            <p:nvPr/>
          </p:nvSpPr>
          <p:spPr>
            <a:xfrm>
              <a:off x="2148994" y="4110198"/>
              <a:ext cx="173155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5" name="Rectangle"/>
            <p:cNvSpPr/>
            <p:nvPr/>
          </p:nvSpPr>
          <p:spPr>
            <a:xfrm>
              <a:off x="2148994" y="4306085"/>
              <a:ext cx="173155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6" name="Rectangle"/>
            <p:cNvSpPr/>
            <p:nvPr/>
          </p:nvSpPr>
          <p:spPr>
            <a:xfrm>
              <a:off x="2148994" y="4501971"/>
              <a:ext cx="173155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7" name="Rectangle"/>
            <p:cNvSpPr/>
            <p:nvPr/>
          </p:nvSpPr>
          <p:spPr>
            <a:xfrm>
              <a:off x="2148994" y="4697858"/>
              <a:ext cx="478441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8" name="Rectangle"/>
            <p:cNvSpPr/>
            <p:nvPr/>
          </p:nvSpPr>
          <p:spPr>
            <a:xfrm>
              <a:off x="2148994" y="4893745"/>
              <a:ext cx="550207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9" name="Rectangle"/>
            <p:cNvSpPr/>
            <p:nvPr/>
          </p:nvSpPr>
          <p:spPr>
            <a:xfrm>
              <a:off x="2148994" y="5089630"/>
              <a:ext cx="550207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30" name="Rectangle"/>
            <p:cNvSpPr/>
            <p:nvPr/>
          </p:nvSpPr>
          <p:spPr>
            <a:xfrm>
              <a:off x="2148994" y="5285517"/>
              <a:ext cx="562168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31" name="Rectangle"/>
            <p:cNvSpPr/>
            <p:nvPr/>
          </p:nvSpPr>
          <p:spPr>
            <a:xfrm>
              <a:off x="2148994" y="5481404"/>
              <a:ext cx="580763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1632" name="Table"/>
            <p:cNvGraphicFramePr/>
            <p:nvPr>
              <p:extLst>
                <p:ext uri="{D42A27DB-BD31-4B8C-83A1-F6EECF244321}">
                  <p14:modId xmlns:p14="http://schemas.microsoft.com/office/powerpoint/2010/main" val="4076011202"/>
                </p:ext>
              </p:extLst>
            </p:nvPr>
          </p:nvGraphicFramePr>
          <p:xfrm>
            <a:off x="1538913" y="1369880"/>
            <a:ext cx="6449165" cy="5476243"/>
          </p:xfrm>
          <a:graphic>
            <a:graphicData uri="http://schemas.openxmlformats.org/drawingml/2006/table">
              <a:tbl>
                <a:tblPr firstRow="1">
                  <a:tableStyleId>{2708684C-4D16-4618-839F-0558EEFCDFE6}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0643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389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5025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402007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203181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/>
                        </a:pPr>
                        <a:r>
                          <a:rPr lang="es-BO" dirty="0" smtClean="0">
                            <a:latin typeface="+mn-lt"/>
                          </a:rPr>
                          <a:t>c</a:t>
                        </a:r>
                        <a:r>
                          <a:rPr dirty="0" err="1" smtClean="0">
                            <a:latin typeface="+mn-lt"/>
                          </a:rPr>
                          <a:t>adena</a:t>
                        </a:r>
                        <a:r>
                          <a:rPr lang="es-BO" baseline="0" dirty="0" smtClean="0">
                            <a:latin typeface="+mn-lt"/>
                          </a:rPr>
                          <a:t> </a:t>
                        </a:r>
                        <a:r>
                          <a:rPr sz="750" b="0" dirty="0" smtClean="0">
                            <a:latin typeface="+mn-lt"/>
                          </a:rPr>
                          <a:t>(escribe </a:t>
                        </a:r>
                        <a:r>
                          <a:rPr sz="750" b="0" dirty="0" err="1">
                            <a:latin typeface="+mn-lt"/>
                          </a:rPr>
                          <a:t>esto</a:t>
                        </a:r>
                        <a:r>
                          <a:rPr sz="750" b="0" dirty="0">
                            <a:latin typeface="+mn-lt"/>
                          </a:rPr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/>
                        </a:pPr>
                        <a:r>
                          <a:rPr sz="900" dirty="0" err="1">
                            <a:latin typeface="+mn-lt"/>
                          </a:rPr>
                          <a:t>regexp</a:t>
                        </a:r>
                        <a:r>
                          <a:rPr sz="900" b="0" dirty="0">
                            <a:latin typeface="+mn-lt"/>
                          </a:rPr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/>
                        </a:pPr>
                        <a:r>
                          <a:rPr sz="700" b="0" dirty="0">
                            <a:latin typeface="+mn-lt"/>
                          </a:rPr>
                          <a:t>(para </a:t>
                        </a:r>
                        <a:r>
                          <a:rPr sz="700" b="0" dirty="0" err="1">
                            <a:latin typeface="+mn-lt"/>
                          </a:rPr>
                          <a:t>decir</a:t>
                        </a:r>
                        <a:r>
                          <a:rPr sz="700" b="0" dirty="0">
                            <a:latin typeface="+mn-lt"/>
                          </a:rPr>
                          <a:t> </a:t>
                        </a:r>
                        <a:r>
                          <a:rPr sz="700" b="0" dirty="0" err="1">
                            <a:latin typeface="+mn-lt"/>
                          </a:rPr>
                          <a:t>esto</a:t>
                        </a:r>
                        <a:r>
                          <a:rPr sz="700" b="0" dirty="0">
                            <a:latin typeface="+mn-lt"/>
                          </a:rPr>
                          <a:t>)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/>
                        </a:pPr>
                        <a:r>
                          <a:rPr lang="es-BO" dirty="0" smtClean="0">
                            <a:latin typeface="+mn-lt"/>
                          </a:rPr>
                          <a:t>c</a:t>
                        </a:r>
                        <a:r>
                          <a:rPr dirty="0" err="1" smtClean="0">
                            <a:latin typeface="+mn-lt"/>
                          </a:rPr>
                          <a:t>oincidencias</a:t>
                        </a:r>
                        <a:r>
                          <a:rPr b="0" dirty="0" smtClean="0">
                            <a:latin typeface="+mn-lt"/>
                          </a:rPr>
                          <a:t> </a:t>
                        </a:r>
                        <a:endParaRPr b="0" dirty="0">
                          <a:latin typeface="+mn-lt"/>
                        </a:endParaRPr>
                      </a:p>
                      <a:p>
                        <a:pPr defTabSz="914400">
                          <a:spcBef>
                            <a:spcPts val="0"/>
                          </a:spcBef>
                          <a:defRPr sz="900"/>
                        </a:pPr>
                        <a:r>
                          <a:rPr sz="750" b="0" dirty="0">
                            <a:latin typeface="+mn-lt"/>
                          </a:rPr>
                          <a:t>(que coincide con </a:t>
                        </a:r>
                        <a:r>
                          <a:rPr sz="750" b="0" dirty="0" err="1">
                            <a:latin typeface="+mn-lt"/>
                          </a:rPr>
                          <a:t>esto</a:t>
                        </a:r>
                        <a:r>
                          <a:rPr sz="750" b="0" dirty="0">
                            <a:latin typeface="+mn-lt"/>
                          </a:rPr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800" b="0"/>
                        </a:pPr>
                        <a:r>
                          <a:rPr lang="es-BO" sz="900" b="1" dirty="0" smtClean="0">
                            <a:latin typeface="+mn-lt"/>
                          </a:rPr>
                          <a:t>e</a:t>
                        </a:r>
                        <a:r>
                          <a:rPr sz="900" b="1" dirty="0" err="1" smtClean="0">
                            <a:latin typeface="+mn-lt"/>
                          </a:rPr>
                          <a:t>jemplo</a:t>
                        </a:r>
                        <a:r>
                          <a:rPr sz="900" b="1" dirty="0">
                            <a:latin typeface="+mn-lt"/>
                          </a:rPr>
                          <a:t>
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/>
                        </a:pPr>
                        <a:endParaRPr sz="1100" dirty="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 sz="900" dirty="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a  (etc.)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+mn-lt"/>
                          </a:rPr>
                          <a:t>a (etc.)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see("a")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\\.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\.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latin typeface="+mn-lt"/>
                          </a:rPr>
                          <a:t>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see("\\.")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\\!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\!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+mn-lt"/>
                          </a:rPr>
                          <a:t>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see("\\!")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\\?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>
                            <a:latin typeface="+mn-lt"/>
                          </a:rPr>
                          <a:t>\?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latin typeface="+mn-lt"/>
                          </a:rPr>
                          <a:t>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see("\\?")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\\\\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\\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latin typeface="+mn-lt"/>
                          </a:rPr>
                          <a:t>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see("\\\\")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\\(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>
                            <a:latin typeface="+mn-lt"/>
                          </a:rPr>
                          <a:t>\(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latin typeface="+mn-lt"/>
                          </a:rPr>
                          <a:t>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see("\\(")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\\)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\)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latin typeface="+mn-lt"/>
                          </a:rPr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see("\\)")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\\{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\{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+mn-lt"/>
                          </a:rPr>
                          <a:t>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see("\\{")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\\}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>
                            <a:latin typeface="+mn-lt"/>
                          </a:rPr>
                          <a:t>\}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latin typeface="+mn-lt"/>
                          </a:rPr>
                          <a:t>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 "\\}")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\\n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\n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nueva</a:t>
                        </a:r>
                        <a:r>
                          <a:rPr sz="900" dirty="0">
                            <a:latin typeface="+mn-lt"/>
                          </a:rPr>
                          <a:t> </a:t>
                        </a:r>
                        <a:r>
                          <a:rPr sz="900" dirty="0" err="1">
                            <a:latin typeface="+mn-lt"/>
                          </a:rPr>
                          <a:t>línea</a:t>
                        </a:r>
                        <a:r>
                          <a:rPr sz="900" dirty="0">
                            <a:latin typeface="+mn-lt"/>
                          </a:rPr>
                          <a:t> (</a:t>
                        </a:r>
                        <a:r>
                          <a:rPr sz="900" dirty="0" err="1">
                            <a:latin typeface="+mn-lt"/>
                          </a:rPr>
                          <a:t>retorno</a:t>
                        </a:r>
                        <a:r>
                          <a:rPr sz="900" dirty="0">
                            <a:latin typeface="+mn-lt"/>
                          </a:rPr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see("\\n")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\\t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>
                            <a:latin typeface="+mn-lt"/>
                          </a:rPr>
                          <a:t>\t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latin typeface="+mn-lt"/>
                          </a:rPr>
                          <a:t>tab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see("\\t")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\\s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\s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rPr lang="es-BO" sz="900" dirty="0" smtClean="0">
                            <a:latin typeface="+mn-lt"/>
                          </a:rPr>
                          <a:t>cualquier </a:t>
                        </a:r>
                        <a:r>
                          <a:rPr sz="900" dirty="0" err="1" smtClean="0">
                            <a:latin typeface="+mn-lt"/>
                          </a:rPr>
                          <a:t>espacio</a:t>
                        </a:r>
                        <a:r>
                          <a:rPr lang="es-BO" sz="900" baseline="0" dirty="0" smtClean="0">
                            <a:latin typeface="+mn-lt"/>
                          </a:rPr>
                          <a:t> e</a:t>
                        </a:r>
                        <a:r>
                          <a:rPr sz="900" dirty="0" smtClean="0">
                            <a:latin typeface="+mn-lt"/>
                          </a:rPr>
                          <a:t>n </a:t>
                        </a:r>
                        <a:r>
                          <a:rPr sz="900" dirty="0" err="1">
                            <a:latin typeface="+mn-lt"/>
                          </a:rPr>
                          <a:t>blanco</a:t>
                        </a:r>
                        <a:r>
                          <a:rPr sz="900" dirty="0">
                            <a:latin typeface="+mn-lt"/>
                          </a:rPr>
                          <a:t> </a:t>
                        </a:r>
                        <a:r>
                          <a:rPr sz="900" i="1" dirty="0">
                            <a:latin typeface="+mn-lt"/>
                          </a:rPr>
                          <a:t>(</a:t>
                        </a:r>
                        <a:r>
                          <a:rPr sz="900" b="1" dirty="0">
                            <a:latin typeface="+mn-lt"/>
                          </a:rPr>
                          <a:t>\S</a:t>
                        </a:r>
                        <a:r>
                          <a:rPr sz="900" b="1" i="1" dirty="0">
                            <a:latin typeface="+mn-lt"/>
                          </a:rPr>
                          <a:t> p</a:t>
                        </a:r>
                        <a:r>
                          <a:rPr sz="900" i="1" dirty="0">
                            <a:latin typeface="+mn-lt"/>
                          </a:rPr>
                          <a:t>ara no-</a:t>
                        </a:r>
                        <a:r>
                          <a:rPr sz="900" i="1" dirty="0" err="1">
                            <a:latin typeface="+mn-lt"/>
                          </a:rPr>
                          <a:t>blancos</a:t>
                        </a:r>
                        <a:r>
                          <a:rPr sz="900" i="1" dirty="0">
                            <a:latin typeface="+mn-lt"/>
                          </a:rPr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see("\\s")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\\d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\d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rPr lang="es-BO" sz="900" dirty="0" smtClean="0">
                            <a:latin typeface="+mn-lt"/>
                          </a:rPr>
                          <a:t>cualquier </a:t>
                        </a:r>
                        <a:r>
                          <a:rPr sz="900" dirty="0" err="1" smtClean="0">
                            <a:latin typeface="+mn-lt"/>
                          </a:rPr>
                          <a:t>dígito</a:t>
                        </a:r>
                        <a:r>
                          <a:rPr sz="900" dirty="0" smtClean="0">
                            <a:latin typeface="+mn-lt"/>
                          </a:rPr>
                          <a:t>  </a:t>
                        </a:r>
                        <a:r>
                          <a:rPr sz="900" i="1" dirty="0">
                            <a:latin typeface="+mn-lt"/>
                          </a:rPr>
                          <a:t>(</a:t>
                        </a:r>
                        <a:r>
                          <a:rPr sz="900" b="1" dirty="0">
                            <a:latin typeface="+mn-lt"/>
                          </a:rPr>
                          <a:t>\D</a:t>
                        </a:r>
                        <a:r>
                          <a:rPr sz="900" i="1" dirty="0">
                            <a:latin typeface="+mn-lt"/>
                          </a:rPr>
                          <a:t> para no-</a:t>
                        </a:r>
                        <a:r>
                          <a:rPr sz="900" i="1" dirty="0" err="1">
                            <a:latin typeface="+mn-lt"/>
                          </a:rPr>
                          <a:t>dígits</a:t>
                        </a:r>
                        <a:r>
                          <a:rPr sz="900" i="1" dirty="0">
                            <a:latin typeface="+mn-lt"/>
                          </a:rPr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see("\\d")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\\w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\w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rPr sz="900">
                            <a:latin typeface="+mn-lt"/>
                          </a:rPr>
                          <a:t>cualquier carácter </a:t>
                        </a:r>
                        <a:r>
                          <a:rPr sz="900" i="1">
                            <a:latin typeface="+mn-lt"/>
                          </a:rPr>
                          <a:t>(</a:t>
                        </a:r>
                        <a:r>
                          <a:rPr sz="900" b="1">
                            <a:latin typeface="+mn-lt"/>
                          </a:rPr>
                          <a:t>\W</a:t>
                        </a:r>
                        <a:r>
                          <a:rPr sz="900" b="1" i="1">
                            <a:latin typeface="+mn-lt"/>
                          </a:rPr>
                          <a:t> </a:t>
                        </a:r>
                        <a:r>
                          <a:rPr sz="900" i="1">
                            <a:latin typeface="+mn-lt"/>
                          </a:rPr>
                          <a:t>para no-caracteres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see("\\w")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\\b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\b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+mn-lt"/>
                          </a:rPr>
                          <a:t>bordes de palabras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see("\\b")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 sz="90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[:digit</a:t>
                        </a:r>
                        <a:r>
                          <a:rPr sz="900" b="0" dirty="0" smtClean="0">
                            <a:latin typeface="+mn-lt"/>
                          </a:rPr>
                          <a:t>:]</a:t>
                        </a:r>
                        <a:r>
                          <a:rPr lang="en-US" sz="900" b="0" dirty="0" smtClean="0">
                            <a:latin typeface="+mn-lt"/>
                          </a:rPr>
                          <a:t> </a:t>
                        </a:r>
                        <a:r>
                          <a:rPr lang="en-US" sz="900" b="1" baseline="30000" dirty="0" smtClean="0">
                            <a:solidFill>
                              <a:schemeClr val="accent5"/>
                            </a:solidFill>
                            <a:latin typeface="+mn-lt"/>
                          </a:rPr>
                          <a:t>1</a:t>
                        </a:r>
                        <a:endParaRPr sz="900" b="1" baseline="30000" dirty="0">
                          <a:solidFill>
                            <a:schemeClr val="accent5"/>
                          </a:solidFill>
                          <a:latin typeface="+mn-lt"/>
                        </a:endParaRP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+mn-lt"/>
                          </a:rPr>
                          <a:t>dígitos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see("[:digit:]")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 sz="90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[:alpha</a:t>
                        </a:r>
                        <a:r>
                          <a:rPr sz="900" b="0" dirty="0" smtClean="0">
                            <a:latin typeface="+mn-lt"/>
                          </a:rPr>
                          <a:t>:]</a:t>
                        </a:r>
                        <a:r>
                          <a:rPr lang="en-US" sz="900" b="0" dirty="0" smtClean="0">
                            <a:latin typeface="+mn-lt"/>
                          </a:rPr>
                          <a:t> </a:t>
                        </a:r>
                        <a:r>
                          <a:rPr lang="en-US" sz="900" b="1" i="0" u="none" strike="noStrike" cap="none" spc="0" baseline="30000" dirty="0" smtClean="0">
                            <a:solidFill>
                              <a:schemeClr val="accent5"/>
                            </a:solidFill>
                            <a:uFillTx/>
                            <a:latin typeface="Source Sans Pro"/>
                            <a:ea typeface="Source Sans Pro"/>
                            <a:cs typeface="Source Sans Pro"/>
                            <a:sym typeface="Helvetica Light"/>
                          </a:rPr>
                          <a:t>1</a:t>
                        </a:r>
                        <a:endParaRPr sz="900" b="0" dirty="0">
                          <a:latin typeface="+mn-lt"/>
                        </a:endParaRP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letras</a:t>
                        </a:r>
                        <a:endParaRPr sz="900" dirty="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see("[:alpha:]")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7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 sz="90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[:lower</a:t>
                        </a:r>
                        <a:r>
                          <a:rPr sz="900" b="0" dirty="0" smtClean="0">
                            <a:latin typeface="+mn-lt"/>
                          </a:rPr>
                          <a:t>:]</a:t>
                        </a:r>
                        <a:r>
                          <a:rPr lang="en-US" sz="900" b="0" dirty="0" smtClean="0">
                            <a:latin typeface="+mn-lt"/>
                          </a:rPr>
                          <a:t> </a:t>
                        </a:r>
                        <a:r>
                          <a:rPr lang="en-US" sz="900" b="1" i="0" u="none" strike="noStrike" cap="none" spc="0" baseline="30000" dirty="0" smtClean="0">
                            <a:solidFill>
                              <a:schemeClr val="accent5"/>
                            </a:solidFill>
                            <a:uFillTx/>
                            <a:latin typeface="Source Sans Pro"/>
                            <a:ea typeface="Source Sans Pro"/>
                            <a:cs typeface="Source Sans Pro"/>
                            <a:sym typeface="Helvetica Light"/>
                          </a:rPr>
                          <a:t>1</a:t>
                        </a:r>
                        <a:endParaRPr sz="900" b="0" dirty="0">
                          <a:latin typeface="+mn-lt"/>
                        </a:endParaRP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+mn-lt"/>
                          </a:rPr>
                          <a:t>letras minúsculas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see("[:lower:]")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8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 sz="90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[:upper</a:t>
                        </a:r>
                        <a:r>
                          <a:rPr sz="900" b="0" dirty="0" smtClean="0">
                            <a:latin typeface="+mn-lt"/>
                          </a:rPr>
                          <a:t>:]</a:t>
                        </a:r>
                        <a:r>
                          <a:rPr lang="en-US" sz="900" b="0" dirty="0" smtClean="0">
                            <a:latin typeface="+mn-lt"/>
                          </a:rPr>
                          <a:t> </a:t>
                        </a:r>
                        <a:r>
                          <a:rPr lang="en-US" sz="900" b="1" i="0" u="none" strike="noStrike" cap="none" spc="0" baseline="30000" dirty="0" smtClean="0">
                            <a:solidFill>
                              <a:schemeClr val="accent5"/>
                            </a:solidFill>
                            <a:uFillTx/>
                            <a:latin typeface="Source Sans Pro"/>
                            <a:ea typeface="Source Sans Pro"/>
                            <a:cs typeface="Source Sans Pro"/>
                            <a:sym typeface="Helvetica Light"/>
                          </a:rPr>
                          <a:t>1</a:t>
                        </a:r>
                        <a:endParaRPr sz="900" b="0" dirty="0">
                          <a:latin typeface="+mn-lt"/>
                        </a:endParaRP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+mn-lt"/>
                          </a:rPr>
                          <a:t>letras mayúsculas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see("[:upper:]")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9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 sz="90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[:</a:t>
                        </a:r>
                        <a:r>
                          <a:rPr sz="900" b="0" dirty="0" err="1">
                            <a:latin typeface="+mn-lt"/>
                          </a:rPr>
                          <a:t>alnum</a:t>
                        </a:r>
                        <a:r>
                          <a:rPr sz="900" b="0" dirty="0" smtClean="0">
                            <a:latin typeface="+mn-lt"/>
                          </a:rPr>
                          <a:t>:]</a:t>
                        </a:r>
                        <a:r>
                          <a:rPr lang="en-US" sz="900" b="0" dirty="0" smtClean="0">
                            <a:latin typeface="+mn-lt"/>
                          </a:rPr>
                          <a:t> </a:t>
                        </a:r>
                        <a:r>
                          <a:rPr lang="en-US" sz="900" b="1" i="0" u="none" strike="noStrike" cap="none" spc="0" baseline="30000" dirty="0" smtClean="0">
                            <a:solidFill>
                              <a:schemeClr val="accent5"/>
                            </a:solidFill>
                            <a:uFillTx/>
                            <a:latin typeface="Source Sans Pro"/>
                            <a:ea typeface="Source Sans Pro"/>
                            <a:cs typeface="Source Sans Pro"/>
                            <a:sym typeface="Helvetica Light"/>
                          </a:rPr>
                          <a:t>1</a:t>
                        </a:r>
                        <a:endParaRPr sz="900" b="0" dirty="0">
                          <a:latin typeface="+mn-lt"/>
                        </a:endParaRP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letras</a:t>
                        </a:r>
                        <a:r>
                          <a:rPr sz="900" dirty="0">
                            <a:latin typeface="+mn-lt"/>
                          </a:rPr>
                          <a:t> y </a:t>
                        </a:r>
                        <a:r>
                          <a:rPr sz="900" dirty="0" err="1">
                            <a:latin typeface="+mn-lt"/>
                          </a:rPr>
                          <a:t>números</a:t>
                        </a:r>
                        <a:endParaRPr sz="900" dirty="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see("[:alnum:]")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 sz="90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[:</a:t>
                        </a:r>
                        <a:r>
                          <a:rPr sz="900" b="0" dirty="0" err="1">
                            <a:latin typeface="+mn-lt"/>
                          </a:rPr>
                          <a:t>punct</a:t>
                        </a:r>
                        <a:r>
                          <a:rPr sz="900" b="0" dirty="0" smtClean="0">
                            <a:latin typeface="+mn-lt"/>
                          </a:rPr>
                          <a:t>:]</a:t>
                        </a:r>
                        <a:r>
                          <a:rPr lang="en-US" sz="900" b="0" dirty="0" smtClean="0">
                            <a:latin typeface="+mn-lt"/>
                          </a:rPr>
                          <a:t> </a:t>
                        </a:r>
                        <a:r>
                          <a:rPr lang="en-US" sz="900" b="1" i="0" u="none" strike="noStrike" cap="none" spc="0" baseline="30000" dirty="0" smtClean="0">
                            <a:solidFill>
                              <a:schemeClr val="accent5"/>
                            </a:solidFill>
                            <a:uFillTx/>
                            <a:latin typeface="Source Sans Pro"/>
                            <a:ea typeface="Source Sans Pro"/>
                            <a:cs typeface="Source Sans Pro"/>
                            <a:sym typeface="Helvetica Light"/>
                          </a:rPr>
                          <a:t>1</a:t>
                        </a:r>
                        <a:endParaRPr sz="900" b="0" dirty="0">
                          <a:latin typeface="+mn-lt"/>
                        </a:endParaRP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lang="es-BO" sz="900" dirty="0" smtClean="0">
                            <a:latin typeface="+mn-lt"/>
                          </a:rPr>
                          <a:t>p</a:t>
                        </a:r>
                        <a:r>
                          <a:rPr sz="900" dirty="0" err="1" smtClean="0">
                            <a:latin typeface="+mn-lt"/>
                          </a:rPr>
                          <a:t>untuación</a:t>
                        </a:r>
                        <a:endParaRPr sz="900" dirty="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see("[:punct:]")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 sz="90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[:graph</a:t>
                        </a:r>
                        <a:r>
                          <a:rPr sz="900" b="0" dirty="0" smtClean="0">
                            <a:latin typeface="+mn-lt"/>
                          </a:rPr>
                          <a:t>:]</a:t>
                        </a:r>
                        <a:r>
                          <a:rPr lang="en-US" sz="900" b="0" dirty="0" smtClean="0">
                            <a:latin typeface="+mn-lt"/>
                          </a:rPr>
                          <a:t> </a:t>
                        </a:r>
                        <a:r>
                          <a:rPr lang="en-US" sz="900" b="1" i="0" u="none" strike="noStrike" cap="none" spc="0" baseline="30000" dirty="0" smtClean="0">
                            <a:solidFill>
                              <a:schemeClr val="accent5"/>
                            </a:solidFill>
                            <a:uFillTx/>
                            <a:latin typeface="Source Sans Pro"/>
                            <a:ea typeface="Source Sans Pro"/>
                            <a:cs typeface="Source Sans Pro"/>
                            <a:sym typeface="Helvetica Light"/>
                          </a:rPr>
                          <a:t>1</a:t>
                        </a:r>
                        <a:endParaRPr sz="900" b="0" dirty="0">
                          <a:latin typeface="+mn-lt"/>
                        </a:endParaRP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+mn-lt"/>
                          </a:rPr>
                          <a:t>letras, números, y puntuación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see("[:graph:]")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 sz="90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[:space</a:t>
                        </a:r>
                        <a:r>
                          <a:rPr sz="900" b="0" dirty="0" smtClean="0">
                            <a:latin typeface="+mn-lt"/>
                          </a:rPr>
                          <a:t>:]</a:t>
                        </a:r>
                        <a:r>
                          <a:rPr lang="en-US" sz="900" b="0" dirty="0" smtClean="0">
                            <a:latin typeface="+mn-lt"/>
                          </a:rPr>
                          <a:t> </a:t>
                        </a:r>
                        <a:r>
                          <a:rPr lang="en-US" sz="900" b="1" i="0" u="none" strike="noStrike" cap="none" spc="0" baseline="30000" dirty="0" smtClean="0">
                            <a:solidFill>
                              <a:schemeClr val="accent5"/>
                            </a:solidFill>
                            <a:uFillTx/>
                            <a:latin typeface="Source Sans Pro"/>
                            <a:ea typeface="Source Sans Pro"/>
                            <a:cs typeface="Source Sans Pro"/>
                            <a:sym typeface="Helvetica Light"/>
                          </a:rPr>
                          <a:t>1</a:t>
                        </a:r>
                        <a:endParaRPr sz="900" b="0" dirty="0">
                          <a:latin typeface="+mn-lt"/>
                        </a:endParaRP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caracteres</a:t>
                        </a:r>
                        <a:r>
                          <a:rPr sz="900" dirty="0">
                            <a:latin typeface="+mn-lt"/>
                          </a:rPr>
                          <a:t> </a:t>
                        </a:r>
                        <a:r>
                          <a:rPr sz="900" dirty="0" err="1">
                            <a:latin typeface="+mn-lt"/>
                          </a:rPr>
                          <a:t>espacio</a:t>
                        </a:r>
                        <a:r>
                          <a:rPr sz="900" dirty="0">
                            <a:latin typeface="+mn-lt"/>
                          </a:rPr>
                          <a:t> </a:t>
                        </a:r>
                        <a:r>
                          <a:rPr sz="900" dirty="0" smtClean="0">
                            <a:latin typeface="+mn-lt"/>
                          </a:rPr>
                          <a:t>(</a:t>
                        </a:r>
                        <a:r>
                          <a:rPr lang="en-US" sz="900" dirty="0" err="1" smtClean="0">
                            <a:latin typeface="+mn-lt"/>
                          </a:rPr>
                          <a:t>por</a:t>
                        </a:r>
                        <a:r>
                          <a:rPr lang="en-US" sz="900" baseline="0" dirty="0" smtClean="0">
                            <a:latin typeface="+mn-lt"/>
                          </a:rPr>
                          <a:t> </a:t>
                        </a:r>
                        <a:r>
                          <a:rPr lang="en-US" sz="900" baseline="0" dirty="0" err="1" smtClean="0">
                            <a:latin typeface="+mn-lt"/>
                          </a:rPr>
                          <a:t>ej</a:t>
                        </a:r>
                        <a:r>
                          <a:rPr sz="900" dirty="0" smtClean="0">
                            <a:latin typeface="+mn-lt"/>
                          </a:rPr>
                          <a:t>. </a:t>
                        </a:r>
                        <a:r>
                          <a:rPr sz="900" dirty="0">
                            <a:latin typeface="+mn-lt"/>
                          </a:rPr>
                          <a:t>\s)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see("[:space:]")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 sz="90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0" dirty="0">
                            <a:latin typeface="+mn-lt"/>
                          </a:rPr>
                          <a:t>[:blank</a:t>
                        </a:r>
                        <a:r>
                          <a:rPr sz="900" b="0" dirty="0" smtClean="0">
                            <a:latin typeface="+mn-lt"/>
                          </a:rPr>
                          <a:t>:]</a:t>
                        </a:r>
                        <a:r>
                          <a:rPr lang="en-US" sz="900" b="0" dirty="0" smtClean="0">
                            <a:latin typeface="+mn-lt"/>
                          </a:rPr>
                          <a:t> </a:t>
                        </a:r>
                        <a:r>
                          <a:rPr lang="en-US" sz="900" b="1" i="0" u="none" strike="noStrike" cap="none" spc="0" baseline="30000" dirty="0" smtClean="0">
                            <a:solidFill>
                              <a:schemeClr val="accent5"/>
                            </a:solidFill>
                            <a:uFillTx/>
                            <a:latin typeface="Source Sans Pro"/>
                            <a:ea typeface="Source Sans Pro"/>
                            <a:cs typeface="Source Sans Pro"/>
                            <a:sym typeface="Helvetica Light"/>
                          </a:rPr>
                          <a:t>1</a:t>
                        </a:r>
                        <a:endParaRPr sz="900" b="0" dirty="0">
                          <a:latin typeface="+mn-lt"/>
                        </a:endParaRP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espacios</a:t>
                        </a:r>
                        <a:r>
                          <a:rPr sz="900" dirty="0">
                            <a:latin typeface="+mn-lt"/>
                          </a:rPr>
                          <a:t> y tab (</a:t>
                        </a:r>
                        <a:r>
                          <a:rPr sz="900" dirty="0" err="1">
                            <a:latin typeface="+mn-lt"/>
                          </a:rPr>
                          <a:t>pero</a:t>
                        </a:r>
                        <a:r>
                          <a:rPr sz="900" dirty="0">
                            <a:latin typeface="+mn-lt"/>
                          </a:rPr>
                          <a:t> no </a:t>
                        </a:r>
                        <a:r>
                          <a:rPr sz="900" dirty="0" err="1">
                            <a:latin typeface="+mn-lt"/>
                          </a:rPr>
                          <a:t>nueva</a:t>
                        </a:r>
                        <a:r>
                          <a:rPr sz="900" dirty="0">
                            <a:latin typeface="+mn-lt"/>
                          </a:rPr>
                          <a:t> </a:t>
                        </a:r>
                        <a:r>
                          <a:rPr sz="900" dirty="0" err="1">
                            <a:latin typeface="+mn-lt"/>
                          </a:rPr>
                          <a:t>línea</a:t>
                        </a:r>
                        <a:r>
                          <a:rPr sz="900" dirty="0">
                            <a:latin typeface="+mn-lt"/>
                          </a:rPr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see("[:blank:]")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 sz="90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 dirty="0">
                            <a:latin typeface="+mn-lt"/>
                          </a:rPr>
                          <a:t>.</a:t>
                        </a:r>
                      </a:p>
                    </a:txBody>
                    <a:tcPr marL="182880" marR="18288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cada</a:t>
                        </a:r>
                        <a:r>
                          <a:rPr sz="900" dirty="0">
                            <a:latin typeface="+mn-lt"/>
                          </a:rPr>
                          <a:t> </a:t>
                        </a:r>
                        <a:r>
                          <a:rPr sz="900" dirty="0" err="1">
                            <a:latin typeface="+mn-lt"/>
                          </a:rPr>
                          <a:t>carácter</a:t>
                        </a:r>
                        <a:r>
                          <a:rPr sz="900" dirty="0">
                            <a:latin typeface="+mn-lt"/>
                          </a:rPr>
                          <a:t> </a:t>
                        </a:r>
                        <a:r>
                          <a:rPr sz="900" dirty="0" err="1">
                            <a:latin typeface="+mn-lt"/>
                          </a:rPr>
                          <a:t>excepto</a:t>
                        </a:r>
                        <a:r>
                          <a:rPr sz="900" dirty="0">
                            <a:latin typeface="+mn-lt"/>
                          </a:rPr>
                          <a:t> </a:t>
                        </a:r>
                        <a:r>
                          <a:rPr sz="900" dirty="0" err="1">
                            <a:latin typeface="+mn-lt"/>
                          </a:rPr>
                          <a:t>una</a:t>
                        </a:r>
                        <a:r>
                          <a:rPr sz="900" dirty="0">
                            <a:latin typeface="+mn-lt"/>
                          </a:rPr>
                          <a:t> </a:t>
                        </a:r>
                        <a:r>
                          <a:rPr sz="900" dirty="0" err="1">
                            <a:latin typeface="+mn-lt"/>
                          </a:rPr>
                          <a:t>nueva</a:t>
                        </a:r>
                        <a:r>
                          <a:rPr sz="900" dirty="0">
                            <a:latin typeface="+mn-lt"/>
                          </a:rPr>
                          <a:t> </a:t>
                        </a:r>
                        <a:r>
                          <a:rPr sz="900" dirty="0" err="1">
                            <a:latin typeface="+mn-lt"/>
                          </a:rPr>
                          <a:t>línea</a:t>
                        </a:r>
                        <a:endParaRPr sz="900" dirty="0">
                          <a:latin typeface="+mn-lt"/>
                        </a:endParaRP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</a:rPr>
                          <a:t>see(".")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 err="1">
                            <a:latin typeface="+mn-lt"/>
                          </a:rPr>
                          <a:t>abc</a:t>
                        </a:r>
                        <a:r>
                          <a:rPr sz="900" dirty="0">
                            <a:latin typeface="+mn-lt"/>
                          </a:rPr>
                          <a:t> ABC 123   .!?\(){}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5"/>
                    </a:ext>
                  </a:extLst>
                </a:tr>
                <a:tr h="179277"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 sz="1100" dirty="0">
                          <a:latin typeface="+mn-lt"/>
                        </a:endParaRP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noFill/>
                        <a:miter lim="400000"/>
                      </a:lnR>
                      <a:lnT w="0">
                        <a:miter lim="400000"/>
                      </a:lnT>
                      <a:lnB w="0">
                        <a:noFill/>
                        <a:miter lim="400000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 sz="1100" dirty="0">
                          <a:latin typeface="+mn-lt"/>
                        </a:endParaRP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 sz="1100" dirty="0">
                          <a:latin typeface="+mn-lt"/>
                        </a:endParaRP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 sz="1100" dirty="0">
                          <a:latin typeface="+mn-lt"/>
                        </a:endParaRP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 sz="1100" dirty="0">
                          <a:latin typeface="+mn-lt"/>
                        </a:endParaRP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6"/>
                    </a:ext>
                  </a:extLst>
                </a:tr>
              </a:tbl>
            </a:graphicData>
          </a:graphic>
        </p:graphicFrame>
        <p:sp>
          <p:nvSpPr>
            <p:cNvPr id="1633" name="Rectangle"/>
            <p:cNvSpPr/>
            <p:nvPr/>
          </p:nvSpPr>
          <p:spPr>
            <a:xfrm>
              <a:off x="6613933" y="4495126"/>
              <a:ext cx="13177" cy="173039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34" name="Rectangle"/>
            <p:cNvSpPr/>
            <p:nvPr/>
          </p:nvSpPr>
          <p:spPr>
            <a:xfrm>
              <a:off x="7720324" y="3909682"/>
              <a:ext cx="13177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35" name="Rectangle"/>
            <p:cNvSpPr/>
            <p:nvPr/>
          </p:nvSpPr>
          <p:spPr>
            <a:xfrm>
              <a:off x="7720324" y="3518750"/>
              <a:ext cx="13177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36" name="Rectangle"/>
            <p:cNvSpPr/>
            <p:nvPr/>
          </p:nvSpPr>
          <p:spPr>
            <a:xfrm>
              <a:off x="7715838" y="6059805"/>
              <a:ext cx="13177" cy="17304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37" name="1"/>
            <p:cNvSpPr/>
            <p:nvPr/>
          </p:nvSpPr>
          <p:spPr>
            <a:xfrm>
              <a:off x="2585134" y="4596597"/>
              <a:ext cx="84943" cy="274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endParaRPr dirty="0"/>
            </a:p>
          </p:txBody>
        </p:sp>
        <p:sp>
          <p:nvSpPr>
            <p:cNvPr id="1638" name="1"/>
            <p:cNvSpPr/>
            <p:nvPr/>
          </p:nvSpPr>
          <p:spPr>
            <a:xfrm>
              <a:off x="2668861" y="4793432"/>
              <a:ext cx="84943" cy="27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endParaRPr dirty="0"/>
            </a:p>
          </p:txBody>
        </p:sp>
        <p:sp>
          <p:nvSpPr>
            <p:cNvPr id="1639" name="1"/>
            <p:cNvSpPr/>
            <p:nvPr/>
          </p:nvSpPr>
          <p:spPr>
            <a:xfrm>
              <a:off x="2668861" y="4989436"/>
              <a:ext cx="84943" cy="27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endParaRPr dirty="0"/>
            </a:p>
          </p:txBody>
        </p:sp>
        <p:sp>
          <p:nvSpPr>
            <p:cNvPr id="1640" name="1"/>
            <p:cNvSpPr/>
            <p:nvPr/>
          </p:nvSpPr>
          <p:spPr>
            <a:xfrm>
              <a:off x="2674458" y="5185442"/>
              <a:ext cx="84943" cy="27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dirty="0" smtClean="0"/>
                <a:t> </a:t>
              </a:r>
              <a:endParaRPr dirty="0"/>
            </a:p>
          </p:txBody>
        </p:sp>
        <p:sp>
          <p:nvSpPr>
            <p:cNvPr id="1641" name="1"/>
            <p:cNvSpPr/>
            <p:nvPr/>
          </p:nvSpPr>
          <p:spPr>
            <a:xfrm>
              <a:off x="2695937" y="5381448"/>
              <a:ext cx="84943" cy="27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dirty="0" smtClean="0"/>
                <a:t> </a:t>
              </a:r>
              <a:endParaRPr dirty="0"/>
            </a:p>
          </p:txBody>
        </p:sp>
        <p:sp>
          <p:nvSpPr>
            <p:cNvPr id="1642" name="1"/>
            <p:cNvSpPr/>
            <p:nvPr/>
          </p:nvSpPr>
          <p:spPr>
            <a:xfrm>
              <a:off x="2674458" y="5577452"/>
              <a:ext cx="84943" cy="27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dirty="0" smtClean="0"/>
                <a:t> </a:t>
              </a:r>
              <a:endParaRPr dirty="0"/>
            </a:p>
          </p:txBody>
        </p:sp>
        <p:sp>
          <p:nvSpPr>
            <p:cNvPr id="1643" name="1"/>
            <p:cNvSpPr/>
            <p:nvPr/>
          </p:nvSpPr>
          <p:spPr>
            <a:xfrm>
              <a:off x="2674458" y="5773458"/>
              <a:ext cx="84943" cy="27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dirty="0" smtClean="0"/>
                <a:t> </a:t>
              </a:r>
              <a:endParaRPr dirty="0"/>
            </a:p>
          </p:txBody>
        </p:sp>
        <p:sp>
          <p:nvSpPr>
            <p:cNvPr id="1644" name="1"/>
            <p:cNvSpPr/>
            <p:nvPr/>
          </p:nvSpPr>
          <p:spPr>
            <a:xfrm>
              <a:off x="2662498" y="5969463"/>
              <a:ext cx="84943" cy="27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dirty="0" smtClean="0"/>
                <a:t> </a:t>
              </a:r>
              <a:endParaRPr dirty="0"/>
            </a:p>
          </p:txBody>
        </p:sp>
      </p:grpSp>
      <p:graphicFrame>
        <p:nvGraphicFramePr>
          <p:cNvPr id="313" name="Table"/>
          <p:cNvGraphicFramePr/>
          <p:nvPr>
            <p:extLst>
              <p:ext uri="{D42A27DB-BD31-4B8C-83A1-F6EECF244321}">
                <p14:modId xmlns:p14="http://schemas.microsoft.com/office/powerpoint/2010/main" val="2433198779"/>
              </p:ext>
            </p:extLst>
          </p:nvPr>
        </p:nvGraphicFramePr>
        <p:xfrm>
          <a:off x="11176000" y="4787900"/>
          <a:ext cx="914400" cy="123952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a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b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c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d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e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f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g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h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err="1" smtClean="0"/>
                        <a:t>i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j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k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l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m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n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o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p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q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r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s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t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u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v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w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x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1200" dirty="0" smtClean="0"/>
                        <a:t>z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</a:pPr>
                      <a:endParaRPr dirty="0"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4" name="Table"/>
          <p:cNvGraphicFramePr/>
          <p:nvPr>
            <p:extLst>
              <p:ext uri="{D42A27DB-BD31-4B8C-83A1-F6EECF244321}">
                <p14:modId xmlns:p14="http://schemas.microsoft.com/office/powerpoint/2010/main" val="834039009"/>
              </p:ext>
            </p:extLst>
          </p:nvPr>
        </p:nvGraphicFramePr>
        <p:xfrm>
          <a:off x="11014200" y="2562946"/>
          <a:ext cx="2193090" cy="48260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14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6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62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62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62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62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62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62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62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,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: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;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!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\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|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`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=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^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“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&gt;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</a:t>
                      </a:r>
                      <a:endParaRPr lang="en-US" sz="1200" dirty="0"/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7" name="Picture 3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2981" y="953018"/>
            <a:ext cx="133350" cy="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2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2288</Words>
  <Application>Microsoft Office PowerPoint</Application>
  <PresentationFormat>Custom</PresentationFormat>
  <Paragraphs>514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Avenir Roman</vt:lpstr>
      <vt:lpstr>Gill Sans</vt:lpstr>
      <vt:lpstr>Helvetica</vt:lpstr>
      <vt:lpstr>Helvetica Light</vt:lpstr>
      <vt:lpstr>Segoe UI Semibold</vt:lpstr>
      <vt:lpstr>Source Sans Pro</vt:lpstr>
      <vt:lpstr>Source Sans Pro ExtraLight</vt:lpstr>
      <vt:lpstr>Source Sans Pro Light</vt:lpstr>
      <vt:lpstr>Source Sans Pro Semibold</vt:lpstr>
      <vt:lpstr>White</vt:lpstr>
      <vt:lpstr>Manipulación de cadenas con stringr : : GUÍA RÁPIDA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manipulation with stringr : : CHEAT SHEET</dc:title>
  <dc:creator>Palo</dc:creator>
  <cp:lastModifiedBy>L.P. Rojas Saunero</cp:lastModifiedBy>
  <cp:revision>56</cp:revision>
  <dcterms:modified xsi:type="dcterms:W3CDTF">2019-12-10T16:37:02Z</dcterms:modified>
</cp:coreProperties>
</file>