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5" r:id="rId3"/>
    <p:sldId id="297" r:id="rId4"/>
    <p:sldId id="312" r:id="rId5"/>
    <p:sldId id="311" r:id="rId6"/>
    <p:sldId id="296" r:id="rId7"/>
    <p:sldId id="299" r:id="rId8"/>
    <p:sldId id="300" r:id="rId9"/>
    <p:sldId id="301" r:id="rId10"/>
    <p:sldId id="287" r:id="rId11"/>
    <p:sldId id="266" r:id="rId12"/>
    <p:sldId id="268" r:id="rId13"/>
    <p:sldId id="286" r:id="rId14"/>
    <p:sldId id="278" r:id="rId15"/>
    <p:sldId id="280" r:id="rId16"/>
    <p:sldId id="288" r:id="rId17"/>
    <p:sldId id="290" r:id="rId18"/>
    <p:sldId id="283" r:id="rId19"/>
    <p:sldId id="285" r:id="rId20"/>
    <p:sldId id="293" r:id="rId21"/>
    <p:sldId id="307" r:id="rId22"/>
    <p:sldId id="309" r:id="rId23"/>
    <p:sldId id="313" r:id="rId24"/>
    <p:sldId id="308" r:id="rId25"/>
    <p:sldId id="302"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00"/>
    <a:srgbClr val="F49494"/>
    <a:srgbClr val="303138"/>
    <a:srgbClr val="C43829"/>
    <a:srgbClr val="F1A9A9"/>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3D6C0-6CB1-4EBC-B427-2EE2B6F1C651}" v="1" dt="2021-04-03T17:43:31.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 Yue, Felix Wang" userId="d9cd7604df7081bf" providerId="LiveId" clId="{E063D6C0-6CB1-4EBC-B427-2EE2B6F1C651}"/>
    <pc:docChg chg="custSel modSld">
      <pc:chgData name="Dong Yue, Felix Wang" userId="d9cd7604df7081bf" providerId="LiveId" clId="{E063D6C0-6CB1-4EBC-B427-2EE2B6F1C651}" dt="2021-04-03T17:43:32.858" v="1" actId="478"/>
      <pc:docMkLst>
        <pc:docMk/>
      </pc:docMkLst>
      <pc:sldChg chg="addSp delSp modSp mod">
        <pc:chgData name="Dong Yue, Felix Wang" userId="d9cd7604df7081bf" providerId="LiveId" clId="{E063D6C0-6CB1-4EBC-B427-2EE2B6F1C651}" dt="2021-04-03T17:43:32.858" v="1" actId="478"/>
        <pc:sldMkLst>
          <pc:docMk/>
          <pc:sldMk cId="2366133254" sldId="266"/>
        </pc:sldMkLst>
        <pc:spChg chg="add del mod">
          <ac:chgData name="Dong Yue, Felix Wang" userId="d9cd7604df7081bf" providerId="LiveId" clId="{E063D6C0-6CB1-4EBC-B427-2EE2B6F1C651}" dt="2021-04-03T17:43:32.858" v="1" actId="478"/>
          <ac:spMkLst>
            <pc:docMk/>
            <pc:sldMk cId="2366133254" sldId="266"/>
            <ac:spMk id="16" creationId="{69DE7A42-3770-4938-A59F-941AD7B2C3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51D3-626A-420A-B930-ED28FC9C3216}" type="datetimeFigureOut">
              <a:rPr lang="en-GB"/>
              <a:t>04/04/2021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DEA84-0108-45BA-972C-B3E1D9B0C4E0}" type="slidenum">
              <a:rPr lang="en-GB"/>
              <a:t>‹#›</a:t>
            </a:fld>
            <a:endParaRPr lang="en-GB"/>
          </a:p>
        </p:txBody>
      </p:sp>
    </p:spTree>
    <p:extLst>
      <p:ext uri="{BB962C8B-B14F-4D97-AF65-F5344CB8AC3E}">
        <p14:creationId xmlns:p14="http://schemas.microsoft.com/office/powerpoint/2010/main" val="338023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ckinsey.com/industries/technology-media-and-telecommunications/our-insights/a-machine-learning-approach-to-venture-capit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1: Introductions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We’re Team 1, and today we will be going through on the topic of Data Science and Analytics in Venture Capital.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before beginning, the reason why we, or at least, I, decided on this topic was because of our venture sessions, it seems to be highly based on intuition and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feel”,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think”, and often times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would think that there has got to be some way to automate this and give a rough probability of chances of failure of a startup based on some metrics right, rather than just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dont</a:t>
            </a:r>
            <a:r>
              <a:rPr lang="en-US" sz="1800" b="0" i="0" u="none" strike="noStrike" dirty="0">
                <a:solidFill>
                  <a:srgbClr val="000000"/>
                </a:solidFill>
                <a:effectLst/>
                <a:latin typeface="Arial" panose="020B0604020202020204" pitchFamily="34" charset="0"/>
              </a:rPr>
              <a:t> think its good”. So anyways we decided to investigate if VC operations can be improved through data science and analytics, basically technology. </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1</a:t>
            </a:fld>
            <a:endParaRPr lang="en-GB"/>
          </a:p>
        </p:txBody>
      </p:sp>
    </p:spTree>
    <p:extLst>
      <p:ext uri="{BB962C8B-B14F-4D97-AF65-F5344CB8AC3E}">
        <p14:creationId xmlns:p14="http://schemas.microsoft.com/office/powerpoint/2010/main" val="358382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10</a:t>
            </a:fld>
            <a:endParaRPr lang="en-GB"/>
          </a:p>
        </p:txBody>
      </p:sp>
    </p:spTree>
    <p:extLst>
      <p:ext uri="{BB962C8B-B14F-4D97-AF65-F5344CB8AC3E}">
        <p14:creationId xmlns:p14="http://schemas.microsoft.com/office/powerpoint/2010/main" val="365783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11</a:t>
            </a:fld>
            <a:endParaRPr lang="en-GB"/>
          </a:p>
        </p:txBody>
      </p:sp>
    </p:spTree>
    <p:extLst>
      <p:ext uri="{BB962C8B-B14F-4D97-AF65-F5344CB8AC3E}">
        <p14:creationId xmlns:p14="http://schemas.microsoft.com/office/powerpoint/2010/main" val="3815193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15</a:t>
            </a:fld>
            <a:endParaRPr lang="en-GB"/>
          </a:p>
        </p:txBody>
      </p:sp>
    </p:spTree>
    <p:extLst>
      <p:ext uri="{BB962C8B-B14F-4D97-AF65-F5344CB8AC3E}">
        <p14:creationId xmlns:p14="http://schemas.microsoft.com/office/powerpoint/2010/main" val="101214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Calibri" panose="020F0502020204030204" pitchFamily="34" charset="0"/>
              </a:rPr>
              <a:t>Slide 16:</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Moving on, we understand that portfolio support is an aspect where VCs spend most of their time. Therefore, in this section, I’ll be going through how Data Science and Analytics can help in portfolio support.</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Next slide please.</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16</a:t>
            </a:fld>
            <a:endParaRPr lang="en-GB"/>
          </a:p>
        </p:txBody>
      </p:sp>
    </p:spTree>
    <p:extLst>
      <p:ext uri="{BB962C8B-B14F-4D97-AF65-F5344CB8AC3E}">
        <p14:creationId xmlns:p14="http://schemas.microsoft.com/office/powerpoint/2010/main" val="329040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Calibri" panose="020F0502020204030204" pitchFamily="34" charset="0"/>
              </a:rPr>
              <a:t>Slide 17:</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Firstly, some VCs will help their portfolio companies through the most direct manner which is to advise and assist them in Data Science &amp; Analytics projects. Most of the time, these VCs will have a dedicated data science team to do this.</a:t>
            </a:r>
            <a:endParaRPr lang="en-US" b="0" dirty="0">
              <a:effectLst/>
            </a:endParaRPr>
          </a:p>
          <a:p>
            <a:pPr rtl="0">
              <a:spcBef>
                <a:spcPts val="0"/>
              </a:spcBef>
              <a:spcAft>
                <a:spcPts val="0"/>
              </a:spcAft>
            </a:pPr>
            <a:br>
              <a:rPr lang="en-US" dirty="0"/>
            </a:br>
            <a:r>
              <a:rPr lang="en-US" sz="1800" b="0" i="0" u="none" strike="noStrike" dirty="0">
                <a:solidFill>
                  <a:srgbClr val="000000"/>
                </a:solidFill>
                <a:effectLst/>
                <a:latin typeface="Calibri" panose="020F0502020204030204" pitchFamily="34" charset="0"/>
              </a:rPr>
              <a:t>One example would be </a:t>
            </a:r>
            <a:r>
              <a:rPr lang="en-US" sz="1800" b="1" i="0" u="none" strike="noStrike" dirty="0">
                <a:solidFill>
                  <a:srgbClr val="000000"/>
                </a:solidFill>
                <a:effectLst/>
                <a:latin typeface="Calibri" panose="020F0502020204030204" pitchFamily="34" charset="0"/>
              </a:rPr>
              <a:t>Georgian Partners.</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Georgian Partners developed a suite of software tools, called Epsilon which will allow its portfolio companies to accelerate the pace at which they can roll out and apply Data Science, Machine Learning and AI projects.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Epsilon brings privacy guarantees and enables better data and ML model aggregation.</a:t>
            </a: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The other example that I would like to highlight is </a:t>
            </a:r>
            <a:r>
              <a:rPr lang="en-US" sz="1800" b="1" i="0" u="none" strike="noStrike" dirty="0" err="1">
                <a:solidFill>
                  <a:srgbClr val="000000"/>
                </a:solidFill>
                <a:effectLst/>
                <a:latin typeface="Calibri" panose="020F0502020204030204" pitchFamily="34" charset="0"/>
              </a:rPr>
              <a:t>Openspace</a:t>
            </a:r>
            <a:r>
              <a:rPr lang="en-US" sz="1800" b="1" i="0" u="none" strike="noStrike" dirty="0">
                <a:solidFill>
                  <a:srgbClr val="000000"/>
                </a:solidFill>
                <a:effectLst/>
                <a:latin typeface="Calibri" panose="020F0502020204030204" pitchFamily="34" charset="0"/>
              </a:rPr>
              <a:t> Ventures</a:t>
            </a:r>
            <a:r>
              <a:rPr lang="en-US" sz="1800" b="0" i="0" u="none" strike="noStrike" dirty="0">
                <a:solidFill>
                  <a:srgbClr val="000000"/>
                </a:solidFill>
                <a:effectLst/>
                <a:latin typeface="Calibri" panose="020F0502020204030204" pitchFamily="34" charset="0"/>
              </a:rPr>
              <a:t>.</a:t>
            </a:r>
            <a:endParaRPr lang="en-US"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part of our research, our team </a:t>
            </a:r>
            <a:r>
              <a:rPr lang="en-US" sz="1800" b="1" i="0" u="none" strike="noStrike" dirty="0">
                <a:solidFill>
                  <a:srgbClr val="000000"/>
                </a:solidFill>
                <a:effectLst/>
                <a:latin typeface="Calibri" panose="020F0502020204030204" pitchFamily="34" charset="0"/>
              </a:rPr>
              <a:t>spoke directly to Dr Zhao Yiliang </a:t>
            </a:r>
            <a:r>
              <a:rPr lang="en-US" sz="1800" b="0" i="0" u="none" strike="noStrike" dirty="0">
                <a:solidFill>
                  <a:srgbClr val="000000"/>
                </a:solidFill>
                <a:effectLst/>
                <a:latin typeface="Calibri" panose="020F0502020204030204" pitchFamily="34" charset="0"/>
              </a:rPr>
              <a:t>of </a:t>
            </a:r>
            <a:r>
              <a:rPr lang="en-US" sz="1800" b="0" i="0" u="none" strike="noStrike" dirty="0" err="1">
                <a:solidFill>
                  <a:srgbClr val="000000"/>
                </a:solidFill>
                <a:effectLst/>
                <a:latin typeface="Calibri" panose="020F0502020204030204" pitchFamily="34" charset="0"/>
              </a:rPr>
              <a:t>Openspace</a:t>
            </a:r>
            <a:r>
              <a:rPr lang="en-US" sz="1800" b="0" i="0" u="none" strike="noStrike" dirty="0">
                <a:solidFill>
                  <a:srgbClr val="000000"/>
                </a:solidFill>
                <a:effectLst/>
                <a:latin typeface="Calibri" panose="020F0502020204030204" pitchFamily="34" charset="0"/>
              </a:rPr>
              <a:t> Ventures. To provide some context, he’s the </a:t>
            </a:r>
            <a:r>
              <a:rPr lang="en-US" sz="1800" b="1" i="0" u="none" strike="noStrike" dirty="0">
                <a:solidFill>
                  <a:srgbClr val="000000"/>
                </a:solidFill>
                <a:effectLst/>
                <a:latin typeface="Calibri" panose="020F0502020204030204" pitchFamily="34" charset="0"/>
              </a:rPr>
              <a:t>VP of the data science team</a:t>
            </a:r>
            <a:r>
              <a:rPr lang="en-US" sz="1800" b="0" i="0" u="none" strike="noStrike" dirty="0">
                <a:solidFill>
                  <a:srgbClr val="000000"/>
                </a:solidFill>
                <a:effectLst/>
                <a:latin typeface="Calibri" panose="020F0502020204030204" pitchFamily="34" charset="0"/>
              </a:rPr>
              <a:t> at OSV.</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 mentioned that he was mainly supporting their </a:t>
            </a:r>
            <a:r>
              <a:rPr lang="en-US" sz="1800" b="0" i="0" u="none" strike="noStrike" dirty="0" err="1">
                <a:solidFill>
                  <a:srgbClr val="000000"/>
                </a:solidFill>
                <a:effectLst/>
                <a:latin typeface="Calibri" panose="020F0502020204030204" pitchFamily="34" charset="0"/>
              </a:rPr>
              <a:t>portcos</a:t>
            </a:r>
            <a:r>
              <a:rPr lang="en-US" sz="1800" b="0" i="0" u="none" strike="noStrike" dirty="0">
                <a:solidFill>
                  <a:srgbClr val="000000"/>
                </a:solidFill>
                <a:effectLst/>
                <a:latin typeface="Calibri" panose="020F0502020204030204" pitchFamily="34" charset="0"/>
              </a:rPr>
              <a:t> in terms of </a:t>
            </a:r>
            <a:r>
              <a:rPr lang="en-US" sz="1800" b="1" i="0" u="none" strike="noStrike" dirty="0">
                <a:solidFill>
                  <a:srgbClr val="000000"/>
                </a:solidFill>
                <a:effectLst/>
                <a:latin typeface="Calibri" panose="020F0502020204030204" pitchFamily="34" charset="0"/>
              </a:rPr>
              <a:t>recruitment and also helping them directly</a:t>
            </a:r>
            <a:r>
              <a:rPr lang="en-US" sz="1800" b="0" i="0" u="none" strike="noStrike" dirty="0">
                <a:solidFill>
                  <a:srgbClr val="000000"/>
                </a:solidFill>
                <a:effectLst/>
                <a:latin typeface="Calibri" panose="020F0502020204030204" pitchFamily="34" charset="0"/>
              </a:rPr>
              <a:t> with their data science and analytics projects.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 explained that usually a company will have a problem they want to solve or outcome they want to achieve using data science and from there, he’ll provide his opinion on the different approaches to take and how they should go about building their data science models.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Some examples of the portfolio companies include </a:t>
            </a:r>
            <a:r>
              <a:rPr lang="en-US" sz="1800" b="0" i="0" u="none" strike="noStrike" dirty="0" err="1">
                <a:solidFill>
                  <a:srgbClr val="000000"/>
                </a:solidFill>
                <a:effectLst/>
                <a:latin typeface="Calibri" panose="020F0502020204030204" pitchFamily="34" charset="0"/>
              </a:rPr>
              <a:t>Gojek</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Finaccel</a:t>
            </a:r>
            <a:r>
              <a:rPr lang="en-US" sz="1800" b="0" i="0" u="none" strike="noStrike" dirty="0">
                <a:solidFill>
                  <a:srgbClr val="000000"/>
                </a:solidFill>
                <a:effectLst/>
                <a:latin typeface="Calibri" panose="020F0502020204030204" pitchFamily="34" charset="0"/>
              </a:rPr>
              <a:t>, Validus and </a:t>
            </a:r>
            <a:r>
              <a:rPr lang="en-US" sz="1800" b="0" i="0" u="none" strike="noStrike" dirty="0" err="1">
                <a:solidFill>
                  <a:srgbClr val="000000"/>
                </a:solidFill>
                <a:effectLst/>
                <a:latin typeface="Calibri" panose="020F0502020204030204" pitchFamily="34" charset="0"/>
              </a:rPr>
              <a:t>Biofourmis</a:t>
            </a:r>
            <a:r>
              <a:rPr lang="en-US" sz="1800" b="0" i="0" u="none" strike="noStrike" dirty="0">
                <a:solidFill>
                  <a:srgbClr val="000000"/>
                </a:solidFill>
                <a:effectLst/>
                <a:latin typeface="Calibri" panose="020F0502020204030204" pitchFamily="34" charset="0"/>
              </a:rPr>
              <a:t>.</a:t>
            </a: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Next slide please.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smtClean="0"/>
              <a:t>17</a:t>
            </a:fld>
            <a:endParaRPr lang="en-GB"/>
          </a:p>
        </p:txBody>
      </p:sp>
    </p:spTree>
    <p:extLst>
      <p:ext uri="{BB962C8B-B14F-4D97-AF65-F5344CB8AC3E}">
        <p14:creationId xmlns:p14="http://schemas.microsoft.com/office/powerpoint/2010/main" val="228081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1" i="0" u="sng" dirty="0">
                <a:solidFill>
                  <a:srgbClr val="000000"/>
                </a:solidFill>
                <a:effectLst/>
                <a:latin typeface="Calibri" panose="020F0502020204030204" pitchFamily="34" charset="0"/>
              </a:rPr>
              <a:t>Slide 18:</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Another way for VCs to support their portfolio companies is through fundraising.</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 January 2018, Dorm Room Fund launched </a:t>
            </a:r>
            <a:r>
              <a:rPr lang="en-US" sz="1800" b="0" i="0" u="none" strike="noStrike" dirty="0" err="1">
                <a:solidFill>
                  <a:srgbClr val="000000"/>
                </a:solidFill>
                <a:effectLst/>
                <a:latin typeface="Calibri" panose="020F0502020204030204" pitchFamily="34" charset="0"/>
              </a:rPr>
              <a:t>VCWiz</a:t>
            </a:r>
            <a:r>
              <a:rPr lang="en-US" sz="1800" b="0" i="0" u="none" strike="noStrike" dirty="0">
                <a:solidFill>
                  <a:srgbClr val="000000"/>
                </a:solidFill>
                <a:effectLst/>
                <a:latin typeface="Calibri" panose="020F0502020204030204" pitchFamily="34" charset="0"/>
              </a:rPr>
              <a:t>, a tool to help founders find investors and raise money</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platform serves as both a </a:t>
            </a:r>
            <a:r>
              <a:rPr lang="en-US" sz="1800" b="1" i="0" u="none" strike="noStrike" dirty="0">
                <a:solidFill>
                  <a:srgbClr val="000000"/>
                </a:solidFill>
                <a:effectLst/>
                <a:latin typeface="Calibri" panose="020F0502020204030204" pitchFamily="34" charset="0"/>
              </a:rPr>
              <a:t>VC directory and a CRM tool</a:t>
            </a:r>
            <a:endParaRPr lang="en-US" sz="1800" b="0" i="0" u="none" strike="noStrike" dirty="0">
              <a:solidFill>
                <a:srgbClr val="000000"/>
              </a:solidFill>
              <a:effectLst/>
              <a:latin typeface="Calibri" panose="020F050202020403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It helps founders find the best introduction path to selected VCs by </a:t>
            </a:r>
            <a:r>
              <a:rPr lang="en-US" sz="1800" b="0" i="0" u="none" strike="noStrike" dirty="0" err="1">
                <a:solidFill>
                  <a:srgbClr val="000000"/>
                </a:solidFill>
                <a:effectLst/>
                <a:latin typeface="Calibri" panose="020F0502020204030204" pitchFamily="34" charset="0"/>
              </a:rPr>
              <a:t>analysing</a:t>
            </a:r>
            <a:r>
              <a:rPr lang="en-US" sz="1800" b="0" i="0" u="none" strike="noStrike" dirty="0">
                <a:solidFill>
                  <a:srgbClr val="000000"/>
                </a:solidFill>
                <a:effectLst/>
                <a:latin typeface="Calibri" panose="020F0502020204030204" pitchFamily="34" charset="0"/>
              </a:rPr>
              <a:t> their social graphs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a VC directory, this tool pulls information from a variety of sources including Crunchbase, Twitter and others. It uses basic machine learning to recommend investors depending on their bio and preferred industries.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a CRM tool, it serves as a central repository and includes features such as conversation tracking and email integrations .</a:t>
            </a: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Now I’ll hand over to Zhi Zhang to explain more on how data science and analytics can help with competitor analysis and recruitment.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smtClean="0"/>
              <a:t>18</a:t>
            </a:fld>
            <a:endParaRPr lang="en-GB"/>
          </a:p>
        </p:txBody>
      </p:sp>
    </p:spTree>
    <p:extLst>
      <p:ext uri="{BB962C8B-B14F-4D97-AF65-F5344CB8AC3E}">
        <p14:creationId xmlns:p14="http://schemas.microsoft.com/office/powerpoint/2010/main" val="354115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sng" dirty="0">
                <a:solidFill>
                  <a:srgbClr val="000000"/>
                </a:solidFill>
                <a:effectLst/>
                <a:latin typeface="Arial" panose="020B0604020202020204" pitchFamily="34" charset="0"/>
              </a:rPr>
              <a:t>Slide 22: Data Science and Analytics for Fundraising</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Augustine talked a bit about fundraising for startups, but here I will talk more about fundraising specifically for VCs, hence the presentation right.</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before we see how technology can be used in the fundraising process for VCs, we should understand the two main considerations, or basically the pain points. Again, this is just my personal opinion so feel free to correct me.</a:t>
            </a:r>
            <a:endParaRPr lang="en-US" b="0" dirty="0">
              <a:effectLst/>
            </a:endParaRPr>
          </a:p>
          <a:p>
            <a:br>
              <a:rPr lang="en-US" dirty="0"/>
            </a:br>
            <a:endParaRPr lang="en-SG" dirty="0"/>
          </a:p>
          <a:p>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21</a:t>
            </a:fld>
            <a:endParaRPr lang="en-GB"/>
          </a:p>
        </p:txBody>
      </p:sp>
    </p:spTree>
    <p:extLst>
      <p:ext uri="{BB962C8B-B14F-4D97-AF65-F5344CB8AC3E}">
        <p14:creationId xmlns:p14="http://schemas.microsoft.com/office/powerpoint/2010/main" val="424891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sng" dirty="0">
                <a:solidFill>
                  <a:srgbClr val="000000"/>
                </a:solidFill>
                <a:effectLst/>
                <a:latin typeface="Arial" panose="020B0604020202020204" pitchFamily="34" charset="0"/>
              </a:rPr>
              <a:t>Slide 23: Fundraising Considerations</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we have 2 considerations, one is the sourcing for LPs, and the other is the due diligence process. Now the due diligence process is less pressing as there are many solutions out there. There is </a:t>
            </a:r>
            <a:r>
              <a:rPr lang="en-US" sz="1200" b="0" i="0" u="none" strike="noStrike" dirty="0" err="1">
                <a:solidFill>
                  <a:srgbClr val="000000"/>
                </a:solidFill>
                <a:effectLst/>
                <a:latin typeface="Arial" panose="020B0604020202020204" pitchFamily="34" charset="0"/>
              </a:rPr>
              <a:t>digify</a:t>
            </a:r>
            <a:r>
              <a:rPr lang="en-US" sz="1200" b="0" i="0" u="none" strike="noStrike" dirty="0">
                <a:solidFill>
                  <a:srgbClr val="000000"/>
                </a:solidFill>
                <a:effectLst/>
                <a:latin typeface="Arial" panose="020B0604020202020204" pitchFamily="34" charset="0"/>
              </a:rPr>
              <a:t>, a data room information management software that many VCs use, and there is also visible, a portfolio tracking and another information management software that some VCs use as well, and you can share relevant portfolio information with LPs that may want to see. This part has been done to death by all the SaaS companies out there so let’s instead zoom in on the other challenge, finding investors.</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finding investors is challenging, especially for first time funds or for funds like PV. Just kidding PV is really big and famous </a:t>
            </a:r>
            <a:r>
              <a:rPr lang="en-US" sz="1200" b="0" i="0" u="none" strike="noStrike" dirty="0" err="1">
                <a:solidFill>
                  <a:srgbClr val="000000"/>
                </a:solidFill>
                <a:effectLst/>
                <a:latin typeface="Arial" panose="020B0604020202020204" pitchFamily="34" charset="0"/>
              </a:rPr>
              <a:t>yo</a:t>
            </a:r>
            <a:r>
              <a:rPr lang="en-US" sz="1200" b="0" i="0" u="none" strike="noStrike" dirty="0">
                <a:solidFill>
                  <a:srgbClr val="000000"/>
                </a:solidFill>
                <a:effectLst/>
                <a:latin typeface="Arial" panose="020B0604020202020204" pitchFamily="34" charset="0"/>
              </a:rPr>
              <a:t>. Anyways, so sourcing for investors is always a challenge. People say:</a:t>
            </a:r>
            <a:endParaRPr lang="en-US" b="0" dirty="0">
              <a:effectLst/>
            </a:endParaRPr>
          </a:p>
          <a:p>
            <a:pPr rtl="0" fontAlgn="base">
              <a:spcBef>
                <a:spcPts val="0"/>
              </a:spcBef>
              <a:spcAft>
                <a:spcPts val="0"/>
              </a:spcAft>
              <a:buFont typeface="+mj-lt"/>
              <a:buAutoNum type="arabicPeriod"/>
            </a:pPr>
            <a:br>
              <a:rPr lang="en-US" b="0" dirty="0">
                <a:effectLst/>
              </a:rPr>
            </a:br>
            <a:r>
              <a:rPr lang="en-US" sz="1200" b="0" i="0" u="none" strike="noStrike" dirty="0">
                <a:solidFill>
                  <a:srgbClr val="000000"/>
                </a:solidFill>
                <a:effectLst/>
                <a:latin typeface="Arial" panose="020B0604020202020204" pitchFamily="34" charset="0"/>
              </a:rPr>
              <a:t>Friends and Family</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Rich Individuals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Family Offices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Wealth Managers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Funds of Funds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Endowments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Pension Plans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Sovereign Wealth Funds</a:t>
            </a:r>
          </a:p>
          <a:p>
            <a:pPr rtl="0">
              <a:spcBef>
                <a:spcPts val="0"/>
              </a:spcBef>
              <a:spcAft>
                <a:spcPts val="0"/>
              </a:spcAft>
            </a:pPr>
            <a:r>
              <a:rPr lang="en-US" sz="1200" b="0" i="0" u="none" strike="noStrike" dirty="0">
                <a:solidFill>
                  <a:srgbClr val="000000"/>
                </a:solidFill>
                <a:effectLst/>
                <a:latin typeface="Arial" panose="020B0604020202020204" pitchFamily="34" charset="0"/>
              </a:rPr>
              <a:t>But if you’re a new investor, you can forget about 6, 7, and 8. You want to focus on 2 3 4, but how do you even find these individuals. Trust me, its not so simple as just saying google family offices, </a:t>
            </a:r>
            <a:r>
              <a:rPr lang="en-US" sz="1200" b="0" i="0" u="none" strike="noStrike" dirty="0" err="1">
                <a:solidFill>
                  <a:srgbClr val="000000"/>
                </a:solidFill>
                <a:effectLst/>
                <a:latin typeface="Arial" panose="020B0604020202020204" pitchFamily="34" charset="0"/>
              </a:rPr>
              <a:t>alot</a:t>
            </a:r>
            <a:r>
              <a:rPr lang="en-US" sz="1200" b="0" i="0" u="none" strike="noStrike" dirty="0">
                <a:solidFill>
                  <a:srgbClr val="000000"/>
                </a:solidFill>
                <a:effectLst/>
                <a:latin typeface="Arial" panose="020B0604020202020204" pitchFamily="34" charset="0"/>
              </a:rPr>
              <a:t> of these UNHW individuals deliberately make it hard to find them online. I was doing some research at TRIVE a long time ago on family offices and I tell you family offices are damned hard to find through just desktop research alone. So, instead of the traditional forms of finding investors, we can now incorporate data science to speed up or accentuate fundraising.</a:t>
            </a:r>
            <a:endParaRPr lang="en-US" b="0" dirty="0">
              <a:effectLst/>
            </a:endParaRPr>
          </a:p>
          <a:p>
            <a:br>
              <a:rPr lang="en-US" dirty="0"/>
            </a:br>
            <a:endParaRPr lang="en-SG" dirty="0"/>
          </a:p>
          <a:p>
            <a:pPr rtl="0">
              <a:spcBef>
                <a:spcPts val="0"/>
              </a:spcBef>
              <a:spcAft>
                <a:spcPts val="0"/>
              </a:spcAft>
            </a:pP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22</a:t>
            </a:fld>
            <a:endParaRPr lang="en-GB"/>
          </a:p>
        </p:txBody>
      </p:sp>
    </p:spTree>
    <p:extLst>
      <p:ext uri="{BB962C8B-B14F-4D97-AF65-F5344CB8AC3E}">
        <p14:creationId xmlns:p14="http://schemas.microsoft.com/office/powerpoint/2010/main" val="21202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23: Network Analysis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how do we do so? We use network analysis to source for investors.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How does this chart work?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It has the nodes and the edges.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Nodes: Represent objects we are going to analyze, aka the people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Edges: Relationships between two people, aka say if Sequoia invests in Startup A, the link is the investments between the two</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you can map an entire network representing a whole ecosystem of different investors, VCs and startups, and the relationships between them. You have quite a few simple packages that can do this like </a:t>
            </a:r>
            <a:r>
              <a:rPr lang="en-US" sz="1800" b="0" i="0" u="none" strike="noStrike" dirty="0" err="1">
                <a:solidFill>
                  <a:srgbClr val="000000"/>
                </a:solidFill>
                <a:effectLst/>
                <a:latin typeface="Arial" panose="020B0604020202020204" pitchFamily="34" charset="0"/>
              </a:rPr>
              <a:t>networkx</a:t>
            </a:r>
            <a:r>
              <a:rPr lang="en-US" sz="1800" b="0" i="0" u="none" strike="noStrike" dirty="0">
                <a:solidFill>
                  <a:srgbClr val="000000"/>
                </a:solidFill>
                <a:effectLst/>
                <a:latin typeface="Arial" panose="020B0604020202020204" pitchFamily="34" charset="0"/>
              </a:rPr>
              <a:t> to build the network and then you can just plot with matplotlib, being overly simplistic here but just giving a rough idea of it.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1 suggestion is to combine network analysis with web scraping, you can scrap the connections of each person in PV, throw them as nodes into the model, throw some unsupervised learning and find connections of each person to other people and potentially find investors in between. Again, this is a gross oversimplification but I was previously working on a model, and if I ever do finish it I will share with you all.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Another suggestion is to download </a:t>
            </a:r>
            <a:r>
              <a:rPr lang="en-US" sz="1800" b="0" i="0" u="none" strike="noStrike" dirty="0" err="1">
                <a:solidFill>
                  <a:srgbClr val="000000"/>
                </a:solidFill>
                <a:effectLst/>
                <a:latin typeface="Arial" panose="020B0604020202020204" pitchFamily="34" charset="0"/>
              </a:rPr>
              <a:t>crunchbase</a:t>
            </a:r>
            <a:r>
              <a:rPr lang="en-US" sz="1800" b="0" i="0" u="none" strike="noStrike" dirty="0">
                <a:solidFill>
                  <a:srgbClr val="000000"/>
                </a:solidFill>
                <a:effectLst/>
                <a:latin typeface="Arial" panose="020B0604020202020204" pitchFamily="34" charset="0"/>
              </a:rPr>
              <a:t> databases of investors and startups, throw them into the </a:t>
            </a:r>
            <a:r>
              <a:rPr lang="en-US" sz="1800" b="0" i="0" u="none" strike="noStrike" dirty="0" err="1">
                <a:solidFill>
                  <a:srgbClr val="000000"/>
                </a:solidFill>
                <a:effectLst/>
                <a:latin typeface="Arial" panose="020B0604020202020204" pitchFamily="34" charset="0"/>
              </a:rPr>
              <a:t>networkx</a:t>
            </a:r>
            <a:r>
              <a:rPr lang="en-US" sz="1800" b="0" i="0" u="none" strike="noStrike" dirty="0">
                <a:solidFill>
                  <a:srgbClr val="000000"/>
                </a:solidFill>
                <a:effectLst/>
                <a:latin typeface="Arial" panose="020B0604020202020204" pitchFamily="34" charset="0"/>
              </a:rPr>
              <a:t> model, and set the relationships to be the investments, and find LPs that are co-investors themselves, as they would be more open to investing in VCs.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other than fundraising, network analysis is also used in other forms, such as </a:t>
            </a:r>
            <a:r>
              <a:rPr lang="en-US" sz="1800" b="0" i="0" u="none" strike="noStrike" dirty="0" err="1">
                <a:solidFill>
                  <a:srgbClr val="000000"/>
                </a:solidFill>
                <a:effectLst/>
                <a:latin typeface="Arial" panose="020B0604020202020204" pitchFamily="34" charset="0"/>
              </a:rPr>
              <a:t>as</a:t>
            </a:r>
            <a:r>
              <a:rPr lang="en-US" sz="1800" b="0" i="0" u="none" strike="noStrike" dirty="0">
                <a:solidFill>
                  <a:srgbClr val="000000"/>
                </a:solidFill>
                <a:effectLst/>
                <a:latin typeface="Arial" panose="020B0604020202020204" pitchFamily="34" charset="0"/>
              </a:rPr>
              <a:t> mentioned, helping startups, and also deal sourcing, and relationship management. In particular, we see the case study of affinity VC, and I’m sure many people have seen the ads around on </a:t>
            </a:r>
            <a:r>
              <a:rPr lang="en-US" sz="1800" b="0" i="0" u="none" strike="noStrike" dirty="0" err="1">
                <a:solidFill>
                  <a:srgbClr val="000000"/>
                </a:solidFill>
                <a:effectLst/>
                <a:latin typeface="Arial" panose="020B0604020202020204" pitchFamily="34" charset="0"/>
              </a:rPr>
              <a:t>linkedin</a:t>
            </a:r>
            <a:r>
              <a:rPr lang="en-US" sz="1800" b="0" i="0" u="none" strike="noStrike" dirty="0">
                <a:solidFill>
                  <a:srgbClr val="000000"/>
                </a:solidFill>
                <a:effectLst/>
                <a:latin typeface="Arial" panose="020B0604020202020204" pitchFamily="34" charset="0"/>
              </a:rPr>
              <a:t>, but affinity VC probably uses the same technologies in graphing your networks, or as they call it, alliances, in order to find new leads.</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23</a:t>
            </a:fld>
            <a:endParaRPr lang="en-GB"/>
          </a:p>
        </p:txBody>
      </p:sp>
    </p:spTree>
    <p:extLst>
      <p:ext uri="{BB962C8B-B14F-4D97-AF65-F5344CB8AC3E}">
        <p14:creationId xmlns:p14="http://schemas.microsoft.com/office/powerpoint/2010/main" val="544459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24: Conclusion</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we are now at the conclusion.</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24</a:t>
            </a:fld>
            <a:endParaRPr lang="en-GB"/>
          </a:p>
        </p:txBody>
      </p:sp>
    </p:spTree>
    <p:extLst>
      <p:ext uri="{BB962C8B-B14F-4D97-AF65-F5344CB8AC3E}">
        <p14:creationId xmlns:p14="http://schemas.microsoft.com/office/powerpoint/2010/main" val="61164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 The Rise of Technology Adoption in VC</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there is the rise of technology adoption in VCs in a lot of areas, and we are especially starting to see the rise of technology adoption in SEA as well. Vertex, </a:t>
            </a:r>
            <a:r>
              <a:rPr lang="en-US" sz="1800" b="0" i="0" u="none" strike="noStrike" dirty="0" err="1">
                <a:solidFill>
                  <a:srgbClr val="000000"/>
                </a:solidFill>
                <a:effectLst/>
                <a:latin typeface="Arial" panose="020B0604020202020204" pitchFamily="34" charset="0"/>
              </a:rPr>
              <a:t>Openspace</a:t>
            </a:r>
            <a:r>
              <a:rPr lang="en-US" sz="1800" b="0" i="0" u="none" strike="noStrike" dirty="0">
                <a:solidFill>
                  <a:srgbClr val="000000"/>
                </a:solidFill>
                <a:effectLst/>
                <a:latin typeface="Arial" panose="020B0604020202020204" pitchFamily="34" charset="0"/>
              </a:rPr>
              <a:t>, and 500 Startups are all examples of VCs in SEA that are actively hiring for data scientists. I would know I cocked up my interview for Vertex.</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anyways we also see technology adoption becoming more mainstream in the news as well, you have many websites covering the topic in the past two years, and there has been more and more research into the topic if you judge by citations, research output, etc.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2</a:t>
            </a:fld>
            <a:endParaRPr lang="en-GB"/>
          </a:p>
        </p:txBody>
      </p:sp>
    </p:spTree>
    <p:extLst>
      <p:ext uri="{BB962C8B-B14F-4D97-AF65-F5344CB8AC3E}">
        <p14:creationId xmlns:p14="http://schemas.microsoft.com/office/powerpoint/2010/main" val="3534106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25: General Thoughts and Recommendations</a:t>
            </a:r>
            <a:endParaRPr lang="en-US" b="0" dirty="0">
              <a:effectLst/>
            </a:endParaRPr>
          </a:p>
          <a:p>
            <a:pPr rtl="0" fontAlgn="base">
              <a:spcBef>
                <a:spcPts val="0"/>
              </a:spcBef>
              <a:spcAft>
                <a:spcPts val="0"/>
              </a:spcAft>
              <a:buFont typeface="+mj-lt"/>
              <a:buAutoNum type="arabicPeriod"/>
            </a:pPr>
            <a:br>
              <a:rPr lang="en-US" b="0" dirty="0">
                <a:effectLst/>
              </a:rPr>
            </a:br>
            <a:r>
              <a:rPr lang="en-US" sz="1800" b="0" i="0" u="none" strike="noStrike" dirty="0">
                <a:solidFill>
                  <a:srgbClr val="000000"/>
                </a:solidFill>
                <a:effectLst/>
                <a:latin typeface="Arial" panose="020B0604020202020204" pitchFamily="34" charset="0"/>
              </a:rPr>
              <a:t>The later stage the fund, the more the technology becomes viable and accessible, you have data points as mentioned right, and you have more money to burn, and bigger deals</a:t>
            </a:r>
          </a:p>
          <a:p>
            <a:pPr rtl="0" fontAlgn="base">
              <a:spcBef>
                <a:spcPts val="0"/>
              </a:spcBef>
              <a:spcAft>
                <a:spcPts val="0"/>
              </a:spcAft>
              <a:buFont typeface="+mj-lt"/>
              <a:buAutoNum type="arabicPeriod" startAt="2"/>
            </a:pPr>
            <a:br>
              <a:rPr lang="en-US" b="0" dirty="0">
                <a:effectLst/>
              </a:rPr>
            </a:br>
            <a:r>
              <a:rPr lang="en-US" sz="1800" b="0" i="0" u="none" strike="noStrike" dirty="0">
                <a:solidFill>
                  <a:srgbClr val="000000"/>
                </a:solidFill>
                <a:effectLst/>
                <a:latin typeface="Arial" panose="020B0604020202020204" pitchFamily="34" charset="0"/>
              </a:rPr>
              <a:t>Technology is a complement not a replacement, technology fucking sucks as a standalone, its way too unreliable, but it can point to patterns that humans fail to see</a:t>
            </a:r>
          </a:p>
          <a:p>
            <a:pPr rtl="0" fontAlgn="base">
              <a:spcBef>
                <a:spcPts val="0"/>
              </a:spcBef>
              <a:spcAft>
                <a:spcPts val="0"/>
              </a:spcAft>
              <a:buFont typeface="+mj-lt"/>
              <a:buAutoNum type="arabicPeriod" startAt="3"/>
            </a:pPr>
            <a:br>
              <a:rPr lang="en-US" b="0" dirty="0">
                <a:effectLst/>
              </a:rPr>
            </a:br>
            <a:r>
              <a:rPr lang="en-US" sz="1800" b="0" i="0" u="none" strike="noStrike" dirty="0">
                <a:solidFill>
                  <a:srgbClr val="000000"/>
                </a:solidFill>
                <a:effectLst/>
                <a:latin typeface="Arial" panose="020B0604020202020204" pitchFamily="34" charset="0"/>
              </a:rPr>
              <a:t>At this stage, data science remains expensive or time consuming for most funds, especially those that only have a team of maximum of 10 full-time people (I count the intern army firms like GGV or TRIVE in this), as compared with OSV or vertex that’s staffed with like 30-40+ full timers people. However, python packages and coding is free so if you have some experience you can consider experimenting with some projects</a:t>
            </a:r>
          </a:p>
          <a:p>
            <a:pPr rtl="0" fontAlgn="base">
              <a:spcBef>
                <a:spcPts val="0"/>
              </a:spcBef>
              <a:spcAft>
                <a:spcPts val="0"/>
              </a:spcAft>
              <a:buFont typeface="+mj-lt"/>
              <a:buAutoNum type="arabicPeriod" startAt="4"/>
            </a:pPr>
            <a:br>
              <a:rPr lang="en-US" b="0" dirty="0">
                <a:effectLst/>
              </a:rPr>
            </a:br>
            <a:r>
              <a:rPr lang="en-US" sz="1800" b="0" i="0" u="none" strike="noStrike" dirty="0">
                <a:solidFill>
                  <a:srgbClr val="000000"/>
                </a:solidFill>
                <a:effectLst/>
                <a:latin typeface="Arial" panose="020B0604020202020204" pitchFamily="34" charset="0"/>
              </a:rPr>
              <a:t>Funds that have the money to burn on such shit of course will reap better results and rewards but that is the nature right, the more money you have the more likely you are to succeed, same shit in VC</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With that being said, here are some recommendations for PV:</a:t>
            </a:r>
            <a:endParaRPr lang="en-US" b="0" dirty="0">
              <a:effectLst/>
            </a:endParaRPr>
          </a:p>
          <a:p>
            <a:pPr rtl="0" fontAlgn="base">
              <a:spcBef>
                <a:spcPts val="0"/>
              </a:spcBef>
              <a:spcAft>
                <a:spcPts val="0"/>
              </a:spcAft>
              <a:buFont typeface="+mj-lt"/>
              <a:buAutoNum type="arabicPeriod"/>
            </a:pPr>
            <a:br>
              <a:rPr lang="en-US" b="0" dirty="0">
                <a:effectLst/>
              </a:rPr>
            </a:br>
            <a:r>
              <a:rPr lang="en-US" sz="1800" b="0" i="0" u="none" strike="noStrike" dirty="0">
                <a:solidFill>
                  <a:srgbClr val="000000"/>
                </a:solidFill>
                <a:effectLst/>
                <a:latin typeface="Arial" panose="020B0604020202020204" pitchFamily="34" charset="0"/>
              </a:rPr>
              <a:t>A special projects team can be devised to work on random coding projects during the school </a:t>
            </a:r>
            <a:r>
              <a:rPr lang="en-US" sz="1800" b="0" i="0" u="none" strike="noStrike" dirty="0" err="1">
                <a:solidFill>
                  <a:srgbClr val="000000"/>
                </a:solidFill>
                <a:effectLst/>
                <a:latin typeface="Arial" panose="020B0604020202020204" pitchFamily="34" charset="0"/>
              </a:rPr>
              <a:t>sem</a:t>
            </a:r>
            <a:r>
              <a:rPr lang="en-US" sz="1800" b="0" i="0" u="none" strike="noStrike" dirty="0">
                <a:solidFill>
                  <a:srgbClr val="000000"/>
                </a:solidFill>
                <a:effectLst/>
                <a:latin typeface="Arial" panose="020B0604020202020204" pitchFamily="34" charset="0"/>
              </a:rPr>
              <a:t> on like projects such as classification models</a:t>
            </a:r>
          </a:p>
          <a:p>
            <a:pPr rtl="0" fontAlgn="base">
              <a:spcBef>
                <a:spcPts val="0"/>
              </a:spcBef>
              <a:spcAft>
                <a:spcPts val="0"/>
              </a:spcAft>
              <a:buFont typeface="+mj-lt"/>
              <a:buAutoNum type="arabicPeriod" startAt="2"/>
            </a:pPr>
            <a:br>
              <a:rPr lang="en-US" b="0" dirty="0">
                <a:effectLst/>
              </a:rPr>
            </a:br>
            <a:r>
              <a:rPr lang="en-US" sz="1800" b="0" i="0" u="none" strike="noStrike" dirty="0">
                <a:solidFill>
                  <a:srgbClr val="000000"/>
                </a:solidFill>
                <a:effectLst/>
                <a:latin typeface="Arial" panose="020B0604020202020204" pitchFamily="34" charset="0"/>
              </a:rPr>
              <a:t>Possible to invest in an information management system, unless you guys have one and I’m not aware of, given that I’m only aware of </a:t>
            </a:r>
            <a:r>
              <a:rPr lang="en-US" sz="1800" b="0" i="0" u="none" strike="noStrike" dirty="0" err="1">
                <a:solidFill>
                  <a:srgbClr val="000000"/>
                </a:solidFill>
                <a:effectLst/>
                <a:latin typeface="Arial" panose="020B0604020202020204" pitchFamily="34" charset="0"/>
              </a:rPr>
              <a:t>airtable</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3"/>
            </a:pPr>
            <a:br>
              <a:rPr lang="en-US" b="0" dirty="0">
                <a:effectLst/>
              </a:rPr>
            </a:br>
            <a:r>
              <a:rPr lang="en-US" sz="1800" b="0" i="0" u="none" strike="noStrike" dirty="0">
                <a:solidFill>
                  <a:srgbClr val="000000"/>
                </a:solidFill>
                <a:effectLst/>
                <a:latin typeface="Arial" panose="020B0604020202020204" pitchFamily="34" charset="0"/>
              </a:rPr>
              <a:t>We can value add to potential startups. Like it </a:t>
            </a:r>
            <a:r>
              <a:rPr lang="en-US" sz="1800" b="0" i="0" u="none" strike="noStrike" dirty="0" err="1">
                <a:solidFill>
                  <a:srgbClr val="000000"/>
                </a:solidFill>
                <a:effectLst/>
                <a:latin typeface="Arial" panose="020B0604020202020204" pitchFamily="34" charset="0"/>
              </a:rPr>
              <a:t>doesnt</a:t>
            </a:r>
            <a:r>
              <a:rPr lang="en-US" sz="1800" b="0" i="0" u="none" strike="noStrike" dirty="0">
                <a:solidFill>
                  <a:srgbClr val="000000"/>
                </a:solidFill>
                <a:effectLst/>
                <a:latin typeface="Arial" panose="020B0604020202020204" pitchFamily="34" charset="0"/>
              </a:rPr>
              <a:t> make sense, we have like 50 analysts and associates, and quite a few technical people, so we could definitely do something there, like collecting data points and passing reports to our startups. I think being a student fund </a:t>
            </a:r>
            <a:r>
              <a:rPr lang="en-US" sz="1800" b="0" i="0" u="none" strike="noStrike" dirty="0" err="1">
                <a:solidFill>
                  <a:srgbClr val="000000"/>
                </a:solidFill>
                <a:effectLst/>
                <a:latin typeface="Arial" panose="020B0604020202020204" pitchFamily="34" charset="0"/>
              </a:rPr>
              <a:t>theres</a:t>
            </a:r>
            <a:r>
              <a:rPr lang="en-US" sz="1800" b="0" i="0" u="none" strike="noStrike" dirty="0">
                <a:solidFill>
                  <a:srgbClr val="000000"/>
                </a:solidFill>
                <a:effectLst/>
                <a:latin typeface="Arial" panose="020B0604020202020204" pitchFamily="34" charset="0"/>
              </a:rPr>
              <a:t> a lot of opportunity for collaboration between us and our portfolio startups and we should be more active instead of just being passive investors. That will also help get the PV name out even more.</a:t>
            </a:r>
          </a:p>
          <a:p>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25</a:t>
            </a:fld>
            <a:endParaRPr lang="en-GB"/>
          </a:p>
        </p:txBody>
      </p:sp>
    </p:spTree>
    <p:extLst>
      <p:ext uri="{BB962C8B-B14F-4D97-AF65-F5344CB8AC3E}">
        <p14:creationId xmlns:p14="http://schemas.microsoft.com/office/powerpoint/2010/main" val="248051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3: Examples of VCs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as you see here, there are quite a few VCs out there, globally and regionally, that have been exploring the usage of data science. List not exhaustive.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3</a:t>
            </a:fld>
            <a:endParaRPr lang="en-GB"/>
          </a:p>
        </p:txBody>
      </p:sp>
    </p:spTree>
    <p:extLst>
      <p:ext uri="{BB962C8B-B14F-4D97-AF65-F5344CB8AC3E}">
        <p14:creationId xmlns:p14="http://schemas.microsoft.com/office/powerpoint/2010/main" val="332182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4: Cover Slide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now that we know that data science and analytics is not some future vision but is actively being implemented by firms throughout the world, let’s see exactly how technology can value-add to the VC process. </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4</a:t>
            </a:fld>
            <a:endParaRPr lang="en-GB"/>
          </a:p>
        </p:txBody>
      </p:sp>
    </p:spTree>
    <p:extLst>
      <p:ext uri="{BB962C8B-B14F-4D97-AF65-F5344CB8AC3E}">
        <p14:creationId xmlns:p14="http://schemas.microsoft.com/office/powerpoint/2010/main" val="4900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5: Breakdown of VC Operations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does anyone want to try and answer this. What are some components of a typical </a:t>
            </a:r>
            <a:r>
              <a:rPr lang="en-US" sz="1800" b="0" i="0" u="none" strike="noStrike" dirty="0" err="1">
                <a:solidFill>
                  <a:srgbClr val="000000"/>
                </a:solidFill>
                <a:effectLst/>
                <a:latin typeface="Arial" panose="020B0604020202020204" pitchFamily="34" charset="0"/>
              </a:rPr>
              <a:t>vc</a:t>
            </a:r>
            <a:r>
              <a:rPr lang="en-US" sz="1800" b="0" i="0" u="none" strike="noStrike" dirty="0">
                <a:solidFill>
                  <a:srgbClr val="000000"/>
                </a:solidFill>
                <a:effectLst/>
                <a:latin typeface="Arial" panose="020B0604020202020204" pitchFamily="34" charset="0"/>
              </a:rPr>
              <a:t> fund operation? (Ask Question)</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these are some operations that I have identified, the general description and the potential bottlenecks of each component. Here are some challenges that I roughly written, feel free to suggest other challenges that you have experienced in your internships or jobs.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5</a:t>
            </a:fld>
            <a:endParaRPr lang="en-GB"/>
          </a:p>
        </p:txBody>
      </p:sp>
    </p:spTree>
    <p:extLst>
      <p:ext uri="{BB962C8B-B14F-4D97-AF65-F5344CB8AC3E}">
        <p14:creationId xmlns:p14="http://schemas.microsoft.com/office/powerpoint/2010/main" val="1431310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6: Value-Adding in VC through Technology</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Here we actually identify that finance and back office and investor relations can actually be best solved through automation and various management software, like CRM,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that everyone already uses. Instead, we choose to focus on the other 3 verticals where data science seems to be able to value-add.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here, Marcus, Gordon and Kelvin will go through deal flow, and we have split deal flow into deal sourcing and deal screening. Augustine and Zhi Zhang will go through portfolio support, and I will go through about fundraising. Lastly, we will wrap up with some general thoughts about technology adoption in VC and possible recommendations for PV. Cheers.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6</a:t>
            </a:fld>
            <a:endParaRPr lang="en-GB"/>
          </a:p>
        </p:txBody>
      </p:sp>
    </p:spTree>
    <p:extLst>
      <p:ext uri="{BB962C8B-B14F-4D97-AF65-F5344CB8AC3E}">
        <p14:creationId xmlns:p14="http://schemas.microsoft.com/office/powerpoint/2010/main" val="29646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7</a:t>
            </a:fld>
            <a:endParaRPr lang="en-GB"/>
          </a:p>
        </p:txBody>
      </p:sp>
    </p:spTree>
    <p:extLst>
      <p:ext uri="{BB962C8B-B14F-4D97-AF65-F5344CB8AC3E}">
        <p14:creationId xmlns:p14="http://schemas.microsoft.com/office/powerpoint/2010/main" val="175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dirty="0"/>
              <a:t>Perhaps the most extensive and widely available source of information, the digital footprint of a </a:t>
            </a:r>
            <a:r>
              <a:rPr lang="en-GB" dirty="0" err="1"/>
              <a:t>start up</a:t>
            </a:r>
            <a:r>
              <a:rPr lang="en-GB" dirty="0"/>
              <a:t> can generate useful insights for VCs</a:t>
            </a:r>
            <a:endParaRPr lang="en-US" dirty="0"/>
          </a:p>
          <a:p>
            <a:pPr>
              <a:lnSpc>
                <a:spcPct val="90000"/>
              </a:lnSpc>
              <a:spcBef>
                <a:spcPts val="1000"/>
              </a:spcBef>
            </a:pPr>
            <a:r>
              <a:rPr lang="en-GB" dirty="0">
                <a:cs typeface="Calibri"/>
              </a:rPr>
              <a:t>For the first level of online deal sourcing, which </a:t>
            </a:r>
            <a:r>
              <a:rPr lang="en-GB" dirty="0" err="1">
                <a:cs typeface="Calibri"/>
              </a:rPr>
              <a:t>im</a:t>
            </a:r>
            <a:r>
              <a:rPr lang="en-GB" dirty="0">
                <a:cs typeface="Calibri"/>
              </a:rPr>
              <a:t> sure we are all aware of </a:t>
            </a:r>
            <a:r>
              <a:rPr lang="en-GB" dirty="0" err="1">
                <a:cs typeface="Calibri"/>
              </a:rPr>
              <a:t>bcos</a:t>
            </a:r>
            <a:r>
              <a:rPr lang="en-GB" dirty="0">
                <a:cs typeface="Calibri"/>
              </a:rPr>
              <a:t> that's what we do, is to simply do a search online on social media platforms and articles about a particular </a:t>
            </a:r>
            <a:r>
              <a:rPr lang="en-GB" dirty="0" err="1">
                <a:cs typeface="Calibri"/>
              </a:rPr>
              <a:t>startup</a:t>
            </a:r>
            <a:r>
              <a:rPr lang="en-GB" dirty="0">
                <a:cs typeface="Calibri"/>
              </a:rPr>
              <a:t> or new and interesting </a:t>
            </a:r>
            <a:r>
              <a:rPr lang="en-GB" dirty="0" err="1">
                <a:cs typeface="Calibri"/>
              </a:rPr>
              <a:t>startups</a:t>
            </a:r>
            <a:r>
              <a:rPr lang="en-GB" dirty="0">
                <a:cs typeface="Calibri"/>
              </a:rPr>
              <a:t>. This can range from twitter, </a:t>
            </a:r>
            <a:r>
              <a:rPr lang="en-GB" dirty="0" err="1">
                <a:cs typeface="Calibri"/>
              </a:rPr>
              <a:t>facebook</a:t>
            </a:r>
            <a:r>
              <a:rPr lang="en-GB" dirty="0">
                <a:cs typeface="Calibri"/>
              </a:rPr>
              <a:t>, web traffic, app store rankings, </a:t>
            </a:r>
            <a:r>
              <a:rPr lang="en-GB" dirty="0" err="1">
                <a:cs typeface="Calibri"/>
              </a:rPr>
              <a:t>vulcanpost</a:t>
            </a:r>
            <a:r>
              <a:rPr lang="en-GB" dirty="0">
                <a:cs typeface="Calibri"/>
              </a:rPr>
              <a:t>, crunch base et </a:t>
            </a:r>
            <a:r>
              <a:rPr lang="en-GB" dirty="0" err="1">
                <a:cs typeface="Calibri"/>
              </a:rPr>
              <a:t>cetra</a:t>
            </a:r>
            <a:r>
              <a:rPr lang="en-GB" dirty="0">
                <a:cs typeface="Calibri"/>
              </a:rPr>
              <a:t>. The main idea is to assess what customer demand Is like, whether there's sufficient traction and does it imply a right product-market fit.</a:t>
            </a:r>
            <a:endParaRPr lang="en-GB" dirty="0"/>
          </a:p>
          <a:p>
            <a:pPr>
              <a:lnSpc>
                <a:spcPct val="90000"/>
              </a:lnSpc>
              <a:spcBef>
                <a:spcPts val="1000"/>
              </a:spcBef>
            </a:pPr>
            <a:r>
              <a:rPr lang="en-GB" dirty="0">
                <a:cs typeface="Calibri" panose="020F0502020204030204"/>
              </a:rPr>
              <a:t>For the second level, it gets a little more inaccessible. This involves </a:t>
            </a:r>
            <a:r>
              <a:rPr lang="en-GB" dirty="0"/>
              <a:t>Web scraping or data crawling which is the process of scanning and collecting data from the web via sophisticated tools and software</a:t>
            </a:r>
            <a:endParaRPr lang="en-GB" dirty="0">
              <a:cs typeface="Calibri" panose="020F0502020204030204"/>
            </a:endParaRPr>
          </a:p>
          <a:p>
            <a:pPr>
              <a:lnSpc>
                <a:spcPct val="90000"/>
              </a:lnSpc>
              <a:spcBef>
                <a:spcPts val="1000"/>
              </a:spcBef>
            </a:pPr>
            <a:r>
              <a:rPr lang="en-GB" dirty="0">
                <a:cs typeface="Calibri" panose="020F0502020204030204"/>
              </a:rPr>
              <a:t>These tools can also identify pre-determined keywords or phrases that </a:t>
            </a:r>
            <a:r>
              <a:rPr lang="en-GB" dirty="0"/>
              <a:t>express positive or negative sentiments. This allows for quantitative ranking of a specific </a:t>
            </a:r>
            <a:r>
              <a:rPr lang="en-GB" dirty="0" err="1"/>
              <a:t>startup's</a:t>
            </a:r>
            <a:r>
              <a:rPr lang="en-GB" dirty="0"/>
              <a:t> public sentiment and how customers feel about their product or service. </a:t>
            </a:r>
            <a:endParaRPr lang="en-US" dirty="0">
              <a:cs typeface="Calibri"/>
            </a:endParaRPr>
          </a:p>
          <a:p>
            <a:pPr>
              <a:lnSpc>
                <a:spcPct val="90000"/>
              </a:lnSpc>
              <a:spcBef>
                <a:spcPts val="1000"/>
              </a:spcBef>
            </a:pPr>
            <a:r>
              <a:rPr lang="en-GB" dirty="0"/>
              <a:t>Because web scraping or data crawling is regular and not once off,  an alert can be set to notify the VC of any sentiment-changing events</a:t>
            </a:r>
            <a:endParaRPr lang="en-US" dirty="0"/>
          </a:p>
          <a:p>
            <a:pPr>
              <a:lnSpc>
                <a:spcPct val="90000"/>
              </a:lnSpc>
              <a:spcBef>
                <a:spcPts val="1000"/>
              </a:spcBef>
            </a:pPr>
            <a:r>
              <a:rPr lang="en-GB">
                <a:cs typeface="Calibri"/>
              </a:rPr>
              <a:t>You are probably aware of the first 2 levels I have just covered. So by now you are probably wondering what the third level is. </a:t>
            </a:r>
          </a:p>
          <a:p>
            <a:pPr>
              <a:lnSpc>
                <a:spcPct val="90000"/>
              </a:lnSpc>
              <a:spcBef>
                <a:spcPts val="1000"/>
              </a:spcBef>
            </a:pPr>
            <a:r>
              <a:rPr lang="en-GB" dirty="0">
                <a:cs typeface="Calibri"/>
              </a:rPr>
              <a:t>The third level is a sourcing or scouting algorithm that </a:t>
            </a:r>
            <a:r>
              <a:rPr lang="en-GB"/>
              <a:t>almost every top tier VC firm has.  Instead of being reactive and waiting founders to reach out or searching for startups, the algorithm analyses startups and predict when and how much they might raise. This allows VCs to approach and make the deal before it’s even there, or before it reaches their competitors.</a:t>
            </a:r>
            <a:endParaRPr lang="en-GB" dirty="0">
              <a:cs typeface="Calibri"/>
            </a:endParaRPr>
          </a:p>
          <a:p>
            <a:pPr>
              <a:lnSpc>
                <a:spcPct val="90000"/>
              </a:lnSpc>
              <a:spcBef>
                <a:spcPts val="1000"/>
              </a:spcBef>
            </a:pPr>
            <a:r>
              <a:rPr lang="en-GB" dirty="0">
                <a:cs typeface="Calibri"/>
              </a:rPr>
              <a:t>So what the algorithm does is it </a:t>
            </a:r>
            <a:r>
              <a:rPr lang="en-GB"/>
              <a:t>continuously crawls the web to find new company profiles and starts monitoring their activities, growth, news, user engagement, advertisements, and hiring. When it finds an interesting enough startup, it notifies the partners and suggests when to contact them, and what to offer</a:t>
            </a:r>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39DEA84-0108-45BA-972C-B3E1D9B0C4E0}" type="slidenum">
              <a:rPr lang="en-GB"/>
              <a:t>8</a:t>
            </a:fld>
            <a:endParaRPr lang="en-GB"/>
          </a:p>
        </p:txBody>
      </p:sp>
    </p:spTree>
    <p:extLst>
      <p:ext uri="{BB962C8B-B14F-4D97-AF65-F5344CB8AC3E}">
        <p14:creationId xmlns:p14="http://schemas.microsoft.com/office/powerpoint/2010/main" val="319275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cs typeface="Calibri"/>
              </a:rPr>
              <a:t>Hone capital, formaly known as CSC venture capital is the VC arm of one of the largest PE firms in China, CSC group. </a:t>
            </a:r>
            <a:endParaRPr lang="en-US"/>
          </a:p>
          <a:p>
            <a:r>
              <a:rPr lang="en-US">
                <a:cs typeface="Calibri" panose="020F0502020204030204"/>
              </a:rPr>
              <a:t>Founded in 2015 with $400 million in funds committed, they quickly rose to become one of SV's most active seed investors in 2017. They have an unusual mandate which is to </a:t>
            </a:r>
            <a:r>
              <a:rPr lang="en-US"/>
              <a:t>invest in hundreds of quality early-stage startups as fast as possible. So some background context is that it is very challenging for foreign firms or funds to break into the VC space in SV. If you’re an entrepreneur who’s trying to build your business, how do you know a foreign firm will be there in the next round, whereas people here in the Valley have already built a track record of trust.</a:t>
            </a:r>
            <a:endParaRPr lang="en-US">
              <a:cs typeface="Calibri" panose="020F0502020204030204"/>
            </a:endParaRPr>
          </a:p>
          <a:p>
            <a:r>
              <a:rPr lang="en-US">
                <a:cs typeface="Calibri" panose="020F0502020204030204"/>
              </a:rPr>
              <a:t>The first issue they had to solve was </a:t>
            </a:r>
            <a:r>
              <a:rPr lang="en-US"/>
              <a:t>How do they access top deals so that they can build that network of trust? Soon they came across Angellist who were building an online ecosystem of top angel investors and a steady flow of vetted seed deals. The platform provided access to a unique network of superconnected people. So naturally at that time, angellist was an opportunity for them to immediately access the VC community. </a:t>
            </a:r>
            <a:endParaRPr lang="en-US">
              <a:cs typeface="Calibri" panose="020F0502020204030204"/>
            </a:endParaRPr>
          </a:p>
          <a:p>
            <a:endParaRPr lang="en-US"/>
          </a:p>
          <a:p>
            <a:r>
              <a:rPr lang="en-US"/>
              <a:t>They also saw the huge potential of the data that AngelList had. Knowing that there’s not a lot of visibility into early seed deals, and it’s difficult to get information about them, partnering with angellist would accelerate their access to top-quality deals.</a:t>
            </a:r>
          </a:p>
          <a:p>
            <a:r>
              <a:rPr lang="en-US"/>
              <a:t>To filter through this massive volume of potential investments, they  created a machine-learning model feeding on a database of more than 30.000 deals from the past 10 years. For each of the deals, Hone has looked whether the team made it to series A and explored over 400 distinct characteristics, such as founding team background, syndicate’s lead area of expertise, total money raised, etc. and distilled 20 most predictive of future success, which were later used as a filter through which new opportunities were evaluated.</a:t>
            </a:r>
          </a:p>
          <a:p>
            <a:r>
              <a:rPr lang="en-GB" b="1"/>
              <a:t>Works in the same way a credit score is calculated by assigning marks to a variety of attributes or factors</a:t>
            </a:r>
            <a:endParaRPr lang="en-US"/>
          </a:p>
          <a:p>
            <a:endParaRPr lang="en-US"/>
          </a:p>
          <a:p>
            <a:r>
              <a:rPr lang="en-US"/>
              <a:t>One of the insights uncovered is that start-ups that failed to advance to series A had an average seed investment of $0.5 million, and the average investment for start-ups that advanced to series A was $1.5 million. So if a team has received a low investment below that $1.5 million threshold, it suggests that their idea didn’t garner enough interest from investors, and it’s probably not worth their time, or that it’s a good idea, but one that needs more funding to succeed. Another example insight came from analyzing the background of founders, which suggests that a deal with two founders from different universities is twice as likely to succeed as those with founders from the same university. This backs up the idea that diverse perspectives are a strength.</a:t>
            </a:r>
          </a:p>
          <a:p>
            <a:endParaRPr lang="en-US"/>
          </a:p>
          <a:p>
            <a:endParaRPr lang="en-US"/>
          </a:p>
          <a:p>
            <a:endParaRPr lang="en-US"/>
          </a:p>
          <a:p>
            <a:r>
              <a:rPr lang="en-US" dirty="0">
                <a:hlinkClick r:id="rId3"/>
              </a:rPr>
              <a:t>https://www.mckinsey.com/industries/technology-media-and-telecommunications/our-insights/a-machine-learning-approach-to-venture-capital</a:t>
            </a:r>
            <a:r>
              <a:rPr lang="en-US" dirty="0"/>
              <a:t>#</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39DEA84-0108-45BA-972C-B3E1D9B0C4E0}" type="slidenum">
              <a:rPr lang="en-GB" smtClean="0"/>
              <a:t>9</a:t>
            </a:fld>
            <a:endParaRPr lang="en-GB"/>
          </a:p>
        </p:txBody>
      </p:sp>
    </p:spTree>
    <p:extLst>
      <p:ext uri="{BB962C8B-B14F-4D97-AF65-F5344CB8AC3E}">
        <p14:creationId xmlns:p14="http://schemas.microsoft.com/office/powerpoint/2010/main" val="38594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2BCD-DF24-4100-8C51-072417D77F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C57BC1-DAAF-459A-8227-ED3D67A56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51A4AF1-11D9-4D65-8422-C91B6C91D1EC}"/>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AD940019-D1C4-4C7A-8836-6C7C8F5E73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117EDE-AA89-4DE8-AB03-4AF8376D6A3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87196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D152-ADFE-42B0-9AD8-74B0C380BE7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A4E5F35-AB38-4687-8E82-07BC3CE91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F9FA43-89A0-4DD8-92AF-5D263C0E026F}"/>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8510080B-E3D0-4BC1-9117-A85F61D411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A10DF7-9B6E-43E9-89A1-99D741AE5B3D}"/>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96861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CDAA4-6600-45FA-A13E-8BBA95FE73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AF6B8AF-0F97-4332-A3F5-2154C10F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77798C-0DA4-455D-9DDF-5726CDE7009A}"/>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25434B9C-C261-45E2-8D10-2007970EF59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BB1A3D4-5AC2-4957-88F5-1648993804AC}"/>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49327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C21D-7F85-40D0-AFFB-99611DF0FB7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0CBE3EB-ECEE-4C08-9AD8-31F5F7697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9BCF2FE-87C4-4169-AA55-0CAECA6DE0AC}"/>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80B38BF9-E760-499E-A4B9-7BBB924654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937BD4-3582-477A-952F-AEB4CE79FD79}"/>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6380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718B-6CA0-45FA-A588-BC9620955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D6B9D14-B406-4F98-96F7-C76F0C6F0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4FB93-48D0-48F1-BB0C-4B36538C3101}"/>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D5DF4FF8-38E9-4725-803C-4C88828EBA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BD88DE-BCF4-4E54-9AEB-B34962BBC9E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66617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4E0C-F81E-4EB8-8B29-3B422CABE3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0195B4C-42A4-4AAE-A3F0-0E16266DA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E620AA6-508B-485C-A26A-CAF16CE75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236BAC9-1CB1-4ED8-BBA6-5FBED04BF79E}"/>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6" name="Footer Placeholder 5">
            <a:extLst>
              <a:ext uri="{FF2B5EF4-FFF2-40B4-BE49-F238E27FC236}">
                <a16:creationId xmlns:a16="http://schemas.microsoft.com/office/drawing/2014/main" id="{BD58FB9B-0E47-4681-B1D3-6811724112A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0E9B046-0042-47AD-9C02-CEFEEEB2D75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15892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8D89-4E7C-469F-BFFD-04F634AE024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42304B1-F808-444A-97C8-CD736668F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B21A0-D588-43E7-93BB-BC90495E2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DFCF75-397F-4799-9E11-B56E1DAE9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20826A-BF5C-4157-B0AF-F850A2466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982218C-3B8F-43CC-B929-94D86D2F943B}"/>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8" name="Footer Placeholder 7">
            <a:extLst>
              <a:ext uri="{FF2B5EF4-FFF2-40B4-BE49-F238E27FC236}">
                <a16:creationId xmlns:a16="http://schemas.microsoft.com/office/drawing/2014/main" id="{6B7CF39D-92A3-4AAB-BA00-7E4D0BC7749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6B948C9-F298-4195-8597-9696A58B04E3}"/>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82055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C205-EBA2-40FF-9965-E87F45A188D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10AA377-A400-4DF0-BA01-4F2BEDD4AD3C}"/>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4" name="Footer Placeholder 3">
            <a:extLst>
              <a:ext uri="{FF2B5EF4-FFF2-40B4-BE49-F238E27FC236}">
                <a16:creationId xmlns:a16="http://schemas.microsoft.com/office/drawing/2014/main" id="{95581956-D171-4015-A3A7-EB816D6703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0C98302-9A10-4ADE-A4C5-BC889659F594}"/>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9139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09DF2-46F5-45FF-8FCA-9910C62A7246}"/>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3" name="Footer Placeholder 2">
            <a:extLst>
              <a:ext uri="{FF2B5EF4-FFF2-40B4-BE49-F238E27FC236}">
                <a16:creationId xmlns:a16="http://schemas.microsoft.com/office/drawing/2014/main" id="{363F70FF-DCF1-4982-8C9E-27D1B2CAA91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AFA7B18-9BC6-4683-B9E1-B0500CFD362B}"/>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41666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27FC-9791-4633-83B0-101E1DD03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FFF01CB-A78E-430D-AE57-A0020DF4A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CE0D10F-1FF0-41D0-B94A-B8E1011D3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07941-9D10-4931-972F-3737AB7C049C}"/>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6" name="Footer Placeholder 5">
            <a:extLst>
              <a:ext uri="{FF2B5EF4-FFF2-40B4-BE49-F238E27FC236}">
                <a16:creationId xmlns:a16="http://schemas.microsoft.com/office/drawing/2014/main" id="{7A622D44-B81E-4CFE-9E6B-E0A734117E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B66945A-3641-4864-897C-3E5857A480F5}"/>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4198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CA9C-13A1-4683-870B-23C5EC12B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0F21573-06BA-4D9E-A859-E36344EA4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D8873FA-5D9B-4857-95DA-1BB1F6CA0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64605-2977-498D-81F5-EDABB2BC9D47}"/>
              </a:ext>
            </a:extLst>
          </p:cNvPr>
          <p:cNvSpPr>
            <a:spLocks noGrp="1"/>
          </p:cNvSpPr>
          <p:nvPr>
            <p:ph type="dt" sz="half" idx="10"/>
          </p:nvPr>
        </p:nvSpPr>
        <p:spPr/>
        <p:txBody>
          <a:bodyPr/>
          <a:lstStyle/>
          <a:p>
            <a:fld id="{BEF56F0B-0A8E-4EC4-8E64-019C1E057638}" type="datetimeFigureOut">
              <a:rPr lang="en-SG" smtClean="0"/>
              <a:t>4/4/2021</a:t>
            </a:fld>
            <a:endParaRPr lang="en-SG"/>
          </a:p>
        </p:txBody>
      </p:sp>
      <p:sp>
        <p:nvSpPr>
          <p:cNvPr id="6" name="Footer Placeholder 5">
            <a:extLst>
              <a:ext uri="{FF2B5EF4-FFF2-40B4-BE49-F238E27FC236}">
                <a16:creationId xmlns:a16="http://schemas.microsoft.com/office/drawing/2014/main" id="{4BBB2B83-AE4F-4FE3-B8EE-CCB4B7BAE4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5A47D2F-9792-4121-96E0-503F8BF8AF19}"/>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1675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8EF1B-5A63-46C5-B83D-5DAC6FE24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741C2C2-0560-4B40-A8A2-675183FEB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0EB0980-CB14-42EA-A1E0-64748692E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56F0B-0A8E-4EC4-8E64-019C1E057638}" type="datetimeFigureOut">
              <a:rPr lang="en-SG" smtClean="0"/>
              <a:t>4/4/2021</a:t>
            </a:fld>
            <a:endParaRPr lang="en-SG"/>
          </a:p>
        </p:txBody>
      </p:sp>
      <p:sp>
        <p:nvSpPr>
          <p:cNvPr id="5" name="Footer Placeholder 4">
            <a:extLst>
              <a:ext uri="{FF2B5EF4-FFF2-40B4-BE49-F238E27FC236}">
                <a16:creationId xmlns:a16="http://schemas.microsoft.com/office/drawing/2014/main" id="{5CD5467E-8AB9-4D23-BB3C-A0E3F7077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FA498B1-0C63-4BD2-8E82-0A8171F45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126CA-6261-419F-A53B-BB0AE324D0AB}" type="slidenum">
              <a:rPr lang="en-SG" smtClean="0"/>
              <a:t>‹#›</a:t>
            </a:fld>
            <a:endParaRPr lang="en-SG"/>
          </a:p>
        </p:txBody>
      </p:sp>
    </p:spTree>
    <p:extLst>
      <p:ext uri="{BB962C8B-B14F-4D97-AF65-F5344CB8AC3E}">
        <p14:creationId xmlns:p14="http://schemas.microsoft.com/office/powerpoint/2010/main" val="10587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0" Type="http://schemas.openxmlformats.org/officeDocument/2006/relationships/image" Target="../media/image41.png"/><Relationship Id="rId4" Type="http://schemas.microsoft.com/office/2007/relationships/hdphoto" Target="../media/hdphoto1.wdp"/><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 Id="rId9" Type="http://schemas.openxmlformats.org/officeDocument/2006/relationships/image" Target="../media/image57.svg"/></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Dorm_Room_Fund" TargetMode="External"/><Relationship Id="rId13" Type="http://schemas.openxmlformats.org/officeDocument/2006/relationships/hyperlink" Target="https://corporatefinanceinstitute.com/resources/careers/jobs/role-of-investor-relations-ir/" TargetMode="External"/><Relationship Id="rId18" Type="http://schemas.openxmlformats.org/officeDocument/2006/relationships/hyperlink" Target="https://www.docsend.com/blog/how-first-time-funds-attract-lp-investments/" TargetMode="External"/><Relationship Id="rId3" Type="http://schemas.openxmlformats.org/officeDocument/2006/relationships/hyperlink" Target="https://www.mckinsey.com/industries/technology-media-and-telecommunications/our-insights/a-machine-learning-approach-to-venture-capital" TargetMode="External"/><Relationship Id="rId21" Type="http://schemas.openxmlformats.org/officeDocument/2006/relationships/hyperlink" Target="https://medium.com/initialized-capital/how-to-raise-a-venture-fund-735647ca90aa" TargetMode="External"/><Relationship Id="rId7" Type="http://schemas.openxmlformats.org/officeDocument/2006/relationships/hyperlink" Target="https://medium.com/@georgianprtnrs" TargetMode="External"/><Relationship Id="rId12" Type="http://schemas.openxmlformats.org/officeDocument/2006/relationships/hyperlink" Target="https://www.codingvc.com/behind-the-scenes-at-a-vc-fund-part-2-helping-founders-and-time-allocation/" TargetMode="External"/><Relationship Id="rId17" Type="http://schemas.openxmlformats.org/officeDocument/2006/relationships/hyperlink" Target="https://pearonline.com/a-checklist-for-producing-a-great-fundraising-data-room/" TargetMode="External"/><Relationship Id="rId2" Type="http://schemas.openxmlformats.org/officeDocument/2006/relationships/image" Target="../media/image2.png"/><Relationship Id="rId16" Type="http://schemas.openxmlformats.org/officeDocument/2006/relationships/hyperlink" Target="https://www.venturecapitaljournal.com/south-east-asia-still-has-goldmine-potential-for-lps/" TargetMode="External"/><Relationship Id="rId20" Type="http://schemas.openxmlformats.org/officeDocument/2006/relationships/hyperlink" Target="https://runway.is/blog/how-to-raise-a-vc-fund/" TargetMode="External"/><Relationship Id="rId1" Type="http://schemas.openxmlformats.org/officeDocument/2006/relationships/slideLayout" Target="../slideLayouts/slideLayout2.xml"/><Relationship Id="rId6" Type="http://schemas.openxmlformats.org/officeDocument/2006/relationships/hyperlink" Target="https://medium.com/connetic-ventures/singles-or-home-runs-how-we-train-our-ai-early-stage-investing-vc-bot-69e03bb1723c" TargetMode="External"/><Relationship Id="rId11" Type="http://schemas.openxmlformats.org/officeDocument/2006/relationships/hyperlink" Target="https://www.startupreporter.eu/how-does-a-venture-capital-fund-work-in-terms-of-operations/" TargetMode="External"/><Relationship Id="rId5" Type="http://schemas.openxmlformats.org/officeDocument/2006/relationships/hyperlink" Target="https://medium.com/@IamRavijot/rise-of-intelligent-and-data-driven-venture-investing-36edad1d4b85" TargetMode="External"/><Relationship Id="rId15" Type="http://schemas.openxmlformats.org/officeDocument/2006/relationships/hyperlink" Target="https://towardsdatascience.com/social-network-analysis-in-venture-capital-4db03cb5d833" TargetMode="External"/><Relationship Id="rId23" Type="http://schemas.openxmlformats.org/officeDocument/2006/relationships/hyperlink" Target="https://towardsdatascience.com/network-analysis-d734cd7270f8" TargetMode="External"/><Relationship Id="rId10" Type="http://schemas.openxmlformats.org/officeDocument/2006/relationships/hyperlink" Target="https://vcpreneur.com/how-vcs-lps-apply-data-science-to-make-informed-investment-decisions-527c917a3edf" TargetMode="External"/><Relationship Id="rId19" Type="http://schemas.openxmlformats.org/officeDocument/2006/relationships/hyperlink" Target="https://digify.com/case-studies/cocoon-capital-raised-over-21-million-with-digify/" TargetMode="External"/><Relationship Id="rId4" Type="http://schemas.openxmlformats.org/officeDocument/2006/relationships/hyperlink" Target="https://techcrunch.com/2019/06/26/vcs-double-down-on-data-driven-investment-models/" TargetMode="External"/><Relationship Id="rId9" Type="http://schemas.openxmlformats.org/officeDocument/2006/relationships/hyperlink" Target="https://medium.com/hackernoon/winning-by-eating-their-own-dogs-food-83-venture-capital-firms-using-data-ai-proprietary-da92b81b85ef" TargetMode="External"/><Relationship Id="rId14" Type="http://schemas.openxmlformats.org/officeDocument/2006/relationships/hyperlink" Target="https://towardsdatascience.com/data-science-in-venture-capital-8c13ec0c8458" TargetMode="External"/><Relationship Id="rId22" Type="http://schemas.openxmlformats.org/officeDocument/2006/relationships/hyperlink" Target="https://towardsdatascience.com/how-to-get-started-with-social-network-analysis-6d527685d374"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2.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jpe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41C2E4-5D36-47BE-84C1-C0FE8346E38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2" descr="A picture containing text, businesscard, screenshot&#10;&#10;Description automatically generated">
            <a:extLst>
              <a:ext uri="{FF2B5EF4-FFF2-40B4-BE49-F238E27FC236}">
                <a16:creationId xmlns:a16="http://schemas.microsoft.com/office/drawing/2014/main" id="{C12FD886-5284-4A21-8725-5004256EE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graphicFrame>
        <p:nvGraphicFramePr>
          <p:cNvPr id="2" name="Table 4">
            <a:extLst>
              <a:ext uri="{FF2B5EF4-FFF2-40B4-BE49-F238E27FC236}">
                <a16:creationId xmlns:a16="http://schemas.microsoft.com/office/drawing/2014/main" id="{9F8C4B6B-4191-4A90-88D3-C4CAF524A029}"/>
              </a:ext>
            </a:extLst>
          </p:cNvPr>
          <p:cNvGraphicFramePr>
            <a:graphicFrameLocks noGrp="1"/>
          </p:cNvGraphicFramePr>
          <p:nvPr>
            <p:extLst>
              <p:ext uri="{D42A27DB-BD31-4B8C-83A1-F6EECF244321}">
                <p14:modId xmlns:p14="http://schemas.microsoft.com/office/powerpoint/2010/main" val="1328409927"/>
              </p:ext>
            </p:extLst>
          </p:nvPr>
        </p:nvGraphicFramePr>
        <p:xfrm>
          <a:off x="2189747" y="3014226"/>
          <a:ext cx="8210884" cy="369332"/>
        </p:xfrm>
        <a:graphic>
          <a:graphicData uri="http://schemas.openxmlformats.org/drawingml/2006/table">
            <a:tbl>
              <a:tblPr firstRow="1" bandRow="1">
                <a:tableStyleId>{5C22544A-7EE6-4342-B048-85BDC9FD1C3A}</a:tableStyleId>
              </a:tblPr>
              <a:tblGrid>
                <a:gridCol w="8210884">
                  <a:extLst>
                    <a:ext uri="{9D8B030D-6E8A-4147-A177-3AD203B41FA5}">
                      <a16:colId xmlns:a16="http://schemas.microsoft.com/office/drawing/2014/main" val="2974664513"/>
                    </a:ext>
                  </a:extLst>
                </a:gridCol>
              </a:tblGrid>
              <a:tr h="369332">
                <a:tc>
                  <a:txBody>
                    <a:bodyPr/>
                    <a:lstStyle/>
                    <a:p>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231535"/>
                  </a:ext>
                </a:extLst>
              </a:tr>
            </a:tbl>
          </a:graphicData>
        </a:graphic>
      </p:graphicFrame>
      <p:sp>
        <p:nvSpPr>
          <p:cNvPr id="5" name="Rectangle 4">
            <a:extLst>
              <a:ext uri="{FF2B5EF4-FFF2-40B4-BE49-F238E27FC236}">
                <a16:creationId xmlns:a16="http://schemas.microsoft.com/office/drawing/2014/main" id="{583E827D-D0F8-4D5B-A8E2-654E7001ACD5}"/>
              </a:ext>
            </a:extLst>
          </p:cNvPr>
          <p:cNvSpPr/>
          <p:nvPr/>
        </p:nvSpPr>
        <p:spPr>
          <a:xfrm>
            <a:off x="2524126" y="2761813"/>
            <a:ext cx="7876506"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D8FD56CA-B0F7-44F7-B290-29D527937DCB}"/>
              </a:ext>
            </a:extLst>
          </p:cNvPr>
          <p:cNvSpPr/>
          <p:nvPr/>
        </p:nvSpPr>
        <p:spPr>
          <a:xfrm>
            <a:off x="2269292" y="2632381"/>
            <a:ext cx="7212262"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3F7C6539-9005-421A-BA5F-184AA39131DE}"/>
              </a:ext>
            </a:extLst>
          </p:cNvPr>
          <p:cNvSpPr txBox="1"/>
          <p:nvPr/>
        </p:nvSpPr>
        <p:spPr>
          <a:xfrm>
            <a:off x="2247861" y="3320565"/>
            <a:ext cx="297696" cy="138499"/>
          </a:xfrm>
          <a:prstGeom prst="rect">
            <a:avLst/>
          </a:prstGeom>
          <a:solidFill>
            <a:schemeClr val="bg1"/>
          </a:solidFill>
          <a:ln>
            <a:solidFill>
              <a:schemeClr val="bg1"/>
            </a:solidFill>
          </a:ln>
        </p:spPr>
        <p:txBody>
          <a:bodyPr wrap="square" rtlCol="0">
            <a:spAutoFit/>
          </a:bodyPr>
          <a:lstStyle/>
          <a:p>
            <a:endParaRPr lang="en-SG" sz="300"/>
          </a:p>
        </p:txBody>
      </p:sp>
      <p:sp>
        <p:nvSpPr>
          <p:cNvPr id="9" name="Rectangle 8">
            <a:extLst>
              <a:ext uri="{FF2B5EF4-FFF2-40B4-BE49-F238E27FC236}">
                <a16:creationId xmlns:a16="http://schemas.microsoft.com/office/drawing/2014/main" id="{E6EAF251-31D8-438B-AD13-245C83952691}"/>
              </a:ext>
            </a:extLst>
          </p:cNvPr>
          <p:cNvSpPr/>
          <p:nvPr/>
        </p:nvSpPr>
        <p:spPr>
          <a:xfrm>
            <a:off x="8820733" y="3001713"/>
            <a:ext cx="804279"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37FDAA4-EDA9-453F-94BB-AB7AF911DF60}"/>
              </a:ext>
            </a:extLst>
          </p:cNvPr>
          <p:cNvSpPr txBox="1"/>
          <p:nvPr/>
        </p:nvSpPr>
        <p:spPr>
          <a:xfrm>
            <a:off x="1680410" y="2781956"/>
            <a:ext cx="8831179"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a:t>
            </a:r>
          </a:p>
          <a:p>
            <a:pPr algn="ctr"/>
            <a:r>
              <a:rPr lang="en-SG" sz="3200" b="1">
                <a:latin typeface="Segoe UI" panose="020B0502040204020203" pitchFamily="34" charset="0"/>
                <a:cs typeface="Segoe UI" panose="020B0502040204020203" pitchFamily="34" charset="0"/>
              </a:rPr>
              <a:t>in Venture Capital</a:t>
            </a:r>
          </a:p>
        </p:txBody>
      </p:sp>
      <p:sp>
        <p:nvSpPr>
          <p:cNvPr id="11" name="Oval 10">
            <a:extLst>
              <a:ext uri="{FF2B5EF4-FFF2-40B4-BE49-F238E27FC236}">
                <a16:creationId xmlns:a16="http://schemas.microsoft.com/office/drawing/2014/main" id="{3A69474F-8DEB-40BB-97E6-4F467D807884}"/>
              </a:ext>
            </a:extLst>
          </p:cNvPr>
          <p:cNvSpPr/>
          <p:nvPr/>
        </p:nvSpPr>
        <p:spPr>
          <a:xfrm>
            <a:off x="2240048" y="3333420"/>
            <a:ext cx="313322" cy="17513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1903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1680410" y="2351782"/>
            <a:ext cx="8831179"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a:t>
            </a:r>
          </a:p>
          <a:p>
            <a:pPr algn="ctr"/>
            <a:r>
              <a:rPr lang="en-SG" sz="3200" b="1">
                <a:latin typeface="Segoe UI" panose="020B0502040204020203" pitchFamily="34" charset="0"/>
                <a:cs typeface="Segoe UI" panose="020B0502040204020203" pitchFamily="34" charset="0"/>
              </a:rPr>
              <a:t>for Deal Scoring</a:t>
            </a:r>
          </a:p>
        </p:txBody>
      </p:sp>
    </p:spTree>
    <p:extLst>
      <p:ext uri="{BB962C8B-B14F-4D97-AF65-F5344CB8AC3E}">
        <p14:creationId xmlns:p14="http://schemas.microsoft.com/office/powerpoint/2010/main" val="170184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66F4-5CF5-4AE4-A8C9-2B238F3D8287}"/>
              </a:ext>
            </a:extLst>
          </p:cNvPr>
          <p:cNvSpPr>
            <a:spLocks noGrp="1"/>
          </p:cNvSpPr>
          <p:nvPr>
            <p:ph type="title"/>
          </p:nvPr>
        </p:nvSpPr>
        <p:spPr>
          <a:xfrm>
            <a:off x="835571" y="79384"/>
            <a:ext cx="8722897" cy="603161"/>
          </a:xfrm>
        </p:spPr>
        <p:txBody>
          <a:bodyPr>
            <a:normAutofit/>
          </a:bodyPr>
          <a:lstStyle/>
          <a:p>
            <a:r>
              <a:rPr lang="en-US" sz="2800" b="1">
                <a:latin typeface="Segoe UI"/>
                <a:ea typeface="Tahoma"/>
                <a:cs typeface="Segoe UI"/>
              </a:rPr>
              <a:t>Data Science for Deal Scoring</a:t>
            </a:r>
            <a:endParaRPr lang="en-US" sz="2800" b="1">
              <a:latin typeface="Segoe UI" panose="020B0502040204020203" pitchFamily="34" charset="0"/>
              <a:ea typeface="Tahoma" panose="020B0604030504040204" pitchFamily="34" charset="0"/>
              <a:cs typeface="Segoe UI" panose="020B0502040204020203" pitchFamily="34" charset="0"/>
            </a:endParaRPr>
          </a:p>
        </p:txBody>
      </p:sp>
      <p:sp>
        <p:nvSpPr>
          <p:cNvPr id="6" name="Rectangle 5">
            <a:extLst>
              <a:ext uri="{FF2B5EF4-FFF2-40B4-BE49-F238E27FC236}">
                <a16:creationId xmlns:a16="http://schemas.microsoft.com/office/drawing/2014/main" id="{6C097ECD-E9FB-41B1-968F-F85C0BD82158}"/>
              </a:ext>
            </a:extLst>
          </p:cNvPr>
          <p:cNvSpPr/>
          <p:nvPr/>
        </p:nvSpPr>
        <p:spPr>
          <a:xfrm>
            <a:off x="835573" y="989070"/>
            <a:ext cx="10520966" cy="603161"/>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Idea: Build a machine learning algorithm to identify the probability of a new deal being "good" or "bad"</a:t>
            </a:r>
          </a:p>
        </p:txBody>
      </p:sp>
      <p:sp>
        <p:nvSpPr>
          <p:cNvPr id="8" name="Rectangle 7">
            <a:extLst>
              <a:ext uri="{FF2B5EF4-FFF2-40B4-BE49-F238E27FC236}">
                <a16:creationId xmlns:a16="http://schemas.microsoft.com/office/drawing/2014/main" id="{5C063AAC-1339-44F7-A9B9-F5EFECB3D634}"/>
              </a:ext>
            </a:extLst>
          </p:cNvPr>
          <p:cNvSpPr/>
          <p:nvPr/>
        </p:nvSpPr>
        <p:spPr>
          <a:xfrm>
            <a:off x="835571" y="2483586"/>
            <a:ext cx="4927555" cy="651487"/>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Supervised Classification</a:t>
            </a:r>
            <a:endParaRPr lang="en-US" b="1">
              <a:solidFill>
                <a:schemeClr val="bg1"/>
              </a:solidFill>
            </a:endParaRPr>
          </a:p>
        </p:txBody>
      </p:sp>
      <p:sp>
        <p:nvSpPr>
          <p:cNvPr id="13" name="TextBox 12">
            <a:extLst>
              <a:ext uri="{FF2B5EF4-FFF2-40B4-BE49-F238E27FC236}">
                <a16:creationId xmlns:a16="http://schemas.microsoft.com/office/drawing/2014/main" id="{904FD16C-021F-47BB-BC0F-323AD412D9FD}"/>
              </a:ext>
            </a:extLst>
          </p:cNvPr>
          <p:cNvSpPr txBox="1"/>
          <p:nvPr/>
        </p:nvSpPr>
        <p:spPr>
          <a:xfrm>
            <a:off x="1313451" y="1849994"/>
            <a:ext cx="1790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ontoso Global"/>
                <a:cs typeface="Segoe UI" panose="020B0502040204020203" pitchFamily="34" charset="0"/>
              </a:rPr>
              <a:t>Human tagging</a:t>
            </a:r>
            <a:endParaRPr lang="en-US">
              <a:latin typeface="Contoso Global"/>
              <a:cs typeface="Segoe UI" panose="020B0502040204020203" pitchFamily="34" charset="0"/>
            </a:endParaRPr>
          </a:p>
        </p:txBody>
      </p:sp>
      <p:sp>
        <p:nvSpPr>
          <p:cNvPr id="14" name="TextBox 13">
            <a:extLst>
              <a:ext uri="{FF2B5EF4-FFF2-40B4-BE49-F238E27FC236}">
                <a16:creationId xmlns:a16="http://schemas.microsoft.com/office/drawing/2014/main" id="{84021921-F942-44BE-87D4-01E3C2108D36}"/>
              </a:ext>
            </a:extLst>
          </p:cNvPr>
          <p:cNvSpPr txBox="1"/>
          <p:nvPr/>
        </p:nvSpPr>
        <p:spPr>
          <a:xfrm>
            <a:off x="8250621" y="184999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ontoso Global"/>
              </a:rPr>
              <a:t>No tags</a:t>
            </a:r>
            <a:endParaRPr lang="en-US"/>
          </a:p>
        </p:txBody>
      </p:sp>
      <p:pic>
        <p:nvPicPr>
          <p:cNvPr id="15" name="Picture 2" descr="Meet the New Protégé Ventures Team! | by Protégé Ventures | Medium">
            <a:extLst>
              <a:ext uri="{FF2B5EF4-FFF2-40B4-BE49-F238E27FC236}">
                <a16:creationId xmlns:a16="http://schemas.microsoft.com/office/drawing/2014/main" id="{841D297E-3DF5-4585-A1FA-74CAC5E5C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B90EB2-4528-4557-8285-59054058F081}"/>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Down 6">
            <a:extLst>
              <a:ext uri="{FF2B5EF4-FFF2-40B4-BE49-F238E27FC236}">
                <a16:creationId xmlns:a16="http://schemas.microsoft.com/office/drawing/2014/main" id="{E99FF41D-EB48-4624-B648-AF7E6BBA0C62}"/>
              </a:ext>
            </a:extLst>
          </p:cNvPr>
          <p:cNvSpPr/>
          <p:nvPr/>
        </p:nvSpPr>
        <p:spPr>
          <a:xfrm>
            <a:off x="2840225" y="1580200"/>
            <a:ext cx="263922" cy="90338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Down 16">
            <a:extLst>
              <a:ext uri="{FF2B5EF4-FFF2-40B4-BE49-F238E27FC236}">
                <a16:creationId xmlns:a16="http://schemas.microsoft.com/office/drawing/2014/main" id="{FF48B01E-D312-4CCA-9CB3-366AD0F2F5D5}"/>
              </a:ext>
            </a:extLst>
          </p:cNvPr>
          <p:cNvSpPr/>
          <p:nvPr/>
        </p:nvSpPr>
        <p:spPr>
          <a:xfrm>
            <a:off x="9008425" y="1588217"/>
            <a:ext cx="263922" cy="90338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8" name="Table 18">
            <a:extLst>
              <a:ext uri="{FF2B5EF4-FFF2-40B4-BE49-F238E27FC236}">
                <a16:creationId xmlns:a16="http://schemas.microsoft.com/office/drawing/2014/main" id="{DE448F79-240C-456F-928C-5937DE8995FB}"/>
              </a:ext>
            </a:extLst>
          </p:cNvPr>
          <p:cNvGraphicFramePr>
            <a:graphicFrameLocks noGrp="1"/>
          </p:cNvGraphicFramePr>
          <p:nvPr>
            <p:extLst>
              <p:ext uri="{D42A27DB-BD31-4B8C-83A1-F6EECF244321}">
                <p14:modId xmlns:p14="http://schemas.microsoft.com/office/powerpoint/2010/main" val="660794537"/>
              </p:ext>
            </p:extLst>
          </p:nvPr>
        </p:nvGraphicFramePr>
        <p:xfrm>
          <a:off x="835570" y="3318845"/>
          <a:ext cx="4927555" cy="3127204"/>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Advantages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Arial"/>
                        <a:buChar char="•"/>
                      </a:pPr>
                      <a:r>
                        <a:rPr lang="en-US" sz="1600" dirty="0">
                          <a:solidFill>
                            <a:srgbClr val="303138"/>
                          </a:solidFill>
                          <a:latin typeface="Contoso Global"/>
                          <a:cs typeface="Calibri"/>
                        </a:rPr>
                        <a:t>Gives the probability/likelihood of a deal being "good" or "bad"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Disadvantages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285750" indent="-285750">
                        <a:buFont typeface="Arial"/>
                        <a:buChar char="•"/>
                      </a:pPr>
                      <a:r>
                        <a:rPr lang="en-US" sz="1600" dirty="0">
                          <a:solidFill>
                            <a:srgbClr val="303138"/>
                          </a:solidFill>
                          <a:latin typeface="Contoso Global"/>
                          <a:cs typeface="Calibri"/>
                        </a:rPr>
                        <a:t>Requires a lot of manpower and time to do tagging</a:t>
                      </a:r>
                    </a:p>
                    <a:p>
                      <a:pPr marL="285750" indent="-285750">
                        <a:buFont typeface="Arial"/>
                        <a:buChar char="•"/>
                      </a:pPr>
                      <a:r>
                        <a:rPr lang="en-US" sz="1600" dirty="0">
                          <a:solidFill>
                            <a:srgbClr val="303138"/>
                          </a:solidFill>
                          <a:latin typeface="Contoso Global"/>
                          <a:cs typeface="Calibri"/>
                        </a:rPr>
                        <a:t>Requires a lot of training data to achieve high accuracy, which may be costly</a:t>
                      </a:r>
                    </a:p>
                    <a:p>
                      <a:pPr marL="285750" indent="-285750">
                        <a:buFont typeface="Arial"/>
                        <a:buChar char="•"/>
                      </a:pPr>
                      <a:r>
                        <a:rPr lang="en-US" sz="1600" dirty="0">
                          <a:solidFill>
                            <a:srgbClr val="303138"/>
                          </a:solidFill>
                          <a:latin typeface="Contoso Global"/>
                          <a:cs typeface="Calibri"/>
                        </a:rPr>
                        <a:t>Difficult to identify the best features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40436738"/>
                  </a:ext>
                </a:extLst>
              </a:tr>
            </a:tbl>
          </a:graphicData>
        </a:graphic>
      </p:graphicFrame>
      <p:sp>
        <p:nvSpPr>
          <p:cNvPr id="19" name="Rectangle 18">
            <a:extLst>
              <a:ext uri="{FF2B5EF4-FFF2-40B4-BE49-F238E27FC236}">
                <a16:creationId xmlns:a16="http://schemas.microsoft.com/office/drawing/2014/main" id="{9C63ACA2-065B-4B96-B786-15DB968227A4}"/>
              </a:ext>
            </a:extLst>
          </p:cNvPr>
          <p:cNvSpPr/>
          <p:nvPr/>
        </p:nvSpPr>
        <p:spPr>
          <a:xfrm>
            <a:off x="6428875" y="2491605"/>
            <a:ext cx="4828681" cy="651487"/>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Unsupervised Classification</a:t>
            </a:r>
            <a:endParaRPr lang="en-US" b="1">
              <a:solidFill>
                <a:schemeClr val="bg1"/>
              </a:solidFill>
            </a:endParaRPr>
          </a:p>
        </p:txBody>
      </p:sp>
      <p:graphicFrame>
        <p:nvGraphicFramePr>
          <p:cNvPr id="20" name="Table 18">
            <a:extLst>
              <a:ext uri="{FF2B5EF4-FFF2-40B4-BE49-F238E27FC236}">
                <a16:creationId xmlns:a16="http://schemas.microsoft.com/office/drawing/2014/main" id="{E0D7748A-CBC9-4E13-99CD-7B31742CFAC4}"/>
              </a:ext>
            </a:extLst>
          </p:cNvPr>
          <p:cNvGraphicFramePr>
            <a:graphicFrameLocks noGrp="1"/>
          </p:cNvGraphicFramePr>
          <p:nvPr>
            <p:extLst>
              <p:ext uri="{D42A27DB-BD31-4B8C-83A1-F6EECF244321}">
                <p14:modId xmlns:p14="http://schemas.microsoft.com/office/powerpoint/2010/main" val="2071809451"/>
              </p:ext>
            </p:extLst>
          </p:nvPr>
        </p:nvGraphicFramePr>
        <p:xfrm>
          <a:off x="6428875" y="3314831"/>
          <a:ext cx="4840699" cy="3127204"/>
        </p:xfrm>
        <a:graphic>
          <a:graphicData uri="http://schemas.openxmlformats.org/drawingml/2006/table">
            <a:tbl>
              <a:tblPr firstRow="1" bandRow="1">
                <a:tableStyleId>{5C22544A-7EE6-4342-B048-85BDC9FD1C3A}</a:tableStyleId>
              </a:tblPr>
              <a:tblGrid>
                <a:gridCol w="4840699">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Advantages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Arial"/>
                        <a:buChar char="•"/>
                      </a:pPr>
                      <a:r>
                        <a:rPr lang="en-US" sz="1600">
                          <a:solidFill>
                            <a:srgbClr val="303138"/>
                          </a:solidFill>
                          <a:latin typeface="Contoso Global"/>
                          <a:cs typeface="Calibri"/>
                        </a:rPr>
                        <a:t>Does not require manual data tagging</a:t>
                      </a:r>
                    </a:p>
                    <a:p>
                      <a:pPr marL="285750" indent="-285750">
                        <a:buFont typeface="Arial"/>
                        <a:buChar char="•"/>
                      </a:pPr>
                      <a:r>
                        <a:rPr lang="en-US" sz="1600">
                          <a:solidFill>
                            <a:srgbClr val="303138"/>
                          </a:solidFill>
                          <a:latin typeface="Contoso Global"/>
                          <a:cs typeface="Calibri"/>
                        </a:rPr>
                        <a:t>Useful for very large data sets</a:t>
                      </a:r>
                    </a:p>
                    <a:p>
                      <a:endParaRPr lang="en-SG">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Disadvantages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285750" indent="-285750">
                        <a:buFont typeface="Arial"/>
                        <a:buChar char="•"/>
                      </a:pPr>
                      <a:r>
                        <a:rPr lang="en-US" sz="1600">
                          <a:solidFill>
                            <a:srgbClr val="303138"/>
                          </a:solidFill>
                          <a:latin typeface="Contoso Global"/>
                          <a:cs typeface="Calibri"/>
                        </a:rPr>
                        <a:t>We don't know how deals are clustered together or what is it based on </a:t>
                      </a:r>
                    </a:p>
                    <a:p>
                      <a:pPr marL="285750" indent="-285750">
                        <a:buFont typeface="Arial"/>
                        <a:buChar char="•"/>
                      </a:pPr>
                      <a:r>
                        <a:rPr lang="en-US" sz="1600">
                          <a:solidFill>
                            <a:srgbClr val="303138"/>
                          </a:solidFill>
                          <a:latin typeface="Contoso Global"/>
                          <a:cs typeface="Calibri"/>
                        </a:rPr>
                        <a:t>Requires even more data than supervised classification to be accurate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40436738"/>
                  </a:ext>
                </a:extLst>
              </a:tr>
            </a:tbl>
          </a:graphicData>
        </a:graphic>
      </p:graphicFrame>
      <p:graphicFrame>
        <p:nvGraphicFramePr>
          <p:cNvPr id="21" name="Table 2">
            <a:extLst>
              <a:ext uri="{FF2B5EF4-FFF2-40B4-BE49-F238E27FC236}">
                <a16:creationId xmlns:a16="http://schemas.microsoft.com/office/drawing/2014/main" id="{335921EB-D8DB-4F3C-B70D-6753C39A7CE7}"/>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236613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909DB8-C3F6-43E8-94E7-3C47E6CF44DB}"/>
              </a:ext>
            </a:extLst>
          </p:cNvPr>
          <p:cNvSpPr/>
          <p:nvPr/>
        </p:nvSpPr>
        <p:spPr>
          <a:xfrm>
            <a:off x="835573" y="91689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Formalization</a:t>
            </a:r>
            <a:endParaRPr lang="en-US">
              <a:solidFill>
                <a:schemeClr val="bg1"/>
              </a:solidFill>
            </a:endParaRPr>
          </a:p>
        </p:txBody>
      </p:sp>
      <p:pic>
        <p:nvPicPr>
          <p:cNvPr id="6" name="Picture 6">
            <a:extLst>
              <a:ext uri="{FF2B5EF4-FFF2-40B4-BE49-F238E27FC236}">
                <a16:creationId xmlns:a16="http://schemas.microsoft.com/office/drawing/2014/main" id="{9BCAFC6B-EA4D-4AC4-9BE3-D81F27635103}"/>
              </a:ext>
            </a:extLst>
          </p:cNvPr>
          <p:cNvPicPr>
            <a:picLocks noChangeAspect="1"/>
          </p:cNvPicPr>
          <p:nvPr/>
        </p:nvPicPr>
        <p:blipFill>
          <a:blip r:embed="rId2"/>
          <a:stretch>
            <a:fillRect/>
          </a:stretch>
        </p:blipFill>
        <p:spPr>
          <a:xfrm>
            <a:off x="1139683" y="1793163"/>
            <a:ext cx="4408868" cy="2407721"/>
          </a:xfrm>
          <a:prstGeom prst="rect">
            <a:avLst/>
          </a:prstGeom>
          <a:ln>
            <a:noFill/>
          </a:ln>
        </p:spPr>
      </p:pic>
      <p:pic>
        <p:nvPicPr>
          <p:cNvPr id="7" name="Picture 7">
            <a:extLst>
              <a:ext uri="{FF2B5EF4-FFF2-40B4-BE49-F238E27FC236}">
                <a16:creationId xmlns:a16="http://schemas.microsoft.com/office/drawing/2014/main" id="{A5FDE551-7121-443B-9074-D28803743CE4}"/>
              </a:ext>
            </a:extLst>
          </p:cNvPr>
          <p:cNvPicPr>
            <a:picLocks noChangeAspect="1"/>
          </p:cNvPicPr>
          <p:nvPr/>
        </p:nvPicPr>
        <p:blipFill>
          <a:blip r:embed="rId3"/>
          <a:stretch>
            <a:fillRect/>
          </a:stretch>
        </p:blipFill>
        <p:spPr>
          <a:xfrm>
            <a:off x="7181638" y="1797669"/>
            <a:ext cx="3654732" cy="2346974"/>
          </a:xfrm>
          <a:prstGeom prst="rect">
            <a:avLst/>
          </a:prstGeom>
          <a:ln>
            <a:noFill/>
          </a:ln>
        </p:spPr>
      </p:pic>
      <p:sp>
        <p:nvSpPr>
          <p:cNvPr id="8" name="Rectangle 7">
            <a:extLst>
              <a:ext uri="{FF2B5EF4-FFF2-40B4-BE49-F238E27FC236}">
                <a16:creationId xmlns:a16="http://schemas.microsoft.com/office/drawing/2014/main" id="{7A36519F-D5A6-48AC-A8D4-4A93D986F322}"/>
              </a:ext>
            </a:extLst>
          </p:cNvPr>
          <p:cNvSpPr/>
          <p:nvPr/>
        </p:nvSpPr>
        <p:spPr>
          <a:xfrm>
            <a:off x="4645795" y="1897695"/>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9" name="Rectangle 8">
            <a:extLst>
              <a:ext uri="{FF2B5EF4-FFF2-40B4-BE49-F238E27FC236}">
                <a16:creationId xmlns:a16="http://schemas.microsoft.com/office/drawing/2014/main" id="{BF007DF9-5585-4869-9F4F-DD5D428A3725}"/>
              </a:ext>
            </a:extLst>
          </p:cNvPr>
          <p:cNvSpPr/>
          <p:nvPr/>
        </p:nvSpPr>
        <p:spPr>
          <a:xfrm>
            <a:off x="731291" y="3356808"/>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0" name="Rectangle 9">
            <a:extLst>
              <a:ext uri="{FF2B5EF4-FFF2-40B4-BE49-F238E27FC236}">
                <a16:creationId xmlns:a16="http://schemas.microsoft.com/office/drawing/2014/main" id="{F1C70E46-D65B-4C4A-9C65-C8A3D656464E}"/>
              </a:ext>
            </a:extLst>
          </p:cNvPr>
          <p:cNvSpPr/>
          <p:nvPr/>
        </p:nvSpPr>
        <p:spPr>
          <a:xfrm>
            <a:off x="4156177" y="3328819"/>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1" name="Rectangle 10">
            <a:extLst>
              <a:ext uri="{FF2B5EF4-FFF2-40B4-BE49-F238E27FC236}">
                <a16:creationId xmlns:a16="http://schemas.microsoft.com/office/drawing/2014/main" id="{6FDBB426-E730-466D-9045-E0CFCDA247A0}"/>
              </a:ext>
            </a:extLst>
          </p:cNvPr>
          <p:cNvSpPr/>
          <p:nvPr/>
        </p:nvSpPr>
        <p:spPr>
          <a:xfrm>
            <a:off x="9967307" y="2341942"/>
            <a:ext cx="1937195" cy="611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2" name="Rectangle 11">
            <a:extLst>
              <a:ext uri="{FF2B5EF4-FFF2-40B4-BE49-F238E27FC236}">
                <a16:creationId xmlns:a16="http://schemas.microsoft.com/office/drawing/2014/main" id="{1B742B4E-AF99-4A96-93D9-737BBD06EC8E}"/>
              </a:ext>
            </a:extLst>
          </p:cNvPr>
          <p:cNvSpPr/>
          <p:nvPr/>
        </p:nvSpPr>
        <p:spPr>
          <a:xfrm>
            <a:off x="9680167" y="1696950"/>
            <a:ext cx="1937195" cy="826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4" name="Rectangle 13">
            <a:extLst>
              <a:ext uri="{FF2B5EF4-FFF2-40B4-BE49-F238E27FC236}">
                <a16:creationId xmlns:a16="http://schemas.microsoft.com/office/drawing/2014/main" id="{087F5A4B-F349-4D01-90CD-84F033340837}"/>
              </a:ext>
            </a:extLst>
          </p:cNvPr>
          <p:cNvSpPr/>
          <p:nvPr/>
        </p:nvSpPr>
        <p:spPr>
          <a:xfrm>
            <a:off x="6154377" y="3305147"/>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6" name="Rectangle 25">
            <a:extLst>
              <a:ext uri="{FF2B5EF4-FFF2-40B4-BE49-F238E27FC236}">
                <a16:creationId xmlns:a16="http://schemas.microsoft.com/office/drawing/2014/main" id="{E5F4F565-B6E0-4629-9775-1760D06835E1}"/>
              </a:ext>
            </a:extLst>
          </p:cNvPr>
          <p:cNvSpPr/>
          <p:nvPr/>
        </p:nvSpPr>
        <p:spPr>
          <a:xfrm>
            <a:off x="9283655" y="3494700"/>
            <a:ext cx="1937195" cy="8049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7" name="Rectangle 26">
            <a:extLst>
              <a:ext uri="{FF2B5EF4-FFF2-40B4-BE49-F238E27FC236}">
                <a16:creationId xmlns:a16="http://schemas.microsoft.com/office/drawing/2014/main" id="{F256C926-83B3-45BE-BCCD-C7EFCF9317B0}"/>
              </a:ext>
            </a:extLst>
          </p:cNvPr>
          <p:cNvSpPr/>
          <p:nvPr/>
        </p:nvSpPr>
        <p:spPr>
          <a:xfrm>
            <a:off x="824395" y="1454392"/>
            <a:ext cx="4866542" cy="32673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Supervised Classification works</a:t>
            </a:r>
            <a:endParaRPr lang="en-US">
              <a:solidFill>
                <a:schemeClr val="bg1"/>
              </a:solidFill>
            </a:endParaRPr>
          </a:p>
        </p:txBody>
      </p:sp>
      <p:sp>
        <p:nvSpPr>
          <p:cNvPr id="23" name="Title 1">
            <a:extLst>
              <a:ext uri="{FF2B5EF4-FFF2-40B4-BE49-F238E27FC236}">
                <a16:creationId xmlns:a16="http://schemas.microsoft.com/office/drawing/2014/main" id="{D06E3611-7A34-48BA-B499-1CC6C9D08435}"/>
              </a:ext>
            </a:extLst>
          </p:cNvPr>
          <p:cNvSpPr>
            <a:spLocks noGrp="1"/>
          </p:cNvSpPr>
          <p:nvPr>
            <p:ph type="title"/>
          </p:nvPr>
        </p:nvSpPr>
        <p:spPr>
          <a:xfrm>
            <a:off x="835571" y="79384"/>
            <a:ext cx="8722897" cy="603161"/>
          </a:xfrm>
        </p:spPr>
        <p:txBody>
          <a:bodyPr>
            <a:normAutofit/>
          </a:bodyPr>
          <a:lstStyle/>
          <a:p>
            <a:r>
              <a:rPr lang="en-US" sz="2800" b="1">
                <a:latin typeface="Segoe UI" panose="020B0502040204020203" pitchFamily="34" charset="0"/>
                <a:ea typeface="Tahoma" panose="020B0604030504040204" pitchFamily="34" charset="0"/>
                <a:cs typeface="Segoe UI" panose="020B0502040204020203" pitchFamily="34" charset="0"/>
              </a:rPr>
              <a:t>Supervised Classification</a:t>
            </a:r>
          </a:p>
        </p:txBody>
      </p:sp>
      <p:pic>
        <p:nvPicPr>
          <p:cNvPr id="24" name="Picture 2" descr="Meet the New Protégé Ventures Team! | by Protégé Ventures | Medium">
            <a:extLst>
              <a:ext uri="{FF2B5EF4-FFF2-40B4-BE49-F238E27FC236}">
                <a16:creationId xmlns:a16="http://schemas.microsoft.com/office/drawing/2014/main" id="{F3E8883A-3E0F-4A34-A201-66CCCD445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9AF40F2-0E2D-4F55-A7B5-26A756D2091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6E130F0-DC2A-4F13-997A-7A2E052409F5}"/>
              </a:ext>
            </a:extLst>
          </p:cNvPr>
          <p:cNvSpPr/>
          <p:nvPr/>
        </p:nvSpPr>
        <p:spPr>
          <a:xfrm>
            <a:off x="7181638" y="1671491"/>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8" name="Rectangle 27">
            <a:extLst>
              <a:ext uri="{FF2B5EF4-FFF2-40B4-BE49-F238E27FC236}">
                <a16:creationId xmlns:a16="http://schemas.microsoft.com/office/drawing/2014/main" id="{14ABB56B-5AEA-4AA0-875C-EA79E3EFC4DC}"/>
              </a:ext>
            </a:extLst>
          </p:cNvPr>
          <p:cNvSpPr/>
          <p:nvPr/>
        </p:nvSpPr>
        <p:spPr>
          <a:xfrm>
            <a:off x="6472987" y="1459022"/>
            <a:ext cx="4860308"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Supervised Classification looks</a:t>
            </a:r>
            <a:endParaRPr lang="en-US">
              <a:solidFill>
                <a:schemeClr val="bg1"/>
              </a:solidFill>
            </a:endParaRPr>
          </a:p>
        </p:txBody>
      </p:sp>
      <p:sp>
        <p:nvSpPr>
          <p:cNvPr id="53" name="Rectangle 52">
            <a:extLst>
              <a:ext uri="{FF2B5EF4-FFF2-40B4-BE49-F238E27FC236}">
                <a16:creationId xmlns:a16="http://schemas.microsoft.com/office/drawing/2014/main" id="{458CCD96-EFD4-4117-9093-4B2DA991A686}"/>
              </a:ext>
            </a:extLst>
          </p:cNvPr>
          <p:cNvSpPr/>
          <p:nvPr/>
        </p:nvSpPr>
        <p:spPr>
          <a:xfrm>
            <a:off x="2848386" y="3430560"/>
            <a:ext cx="1174937" cy="661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52" name="Rectangle 51">
            <a:extLst>
              <a:ext uri="{FF2B5EF4-FFF2-40B4-BE49-F238E27FC236}">
                <a16:creationId xmlns:a16="http://schemas.microsoft.com/office/drawing/2014/main" id="{722880A1-5034-484C-BE4A-93A23212A032}"/>
              </a:ext>
            </a:extLst>
          </p:cNvPr>
          <p:cNvSpPr/>
          <p:nvPr/>
        </p:nvSpPr>
        <p:spPr>
          <a:xfrm>
            <a:off x="788281" y="3891791"/>
            <a:ext cx="10520966" cy="37189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To predict whether a deal is "good" or "bad", given existing features</a:t>
            </a:r>
            <a:endParaRPr lang="en-US">
              <a:solidFill>
                <a:schemeClr val="bg1"/>
              </a:solidFill>
            </a:endParaRPr>
          </a:p>
        </p:txBody>
      </p:sp>
      <p:pic>
        <p:nvPicPr>
          <p:cNvPr id="60" name="Picture 3">
            <a:extLst>
              <a:ext uri="{FF2B5EF4-FFF2-40B4-BE49-F238E27FC236}">
                <a16:creationId xmlns:a16="http://schemas.microsoft.com/office/drawing/2014/main" id="{28C5F4B3-3F0B-4BAD-BF9A-D5E1C248A26B}"/>
              </a:ext>
            </a:extLst>
          </p:cNvPr>
          <p:cNvPicPr>
            <a:picLocks noChangeAspect="1"/>
          </p:cNvPicPr>
          <p:nvPr/>
        </p:nvPicPr>
        <p:blipFill rotWithShape="1">
          <a:blip r:embed="rId5"/>
          <a:srcRect t="6517" b="19380"/>
          <a:stretch/>
        </p:blipFill>
        <p:spPr>
          <a:xfrm>
            <a:off x="3675632" y="4384266"/>
            <a:ext cx="4835479" cy="2121859"/>
          </a:xfrm>
          <a:prstGeom prst="rect">
            <a:avLst/>
          </a:prstGeom>
        </p:spPr>
      </p:pic>
      <p:sp>
        <p:nvSpPr>
          <p:cNvPr id="61" name="Rectangle 60">
            <a:extLst>
              <a:ext uri="{FF2B5EF4-FFF2-40B4-BE49-F238E27FC236}">
                <a16:creationId xmlns:a16="http://schemas.microsoft.com/office/drawing/2014/main" id="{DB97783C-51CF-45E0-925E-2E0063D2D478}"/>
              </a:ext>
            </a:extLst>
          </p:cNvPr>
          <p:cNvSpPr/>
          <p:nvPr/>
        </p:nvSpPr>
        <p:spPr>
          <a:xfrm>
            <a:off x="6093371" y="6322728"/>
            <a:ext cx="568019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Contoso Global"/>
                <a:cs typeface="Calibri"/>
              </a:rPr>
              <a:t>Is the deal good or bad? Supervised classification predicts it is bad.</a:t>
            </a:r>
          </a:p>
        </p:txBody>
      </p:sp>
      <p:sp>
        <p:nvSpPr>
          <p:cNvPr id="62" name="Rectangle 61">
            <a:extLst>
              <a:ext uri="{FF2B5EF4-FFF2-40B4-BE49-F238E27FC236}">
                <a16:creationId xmlns:a16="http://schemas.microsoft.com/office/drawing/2014/main" id="{CC402F93-9AD9-45C8-9C3E-22A49C7095EA}"/>
              </a:ext>
            </a:extLst>
          </p:cNvPr>
          <p:cNvSpPr/>
          <p:nvPr/>
        </p:nvSpPr>
        <p:spPr>
          <a:xfrm>
            <a:off x="7387977" y="5700835"/>
            <a:ext cx="2579330" cy="339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Features (e.g. LTV/CAC)</a:t>
            </a:r>
            <a:endParaRPr lang="en-US" sz="1600">
              <a:solidFill>
                <a:schemeClr val="tx1"/>
              </a:solidFill>
            </a:endParaRPr>
          </a:p>
        </p:txBody>
      </p:sp>
      <p:sp>
        <p:nvSpPr>
          <p:cNvPr id="63" name="Rectangle 62">
            <a:extLst>
              <a:ext uri="{FF2B5EF4-FFF2-40B4-BE49-F238E27FC236}">
                <a16:creationId xmlns:a16="http://schemas.microsoft.com/office/drawing/2014/main" id="{F499BB4C-1EC9-4430-898A-0E6F4969EFCA}"/>
              </a:ext>
            </a:extLst>
          </p:cNvPr>
          <p:cNvSpPr/>
          <p:nvPr/>
        </p:nvSpPr>
        <p:spPr>
          <a:xfrm>
            <a:off x="3540772" y="4384267"/>
            <a:ext cx="1937195"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Calibri"/>
              </a:rPr>
              <a:t>Deal classification</a:t>
            </a:r>
          </a:p>
        </p:txBody>
      </p:sp>
      <p:sp>
        <p:nvSpPr>
          <p:cNvPr id="64" name="Rectangle 63">
            <a:extLst>
              <a:ext uri="{FF2B5EF4-FFF2-40B4-BE49-F238E27FC236}">
                <a16:creationId xmlns:a16="http://schemas.microsoft.com/office/drawing/2014/main" id="{0521861C-F415-446E-8615-B6D8C8312C80}"/>
              </a:ext>
            </a:extLst>
          </p:cNvPr>
          <p:cNvSpPr/>
          <p:nvPr/>
        </p:nvSpPr>
        <p:spPr>
          <a:xfrm>
            <a:off x="3472300" y="4791223"/>
            <a:ext cx="1110801"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Good (1)</a:t>
            </a:r>
            <a:endParaRPr lang="en-US" sz="1600">
              <a:solidFill>
                <a:schemeClr val="tx1"/>
              </a:solidFill>
            </a:endParaRPr>
          </a:p>
        </p:txBody>
      </p:sp>
      <p:sp>
        <p:nvSpPr>
          <p:cNvPr id="65" name="Rectangle 64">
            <a:extLst>
              <a:ext uri="{FF2B5EF4-FFF2-40B4-BE49-F238E27FC236}">
                <a16:creationId xmlns:a16="http://schemas.microsoft.com/office/drawing/2014/main" id="{A2C8164B-5B06-4A1D-B3DA-CFC32BB661AB}"/>
              </a:ext>
            </a:extLst>
          </p:cNvPr>
          <p:cNvSpPr/>
          <p:nvPr/>
        </p:nvSpPr>
        <p:spPr>
          <a:xfrm>
            <a:off x="3566470" y="5609112"/>
            <a:ext cx="1105435"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Bad (0)</a:t>
            </a:r>
            <a:endParaRPr lang="en-US" sz="1600"/>
          </a:p>
        </p:txBody>
      </p:sp>
      <p:graphicFrame>
        <p:nvGraphicFramePr>
          <p:cNvPr id="30" name="Table 2">
            <a:extLst>
              <a:ext uri="{FF2B5EF4-FFF2-40B4-BE49-F238E27FC236}">
                <a16:creationId xmlns:a16="http://schemas.microsoft.com/office/drawing/2014/main" id="{CD5F5E2A-1650-4044-A176-957E1FD5D6F6}"/>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229354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909DB8-C3F6-43E8-94E7-3C47E6CF44DB}"/>
              </a:ext>
            </a:extLst>
          </p:cNvPr>
          <p:cNvSpPr/>
          <p:nvPr/>
        </p:nvSpPr>
        <p:spPr>
          <a:xfrm>
            <a:off x="835573" y="91689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Design a predictive function given a training set which has no label to find structures in data</a:t>
            </a:r>
            <a:endParaRPr lang="en-US">
              <a:solidFill>
                <a:schemeClr val="bg1"/>
              </a:solidFill>
            </a:endParaRPr>
          </a:p>
        </p:txBody>
      </p:sp>
      <p:sp>
        <p:nvSpPr>
          <p:cNvPr id="9" name="Rectangle 8">
            <a:extLst>
              <a:ext uri="{FF2B5EF4-FFF2-40B4-BE49-F238E27FC236}">
                <a16:creationId xmlns:a16="http://schemas.microsoft.com/office/drawing/2014/main" id="{BF007DF9-5585-4869-9F4F-DD5D428A3725}"/>
              </a:ext>
            </a:extLst>
          </p:cNvPr>
          <p:cNvSpPr/>
          <p:nvPr/>
        </p:nvSpPr>
        <p:spPr>
          <a:xfrm>
            <a:off x="731291" y="3356808"/>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1" name="Rectangle 10">
            <a:extLst>
              <a:ext uri="{FF2B5EF4-FFF2-40B4-BE49-F238E27FC236}">
                <a16:creationId xmlns:a16="http://schemas.microsoft.com/office/drawing/2014/main" id="{6FDBB426-E730-466D-9045-E0CFCDA247A0}"/>
              </a:ext>
            </a:extLst>
          </p:cNvPr>
          <p:cNvSpPr/>
          <p:nvPr/>
        </p:nvSpPr>
        <p:spPr>
          <a:xfrm>
            <a:off x="9967307" y="2341942"/>
            <a:ext cx="1937195" cy="611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2" name="Rectangle 11">
            <a:extLst>
              <a:ext uri="{FF2B5EF4-FFF2-40B4-BE49-F238E27FC236}">
                <a16:creationId xmlns:a16="http://schemas.microsoft.com/office/drawing/2014/main" id="{1B742B4E-AF99-4A96-93D9-737BBD06EC8E}"/>
              </a:ext>
            </a:extLst>
          </p:cNvPr>
          <p:cNvSpPr/>
          <p:nvPr/>
        </p:nvSpPr>
        <p:spPr>
          <a:xfrm>
            <a:off x="9680167" y="1696950"/>
            <a:ext cx="1937195" cy="826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6" name="Rectangle 25">
            <a:extLst>
              <a:ext uri="{FF2B5EF4-FFF2-40B4-BE49-F238E27FC236}">
                <a16:creationId xmlns:a16="http://schemas.microsoft.com/office/drawing/2014/main" id="{E5F4F565-B6E0-4629-9775-1760D06835E1}"/>
              </a:ext>
            </a:extLst>
          </p:cNvPr>
          <p:cNvSpPr/>
          <p:nvPr/>
        </p:nvSpPr>
        <p:spPr>
          <a:xfrm>
            <a:off x="9283655" y="3494700"/>
            <a:ext cx="1937195" cy="8049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7" name="Rectangle 26">
            <a:extLst>
              <a:ext uri="{FF2B5EF4-FFF2-40B4-BE49-F238E27FC236}">
                <a16:creationId xmlns:a16="http://schemas.microsoft.com/office/drawing/2014/main" id="{F256C926-83B3-45BE-BCCD-C7EFCF9317B0}"/>
              </a:ext>
            </a:extLst>
          </p:cNvPr>
          <p:cNvSpPr/>
          <p:nvPr/>
        </p:nvSpPr>
        <p:spPr>
          <a:xfrm>
            <a:off x="824395" y="1454392"/>
            <a:ext cx="4866542" cy="32673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Unsupervised Classification works</a:t>
            </a:r>
            <a:endParaRPr lang="en-US">
              <a:solidFill>
                <a:schemeClr val="bg1"/>
              </a:solidFill>
            </a:endParaRPr>
          </a:p>
        </p:txBody>
      </p:sp>
      <p:sp>
        <p:nvSpPr>
          <p:cNvPr id="23" name="Title 1">
            <a:extLst>
              <a:ext uri="{FF2B5EF4-FFF2-40B4-BE49-F238E27FC236}">
                <a16:creationId xmlns:a16="http://schemas.microsoft.com/office/drawing/2014/main" id="{D06E3611-7A34-48BA-B499-1CC6C9D08435}"/>
              </a:ext>
            </a:extLst>
          </p:cNvPr>
          <p:cNvSpPr>
            <a:spLocks noGrp="1"/>
          </p:cNvSpPr>
          <p:nvPr>
            <p:ph type="title"/>
          </p:nvPr>
        </p:nvSpPr>
        <p:spPr>
          <a:xfrm>
            <a:off x="835571" y="79384"/>
            <a:ext cx="8722897" cy="603161"/>
          </a:xfrm>
        </p:spPr>
        <p:txBody>
          <a:bodyPr>
            <a:normAutofit/>
          </a:bodyPr>
          <a:lstStyle/>
          <a:p>
            <a:r>
              <a:rPr lang="en-US" sz="2800" b="1">
                <a:latin typeface="Segoe UI" panose="020B0502040204020203" pitchFamily="34" charset="0"/>
                <a:ea typeface="Tahoma" panose="020B0604030504040204" pitchFamily="34" charset="0"/>
                <a:cs typeface="Segoe UI" panose="020B0502040204020203" pitchFamily="34" charset="0"/>
              </a:rPr>
              <a:t>Unsupervised Classification</a:t>
            </a:r>
          </a:p>
        </p:txBody>
      </p:sp>
      <p:pic>
        <p:nvPicPr>
          <p:cNvPr id="24" name="Picture 2" descr="Meet the New Protégé Ventures Team! | by Protégé Ventures | Medium">
            <a:extLst>
              <a:ext uri="{FF2B5EF4-FFF2-40B4-BE49-F238E27FC236}">
                <a16:creationId xmlns:a16="http://schemas.microsoft.com/office/drawing/2014/main" id="{F3E8883A-3E0F-4A34-A201-66CCCD445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9AF40F2-0E2D-4F55-A7B5-26A756D2091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6E130F0-DC2A-4F13-997A-7A2E052409F5}"/>
              </a:ext>
            </a:extLst>
          </p:cNvPr>
          <p:cNvSpPr/>
          <p:nvPr/>
        </p:nvSpPr>
        <p:spPr>
          <a:xfrm>
            <a:off x="7181638" y="1671491"/>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8" name="Rectangle 27">
            <a:extLst>
              <a:ext uri="{FF2B5EF4-FFF2-40B4-BE49-F238E27FC236}">
                <a16:creationId xmlns:a16="http://schemas.microsoft.com/office/drawing/2014/main" id="{14ABB56B-5AEA-4AA0-875C-EA79E3EFC4DC}"/>
              </a:ext>
            </a:extLst>
          </p:cNvPr>
          <p:cNvSpPr/>
          <p:nvPr/>
        </p:nvSpPr>
        <p:spPr>
          <a:xfrm>
            <a:off x="6472987" y="1459022"/>
            <a:ext cx="4860308"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Unsupervised Classification looks</a:t>
            </a:r>
            <a:endParaRPr lang="en-US">
              <a:solidFill>
                <a:schemeClr val="bg1"/>
              </a:solidFill>
            </a:endParaRPr>
          </a:p>
        </p:txBody>
      </p:sp>
      <p:sp>
        <p:nvSpPr>
          <p:cNvPr id="53" name="Rectangle 52">
            <a:extLst>
              <a:ext uri="{FF2B5EF4-FFF2-40B4-BE49-F238E27FC236}">
                <a16:creationId xmlns:a16="http://schemas.microsoft.com/office/drawing/2014/main" id="{458CCD96-EFD4-4117-9093-4B2DA991A686}"/>
              </a:ext>
            </a:extLst>
          </p:cNvPr>
          <p:cNvSpPr/>
          <p:nvPr/>
        </p:nvSpPr>
        <p:spPr>
          <a:xfrm>
            <a:off x="2822110" y="3399029"/>
            <a:ext cx="1174937" cy="661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52" name="Rectangle 51">
            <a:extLst>
              <a:ext uri="{FF2B5EF4-FFF2-40B4-BE49-F238E27FC236}">
                <a16:creationId xmlns:a16="http://schemas.microsoft.com/office/drawing/2014/main" id="{722880A1-5034-484C-BE4A-93A23212A032}"/>
              </a:ext>
            </a:extLst>
          </p:cNvPr>
          <p:cNvSpPr/>
          <p:nvPr/>
        </p:nvSpPr>
        <p:spPr>
          <a:xfrm>
            <a:off x="788281" y="3891791"/>
            <a:ext cx="10520966" cy="37189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To cluster deals together based on certain features</a:t>
            </a:r>
            <a:endParaRPr lang="en-US">
              <a:solidFill>
                <a:schemeClr val="bg1"/>
              </a:solidFill>
            </a:endParaRPr>
          </a:p>
        </p:txBody>
      </p:sp>
      <p:pic>
        <p:nvPicPr>
          <p:cNvPr id="29" name="Picture 14">
            <a:extLst>
              <a:ext uri="{FF2B5EF4-FFF2-40B4-BE49-F238E27FC236}">
                <a16:creationId xmlns:a16="http://schemas.microsoft.com/office/drawing/2014/main" id="{7BFABB8C-1D58-4E80-836A-015862287275}"/>
              </a:ext>
            </a:extLst>
          </p:cNvPr>
          <p:cNvPicPr>
            <a:picLocks noChangeAspect="1"/>
          </p:cNvPicPr>
          <p:nvPr/>
        </p:nvPicPr>
        <p:blipFill rotWithShape="1">
          <a:blip r:embed="rId3"/>
          <a:srcRect t="8061" b="41963"/>
          <a:stretch/>
        </p:blipFill>
        <p:spPr>
          <a:xfrm>
            <a:off x="6699648" y="1865897"/>
            <a:ext cx="3386061" cy="1907644"/>
          </a:xfrm>
          <a:prstGeom prst="rect">
            <a:avLst/>
          </a:prstGeom>
        </p:spPr>
      </p:pic>
      <p:pic>
        <p:nvPicPr>
          <p:cNvPr id="30" name="Picture 14">
            <a:extLst>
              <a:ext uri="{FF2B5EF4-FFF2-40B4-BE49-F238E27FC236}">
                <a16:creationId xmlns:a16="http://schemas.microsoft.com/office/drawing/2014/main" id="{065BE5D0-166F-452D-A317-AF0900B310DD}"/>
              </a:ext>
            </a:extLst>
          </p:cNvPr>
          <p:cNvPicPr>
            <a:picLocks noChangeAspect="1"/>
          </p:cNvPicPr>
          <p:nvPr/>
        </p:nvPicPr>
        <p:blipFill rotWithShape="1">
          <a:blip r:embed="rId3"/>
          <a:srcRect t="57273"/>
          <a:stretch/>
        </p:blipFill>
        <p:spPr>
          <a:xfrm>
            <a:off x="9196099" y="2450345"/>
            <a:ext cx="2743200" cy="1321298"/>
          </a:xfrm>
          <a:prstGeom prst="rect">
            <a:avLst/>
          </a:prstGeom>
        </p:spPr>
      </p:pic>
      <p:sp>
        <p:nvSpPr>
          <p:cNvPr id="2" name="Rectangle 1">
            <a:extLst>
              <a:ext uri="{FF2B5EF4-FFF2-40B4-BE49-F238E27FC236}">
                <a16:creationId xmlns:a16="http://schemas.microsoft.com/office/drawing/2014/main" id="{F62216EB-3B7E-4EFF-9AFA-E699F4F74446}"/>
              </a:ext>
            </a:extLst>
          </p:cNvPr>
          <p:cNvSpPr/>
          <p:nvPr/>
        </p:nvSpPr>
        <p:spPr>
          <a:xfrm>
            <a:off x="7267375" y="1841451"/>
            <a:ext cx="903012" cy="432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2DCC17B-7537-4D31-A8AA-FFE688AB8363}"/>
              </a:ext>
            </a:extLst>
          </p:cNvPr>
          <p:cNvSpPr/>
          <p:nvPr/>
        </p:nvSpPr>
        <p:spPr>
          <a:xfrm>
            <a:off x="7923911" y="1837620"/>
            <a:ext cx="518402" cy="214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12">
            <a:extLst>
              <a:ext uri="{FF2B5EF4-FFF2-40B4-BE49-F238E27FC236}">
                <a16:creationId xmlns:a16="http://schemas.microsoft.com/office/drawing/2014/main" id="{14ACEAC7-443D-4450-8916-C4C704B41D33}"/>
              </a:ext>
            </a:extLst>
          </p:cNvPr>
          <p:cNvPicPr>
            <a:picLocks noChangeAspect="1"/>
          </p:cNvPicPr>
          <p:nvPr/>
        </p:nvPicPr>
        <p:blipFill rotWithShape="1">
          <a:blip r:embed="rId4"/>
          <a:srcRect t="5099" b="34403"/>
          <a:stretch/>
        </p:blipFill>
        <p:spPr>
          <a:xfrm>
            <a:off x="366627" y="1793944"/>
            <a:ext cx="4997002" cy="1926141"/>
          </a:xfrm>
          <a:prstGeom prst="rect">
            <a:avLst/>
          </a:prstGeom>
        </p:spPr>
      </p:pic>
      <p:pic>
        <p:nvPicPr>
          <p:cNvPr id="32" name="Picture 12">
            <a:extLst>
              <a:ext uri="{FF2B5EF4-FFF2-40B4-BE49-F238E27FC236}">
                <a16:creationId xmlns:a16="http://schemas.microsoft.com/office/drawing/2014/main" id="{0DF95D50-72D1-4CEC-A19D-08BAE2F4818C}"/>
              </a:ext>
            </a:extLst>
          </p:cNvPr>
          <p:cNvPicPr>
            <a:picLocks noChangeAspect="1"/>
          </p:cNvPicPr>
          <p:nvPr/>
        </p:nvPicPr>
        <p:blipFill rotWithShape="1">
          <a:blip r:embed="rId4"/>
          <a:srcRect l="70363" t="57546" r="2240" b="12222"/>
          <a:stretch/>
        </p:blipFill>
        <p:spPr>
          <a:xfrm>
            <a:off x="4909909" y="2787409"/>
            <a:ext cx="1314510" cy="924190"/>
          </a:xfrm>
          <a:prstGeom prst="rect">
            <a:avLst/>
          </a:prstGeom>
        </p:spPr>
      </p:pic>
      <p:sp>
        <p:nvSpPr>
          <p:cNvPr id="14" name="Rectangle 13">
            <a:extLst>
              <a:ext uri="{FF2B5EF4-FFF2-40B4-BE49-F238E27FC236}">
                <a16:creationId xmlns:a16="http://schemas.microsoft.com/office/drawing/2014/main" id="{087F5A4B-F349-4D01-90CD-84F033340837}"/>
              </a:ext>
            </a:extLst>
          </p:cNvPr>
          <p:cNvSpPr/>
          <p:nvPr/>
        </p:nvSpPr>
        <p:spPr>
          <a:xfrm>
            <a:off x="476263" y="3450450"/>
            <a:ext cx="1937195" cy="35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33" name="Rectangle 32">
            <a:extLst>
              <a:ext uri="{FF2B5EF4-FFF2-40B4-BE49-F238E27FC236}">
                <a16:creationId xmlns:a16="http://schemas.microsoft.com/office/drawing/2014/main" id="{B2162C3A-233B-4D7A-8478-155567F99DC4}"/>
              </a:ext>
            </a:extLst>
          </p:cNvPr>
          <p:cNvSpPr/>
          <p:nvPr/>
        </p:nvSpPr>
        <p:spPr>
          <a:xfrm>
            <a:off x="3924897" y="3376378"/>
            <a:ext cx="1238593" cy="35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pic>
        <p:nvPicPr>
          <p:cNvPr id="35" name="Picture 12">
            <a:extLst>
              <a:ext uri="{FF2B5EF4-FFF2-40B4-BE49-F238E27FC236}">
                <a16:creationId xmlns:a16="http://schemas.microsoft.com/office/drawing/2014/main" id="{4776B90E-6F91-4103-98EA-13EB12D2FBBA}"/>
              </a:ext>
            </a:extLst>
          </p:cNvPr>
          <p:cNvPicPr>
            <a:picLocks noChangeAspect="1"/>
          </p:cNvPicPr>
          <p:nvPr/>
        </p:nvPicPr>
        <p:blipFill rotWithShape="1">
          <a:blip r:embed="rId4"/>
          <a:srcRect l="40272" t="67210" r="39985" b="21832"/>
          <a:stretch/>
        </p:blipFill>
        <p:spPr>
          <a:xfrm>
            <a:off x="1488730" y="3472865"/>
            <a:ext cx="986589" cy="348916"/>
          </a:xfrm>
          <a:prstGeom prst="rect">
            <a:avLst/>
          </a:prstGeom>
        </p:spPr>
      </p:pic>
      <p:pic>
        <p:nvPicPr>
          <p:cNvPr id="36" name="Picture 12">
            <a:extLst>
              <a:ext uri="{FF2B5EF4-FFF2-40B4-BE49-F238E27FC236}">
                <a16:creationId xmlns:a16="http://schemas.microsoft.com/office/drawing/2014/main" id="{FDE2B78E-49BD-4239-96F2-B4BA96A48227}"/>
              </a:ext>
            </a:extLst>
          </p:cNvPr>
          <p:cNvPicPr>
            <a:picLocks noChangeAspect="1"/>
          </p:cNvPicPr>
          <p:nvPr/>
        </p:nvPicPr>
        <p:blipFill rotWithShape="1">
          <a:blip r:embed="rId4"/>
          <a:srcRect l="4162" t="57877" r="60660" b="22258"/>
          <a:stretch/>
        </p:blipFill>
        <p:spPr>
          <a:xfrm>
            <a:off x="287498" y="2213961"/>
            <a:ext cx="1757802" cy="632463"/>
          </a:xfrm>
          <a:prstGeom prst="rect">
            <a:avLst/>
          </a:prstGeom>
        </p:spPr>
      </p:pic>
      <p:pic>
        <p:nvPicPr>
          <p:cNvPr id="38" name="Picture 6">
            <a:extLst>
              <a:ext uri="{FF2B5EF4-FFF2-40B4-BE49-F238E27FC236}">
                <a16:creationId xmlns:a16="http://schemas.microsoft.com/office/drawing/2014/main" id="{A785DFEB-9303-463B-87DC-CBDDEC51ECC6}"/>
              </a:ext>
            </a:extLst>
          </p:cNvPr>
          <p:cNvPicPr>
            <a:picLocks noChangeAspect="1"/>
          </p:cNvPicPr>
          <p:nvPr/>
        </p:nvPicPr>
        <p:blipFill rotWithShape="1">
          <a:blip r:embed="rId5"/>
          <a:srcRect t="5203"/>
          <a:stretch/>
        </p:blipFill>
        <p:spPr>
          <a:xfrm>
            <a:off x="2531728" y="4309054"/>
            <a:ext cx="4168887" cy="2378918"/>
          </a:xfrm>
          <a:prstGeom prst="rect">
            <a:avLst/>
          </a:prstGeom>
        </p:spPr>
      </p:pic>
      <p:sp>
        <p:nvSpPr>
          <p:cNvPr id="39" name="Rectangle 38">
            <a:extLst>
              <a:ext uri="{FF2B5EF4-FFF2-40B4-BE49-F238E27FC236}">
                <a16:creationId xmlns:a16="http://schemas.microsoft.com/office/drawing/2014/main" id="{358FCA35-7BB3-46B0-8CA7-426D4A6F92FF}"/>
              </a:ext>
            </a:extLst>
          </p:cNvPr>
          <p:cNvSpPr/>
          <p:nvPr/>
        </p:nvSpPr>
        <p:spPr>
          <a:xfrm>
            <a:off x="6589247" y="5042403"/>
            <a:ext cx="3071992" cy="6031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303138"/>
                </a:solidFill>
                <a:latin typeface="Contoso Global"/>
                <a:cs typeface="Calibri"/>
              </a:rPr>
              <a:t>In this case, there are three different "clusters" of deals</a:t>
            </a:r>
            <a:endParaRPr lang="en-US"/>
          </a:p>
        </p:txBody>
      </p:sp>
      <p:graphicFrame>
        <p:nvGraphicFramePr>
          <p:cNvPr id="37" name="Table 2">
            <a:extLst>
              <a:ext uri="{FF2B5EF4-FFF2-40B4-BE49-F238E27FC236}">
                <a16:creationId xmlns:a16="http://schemas.microsoft.com/office/drawing/2014/main" id="{F3A45BAC-3540-449C-BFCB-8D56A0277FD0}"/>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417717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E30C07-209F-421C-A4D8-A494B9479B4B}"/>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Evaluation of Data Science and Analytics</a:t>
            </a:r>
          </a:p>
        </p:txBody>
      </p:sp>
      <p:pic>
        <p:nvPicPr>
          <p:cNvPr id="7" name="Picture 2" descr="Meet the New Protégé Ventures Team! | by Protégé Ventures | Medium">
            <a:extLst>
              <a:ext uri="{FF2B5EF4-FFF2-40B4-BE49-F238E27FC236}">
                <a16:creationId xmlns:a16="http://schemas.microsoft.com/office/drawing/2014/main" id="{02C480A5-F798-43BD-8441-B256A8449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5EACD8C-5A3C-489F-9CCE-29A43CB12F8F}"/>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C21397D-0DE7-42FC-8037-0FFF112636C6}"/>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Data Science and Analytics can be used in VCs to help analyze deals</a:t>
            </a:r>
            <a:endParaRPr lang="en-US">
              <a:solidFill>
                <a:schemeClr val="bg1"/>
              </a:solidFill>
            </a:endParaRPr>
          </a:p>
        </p:txBody>
      </p:sp>
      <p:sp>
        <p:nvSpPr>
          <p:cNvPr id="12" name="Arrow: Down 11">
            <a:extLst>
              <a:ext uri="{FF2B5EF4-FFF2-40B4-BE49-F238E27FC236}">
                <a16:creationId xmlns:a16="http://schemas.microsoft.com/office/drawing/2014/main" id="{2A791D8A-DD40-4D30-B133-EAC6633EB014}"/>
              </a:ext>
            </a:extLst>
          </p:cNvPr>
          <p:cNvSpPr/>
          <p:nvPr/>
        </p:nvSpPr>
        <p:spPr>
          <a:xfrm>
            <a:off x="5768519" y="1247690"/>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80D515FE-C29A-4044-876E-1A38BE57C76A}"/>
              </a:ext>
            </a:extLst>
          </p:cNvPr>
          <p:cNvSpPr/>
          <p:nvPr/>
        </p:nvSpPr>
        <p:spPr>
          <a:xfrm>
            <a:off x="843589" y="1598678"/>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However, it requires large sets of data to be effective</a:t>
            </a:r>
            <a:endParaRPr lang="en-US">
              <a:solidFill>
                <a:schemeClr val="bg1"/>
              </a:solidFill>
            </a:endParaRPr>
          </a:p>
        </p:txBody>
      </p:sp>
      <p:graphicFrame>
        <p:nvGraphicFramePr>
          <p:cNvPr id="14" name="Table 14">
            <a:extLst>
              <a:ext uri="{FF2B5EF4-FFF2-40B4-BE49-F238E27FC236}">
                <a16:creationId xmlns:a16="http://schemas.microsoft.com/office/drawing/2014/main" id="{F3107D6E-9586-479A-AFCD-2623EFFBFE3E}"/>
              </a:ext>
            </a:extLst>
          </p:cNvPr>
          <p:cNvGraphicFramePr>
            <a:graphicFrameLocks noGrp="1"/>
          </p:cNvGraphicFramePr>
          <p:nvPr>
            <p:extLst>
              <p:ext uri="{D42A27DB-BD31-4B8C-83A1-F6EECF244321}">
                <p14:modId xmlns:p14="http://schemas.microsoft.com/office/powerpoint/2010/main" val="3516248516"/>
              </p:ext>
            </p:extLst>
          </p:nvPr>
        </p:nvGraphicFramePr>
        <p:xfrm>
          <a:off x="835571" y="2308006"/>
          <a:ext cx="10498313" cy="1490826"/>
        </p:xfrm>
        <a:graphic>
          <a:graphicData uri="http://schemas.openxmlformats.org/drawingml/2006/table">
            <a:tbl>
              <a:tblPr firstRow="1" bandRow="1">
                <a:tableStyleId>{5C22544A-7EE6-4342-B048-85BDC9FD1C3A}</a:tableStyleId>
              </a:tblPr>
              <a:tblGrid>
                <a:gridCol w="2564109">
                  <a:extLst>
                    <a:ext uri="{9D8B030D-6E8A-4147-A177-3AD203B41FA5}">
                      <a16:colId xmlns:a16="http://schemas.microsoft.com/office/drawing/2014/main" val="3195394805"/>
                    </a:ext>
                  </a:extLst>
                </a:gridCol>
                <a:gridCol w="366204">
                  <a:extLst>
                    <a:ext uri="{9D8B030D-6E8A-4147-A177-3AD203B41FA5}">
                      <a16:colId xmlns:a16="http://schemas.microsoft.com/office/drawing/2014/main" val="3938471249"/>
                    </a:ext>
                  </a:extLst>
                </a:gridCol>
                <a:gridCol w="2208554">
                  <a:extLst>
                    <a:ext uri="{9D8B030D-6E8A-4147-A177-3AD203B41FA5}">
                      <a16:colId xmlns:a16="http://schemas.microsoft.com/office/drawing/2014/main" val="679742902"/>
                    </a:ext>
                  </a:extLst>
                </a:gridCol>
                <a:gridCol w="240631">
                  <a:extLst>
                    <a:ext uri="{9D8B030D-6E8A-4147-A177-3AD203B41FA5}">
                      <a16:colId xmlns:a16="http://schemas.microsoft.com/office/drawing/2014/main" val="567102"/>
                    </a:ext>
                  </a:extLst>
                </a:gridCol>
                <a:gridCol w="2546952">
                  <a:extLst>
                    <a:ext uri="{9D8B030D-6E8A-4147-A177-3AD203B41FA5}">
                      <a16:colId xmlns:a16="http://schemas.microsoft.com/office/drawing/2014/main" val="1157281690"/>
                    </a:ext>
                  </a:extLst>
                </a:gridCol>
                <a:gridCol w="208280">
                  <a:extLst>
                    <a:ext uri="{9D8B030D-6E8A-4147-A177-3AD203B41FA5}">
                      <a16:colId xmlns:a16="http://schemas.microsoft.com/office/drawing/2014/main" val="4154930129"/>
                    </a:ext>
                  </a:extLst>
                </a:gridCol>
                <a:gridCol w="2363583">
                  <a:extLst>
                    <a:ext uri="{9D8B030D-6E8A-4147-A177-3AD203B41FA5}">
                      <a16:colId xmlns:a16="http://schemas.microsoft.com/office/drawing/2014/main" val="2761473874"/>
                    </a:ext>
                  </a:extLst>
                </a:gridCol>
              </a:tblGrid>
              <a:tr h="195855">
                <a:tc>
                  <a:txBody>
                    <a:bodyPr/>
                    <a:lstStyle/>
                    <a:p>
                      <a:pPr algn="ctr"/>
                      <a:r>
                        <a:rPr lang="en-SG" sz="1600"/>
                        <a:t>Less Applicable for: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sz="16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5">
                  <a:txBody>
                    <a:bodyPr/>
                    <a:lstStyle/>
                    <a:p>
                      <a:pPr algn="ctr"/>
                      <a:r>
                        <a:rPr lang="en-SG" sz="1600"/>
                        <a:t>More Applicable for/on: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71320468"/>
                  </a:ext>
                </a:extLst>
              </a:tr>
              <a:tr h="0">
                <a:tc>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5">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07826276"/>
                  </a:ext>
                </a:extLst>
              </a:tr>
              <a:tr h="342746">
                <a:tc>
                  <a:txBody>
                    <a:bodyPr/>
                    <a:lstStyle/>
                    <a:p>
                      <a:pPr algn="ctr"/>
                      <a:r>
                        <a:rPr lang="en-SG" sz="1600"/>
                        <a:t>Smaller VC firms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Larger VC firms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Growth / Late stage VCs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Late stage start-ups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070399491"/>
                  </a:ext>
                </a:extLst>
              </a:tr>
              <a:tr h="0">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9788386"/>
                  </a:ext>
                </a:extLst>
              </a:tr>
              <a:tr h="0">
                <a:tc>
                  <a:txBody>
                    <a:bodyPr/>
                    <a:lstStyle/>
                    <a:p>
                      <a:pPr algn="ctr"/>
                      <a:r>
                        <a:rPr lang="en-SG" sz="1600"/>
                        <a:t>Less data available to accurately build models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SG" sz="1600"/>
                        <a:t>Greater economies of scale and number of data points of success metrics for building models, i.e. financial data, MAU, DAU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lang="en-SG" sz="1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sz="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SG" sz="18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sz="1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844255"/>
                  </a:ext>
                </a:extLst>
              </a:tr>
            </a:tbl>
          </a:graphicData>
        </a:graphic>
      </p:graphicFrame>
      <p:sp>
        <p:nvSpPr>
          <p:cNvPr id="15" name="Arrow: Down 14">
            <a:extLst>
              <a:ext uri="{FF2B5EF4-FFF2-40B4-BE49-F238E27FC236}">
                <a16:creationId xmlns:a16="http://schemas.microsoft.com/office/drawing/2014/main" id="{CF96B4B3-167B-40AB-A480-1E4FD237833A}"/>
              </a:ext>
            </a:extLst>
          </p:cNvPr>
          <p:cNvSpPr/>
          <p:nvPr/>
        </p:nvSpPr>
        <p:spPr>
          <a:xfrm>
            <a:off x="7148141" y="2001667"/>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922A4794-F729-4E54-B636-747BE02BA31D}"/>
              </a:ext>
            </a:extLst>
          </p:cNvPr>
          <p:cNvSpPr/>
          <p:nvPr/>
        </p:nvSpPr>
        <p:spPr>
          <a:xfrm>
            <a:off x="1782045" y="2001661"/>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9BEB45B2-2CD2-4ADB-A1E8-70C36D145CA3}"/>
              </a:ext>
            </a:extLst>
          </p:cNvPr>
          <p:cNvSpPr/>
          <p:nvPr/>
        </p:nvSpPr>
        <p:spPr>
          <a:xfrm>
            <a:off x="827546" y="4133320"/>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rPr>
              <a:t>Thesis:</a:t>
            </a:r>
          </a:p>
        </p:txBody>
      </p:sp>
      <p:graphicFrame>
        <p:nvGraphicFramePr>
          <p:cNvPr id="18" name="Table 18">
            <a:extLst>
              <a:ext uri="{FF2B5EF4-FFF2-40B4-BE49-F238E27FC236}">
                <a16:creationId xmlns:a16="http://schemas.microsoft.com/office/drawing/2014/main" id="{D4E2DABC-1B7A-4321-828C-33A21B09F675}"/>
              </a:ext>
            </a:extLst>
          </p:cNvPr>
          <p:cNvGraphicFramePr>
            <a:graphicFrameLocks noGrp="1"/>
          </p:cNvGraphicFramePr>
          <p:nvPr>
            <p:extLst>
              <p:ext uri="{D42A27DB-BD31-4B8C-83A1-F6EECF244321}">
                <p14:modId xmlns:p14="http://schemas.microsoft.com/office/powerpoint/2010/main" val="1760604313"/>
              </p:ext>
            </p:extLst>
          </p:nvPr>
        </p:nvGraphicFramePr>
        <p:xfrm>
          <a:off x="835571" y="4634950"/>
          <a:ext cx="3323349" cy="1767840"/>
        </p:xfrm>
        <a:graphic>
          <a:graphicData uri="http://schemas.openxmlformats.org/drawingml/2006/table">
            <a:tbl>
              <a:tblPr firstRow="1" bandRow="1">
                <a:tableStyleId>{5C22544A-7EE6-4342-B048-85BDC9FD1C3A}</a:tableStyleId>
              </a:tblPr>
              <a:tblGrid>
                <a:gridCol w="3323349">
                  <a:extLst>
                    <a:ext uri="{9D8B030D-6E8A-4147-A177-3AD203B41FA5}">
                      <a16:colId xmlns:a16="http://schemas.microsoft.com/office/drawing/2014/main" val="122598802"/>
                    </a:ext>
                  </a:extLst>
                </a:gridCol>
              </a:tblGrid>
              <a:tr h="370840">
                <a:tc>
                  <a:txBody>
                    <a:bodyPr/>
                    <a:lstStyle/>
                    <a:p>
                      <a:pPr algn="ctr"/>
                      <a:r>
                        <a:rPr lang="en-SG" sz="1600"/>
                        <a:t>Unsupervised Classification is more Suitable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Deal analysis is complex and requires large datasets to train</a:t>
                      </a:r>
                    </a:p>
                    <a:p>
                      <a:pPr marL="285750" indent="-285750" algn="l">
                        <a:buFont typeface="Arial" panose="020B0604020202020204" pitchFamily="34" charset="0"/>
                        <a:buChar char="•"/>
                      </a:pPr>
                      <a:r>
                        <a:rPr lang="en-SG" sz="1600"/>
                        <a:t>Too labour intensive for supervised classification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19" name="Table 18">
            <a:extLst>
              <a:ext uri="{FF2B5EF4-FFF2-40B4-BE49-F238E27FC236}">
                <a16:creationId xmlns:a16="http://schemas.microsoft.com/office/drawing/2014/main" id="{EBA3BF21-5A3D-40B3-8904-905B56FFB2FD}"/>
              </a:ext>
            </a:extLst>
          </p:cNvPr>
          <p:cNvGraphicFramePr>
            <a:graphicFrameLocks noGrp="1"/>
          </p:cNvGraphicFramePr>
          <p:nvPr>
            <p:extLst>
              <p:ext uri="{D42A27DB-BD31-4B8C-83A1-F6EECF244321}">
                <p14:modId xmlns:p14="http://schemas.microsoft.com/office/powerpoint/2010/main" val="1986542697"/>
              </p:ext>
            </p:extLst>
          </p:nvPr>
        </p:nvGraphicFramePr>
        <p:xfrm>
          <a:off x="4482522" y="4634093"/>
          <a:ext cx="3323349" cy="1767840"/>
        </p:xfrm>
        <a:graphic>
          <a:graphicData uri="http://schemas.openxmlformats.org/drawingml/2006/table">
            <a:tbl>
              <a:tblPr firstRow="1" bandRow="1">
                <a:tableStyleId>{5C22544A-7EE6-4342-B048-85BDC9FD1C3A}</a:tableStyleId>
              </a:tblPr>
              <a:tblGrid>
                <a:gridCol w="3323349">
                  <a:extLst>
                    <a:ext uri="{9D8B030D-6E8A-4147-A177-3AD203B41FA5}">
                      <a16:colId xmlns:a16="http://schemas.microsoft.com/office/drawing/2014/main" val="122598802"/>
                    </a:ext>
                  </a:extLst>
                </a:gridCol>
              </a:tblGrid>
              <a:tr h="370840">
                <a:tc>
                  <a:txBody>
                    <a:bodyPr/>
                    <a:lstStyle/>
                    <a:p>
                      <a:pPr algn="ctr"/>
                      <a:r>
                        <a:rPr lang="en-SG" sz="1600"/>
                        <a:t>Can be an effective tool given limited areas to analyse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For example, one can analyse social media statistics to determine a start-up’s social media presence and growth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20" name="Table 19">
            <a:extLst>
              <a:ext uri="{FF2B5EF4-FFF2-40B4-BE49-F238E27FC236}">
                <a16:creationId xmlns:a16="http://schemas.microsoft.com/office/drawing/2014/main" id="{51C88087-7191-41E4-9CEB-80A19F4BA923}"/>
              </a:ext>
            </a:extLst>
          </p:cNvPr>
          <p:cNvGraphicFramePr>
            <a:graphicFrameLocks noGrp="1"/>
          </p:cNvGraphicFramePr>
          <p:nvPr>
            <p:extLst>
              <p:ext uri="{D42A27DB-BD31-4B8C-83A1-F6EECF244321}">
                <p14:modId xmlns:p14="http://schemas.microsoft.com/office/powerpoint/2010/main" val="3089718889"/>
              </p:ext>
            </p:extLst>
          </p:nvPr>
        </p:nvGraphicFramePr>
        <p:xfrm>
          <a:off x="8129473" y="4626922"/>
          <a:ext cx="3264439" cy="1767840"/>
        </p:xfrm>
        <a:graphic>
          <a:graphicData uri="http://schemas.openxmlformats.org/drawingml/2006/table">
            <a:tbl>
              <a:tblPr firstRow="1" bandRow="1">
                <a:tableStyleId>{5C22544A-7EE6-4342-B048-85BDC9FD1C3A}</a:tableStyleId>
              </a:tblPr>
              <a:tblGrid>
                <a:gridCol w="3264439">
                  <a:extLst>
                    <a:ext uri="{9D8B030D-6E8A-4147-A177-3AD203B41FA5}">
                      <a16:colId xmlns:a16="http://schemas.microsoft.com/office/drawing/2014/main" val="122598802"/>
                    </a:ext>
                  </a:extLst>
                </a:gridCol>
              </a:tblGrid>
              <a:tr h="370840">
                <a:tc>
                  <a:txBody>
                    <a:bodyPr/>
                    <a:lstStyle/>
                    <a:p>
                      <a:pPr algn="ctr"/>
                      <a:r>
                        <a:rPr lang="en-SG" sz="1600"/>
                        <a:t>An assistive tool for human analysts rather than replacing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Data science can be used as an assistive tool to highlight deals with certain success metrics</a:t>
                      </a:r>
                    </a:p>
                    <a:p>
                      <a:pPr marL="0" indent="0" algn="l">
                        <a:buFont typeface="Arial" panose="020B0604020202020204" pitchFamily="34" charset="0"/>
                        <a:buNone/>
                      </a:pPr>
                      <a:endParaRPr lang="en-SG"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22" name="Table 2">
            <a:extLst>
              <a:ext uri="{FF2B5EF4-FFF2-40B4-BE49-F238E27FC236}">
                <a16:creationId xmlns:a16="http://schemas.microsoft.com/office/drawing/2014/main" id="{DC79032E-B9C7-45D2-9643-D893EC2C3983}"/>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53702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BEFE05-BA97-4CD3-959D-33AF38E3D89A}"/>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Application for VCs</a:t>
            </a:r>
          </a:p>
        </p:txBody>
      </p:sp>
      <p:pic>
        <p:nvPicPr>
          <p:cNvPr id="7" name="Picture 2" descr="Meet the New Protégé Ventures Team! | by Protégé Ventures | Medium">
            <a:extLst>
              <a:ext uri="{FF2B5EF4-FFF2-40B4-BE49-F238E27FC236}">
                <a16:creationId xmlns:a16="http://schemas.microsoft.com/office/drawing/2014/main" id="{A2CABBF6-F512-4EBB-967F-0BEB19ED4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5B3FE51-99CE-42F6-BA0B-8CD7E269DD3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906F0B0-C6D6-4F09-B364-E1A43A3A9E19}"/>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Case Studies: Vertex Ventures and (VC Firm) </a:t>
            </a:r>
            <a:endParaRPr lang="en-US">
              <a:solidFill>
                <a:schemeClr val="bg1"/>
              </a:solidFill>
            </a:endParaRPr>
          </a:p>
        </p:txBody>
      </p:sp>
      <p:pic>
        <p:nvPicPr>
          <p:cNvPr id="1026" name="Picture 2" descr="Human Resources Executive #SGUnitedTraineeships Human Resources Jobs  Singapore | MyCareersFuture Singapore">
            <a:extLst>
              <a:ext uri="{FF2B5EF4-FFF2-40B4-BE49-F238E27FC236}">
                <a16:creationId xmlns:a16="http://schemas.microsoft.com/office/drawing/2014/main" id="{4769CB13-B413-4190-B3C8-D93B770686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48" b="36038"/>
          <a:stretch/>
        </p:blipFill>
        <p:spPr bwMode="auto">
          <a:xfrm>
            <a:off x="2122709" y="1355566"/>
            <a:ext cx="2136714" cy="6434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2">
            <a:extLst>
              <a:ext uri="{FF2B5EF4-FFF2-40B4-BE49-F238E27FC236}">
                <a16:creationId xmlns:a16="http://schemas.microsoft.com/office/drawing/2014/main" id="{6E413013-C0B5-416D-9D08-19C70C3CC7F8}"/>
              </a:ext>
            </a:extLst>
          </p:cNvPr>
          <p:cNvGraphicFramePr>
            <a:graphicFrameLocks noGrp="1"/>
          </p:cNvGraphicFramePr>
          <p:nvPr>
            <p:extLst>
              <p:ext uri="{D42A27DB-BD31-4B8C-83A1-F6EECF244321}">
                <p14:modId xmlns:p14="http://schemas.microsoft.com/office/powerpoint/2010/main" val="337452752"/>
              </p:ext>
            </p:extLst>
          </p:nvPr>
        </p:nvGraphicFramePr>
        <p:xfrm>
          <a:off x="823541" y="2001721"/>
          <a:ext cx="4735050" cy="2336800"/>
        </p:xfrm>
        <a:graphic>
          <a:graphicData uri="http://schemas.openxmlformats.org/drawingml/2006/table">
            <a:tbl>
              <a:tblPr firstRow="1" bandRow="1">
                <a:tableStyleId>{5C22544A-7EE6-4342-B048-85BDC9FD1C3A}</a:tableStyleId>
              </a:tblPr>
              <a:tblGrid>
                <a:gridCol w="1763248">
                  <a:extLst>
                    <a:ext uri="{9D8B030D-6E8A-4147-A177-3AD203B41FA5}">
                      <a16:colId xmlns:a16="http://schemas.microsoft.com/office/drawing/2014/main" val="1219092264"/>
                    </a:ext>
                  </a:extLst>
                </a:gridCol>
                <a:gridCol w="208280">
                  <a:extLst>
                    <a:ext uri="{9D8B030D-6E8A-4147-A177-3AD203B41FA5}">
                      <a16:colId xmlns:a16="http://schemas.microsoft.com/office/drawing/2014/main" val="3640904433"/>
                    </a:ext>
                  </a:extLst>
                </a:gridCol>
                <a:gridCol w="2763522">
                  <a:extLst>
                    <a:ext uri="{9D8B030D-6E8A-4147-A177-3AD203B41FA5}">
                      <a16:colId xmlns:a16="http://schemas.microsoft.com/office/drawing/2014/main" val="732610987"/>
                    </a:ext>
                  </a:extLst>
                </a:gridCol>
              </a:tblGrid>
              <a:tr h="370840">
                <a:tc>
                  <a:txBody>
                    <a:bodyPr/>
                    <a:lstStyle/>
                    <a:p>
                      <a:pPr algn="ctr"/>
                      <a:r>
                        <a:rPr lang="en-SG"/>
                        <a:t>SEA/Worldwide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Early and Growth Stage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630565367"/>
                  </a:ext>
                </a:extLst>
              </a:tr>
              <a:tr h="0">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110060"/>
                  </a:ext>
                </a:extLst>
              </a:tr>
              <a:tr h="370840">
                <a:tc gridSpan="3">
                  <a:txBody>
                    <a:bodyPr/>
                    <a:lstStyle/>
                    <a:p>
                      <a:pPr marL="0" indent="0" algn="ctr">
                        <a:buFont typeface="Arial" panose="020B0604020202020204" pitchFamily="34" charset="0"/>
                        <a:buNone/>
                      </a:pPr>
                      <a:r>
                        <a:rPr lang="en-SG" sz="1600" dirty="0"/>
                        <a:t>Makes use of data science technologies like:</a:t>
                      </a:r>
                    </a:p>
                    <a:p>
                      <a:pPr marL="0" indent="0" algn="ctr">
                        <a:buFont typeface="Arial" panose="020B0604020202020204" pitchFamily="34" charset="0"/>
                        <a:buNone/>
                      </a:pPr>
                      <a:r>
                        <a:rPr lang="en-SG" sz="1600" dirty="0"/>
                        <a:t> </a:t>
                      </a:r>
                    </a:p>
                    <a:p>
                      <a:pPr marL="285750" indent="-285750" algn="ctr">
                        <a:buFont typeface="Arial" panose="020B0604020202020204" pitchFamily="34" charset="0"/>
                        <a:buChar char="•"/>
                      </a:pPr>
                      <a:r>
                        <a:rPr lang="en-SG" sz="1600" dirty="0"/>
                        <a:t>Web crawling and information aggregation</a:t>
                      </a:r>
                    </a:p>
                    <a:p>
                      <a:pPr marL="285750" indent="-285750" algn="ctr">
                        <a:buFont typeface="Arial" panose="020B0604020202020204" pitchFamily="34" charset="0"/>
                        <a:buChar char="•"/>
                      </a:pPr>
                      <a:r>
                        <a:rPr lang="en-SG" sz="1600" dirty="0"/>
                        <a:t>Natural Language Processing, including text categorization, for extracting keywords</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Classification models using NMF</a:t>
                      </a:r>
                    </a:p>
                    <a:p>
                      <a:pPr marL="285750" indent="-285750" algn="ctr">
                        <a:buFont typeface="Arial" panose="020B0604020202020204" pitchFamily="34" charset="0"/>
                        <a:buChar char="•"/>
                      </a:pPr>
                      <a:r>
                        <a:rPr lang="en-SG" sz="1600" dirty="0"/>
                        <a:t>Graph database and analysis and etc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376947"/>
                  </a:ext>
                </a:extLst>
              </a:tr>
            </a:tbl>
          </a:graphicData>
        </a:graphic>
      </p:graphicFrame>
      <p:graphicFrame>
        <p:nvGraphicFramePr>
          <p:cNvPr id="22" name="Table 12">
            <a:extLst>
              <a:ext uri="{FF2B5EF4-FFF2-40B4-BE49-F238E27FC236}">
                <a16:creationId xmlns:a16="http://schemas.microsoft.com/office/drawing/2014/main" id="{7D231C99-F404-4F63-A9CD-2F4C5754CD4A}"/>
              </a:ext>
            </a:extLst>
          </p:cNvPr>
          <p:cNvGraphicFramePr>
            <a:graphicFrameLocks noGrp="1"/>
          </p:cNvGraphicFramePr>
          <p:nvPr>
            <p:extLst>
              <p:ext uri="{D42A27DB-BD31-4B8C-83A1-F6EECF244321}">
                <p14:modId xmlns:p14="http://schemas.microsoft.com/office/powerpoint/2010/main" val="2184455077"/>
              </p:ext>
            </p:extLst>
          </p:nvPr>
        </p:nvGraphicFramePr>
        <p:xfrm>
          <a:off x="6600074" y="2012464"/>
          <a:ext cx="4735050" cy="2336800"/>
        </p:xfrm>
        <a:graphic>
          <a:graphicData uri="http://schemas.openxmlformats.org/drawingml/2006/table">
            <a:tbl>
              <a:tblPr firstRow="1" bandRow="1">
                <a:tableStyleId>{5C22544A-7EE6-4342-B048-85BDC9FD1C3A}</a:tableStyleId>
              </a:tblPr>
              <a:tblGrid>
                <a:gridCol w="1763248">
                  <a:extLst>
                    <a:ext uri="{9D8B030D-6E8A-4147-A177-3AD203B41FA5}">
                      <a16:colId xmlns:a16="http://schemas.microsoft.com/office/drawing/2014/main" val="1219092264"/>
                    </a:ext>
                  </a:extLst>
                </a:gridCol>
                <a:gridCol w="208280">
                  <a:extLst>
                    <a:ext uri="{9D8B030D-6E8A-4147-A177-3AD203B41FA5}">
                      <a16:colId xmlns:a16="http://schemas.microsoft.com/office/drawing/2014/main" val="3640904433"/>
                    </a:ext>
                  </a:extLst>
                </a:gridCol>
                <a:gridCol w="2763522">
                  <a:extLst>
                    <a:ext uri="{9D8B030D-6E8A-4147-A177-3AD203B41FA5}">
                      <a16:colId xmlns:a16="http://schemas.microsoft.com/office/drawing/2014/main" val="732610987"/>
                    </a:ext>
                  </a:extLst>
                </a:gridCol>
              </a:tblGrid>
              <a:tr h="370840">
                <a:tc>
                  <a:txBody>
                    <a:bodyPr/>
                    <a:lstStyle/>
                    <a:p>
                      <a:pPr algn="ctr"/>
                      <a:r>
                        <a:rPr lang="en-SG"/>
                        <a:t>North America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Early Stage VC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630565367"/>
                  </a:ext>
                </a:extLst>
              </a:tr>
              <a:tr h="0">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110060"/>
                  </a:ext>
                </a:extLst>
              </a:tr>
              <a:tr h="370840">
                <a:tc gridSpan="3">
                  <a:txBody>
                    <a:bodyPr/>
                    <a:lstStyle/>
                    <a:p>
                      <a:pPr marL="0" indent="0" algn="ctr">
                        <a:buFont typeface="Arial" panose="020B0604020202020204" pitchFamily="34" charset="0"/>
                        <a:buNone/>
                      </a:pPr>
                      <a:r>
                        <a:rPr lang="en-SG" sz="1600"/>
                        <a:t>Built a due diligence bot using:</a:t>
                      </a:r>
                    </a:p>
                    <a:p>
                      <a:pPr marL="0" indent="0" algn="ctr">
                        <a:buFont typeface="Arial" panose="020B0604020202020204" pitchFamily="34" charset="0"/>
                        <a:buNone/>
                      </a:pPr>
                      <a:endParaRPr lang="en-SG" sz="1600"/>
                    </a:p>
                    <a:p>
                      <a:pPr marL="285750" indent="-285750" algn="ctr">
                        <a:buFont typeface="Arial" panose="020B0604020202020204" pitchFamily="34" charset="0"/>
                        <a:buChar char="•"/>
                      </a:pPr>
                      <a:r>
                        <a:rPr lang="en-SG" sz="1600"/>
                        <a:t>Binary classification of 1 (Good) or 0 (Bad) based on success factors to train bot</a:t>
                      </a:r>
                    </a:p>
                    <a:p>
                      <a:pPr marL="285750" indent="-285750" algn="ctr">
                        <a:buFont typeface="Arial" panose="020B0604020202020204" pitchFamily="34" charset="0"/>
                        <a:buChar char="•"/>
                      </a:pPr>
                      <a:r>
                        <a:rPr lang="en-SG" sz="1600"/>
                        <a:t>More accurate in predicting failures as time to failure is much shorter than success</a:t>
                      </a:r>
                    </a:p>
                    <a:p>
                      <a:pPr marL="285750" indent="-285750" algn="ctr">
                        <a:buFont typeface="Arial" panose="020B0604020202020204" pitchFamily="34" charset="0"/>
                        <a:buChar char="•"/>
                      </a:pPr>
                      <a:r>
                        <a:rPr lang="en-SG" sz="1600"/>
                        <a:t>Bot rates 1 – 5 based on investment potential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376947"/>
                  </a:ext>
                </a:extLst>
              </a:tr>
            </a:tbl>
          </a:graphicData>
        </a:graphic>
      </p:graphicFrame>
      <p:pic>
        <p:nvPicPr>
          <p:cNvPr id="1028" name="Picture 4" descr="Despite Coronavirus, Many Early-Stage VCs Continue Business as Usual | by Connetic  Ventures | Connetic Ventures | Medium">
            <a:extLst>
              <a:ext uri="{FF2B5EF4-FFF2-40B4-BE49-F238E27FC236}">
                <a16:creationId xmlns:a16="http://schemas.microsoft.com/office/drawing/2014/main" id="{1CCB1FE5-E664-4F0C-943F-14EA3CC5D4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073" y="1331264"/>
            <a:ext cx="2493218" cy="59129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1E91F71-7ABC-49CB-BB89-FF0963D90365}"/>
              </a:ext>
            </a:extLst>
          </p:cNvPr>
          <p:cNvSpPr/>
          <p:nvPr/>
        </p:nvSpPr>
        <p:spPr>
          <a:xfrm>
            <a:off x="814158" y="467922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Key Technologies Identified:</a:t>
            </a:r>
            <a:endParaRPr lang="en-US">
              <a:solidFill>
                <a:schemeClr val="bg1"/>
              </a:solidFill>
            </a:endParaRPr>
          </a:p>
        </p:txBody>
      </p:sp>
      <p:graphicFrame>
        <p:nvGraphicFramePr>
          <p:cNvPr id="24" name="Table 24">
            <a:extLst>
              <a:ext uri="{FF2B5EF4-FFF2-40B4-BE49-F238E27FC236}">
                <a16:creationId xmlns:a16="http://schemas.microsoft.com/office/drawing/2014/main" id="{98954495-8533-4081-A093-3FD466E4EE19}"/>
              </a:ext>
            </a:extLst>
          </p:cNvPr>
          <p:cNvGraphicFramePr>
            <a:graphicFrameLocks noGrp="1"/>
          </p:cNvGraphicFramePr>
          <p:nvPr>
            <p:extLst>
              <p:ext uri="{D42A27DB-BD31-4B8C-83A1-F6EECF244321}">
                <p14:modId xmlns:p14="http://schemas.microsoft.com/office/powerpoint/2010/main" val="4109346227"/>
              </p:ext>
            </p:extLst>
          </p:nvPr>
        </p:nvGraphicFramePr>
        <p:xfrm>
          <a:off x="818175" y="5255675"/>
          <a:ext cx="10532998" cy="579120"/>
        </p:xfrm>
        <a:graphic>
          <a:graphicData uri="http://schemas.openxmlformats.org/drawingml/2006/table">
            <a:tbl>
              <a:tblPr firstRow="1" bandRow="1">
                <a:tableStyleId>{5C22544A-7EE6-4342-B048-85BDC9FD1C3A}</a:tableStyleId>
              </a:tblPr>
              <a:tblGrid>
                <a:gridCol w="2315550">
                  <a:extLst>
                    <a:ext uri="{9D8B030D-6E8A-4147-A177-3AD203B41FA5}">
                      <a16:colId xmlns:a16="http://schemas.microsoft.com/office/drawing/2014/main" val="1499817699"/>
                    </a:ext>
                  </a:extLst>
                </a:gridCol>
                <a:gridCol w="361950">
                  <a:extLst>
                    <a:ext uri="{9D8B030D-6E8A-4147-A177-3AD203B41FA5}">
                      <a16:colId xmlns:a16="http://schemas.microsoft.com/office/drawing/2014/main" val="159767012"/>
                    </a:ext>
                  </a:extLst>
                </a:gridCol>
                <a:gridCol w="2271470">
                  <a:extLst>
                    <a:ext uri="{9D8B030D-6E8A-4147-A177-3AD203B41FA5}">
                      <a16:colId xmlns:a16="http://schemas.microsoft.com/office/drawing/2014/main" val="936524079"/>
                    </a:ext>
                  </a:extLst>
                </a:gridCol>
                <a:gridCol w="661737">
                  <a:extLst>
                    <a:ext uri="{9D8B030D-6E8A-4147-A177-3AD203B41FA5}">
                      <a16:colId xmlns:a16="http://schemas.microsoft.com/office/drawing/2014/main" val="706541066"/>
                    </a:ext>
                  </a:extLst>
                </a:gridCol>
                <a:gridCol w="2324593">
                  <a:extLst>
                    <a:ext uri="{9D8B030D-6E8A-4147-A177-3AD203B41FA5}">
                      <a16:colId xmlns:a16="http://schemas.microsoft.com/office/drawing/2014/main" val="1633744984"/>
                    </a:ext>
                  </a:extLst>
                </a:gridCol>
                <a:gridCol w="295275">
                  <a:extLst>
                    <a:ext uri="{9D8B030D-6E8A-4147-A177-3AD203B41FA5}">
                      <a16:colId xmlns:a16="http://schemas.microsoft.com/office/drawing/2014/main" val="3666052150"/>
                    </a:ext>
                  </a:extLst>
                </a:gridCol>
                <a:gridCol w="2302423">
                  <a:extLst>
                    <a:ext uri="{9D8B030D-6E8A-4147-A177-3AD203B41FA5}">
                      <a16:colId xmlns:a16="http://schemas.microsoft.com/office/drawing/2014/main" val="1469321141"/>
                    </a:ext>
                  </a:extLst>
                </a:gridCol>
              </a:tblGrid>
              <a:tr h="554256">
                <a:tc>
                  <a:txBody>
                    <a:bodyPr/>
                    <a:lstStyle/>
                    <a:p>
                      <a:pPr algn="ctr"/>
                      <a:r>
                        <a:rPr lang="en-SG" sz="1600">
                          <a:solidFill>
                            <a:schemeClr val="tx1"/>
                          </a:solidFill>
                        </a:rPr>
                        <a:t>Network Analysis</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Web Crawling</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Classification Models</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Natural Language Processing</a:t>
                      </a:r>
                    </a:p>
                  </a:txBody>
                  <a:tcPr anchor="ctr">
                    <a:solidFill>
                      <a:srgbClr val="F1A9A9"/>
                    </a:solidFill>
                  </a:tcPr>
                </a:tc>
                <a:extLst>
                  <a:ext uri="{0D108BD9-81ED-4DB2-BD59-A6C34878D82A}">
                    <a16:rowId xmlns:a16="http://schemas.microsoft.com/office/drawing/2014/main" val="3793661042"/>
                  </a:ext>
                </a:extLst>
              </a:tr>
            </a:tbl>
          </a:graphicData>
        </a:graphic>
      </p:graphicFrame>
      <p:sp>
        <p:nvSpPr>
          <p:cNvPr id="32" name="Rectangle 31">
            <a:extLst>
              <a:ext uri="{FF2B5EF4-FFF2-40B4-BE49-F238E27FC236}">
                <a16:creationId xmlns:a16="http://schemas.microsoft.com/office/drawing/2014/main" id="{D4228112-DC3F-403B-97FE-488D711CF741}"/>
              </a:ext>
            </a:extLst>
          </p:cNvPr>
          <p:cNvSpPr/>
          <p:nvPr/>
        </p:nvSpPr>
        <p:spPr>
          <a:xfrm>
            <a:off x="814158" y="6028761"/>
            <a:ext cx="4961000" cy="342769"/>
          </a:xfrm>
          <a:prstGeom prst="rect">
            <a:avLst/>
          </a:prstGeom>
          <a:solidFill>
            <a:srgbClr val="F1A9A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chemeClr val="tx1"/>
                </a:solidFill>
                <a:latin typeface="Contoso Global"/>
                <a:cs typeface="Calibri"/>
              </a:rPr>
              <a:t>Data Analytics Solutions</a:t>
            </a:r>
            <a:endParaRPr lang="en-US" sz="1600">
              <a:solidFill>
                <a:schemeClr val="tx1"/>
              </a:solidFill>
            </a:endParaRPr>
          </a:p>
        </p:txBody>
      </p:sp>
      <p:sp>
        <p:nvSpPr>
          <p:cNvPr id="33" name="Rectangle 32">
            <a:extLst>
              <a:ext uri="{FF2B5EF4-FFF2-40B4-BE49-F238E27FC236}">
                <a16:creationId xmlns:a16="http://schemas.microsoft.com/office/drawing/2014/main" id="{AF2FDA1B-8D61-4D10-A7E6-5C3C51EE17E9}"/>
              </a:ext>
            </a:extLst>
          </p:cNvPr>
          <p:cNvSpPr/>
          <p:nvPr/>
        </p:nvSpPr>
        <p:spPr>
          <a:xfrm>
            <a:off x="6416844" y="6028760"/>
            <a:ext cx="4961000" cy="342769"/>
          </a:xfrm>
          <a:prstGeom prst="rect">
            <a:avLst/>
          </a:prstGeom>
          <a:solidFill>
            <a:srgbClr val="F1A9A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chemeClr val="tx1"/>
                </a:solidFill>
                <a:latin typeface="Contoso Global"/>
                <a:cs typeface="Calibri"/>
              </a:rPr>
              <a:t>Data Science Solutions</a:t>
            </a:r>
            <a:endParaRPr lang="en-US" sz="1600">
              <a:solidFill>
                <a:schemeClr val="tx1"/>
              </a:solidFill>
            </a:endParaRPr>
          </a:p>
        </p:txBody>
      </p:sp>
      <p:graphicFrame>
        <p:nvGraphicFramePr>
          <p:cNvPr id="15" name="Table 2">
            <a:extLst>
              <a:ext uri="{FF2B5EF4-FFF2-40B4-BE49-F238E27FC236}">
                <a16:creationId xmlns:a16="http://schemas.microsoft.com/office/drawing/2014/main" id="{1EC5F391-7A96-47D2-A489-79B3664B83EB}"/>
              </a:ext>
            </a:extLst>
          </p:cNvPr>
          <p:cNvGraphicFramePr>
            <a:graphicFrameLocks noGrp="1"/>
          </p:cNvGraphicFramePr>
          <p:nvPr>
            <p:extLst>
              <p:ext uri="{D42A27DB-BD31-4B8C-83A1-F6EECF244321}">
                <p14:modId xmlns:p14="http://schemas.microsoft.com/office/powerpoint/2010/main" val="1405094363"/>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6586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 for Portfolio Support</a:t>
            </a:r>
          </a:p>
        </p:txBody>
      </p:sp>
    </p:spTree>
    <p:extLst>
      <p:ext uri="{BB962C8B-B14F-4D97-AF65-F5344CB8AC3E}">
        <p14:creationId xmlns:p14="http://schemas.microsoft.com/office/powerpoint/2010/main" val="2352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18">
            <a:extLst>
              <a:ext uri="{FF2B5EF4-FFF2-40B4-BE49-F238E27FC236}">
                <a16:creationId xmlns:a16="http://schemas.microsoft.com/office/drawing/2014/main" id="{BDC14BC3-FE0D-4364-94C8-E60127388516}"/>
              </a:ext>
            </a:extLst>
          </p:cNvPr>
          <p:cNvGraphicFramePr>
            <a:graphicFrameLocks noGrp="1"/>
          </p:cNvGraphicFramePr>
          <p:nvPr>
            <p:extLst>
              <p:ext uri="{D42A27DB-BD31-4B8C-83A1-F6EECF244321}">
                <p14:modId xmlns:p14="http://schemas.microsoft.com/office/powerpoint/2010/main" val="3017309602"/>
              </p:ext>
            </p:extLst>
          </p:nvPr>
        </p:nvGraphicFramePr>
        <p:xfrm>
          <a:off x="6411586" y="2644197"/>
          <a:ext cx="4927555" cy="3130229"/>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Wingdings" pitchFamily="2" charset="2"/>
                        <a:buChar char="§"/>
                      </a:pPr>
                      <a:r>
                        <a:rPr lang="en-US" sz="1600">
                          <a:latin typeface="+mn-lt"/>
                          <a:ea typeface="Open Sans" panose="020B0606030504020204" pitchFamily="34" charset="0"/>
                          <a:cs typeface="Open Sans" panose="020B0606030504020204" pitchFamily="34" charset="0"/>
                        </a:rPr>
                        <a:t>Working with portfolio companies on recruitment and projects surrounding Data Science &amp; Analytics</a:t>
                      </a:r>
                    </a:p>
                    <a:p>
                      <a:pPr marL="285750" indent="-285750">
                        <a:buFont typeface="Wingdings" pitchFamily="2" charset="2"/>
                        <a:buChar char="§"/>
                      </a:pPr>
                      <a:r>
                        <a:rPr lang="en-US" sz="1600">
                          <a:latin typeface="+mn-lt"/>
                          <a:ea typeface="Open Sans" panose="020B0606030504020204" pitchFamily="34" charset="0"/>
                          <a:cs typeface="Open Sans" panose="020B0606030504020204" pitchFamily="34" charset="0"/>
                        </a:rPr>
                        <a:t>Advising them on the different models and the approaches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119865">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Example of Portfolio Companies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0" indent="0">
                        <a:buFont typeface="Arial"/>
                        <a:buNone/>
                      </a:pPr>
                      <a:endParaRPr lang="en-US" sz="1600">
                        <a:solidFill>
                          <a:srgbClr val="303138"/>
                        </a:solidFill>
                        <a:latin typeface="Contoso Global"/>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436738"/>
                  </a:ext>
                </a:extLst>
              </a:tr>
            </a:tbl>
          </a:graphicData>
        </a:graphic>
      </p:graphicFrame>
      <p:sp>
        <p:nvSpPr>
          <p:cNvPr id="6" name="Rectangle 5">
            <a:extLst>
              <a:ext uri="{FF2B5EF4-FFF2-40B4-BE49-F238E27FC236}">
                <a16:creationId xmlns:a16="http://schemas.microsoft.com/office/drawing/2014/main" id="{6C097ECD-E9FB-41B1-968F-F85C0BD82158}"/>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Georgian Partners and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Openspace</a:t>
            </a: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 Ventures</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D745A8B9-EA17-EB44-93C1-AD7D26C9285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742993" y="1286931"/>
            <a:ext cx="1221622" cy="1221622"/>
          </a:xfrm>
          <a:prstGeom prst="rect">
            <a:avLst/>
          </a:prstGeom>
        </p:spPr>
      </p:pic>
      <p:pic>
        <p:nvPicPr>
          <p:cNvPr id="9" name="Picture 8">
            <a:extLst>
              <a:ext uri="{FF2B5EF4-FFF2-40B4-BE49-F238E27FC236}">
                <a16:creationId xmlns:a16="http://schemas.microsoft.com/office/drawing/2014/main" id="{2BEA1618-1CAF-EF43-A09B-15FB8C594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714" y="1519447"/>
            <a:ext cx="4203700" cy="825500"/>
          </a:xfrm>
          <a:prstGeom prst="rect">
            <a:avLst/>
          </a:prstGeom>
        </p:spPr>
      </p:pic>
      <p:sp>
        <p:nvSpPr>
          <p:cNvPr id="10" name="TextBox 9">
            <a:extLst>
              <a:ext uri="{FF2B5EF4-FFF2-40B4-BE49-F238E27FC236}">
                <a16:creationId xmlns:a16="http://schemas.microsoft.com/office/drawing/2014/main" id="{37A8D942-C446-5F48-A545-0BA6F8BED444}"/>
              </a:ext>
            </a:extLst>
          </p:cNvPr>
          <p:cNvSpPr txBox="1"/>
          <p:nvPr/>
        </p:nvSpPr>
        <p:spPr>
          <a:xfrm>
            <a:off x="2016126" y="2298728"/>
            <a:ext cx="2888096" cy="369332"/>
          </a:xfrm>
          <a:prstGeom prst="rect">
            <a:avLst/>
          </a:prstGeom>
          <a:noFill/>
        </p:spPr>
        <p:txBody>
          <a:bodyPr wrap="square" rtlCol="0">
            <a:spAutoFit/>
          </a:bodyPr>
          <a:lstStyle/>
          <a:p>
            <a:pPr algn="ctr"/>
            <a:r>
              <a:rPr lang="en-US" b="1">
                <a:latin typeface="Open Sans" panose="020B0606030504020204" pitchFamily="34" charset="0"/>
                <a:ea typeface="Open Sans" panose="020B0606030504020204" pitchFamily="34" charset="0"/>
                <a:cs typeface="Open Sans" panose="020B0606030504020204" pitchFamily="34" charset="0"/>
              </a:rPr>
              <a:t>Georgian Partners</a:t>
            </a:r>
          </a:p>
        </p:txBody>
      </p:sp>
      <p:grpSp>
        <p:nvGrpSpPr>
          <p:cNvPr id="12" name="Group 11">
            <a:extLst>
              <a:ext uri="{FF2B5EF4-FFF2-40B4-BE49-F238E27FC236}">
                <a16:creationId xmlns:a16="http://schemas.microsoft.com/office/drawing/2014/main" id="{8826B0AF-617D-D340-B722-2F9927707171}"/>
              </a:ext>
            </a:extLst>
          </p:cNvPr>
          <p:cNvGrpSpPr/>
          <p:nvPr/>
        </p:nvGrpSpPr>
        <p:grpSpPr>
          <a:xfrm>
            <a:off x="6687834" y="4356918"/>
            <a:ext cx="4518475" cy="1569299"/>
            <a:chOff x="6562092" y="4776647"/>
            <a:chExt cx="4518475" cy="1569299"/>
          </a:xfrm>
        </p:grpSpPr>
        <p:pic>
          <p:nvPicPr>
            <p:cNvPr id="1026" name="Picture 2" descr="Gojek | MMA">
              <a:extLst>
                <a:ext uri="{FF2B5EF4-FFF2-40B4-BE49-F238E27FC236}">
                  <a16:creationId xmlns:a16="http://schemas.microsoft.com/office/drawing/2014/main" id="{B732E745-5DD9-D540-8B90-BBBBD05A7F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2092" y="4811271"/>
              <a:ext cx="2206186" cy="1258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ia's FinAccel Raises $90 Million For Expansion - Kenyan Wallstreet">
              <a:extLst>
                <a:ext uri="{FF2B5EF4-FFF2-40B4-BE49-F238E27FC236}">
                  <a16:creationId xmlns:a16="http://schemas.microsoft.com/office/drawing/2014/main" id="{7832483E-DA93-7D4D-A429-2EE9AA98306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16083" y1="35079" x2="11833" y2="40794"/>
                          <a14:foregroundMark x1="11833" y1="40794" x2="11167" y2="57937"/>
                          <a14:foregroundMark x1="20833" y1="39524" x2="20833" y2="39524"/>
                          <a14:foregroundMark x1="21333" y1="48095" x2="21750" y2="56032"/>
                          <a14:foregroundMark x1="25750" y1="50794" x2="26000" y2="62063"/>
                          <a14:foregroundMark x1="26000" y1="62063" x2="25667" y2="61746"/>
                          <a14:foregroundMark x1="43750" y1="43651" x2="43167" y2="48095"/>
                          <a14:foregroundMark x1="43583" y1="45397" x2="45333" y2="48571"/>
                          <a14:foregroundMark x1="50750" y1="45714" x2="48833" y2="48889"/>
                          <a14:foregroundMark x1="57583" y1="48095" x2="55167" y2="54921"/>
                          <a14:foregroundMark x1="55167" y1="54921" x2="55417" y2="63016"/>
                          <a14:foregroundMark x1="55417" y1="63016" x2="62417" y2="61270"/>
                          <a14:foregroundMark x1="62417" y1="61270" x2="63250" y2="59206"/>
                          <a14:foregroundMark x1="49083" y1="56349" x2="50500" y2="61111"/>
                          <a14:foregroundMark x1="88583" y1="40317" x2="89667" y2="60476"/>
                        </a14:backgroundRemoval>
                      </a14:imgEffect>
                    </a14:imgLayer>
                  </a14:imgProps>
                </a:ext>
                <a:ext uri="{28A0092B-C50C-407E-A947-70E740481C1C}">
                  <a14:useLocalDpi xmlns:a14="http://schemas.microsoft.com/office/drawing/2010/main" val="0"/>
                </a:ext>
              </a:extLst>
            </a:blip>
            <a:srcRect/>
            <a:stretch>
              <a:fillRect/>
            </a:stretch>
          </p:blipFill>
          <p:spPr bwMode="auto">
            <a:xfrm>
              <a:off x="8768278" y="4776647"/>
              <a:ext cx="2312289" cy="12139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sonally Predictive Care | Biofourmis">
              <a:extLst>
                <a:ext uri="{FF2B5EF4-FFF2-40B4-BE49-F238E27FC236}">
                  <a16:creationId xmlns:a16="http://schemas.microsoft.com/office/drawing/2014/main" id="{F29832FF-7A7B-8148-A111-114B9D298A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8278" y="5725524"/>
              <a:ext cx="2146300" cy="4203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llateral-free Business Financing for SMEs in Singapore | Validus (Finder)">
              <a:extLst>
                <a:ext uri="{FF2B5EF4-FFF2-40B4-BE49-F238E27FC236}">
                  <a16:creationId xmlns:a16="http://schemas.microsoft.com/office/drawing/2014/main" id="{4BD96793-F483-B44C-867F-9126D840C9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4837" y="5564102"/>
              <a:ext cx="1923306" cy="78184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6" descr="Diagram&#10;&#10;Description automatically generated">
            <a:extLst>
              <a:ext uri="{FF2B5EF4-FFF2-40B4-BE49-F238E27FC236}">
                <a16:creationId xmlns:a16="http://schemas.microsoft.com/office/drawing/2014/main" id="{FA749A32-0A07-42C7-AC47-3FCA0C247FD1}"/>
              </a:ext>
            </a:extLst>
          </p:cNvPr>
          <p:cNvPicPr>
            <a:picLocks noChangeAspect="1"/>
          </p:cNvPicPr>
          <p:nvPr/>
        </p:nvPicPr>
        <p:blipFill>
          <a:blip r:embed="rId11"/>
          <a:stretch>
            <a:fillRect/>
          </a:stretch>
        </p:blipFill>
        <p:spPr>
          <a:xfrm>
            <a:off x="1661239" y="4301254"/>
            <a:ext cx="3597871" cy="1680628"/>
          </a:xfrm>
          <a:prstGeom prst="rect">
            <a:avLst/>
          </a:prstGeom>
        </p:spPr>
      </p:pic>
      <p:sp>
        <p:nvSpPr>
          <p:cNvPr id="21" name="Title 1">
            <a:extLst>
              <a:ext uri="{FF2B5EF4-FFF2-40B4-BE49-F238E27FC236}">
                <a16:creationId xmlns:a16="http://schemas.microsoft.com/office/drawing/2014/main" id="{4F4F5E0B-721D-4C77-BFE2-F1A6BCF76A0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Advising and Assisting Portfolio Companies</a:t>
            </a:r>
          </a:p>
        </p:txBody>
      </p:sp>
      <p:pic>
        <p:nvPicPr>
          <p:cNvPr id="22" name="Picture 2" descr="Meet the New Protégé Ventures Team! | by Protégé Ventures | Medium">
            <a:extLst>
              <a:ext uri="{FF2B5EF4-FFF2-40B4-BE49-F238E27FC236}">
                <a16:creationId xmlns:a16="http://schemas.microsoft.com/office/drawing/2014/main" id="{D0524093-2F52-43B6-9FDF-D0B5DD3D6A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849573E-0D57-4FAD-AA01-6BEAACE608FC}"/>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4" name="Table 18">
            <a:extLst>
              <a:ext uri="{FF2B5EF4-FFF2-40B4-BE49-F238E27FC236}">
                <a16:creationId xmlns:a16="http://schemas.microsoft.com/office/drawing/2014/main" id="{7C556EA0-901F-492F-8DBB-9C19FB0F8570}"/>
              </a:ext>
            </a:extLst>
          </p:cNvPr>
          <p:cNvGraphicFramePr>
            <a:graphicFrameLocks noGrp="1"/>
          </p:cNvGraphicFramePr>
          <p:nvPr>
            <p:extLst>
              <p:ext uri="{D42A27DB-BD31-4B8C-83A1-F6EECF244321}">
                <p14:modId xmlns:p14="http://schemas.microsoft.com/office/powerpoint/2010/main" val="2707120788"/>
              </p:ext>
            </p:extLst>
          </p:nvPr>
        </p:nvGraphicFramePr>
        <p:xfrm>
          <a:off x="835571" y="2644199"/>
          <a:ext cx="4927555" cy="2622780"/>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648263">
                <a:tc>
                  <a:txBody>
                    <a:bodyPr/>
                    <a:lstStyle/>
                    <a:p>
                      <a:pPr marL="285750" indent="-285750">
                        <a:buFont typeface="Wingdings" pitchFamily="2" charset="2"/>
                        <a:buChar char="§"/>
                      </a:pPr>
                      <a:r>
                        <a:rPr lang="en-US" sz="1600" dirty="0">
                          <a:latin typeface="+mn-lt"/>
                          <a:ea typeface="Open Sans" panose="020B0606030504020204" pitchFamily="34" charset="0"/>
                          <a:cs typeface="Open Sans" panose="020B0606030504020204" pitchFamily="34" charset="0"/>
                        </a:rPr>
                        <a:t>Epsilon enables its portfolio companies to quickly adopt differential privacy methods.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Technology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870628">
                <a:tc>
                  <a:txBody>
                    <a:bodyPr/>
                    <a:lstStyle/>
                    <a:p>
                      <a:pPr marL="0" indent="0">
                        <a:buFont typeface="Arial"/>
                        <a:buNone/>
                      </a:pPr>
                      <a:endParaRPr lang="en-US" sz="1600" dirty="0">
                        <a:solidFill>
                          <a:srgbClr val="303138"/>
                        </a:solidFill>
                        <a:latin typeface="Contoso Global"/>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436738"/>
                  </a:ext>
                </a:extLst>
              </a:tr>
            </a:tbl>
          </a:graphicData>
        </a:graphic>
      </p:graphicFrame>
      <p:graphicFrame>
        <p:nvGraphicFramePr>
          <p:cNvPr id="13" name="Table 13">
            <a:extLst>
              <a:ext uri="{FF2B5EF4-FFF2-40B4-BE49-F238E27FC236}">
                <a16:creationId xmlns:a16="http://schemas.microsoft.com/office/drawing/2014/main" id="{D71BA766-36CA-4578-BFF6-241CDBD6FB93}"/>
              </a:ext>
            </a:extLst>
          </p:cNvPr>
          <p:cNvGraphicFramePr>
            <a:graphicFrameLocks noGrp="1"/>
          </p:cNvGraphicFramePr>
          <p:nvPr>
            <p:extLst>
              <p:ext uri="{D42A27DB-BD31-4B8C-83A1-F6EECF244321}">
                <p14:modId xmlns:p14="http://schemas.microsoft.com/office/powerpoint/2010/main" val="3085106000"/>
              </p:ext>
            </p:extLst>
          </p:nvPr>
        </p:nvGraphicFramePr>
        <p:xfrm>
          <a:off x="835571" y="6032753"/>
          <a:ext cx="10515602" cy="417243"/>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476083476"/>
                    </a:ext>
                  </a:extLst>
                </a:gridCol>
              </a:tblGrid>
              <a:tr h="417243">
                <a:tc>
                  <a:txBody>
                    <a:bodyPr/>
                    <a:lstStyle/>
                    <a:p>
                      <a:pPr algn="ctr"/>
                      <a:r>
                        <a:rPr lang="en-SG"/>
                        <a:t>Dr Zhao (OSV): “Data science serves as a differentiating factor for OSV as compared to other funds”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40000"/>
                    </a:solidFill>
                  </a:tcPr>
                </a:tc>
                <a:extLst>
                  <a:ext uri="{0D108BD9-81ED-4DB2-BD59-A6C34878D82A}">
                    <a16:rowId xmlns:a16="http://schemas.microsoft.com/office/drawing/2014/main" val="1065070088"/>
                  </a:ext>
                </a:extLst>
              </a:tr>
            </a:tbl>
          </a:graphicData>
        </a:graphic>
      </p:graphicFrame>
      <p:graphicFrame>
        <p:nvGraphicFramePr>
          <p:cNvPr id="19" name="Table 2">
            <a:extLst>
              <a:ext uri="{FF2B5EF4-FFF2-40B4-BE49-F238E27FC236}">
                <a16:creationId xmlns:a16="http://schemas.microsoft.com/office/drawing/2014/main" id="{6C5B51A3-5868-4301-B365-08727702C913}"/>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2292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513076">
            <a:extLst>
              <a:ext uri="{FF2B5EF4-FFF2-40B4-BE49-F238E27FC236}">
                <a16:creationId xmlns:a16="http://schemas.microsoft.com/office/drawing/2014/main" id="{B37EBD74-9D5B-C94B-906D-C3E48C02D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71" y="1610339"/>
            <a:ext cx="3533588" cy="2279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oin Dorm Room Fund">
            <a:extLst>
              <a:ext uri="{FF2B5EF4-FFF2-40B4-BE49-F238E27FC236}">
                <a16:creationId xmlns:a16="http://schemas.microsoft.com/office/drawing/2014/main" id="{D61600C4-1011-4F47-A042-7D7F983E9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946" y="1493835"/>
            <a:ext cx="4366202" cy="626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D9A21A5C-CC37-8D48-B510-02F870EC2EBF}"/>
              </a:ext>
            </a:extLst>
          </p:cNvPr>
          <p:cNvPicPr>
            <a:picLocks noChangeAspect="1"/>
          </p:cNvPicPr>
          <p:nvPr/>
        </p:nvPicPr>
        <p:blipFill rotWithShape="1">
          <a:blip r:embed="rId5">
            <a:extLst>
              <a:ext uri="{28A0092B-C50C-407E-A947-70E740481C1C}">
                <a14:useLocalDpi xmlns:a14="http://schemas.microsoft.com/office/drawing/2010/main" val="0"/>
              </a:ext>
            </a:extLst>
          </a:blip>
          <a:srcRect l="2551"/>
          <a:stretch/>
        </p:blipFill>
        <p:spPr>
          <a:xfrm>
            <a:off x="818175" y="4108027"/>
            <a:ext cx="3533589" cy="2279267"/>
          </a:xfrm>
          <a:prstGeom prst="rect">
            <a:avLst/>
          </a:prstGeom>
        </p:spPr>
      </p:pic>
      <p:sp>
        <p:nvSpPr>
          <p:cNvPr id="16" name="Rectangle 15">
            <a:extLst>
              <a:ext uri="{FF2B5EF4-FFF2-40B4-BE49-F238E27FC236}">
                <a16:creationId xmlns:a16="http://schemas.microsoft.com/office/drawing/2014/main" id="{9893874E-FBE8-DC46-8F39-5544376DE0FF}"/>
              </a:ext>
            </a:extLst>
          </p:cNvPr>
          <p:cNvSpPr/>
          <p:nvPr/>
        </p:nvSpPr>
        <p:spPr>
          <a:xfrm>
            <a:off x="5261277" y="2242429"/>
            <a:ext cx="6089895" cy="68164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Aims to make fundraising a more equitable and straightforward process</a:t>
            </a:r>
          </a:p>
        </p:txBody>
      </p:sp>
      <p:sp>
        <p:nvSpPr>
          <p:cNvPr id="33" name="Title 1">
            <a:extLst>
              <a:ext uri="{FF2B5EF4-FFF2-40B4-BE49-F238E27FC236}">
                <a16:creationId xmlns:a16="http://schemas.microsoft.com/office/drawing/2014/main" id="{C4BF359C-32B3-4AB2-AD40-C7A1ABD19423}"/>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Assisting with Fundraising Rounds</a:t>
            </a:r>
          </a:p>
        </p:txBody>
      </p:sp>
      <p:pic>
        <p:nvPicPr>
          <p:cNvPr id="34" name="Picture 2" descr="Meet the New Protégé Ventures Team! | by Protégé Ventures | Medium">
            <a:extLst>
              <a:ext uri="{FF2B5EF4-FFF2-40B4-BE49-F238E27FC236}">
                <a16:creationId xmlns:a16="http://schemas.microsoft.com/office/drawing/2014/main" id="{BB96A3B7-E178-442B-A988-428573D89B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9529F2C-7861-43A2-B9AB-537D9A9F5E5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6">
            <a:extLst>
              <a:ext uri="{FF2B5EF4-FFF2-40B4-BE49-F238E27FC236}">
                <a16:creationId xmlns:a16="http://schemas.microsoft.com/office/drawing/2014/main" id="{B0DD19F3-2DA9-4ECE-BAD6-B685F588E844}"/>
              </a:ext>
            </a:extLst>
          </p:cNvPr>
          <p:cNvGraphicFramePr>
            <a:graphicFrameLocks noGrp="1"/>
          </p:cNvGraphicFramePr>
          <p:nvPr>
            <p:extLst>
              <p:ext uri="{D42A27DB-BD31-4B8C-83A1-F6EECF244321}">
                <p14:modId xmlns:p14="http://schemas.microsoft.com/office/powerpoint/2010/main" val="236424347"/>
              </p:ext>
            </p:extLst>
          </p:nvPr>
        </p:nvGraphicFramePr>
        <p:xfrm>
          <a:off x="5261278" y="3082372"/>
          <a:ext cx="6077863" cy="2763520"/>
        </p:xfrm>
        <a:graphic>
          <a:graphicData uri="http://schemas.openxmlformats.org/drawingml/2006/table">
            <a:tbl>
              <a:tblPr firstRow="1" bandRow="1">
                <a:tableStyleId>{5C22544A-7EE6-4342-B048-85BDC9FD1C3A}</a:tableStyleId>
              </a:tblPr>
              <a:tblGrid>
                <a:gridCol w="2739722">
                  <a:extLst>
                    <a:ext uri="{9D8B030D-6E8A-4147-A177-3AD203B41FA5}">
                      <a16:colId xmlns:a16="http://schemas.microsoft.com/office/drawing/2014/main" val="3769425781"/>
                    </a:ext>
                  </a:extLst>
                </a:gridCol>
                <a:gridCol w="589547">
                  <a:extLst>
                    <a:ext uri="{9D8B030D-6E8A-4147-A177-3AD203B41FA5}">
                      <a16:colId xmlns:a16="http://schemas.microsoft.com/office/drawing/2014/main" val="2793591061"/>
                    </a:ext>
                  </a:extLst>
                </a:gridCol>
                <a:gridCol w="2748594">
                  <a:extLst>
                    <a:ext uri="{9D8B030D-6E8A-4147-A177-3AD203B41FA5}">
                      <a16:colId xmlns:a16="http://schemas.microsoft.com/office/drawing/2014/main" val="1639068957"/>
                    </a:ext>
                  </a:extLst>
                </a:gridCol>
              </a:tblGrid>
              <a:tr h="370840">
                <a:tc>
                  <a:txBody>
                    <a:bodyPr/>
                    <a:lstStyle/>
                    <a:p>
                      <a:pPr algn="ctr"/>
                      <a:r>
                        <a:rPr lang="en-SG"/>
                        <a:t>Challenges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Solutions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0530900"/>
                  </a:ext>
                </a:extLst>
              </a:tr>
              <a:tr h="0">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5431816"/>
                  </a:ext>
                </a:extLst>
              </a:tr>
              <a:tr h="376306">
                <a:tc>
                  <a:txBody>
                    <a:bodyPr/>
                    <a:lstStyle/>
                    <a:p>
                      <a:r>
                        <a:rPr lang="en-SG" sz="1600" dirty="0"/>
                        <a:t>Not having any prior relationships with VCs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SG" sz="1600"/>
                        <a:t>Analyses VC’s social graphs to find mutual connections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4161862811"/>
                  </a:ext>
                </a:extLst>
              </a:tr>
              <a:tr h="0">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2654251"/>
                  </a:ext>
                </a:extLst>
              </a:tr>
              <a:tr h="370840">
                <a:tc>
                  <a:txBody>
                    <a:bodyPr/>
                    <a:lstStyle/>
                    <a:p>
                      <a:r>
                        <a:rPr lang="en-SG" sz="1600"/>
                        <a:t>Lack of access to relevant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SG" sz="1600" dirty="0"/>
                        <a:t>Acts as a directory to discover relevant VCs for startups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3547676519"/>
                  </a:ext>
                </a:extLst>
              </a:tr>
              <a:tr h="0">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7681970"/>
                  </a:ext>
                </a:extLst>
              </a:tr>
              <a:tr h="370840">
                <a:tc>
                  <a:txBody>
                    <a:bodyPr/>
                    <a:lstStyle/>
                    <a:p>
                      <a:r>
                        <a:rPr lang="en-SG" sz="1600"/>
                        <a:t>Challenging to stay abreast of conversations with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SG" sz="1600" dirty="0"/>
                        <a:t>Central repository to manage the process of reaching out to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698072270"/>
                  </a:ext>
                </a:extLst>
              </a:tr>
            </a:tbl>
          </a:graphicData>
        </a:graphic>
      </p:graphicFrame>
      <p:sp>
        <p:nvSpPr>
          <p:cNvPr id="36" name="Rectangle 35">
            <a:extLst>
              <a:ext uri="{FF2B5EF4-FFF2-40B4-BE49-F238E27FC236}">
                <a16:creationId xmlns:a16="http://schemas.microsoft.com/office/drawing/2014/main" id="{E69669E4-BA47-4245-8A9B-CA21F05E3B8B}"/>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DormRoomFund</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a:extLst>
              <a:ext uri="{FF2B5EF4-FFF2-40B4-BE49-F238E27FC236}">
                <a16:creationId xmlns:a16="http://schemas.microsoft.com/office/drawing/2014/main" id="{A59CBD19-D66E-42C0-8339-CF696F6B4B7E}"/>
              </a:ext>
            </a:extLst>
          </p:cNvPr>
          <p:cNvSpPr/>
          <p:nvPr/>
        </p:nvSpPr>
        <p:spPr>
          <a:xfrm>
            <a:off x="4668253" y="3693695"/>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1</a:t>
            </a:r>
          </a:p>
        </p:txBody>
      </p:sp>
      <p:sp>
        <p:nvSpPr>
          <p:cNvPr id="42" name="Oval 41">
            <a:extLst>
              <a:ext uri="{FF2B5EF4-FFF2-40B4-BE49-F238E27FC236}">
                <a16:creationId xmlns:a16="http://schemas.microsoft.com/office/drawing/2014/main" id="{B509D371-B23E-4BBF-BDEE-961A8941ED4C}"/>
              </a:ext>
            </a:extLst>
          </p:cNvPr>
          <p:cNvSpPr/>
          <p:nvPr/>
        </p:nvSpPr>
        <p:spPr>
          <a:xfrm>
            <a:off x="4668253" y="4377996"/>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2</a:t>
            </a:r>
          </a:p>
        </p:txBody>
      </p:sp>
      <p:sp>
        <p:nvSpPr>
          <p:cNvPr id="43" name="Oval 42">
            <a:extLst>
              <a:ext uri="{FF2B5EF4-FFF2-40B4-BE49-F238E27FC236}">
                <a16:creationId xmlns:a16="http://schemas.microsoft.com/office/drawing/2014/main" id="{75ECEC89-FD91-43EE-A900-C7DDEFE9C28C}"/>
              </a:ext>
            </a:extLst>
          </p:cNvPr>
          <p:cNvSpPr/>
          <p:nvPr/>
        </p:nvSpPr>
        <p:spPr>
          <a:xfrm>
            <a:off x="4668253" y="5247660"/>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3</a:t>
            </a:r>
          </a:p>
        </p:txBody>
      </p:sp>
      <p:sp>
        <p:nvSpPr>
          <p:cNvPr id="9" name="Arrow: Right 8">
            <a:extLst>
              <a:ext uri="{FF2B5EF4-FFF2-40B4-BE49-F238E27FC236}">
                <a16:creationId xmlns:a16="http://schemas.microsoft.com/office/drawing/2014/main" id="{473F6D26-A81A-465F-9E5E-A5E578EE4546}"/>
              </a:ext>
            </a:extLst>
          </p:cNvPr>
          <p:cNvSpPr/>
          <p:nvPr/>
        </p:nvSpPr>
        <p:spPr>
          <a:xfrm>
            <a:off x="8121316" y="4535908"/>
            <a:ext cx="385010" cy="49329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7" name="Table 2">
            <a:extLst>
              <a:ext uri="{FF2B5EF4-FFF2-40B4-BE49-F238E27FC236}">
                <a16:creationId xmlns:a16="http://schemas.microsoft.com/office/drawing/2014/main" id="{981B44C8-9CF0-432E-BF77-B3DC3D2AEF3A}"/>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16555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clipart&#10;&#10;Description automatically generated">
            <a:extLst>
              <a:ext uri="{FF2B5EF4-FFF2-40B4-BE49-F238E27FC236}">
                <a16:creationId xmlns:a16="http://schemas.microsoft.com/office/drawing/2014/main" id="{185243D8-C510-4D64-9529-44C6E2B7095E}"/>
              </a:ext>
            </a:extLst>
          </p:cNvPr>
          <p:cNvPicPr>
            <a:picLocks noChangeAspect="1"/>
          </p:cNvPicPr>
          <p:nvPr/>
        </p:nvPicPr>
        <p:blipFill>
          <a:blip r:embed="rId2"/>
          <a:stretch>
            <a:fillRect/>
          </a:stretch>
        </p:blipFill>
        <p:spPr>
          <a:xfrm>
            <a:off x="1204267" y="1532243"/>
            <a:ext cx="4151452" cy="577595"/>
          </a:xfrm>
          <a:prstGeom prst="rect">
            <a:avLst/>
          </a:prstGeom>
        </p:spPr>
      </p:pic>
      <p:pic>
        <p:nvPicPr>
          <p:cNvPr id="22" name="Picture 22">
            <a:extLst>
              <a:ext uri="{FF2B5EF4-FFF2-40B4-BE49-F238E27FC236}">
                <a16:creationId xmlns:a16="http://schemas.microsoft.com/office/drawing/2014/main" id="{3670A61D-76AE-43CA-A049-B0319C89359D}"/>
              </a:ext>
            </a:extLst>
          </p:cNvPr>
          <p:cNvPicPr>
            <a:picLocks noChangeAspect="1"/>
          </p:cNvPicPr>
          <p:nvPr/>
        </p:nvPicPr>
        <p:blipFill>
          <a:blip r:embed="rId3"/>
          <a:stretch>
            <a:fillRect/>
          </a:stretch>
        </p:blipFill>
        <p:spPr>
          <a:xfrm>
            <a:off x="6672806" y="1610479"/>
            <a:ext cx="4103224" cy="387411"/>
          </a:xfrm>
          <a:prstGeom prst="rect">
            <a:avLst/>
          </a:prstGeom>
        </p:spPr>
      </p:pic>
      <p:sp>
        <p:nvSpPr>
          <p:cNvPr id="24" name="Title 1">
            <a:extLst>
              <a:ext uri="{FF2B5EF4-FFF2-40B4-BE49-F238E27FC236}">
                <a16:creationId xmlns:a16="http://schemas.microsoft.com/office/drawing/2014/main" id="{A79EEE77-DA49-4D87-ADC0-07856F46E75A}"/>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Competitor Analysis and Benchmarking</a:t>
            </a:r>
          </a:p>
        </p:txBody>
      </p:sp>
      <p:pic>
        <p:nvPicPr>
          <p:cNvPr id="25" name="Picture 2" descr="Meet the New Protégé Ventures Team! | by Protégé Ventures | Medium">
            <a:extLst>
              <a:ext uri="{FF2B5EF4-FFF2-40B4-BE49-F238E27FC236}">
                <a16:creationId xmlns:a16="http://schemas.microsoft.com/office/drawing/2014/main" id="{83FEC544-EDC3-4789-9504-10E313EE6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62ED0A85-5F1D-4568-9FDC-85B7A0383A0D}"/>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 name="Table 3">
            <a:extLst>
              <a:ext uri="{FF2B5EF4-FFF2-40B4-BE49-F238E27FC236}">
                <a16:creationId xmlns:a16="http://schemas.microsoft.com/office/drawing/2014/main" id="{FE79FE6E-7A9E-4507-8E10-A02EA4F46B8E}"/>
              </a:ext>
            </a:extLst>
          </p:cNvPr>
          <p:cNvGraphicFramePr>
            <a:graphicFrameLocks noGrp="1"/>
          </p:cNvGraphicFramePr>
          <p:nvPr>
            <p:extLst>
              <p:ext uri="{D42A27DB-BD31-4B8C-83A1-F6EECF244321}">
                <p14:modId xmlns:p14="http://schemas.microsoft.com/office/powerpoint/2010/main" val="1120796090"/>
              </p:ext>
            </p:extLst>
          </p:nvPr>
        </p:nvGraphicFramePr>
        <p:xfrm>
          <a:off x="835571" y="2208490"/>
          <a:ext cx="4963650" cy="3540760"/>
        </p:xfrm>
        <a:graphic>
          <a:graphicData uri="http://schemas.openxmlformats.org/drawingml/2006/table">
            <a:tbl>
              <a:tblPr firstRow="1" bandRow="1">
                <a:tableStyleId>{5C22544A-7EE6-4342-B048-85BDC9FD1C3A}</a:tableStyleId>
              </a:tblPr>
              <a:tblGrid>
                <a:gridCol w="4963650">
                  <a:extLst>
                    <a:ext uri="{9D8B030D-6E8A-4147-A177-3AD203B41FA5}">
                      <a16:colId xmlns:a16="http://schemas.microsoft.com/office/drawing/2014/main" val="1011789605"/>
                    </a:ext>
                  </a:extLst>
                </a:gridCol>
              </a:tblGrid>
              <a:tr h="370840">
                <a:tc>
                  <a:txBody>
                    <a:bodyPr/>
                    <a:lstStyle/>
                    <a:p>
                      <a:pPr algn="ctr"/>
                      <a:r>
                        <a:rPr lang="en-SG"/>
                        <a:t>Beacon Software Suite</a:t>
                      </a:r>
                    </a:p>
                  </a:txBody>
                  <a:tcPr>
                    <a:solidFill>
                      <a:schemeClr val="bg2">
                        <a:lumMod val="25000"/>
                      </a:schemeClr>
                    </a:solidFill>
                  </a:tcPr>
                </a:tc>
                <a:extLst>
                  <a:ext uri="{0D108BD9-81ED-4DB2-BD59-A6C34878D82A}">
                    <a16:rowId xmlns:a16="http://schemas.microsoft.com/office/drawing/2014/main" val="1765573670"/>
                  </a:ext>
                </a:extLst>
              </a:tr>
              <a:tr h="0">
                <a:tc>
                  <a:txBody>
                    <a:bodyPr/>
                    <a:lstStyle/>
                    <a:p>
                      <a:pPr algn="ctr"/>
                      <a:endParaRPr lang="en-SG" sz="1000"/>
                    </a:p>
                  </a:txBody>
                  <a:tcPr>
                    <a:noFill/>
                  </a:tcPr>
                </a:tc>
                <a:extLst>
                  <a:ext uri="{0D108BD9-81ED-4DB2-BD59-A6C34878D82A}">
                    <a16:rowId xmlns:a16="http://schemas.microsoft.com/office/drawing/2014/main" val="10127623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Actively tracks more than 2 million data sources and half a trillion data points</a:t>
                      </a:r>
                      <a:endParaRPr lang="en-US" sz="1600">
                        <a:cs typeface="Calibri"/>
                      </a:endParaRPr>
                    </a:p>
                  </a:txBody>
                  <a:tcPr>
                    <a:solidFill>
                      <a:schemeClr val="bg2">
                        <a:lumMod val="90000"/>
                      </a:schemeClr>
                    </a:solidFill>
                  </a:tcPr>
                </a:tc>
                <a:extLst>
                  <a:ext uri="{0D108BD9-81ED-4DB2-BD59-A6C34878D82A}">
                    <a16:rowId xmlns:a16="http://schemas.microsoft.com/office/drawing/2014/main" val="2128949761"/>
                  </a:ext>
                </a:extLst>
              </a:tr>
              <a:tr h="0">
                <a:tc>
                  <a:txBody>
                    <a:bodyPr/>
                    <a:lstStyle/>
                    <a:p>
                      <a:pPr algn="ctr"/>
                      <a:endParaRPr lang="en-SG" sz="500"/>
                    </a:p>
                  </a:txBody>
                  <a:tcPr>
                    <a:noFill/>
                  </a:tcPr>
                </a:tc>
                <a:extLst>
                  <a:ext uri="{0D108BD9-81ED-4DB2-BD59-A6C34878D82A}">
                    <a16:rowId xmlns:a16="http://schemas.microsoft.com/office/drawing/2014/main" val="863761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Portfolio companies can compare their performance against a collection of comparable companies to get a sense of how well they are performing relative to the market</a:t>
                      </a:r>
                      <a:endParaRPr lang="en-US" sz="1600" dirty="0">
                        <a:cs typeface="Calibri"/>
                      </a:endParaRPr>
                    </a:p>
                  </a:txBody>
                  <a:tcPr>
                    <a:solidFill>
                      <a:schemeClr val="bg2">
                        <a:lumMod val="90000"/>
                      </a:schemeClr>
                    </a:solidFill>
                  </a:tcPr>
                </a:tc>
                <a:extLst>
                  <a:ext uri="{0D108BD9-81ED-4DB2-BD59-A6C34878D82A}">
                    <a16:rowId xmlns:a16="http://schemas.microsoft.com/office/drawing/2014/main" val="2397293973"/>
                  </a:ext>
                </a:extLst>
              </a:tr>
              <a:tr h="370840">
                <a:tc>
                  <a:txBody>
                    <a:bodyPr/>
                    <a:lstStyle/>
                    <a:p>
                      <a:pPr algn="ctr"/>
                      <a:endParaRPr lang="en-SG"/>
                    </a:p>
                  </a:txBody>
                  <a:tcPr>
                    <a:noFill/>
                  </a:tcPr>
                </a:tc>
                <a:extLst>
                  <a:ext uri="{0D108BD9-81ED-4DB2-BD59-A6C34878D82A}">
                    <a16:rowId xmlns:a16="http://schemas.microsoft.com/office/drawing/2014/main" val="1428564434"/>
                  </a:ext>
                </a:extLst>
              </a:tr>
              <a:tr h="370840">
                <a:tc>
                  <a:txBody>
                    <a:bodyPr/>
                    <a:lstStyle/>
                    <a:p>
                      <a:pPr algn="ctr"/>
                      <a:endParaRPr lang="en-SG"/>
                    </a:p>
                  </a:txBody>
                  <a:tcPr>
                    <a:noFill/>
                  </a:tcPr>
                </a:tc>
                <a:extLst>
                  <a:ext uri="{0D108BD9-81ED-4DB2-BD59-A6C34878D82A}">
                    <a16:rowId xmlns:a16="http://schemas.microsoft.com/office/drawing/2014/main" val="1053908559"/>
                  </a:ext>
                </a:extLst>
              </a:tr>
              <a:tr h="370840">
                <a:tc>
                  <a:txBody>
                    <a:bodyPr/>
                    <a:lstStyle/>
                    <a:p>
                      <a:pPr algn="ctr"/>
                      <a:endParaRPr lang="en-SG" dirty="0"/>
                    </a:p>
                  </a:txBody>
                  <a:tcPr>
                    <a:noFill/>
                  </a:tcPr>
                </a:tc>
                <a:extLst>
                  <a:ext uri="{0D108BD9-81ED-4DB2-BD59-A6C34878D82A}">
                    <a16:rowId xmlns:a16="http://schemas.microsoft.com/office/drawing/2014/main" val="793455734"/>
                  </a:ext>
                </a:extLst>
              </a:tr>
            </a:tbl>
          </a:graphicData>
        </a:graphic>
      </p:graphicFrame>
      <p:graphicFrame>
        <p:nvGraphicFramePr>
          <p:cNvPr id="27" name="Table 3">
            <a:extLst>
              <a:ext uri="{FF2B5EF4-FFF2-40B4-BE49-F238E27FC236}">
                <a16:creationId xmlns:a16="http://schemas.microsoft.com/office/drawing/2014/main" id="{CF2B0215-FCF4-4F1F-97B5-05401B0311B2}"/>
              </a:ext>
            </a:extLst>
          </p:cNvPr>
          <p:cNvGraphicFramePr>
            <a:graphicFrameLocks noGrp="1"/>
          </p:cNvGraphicFramePr>
          <p:nvPr>
            <p:extLst>
              <p:ext uri="{D42A27DB-BD31-4B8C-83A1-F6EECF244321}">
                <p14:modId xmlns:p14="http://schemas.microsoft.com/office/powerpoint/2010/main" val="4243533787"/>
              </p:ext>
            </p:extLst>
          </p:nvPr>
        </p:nvGraphicFramePr>
        <p:xfrm>
          <a:off x="6392781" y="2208490"/>
          <a:ext cx="4946360" cy="3540760"/>
        </p:xfrm>
        <a:graphic>
          <a:graphicData uri="http://schemas.openxmlformats.org/drawingml/2006/table">
            <a:tbl>
              <a:tblPr firstRow="1" bandRow="1">
                <a:tableStyleId>{5C22544A-7EE6-4342-B048-85BDC9FD1C3A}</a:tableStyleId>
              </a:tblPr>
              <a:tblGrid>
                <a:gridCol w="4946360">
                  <a:extLst>
                    <a:ext uri="{9D8B030D-6E8A-4147-A177-3AD203B41FA5}">
                      <a16:colId xmlns:a16="http://schemas.microsoft.com/office/drawing/2014/main" val="1011789605"/>
                    </a:ext>
                  </a:extLst>
                </a:gridCol>
              </a:tblGrid>
              <a:tr h="293330">
                <a:tc>
                  <a:txBody>
                    <a:bodyPr/>
                    <a:lstStyle/>
                    <a:p>
                      <a:pPr algn="ctr"/>
                      <a:r>
                        <a:rPr lang="en-SG"/>
                        <a:t>Capital-as-a-Service Model</a:t>
                      </a:r>
                    </a:p>
                  </a:txBody>
                  <a:tcPr>
                    <a:solidFill>
                      <a:schemeClr val="bg2">
                        <a:lumMod val="25000"/>
                      </a:schemeClr>
                    </a:solidFill>
                  </a:tcPr>
                </a:tc>
                <a:extLst>
                  <a:ext uri="{0D108BD9-81ED-4DB2-BD59-A6C34878D82A}">
                    <a16:rowId xmlns:a16="http://schemas.microsoft.com/office/drawing/2014/main" val="1765573670"/>
                  </a:ext>
                </a:extLst>
              </a:tr>
              <a:tr h="0">
                <a:tc>
                  <a:txBody>
                    <a:bodyPr/>
                    <a:lstStyle/>
                    <a:p>
                      <a:pPr algn="ctr"/>
                      <a:endParaRPr lang="en-SG" sz="1000"/>
                    </a:p>
                  </a:txBody>
                  <a:tcPr>
                    <a:noFill/>
                  </a:tcPr>
                </a:tc>
                <a:extLst>
                  <a:ext uri="{0D108BD9-81ED-4DB2-BD59-A6C34878D82A}">
                    <a16:rowId xmlns:a16="http://schemas.microsoft.com/office/drawing/2014/main" val="1012762371"/>
                  </a:ext>
                </a:extLst>
              </a:tr>
              <a:tr h="370840">
                <a:tc>
                  <a:txBody>
                    <a:bodyPr/>
                    <a:lstStyle/>
                    <a:p>
                      <a:pPr algn="ctr"/>
                      <a:r>
                        <a:rPr lang="en-US" sz="1600">
                          <a:ea typeface="+mn-lt"/>
                          <a:cs typeface="+mn-lt"/>
                        </a:rPr>
                        <a:t>Founders submit a questionnaire, revenue figures and other data about their company</a:t>
                      </a:r>
                      <a:endParaRPr lang="en-US" sz="1600"/>
                    </a:p>
                  </a:txBody>
                  <a:tcPr>
                    <a:solidFill>
                      <a:schemeClr val="bg2">
                        <a:lumMod val="90000"/>
                      </a:schemeClr>
                    </a:solidFill>
                  </a:tcPr>
                </a:tc>
                <a:extLst>
                  <a:ext uri="{0D108BD9-81ED-4DB2-BD59-A6C34878D82A}">
                    <a16:rowId xmlns:a16="http://schemas.microsoft.com/office/drawing/2014/main" val="2128949761"/>
                  </a:ext>
                </a:extLst>
              </a:tr>
              <a:tr h="0">
                <a:tc>
                  <a:txBody>
                    <a:bodyPr/>
                    <a:lstStyle/>
                    <a:p>
                      <a:pPr algn="ctr"/>
                      <a:endParaRPr lang="en-SG" sz="500"/>
                    </a:p>
                  </a:txBody>
                  <a:tcPr>
                    <a:noFill/>
                  </a:tcPr>
                </a:tc>
                <a:extLst>
                  <a:ext uri="{0D108BD9-81ED-4DB2-BD59-A6C34878D82A}">
                    <a16:rowId xmlns:a16="http://schemas.microsoft.com/office/drawing/2014/main" val="863761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a typeface="+mn-lt"/>
                          <a:cs typeface="+mn-lt"/>
                        </a:rPr>
                        <a:t>If Social Capital likes what it sees, it will invest up to $250,000. If it doesn’t, it will at least deliver feedback to the startup</a:t>
                      </a:r>
                    </a:p>
                  </a:txBody>
                  <a:tcPr>
                    <a:solidFill>
                      <a:schemeClr val="bg2">
                        <a:lumMod val="90000"/>
                      </a:schemeClr>
                    </a:solidFill>
                  </a:tcPr>
                </a:tc>
                <a:extLst>
                  <a:ext uri="{0D108BD9-81ED-4DB2-BD59-A6C34878D82A}">
                    <a16:rowId xmlns:a16="http://schemas.microsoft.com/office/drawing/2014/main" val="2397293973"/>
                  </a:ext>
                </a:extLst>
              </a:tr>
              <a:tr h="0">
                <a:tc>
                  <a:txBody>
                    <a:bodyPr/>
                    <a:lstStyle/>
                    <a:p>
                      <a:pPr algn="ctr"/>
                      <a:endParaRPr lang="en-SG" sz="500"/>
                    </a:p>
                  </a:txBody>
                  <a:tcPr>
                    <a:noFill/>
                  </a:tcPr>
                </a:tc>
                <a:extLst>
                  <a:ext uri="{0D108BD9-81ED-4DB2-BD59-A6C34878D82A}">
                    <a16:rowId xmlns:a16="http://schemas.microsoft.com/office/drawing/2014/main" val="14285644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ea typeface="+mn-lt"/>
                          <a:cs typeface="+mn-lt"/>
                        </a:rPr>
                        <a:t>A set of proprietary algorithms quantitatively assess if the company has achieved product-market fit, and how well it stacks up on core metrics against industry benchmarks</a:t>
                      </a:r>
                      <a:endParaRPr lang="en-US" sz="1600"/>
                    </a:p>
                  </a:txBody>
                  <a:tcPr>
                    <a:solidFill>
                      <a:schemeClr val="bg2">
                        <a:lumMod val="90000"/>
                      </a:schemeClr>
                    </a:solidFill>
                  </a:tcPr>
                </a:tc>
                <a:extLst>
                  <a:ext uri="{0D108BD9-81ED-4DB2-BD59-A6C34878D82A}">
                    <a16:rowId xmlns:a16="http://schemas.microsoft.com/office/drawing/2014/main" val="1053908559"/>
                  </a:ext>
                </a:extLst>
              </a:tr>
              <a:tr h="370840">
                <a:tc>
                  <a:txBody>
                    <a:bodyPr/>
                    <a:lstStyle/>
                    <a:p>
                      <a:pPr algn="ctr"/>
                      <a:endParaRPr lang="en-SG" dirty="0"/>
                    </a:p>
                  </a:txBody>
                  <a:tcPr>
                    <a:noFill/>
                  </a:tcPr>
                </a:tc>
                <a:extLst>
                  <a:ext uri="{0D108BD9-81ED-4DB2-BD59-A6C34878D82A}">
                    <a16:rowId xmlns:a16="http://schemas.microsoft.com/office/drawing/2014/main" val="793455734"/>
                  </a:ext>
                </a:extLst>
              </a:tr>
            </a:tbl>
          </a:graphicData>
        </a:graphic>
      </p:graphicFrame>
      <p:sp>
        <p:nvSpPr>
          <p:cNvPr id="34" name="Rectangle 33">
            <a:extLst>
              <a:ext uri="{FF2B5EF4-FFF2-40B4-BE49-F238E27FC236}">
                <a16:creationId xmlns:a16="http://schemas.microsoft.com/office/drawing/2014/main" id="{867DB321-A790-40A8-83DC-1ABDB91C4576}"/>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Signalfire</a:t>
            </a: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 and Social Capital</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7" name="Table 13">
            <a:extLst>
              <a:ext uri="{FF2B5EF4-FFF2-40B4-BE49-F238E27FC236}">
                <a16:creationId xmlns:a16="http://schemas.microsoft.com/office/drawing/2014/main" id="{BBD2FC61-264F-4536-B09E-8A74F8C89309}"/>
              </a:ext>
            </a:extLst>
          </p:cNvPr>
          <p:cNvGraphicFramePr>
            <a:graphicFrameLocks noGrp="1"/>
          </p:cNvGraphicFramePr>
          <p:nvPr>
            <p:extLst>
              <p:ext uri="{D42A27DB-BD31-4B8C-83A1-F6EECF244321}">
                <p14:modId xmlns:p14="http://schemas.microsoft.com/office/powerpoint/2010/main" val="3872182702"/>
              </p:ext>
            </p:extLst>
          </p:nvPr>
        </p:nvGraphicFramePr>
        <p:xfrm>
          <a:off x="835571" y="5568944"/>
          <a:ext cx="10515602" cy="640080"/>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476083476"/>
                    </a:ext>
                  </a:extLst>
                </a:gridCol>
              </a:tblGrid>
              <a:tr h="417243">
                <a:tc>
                  <a:txBody>
                    <a:bodyPr/>
                    <a:lstStyle/>
                    <a:p>
                      <a:pPr algn="ctr"/>
                      <a:r>
                        <a:rPr lang="en-SG" dirty="0"/>
                        <a:t>Chris Farmer (</a:t>
                      </a:r>
                      <a:r>
                        <a:rPr lang="en-SG" dirty="0" err="1"/>
                        <a:t>Signalfire</a:t>
                      </a:r>
                      <a:r>
                        <a:rPr lang="en-SG" dirty="0"/>
                        <a:t>): “Being massively differentiated from other venture firms and having a totally novel story is very helpful”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40000"/>
                    </a:solidFill>
                  </a:tcPr>
                </a:tc>
                <a:extLst>
                  <a:ext uri="{0D108BD9-81ED-4DB2-BD59-A6C34878D82A}">
                    <a16:rowId xmlns:a16="http://schemas.microsoft.com/office/drawing/2014/main" val="1065070088"/>
                  </a:ext>
                </a:extLst>
              </a:tr>
            </a:tbl>
          </a:graphicData>
        </a:graphic>
      </p:graphicFrame>
      <p:graphicFrame>
        <p:nvGraphicFramePr>
          <p:cNvPr id="12" name="Table 2">
            <a:extLst>
              <a:ext uri="{FF2B5EF4-FFF2-40B4-BE49-F238E27FC236}">
                <a16:creationId xmlns:a16="http://schemas.microsoft.com/office/drawing/2014/main" id="{0E29CA26-8763-48E9-8C3A-7F09C51356DD}"/>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7300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The Rise of Technology Adoption in VC</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CEA2C511-FE72-4734-BFCD-B5920EABB430}"/>
              </a:ext>
            </a:extLst>
          </p:cNvPr>
          <p:cNvPicPr>
            <a:picLocks noChangeAspect="1"/>
          </p:cNvPicPr>
          <p:nvPr/>
        </p:nvPicPr>
        <p:blipFill>
          <a:blip r:embed="rId4"/>
          <a:stretch>
            <a:fillRect/>
          </a:stretch>
        </p:blipFill>
        <p:spPr>
          <a:xfrm>
            <a:off x="462592" y="1823716"/>
            <a:ext cx="4927555" cy="1720591"/>
          </a:xfrm>
          <a:prstGeom prst="rect">
            <a:avLst/>
          </a:prstGeom>
        </p:spPr>
      </p:pic>
      <p:sp>
        <p:nvSpPr>
          <p:cNvPr id="13" name="Rectangle 12">
            <a:extLst>
              <a:ext uri="{FF2B5EF4-FFF2-40B4-BE49-F238E27FC236}">
                <a16:creationId xmlns:a16="http://schemas.microsoft.com/office/drawing/2014/main" id="{C506D022-738A-4D15-BE54-8B59B8221CA8}"/>
              </a:ext>
            </a:extLst>
          </p:cNvPr>
          <p:cNvSpPr/>
          <p:nvPr/>
        </p:nvSpPr>
        <p:spPr>
          <a:xfrm>
            <a:off x="835571" y="895762"/>
            <a:ext cx="4927555" cy="771808"/>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Increasing amount of VC firms in SEA opening up data science and analytics arms…</a:t>
            </a:r>
            <a:endParaRPr lang="en-US" b="1">
              <a:solidFill>
                <a:schemeClr val="bg1"/>
              </a:solidFill>
            </a:endParaRPr>
          </a:p>
        </p:txBody>
      </p:sp>
      <p:pic>
        <p:nvPicPr>
          <p:cNvPr id="15" name="Picture 14">
            <a:extLst>
              <a:ext uri="{FF2B5EF4-FFF2-40B4-BE49-F238E27FC236}">
                <a16:creationId xmlns:a16="http://schemas.microsoft.com/office/drawing/2014/main" id="{D4D77FCD-9265-4763-A3F4-2F4F5F17EACC}"/>
              </a:ext>
            </a:extLst>
          </p:cNvPr>
          <p:cNvPicPr>
            <a:picLocks noChangeAspect="1"/>
          </p:cNvPicPr>
          <p:nvPr/>
        </p:nvPicPr>
        <p:blipFill>
          <a:blip r:embed="rId5"/>
          <a:stretch>
            <a:fillRect/>
          </a:stretch>
        </p:blipFill>
        <p:spPr>
          <a:xfrm>
            <a:off x="462592" y="4778590"/>
            <a:ext cx="4554576" cy="1612044"/>
          </a:xfrm>
          <a:prstGeom prst="rect">
            <a:avLst/>
          </a:prstGeom>
        </p:spPr>
      </p:pic>
      <p:pic>
        <p:nvPicPr>
          <p:cNvPr id="10" name="Picture 9">
            <a:extLst>
              <a:ext uri="{FF2B5EF4-FFF2-40B4-BE49-F238E27FC236}">
                <a16:creationId xmlns:a16="http://schemas.microsoft.com/office/drawing/2014/main" id="{2AB98052-58BE-44E5-A059-C072B171BA2F}"/>
              </a:ext>
            </a:extLst>
          </p:cNvPr>
          <p:cNvPicPr>
            <a:picLocks noChangeAspect="1"/>
          </p:cNvPicPr>
          <p:nvPr/>
        </p:nvPicPr>
        <p:blipFill>
          <a:blip r:embed="rId6"/>
          <a:stretch>
            <a:fillRect/>
          </a:stretch>
        </p:blipFill>
        <p:spPr>
          <a:xfrm>
            <a:off x="1374981" y="3364618"/>
            <a:ext cx="4927555" cy="1565013"/>
          </a:xfrm>
          <a:prstGeom prst="rect">
            <a:avLst/>
          </a:prstGeom>
        </p:spPr>
      </p:pic>
      <p:sp>
        <p:nvSpPr>
          <p:cNvPr id="16" name="Rectangle 15">
            <a:extLst>
              <a:ext uri="{FF2B5EF4-FFF2-40B4-BE49-F238E27FC236}">
                <a16:creationId xmlns:a16="http://schemas.microsoft.com/office/drawing/2014/main" id="{47E8E20F-D8E6-4DE0-9D1A-FF29F8BCB165}"/>
              </a:ext>
            </a:extLst>
          </p:cNvPr>
          <p:cNvSpPr/>
          <p:nvPr/>
        </p:nvSpPr>
        <p:spPr>
          <a:xfrm>
            <a:off x="6428876" y="895762"/>
            <a:ext cx="4927555" cy="771808"/>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rPr>
              <a:t>And usage of data science and analytics is gaining popularity in mainstream media</a:t>
            </a:r>
          </a:p>
        </p:txBody>
      </p:sp>
      <p:pic>
        <p:nvPicPr>
          <p:cNvPr id="18" name="Picture 17">
            <a:extLst>
              <a:ext uri="{FF2B5EF4-FFF2-40B4-BE49-F238E27FC236}">
                <a16:creationId xmlns:a16="http://schemas.microsoft.com/office/drawing/2014/main" id="{F33AC529-2582-4B01-9EA3-E92B81460E2C}"/>
              </a:ext>
            </a:extLst>
          </p:cNvPr>
          <p:cNvPicPr>
            <a:picLocks noChangeAspect="1"/>
          </p:cNvPicPr>
          <p:nvPr/>
        </p:nvPicPr>
        <p:blipFill>
          <a:blip r:embed="rId7"/>
          <a:stretch>
            <a:fillRect/>
          </a:stretch>
        </p:blipFill>
        <p:spPr>
          <a:xfrm>
            <a:off x="6093372" y="1982410"/>
            <a:ext cx="4280587" cy="866558"/>
          </a:xfrm>
          <a:prstGeom prst="rect">
            <a:avLst/>
          </a:prstGeom>
        </p:spPr>
      </p:pic>
      <p:pic>
        <p:nvPicPr>
          <p:cNvPr id="20" name="Picture 19">
            <a:extLst>
              <a:ext uri="{FF2B5EF4-FFF2-40B4-BE49-F238E27FC236}">
                <a16:creationId xmlns:a16="http://schemas.microsoft.com/office/drawing/2014/main" id="{9C7ABFB6-9481-40E3-9EC6-173EB9A78F74}"/>
              </a:ext>
            </a:extLst>
          </p:cNvPr>
          <p:cNvPicPr>
            <a:picLocks noChangeAspect="1"/>
          </p:cNvPicPr>
          <p:nvPr/>
        </p:nvPicPr>
        <p:blipFill>
          <a:blip r:embed="rId8"/>
          <a:stretch>
            <a:fillRect/>
          </a:stretch>
        </p:blipFill>
        <p:spPr>
          <a:xfrm>
            <a:off x="6581274" y="2890165"/>
            <a:ext cx="5610726" cy="1531688"/>
          </a:xfrm>
          <a:prstGeom prst="rect">
            <a:avLst/>
          </a:prstGeom>
        </p:spPr>
      </p:pic>
      <p:pic>
        <p:nvPicPr>
          <p:cNvPr id="22" name="Picture 21">
            <a:extLst>
              <a:ext uri="{FF2B5EF4-FFF2-40B4-BE49-F238E27FC236}">
                <a16:creationId xmlns:a16="http://schemas.microsoft.com/office/drawing/2014/main" id="{11642058-8A3E-4FF9-A8F3-1D09B5967285}"/>
              </a:ext>
            </a:extLst>
          </p:cNvPr>
          <p:cNvPicPr>
            <a:picLocks noChangeAspect="1"/>
          </p:cNvPicPr>
          <p:nvPr/>
        </p:nvPicPr>
        <p:blipFill>
          <a:blip r:embed="rId9"/>
          <a:stretch>
            <a:fillRect/>
          </a:stretch>
        </p:blipFill>
        <p:spPr>
          <a:xfrm>
            <a:off x="6464986" y="4546725"/>
            <a:ext cx="4886187" cy="1628730"/>
          </a:xfrm>
          <a:prstGeom prst="rect">
            <a:avLst/>
          </a:prstGeom>
        </p:spPr>
      </p:pic>
      <p:graphicFrame>
        <p:nvGraphicFramePr>
          <p:cNvPr id="14" name="Table 2">
            <a:extLst>
              <a:ext uri="{FF2B5EF4-FFF2-40B4-BE49-F238E27FC236}">
                <a16:creationId xmlns:a16="http://schemas.microsoft.com/office/drawing/2014/main" id="{A99F697B-730B-4297-B2D3-FD3C8D7DC175}"/>
              </a:ext>
            </a:extLst>
          </p:cNvPr>
          <p:cNvGraphicFramePr>
            <a:graphicFrameLocks noGrp="1"/>
          </p:cNvGraphicFramePr>
          <p:nvPr>
            <p:extLst>
              <p:ext uri="{D42A27DB-BD31-4B8C-83A1-F6EECF244321}">
                <p14:modId xmlns:p14="http://schemas.microsoft.com/office/powerpoint/2010/main" val="9242234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401450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clipart&#10;&#10;Description automatically generated">
            <a:extLst>
              <a:ext uri="{FF2B5EF4-FFF2-40B4-BE49-F238E27FC236}">
                <a16:creationId xmlns:a16="http://schemas.microsoft.com/office/drawing/2014/main" id="{185243D8-C510-4D64-9529-44C6E2B7095E}"/>
              </a:ext>
            </a:extLst>
          </p:cNvPr>
          <p:cNvPicPr>
            <a:picLocks noChangeAspect="1"/>
          </p:cNvPicPr>
          <p:nvPr/>
        </p:nvPicPr>
        <p:blipFill>
          <a:blip r:embed="rId2"/>
          <a:stretch>
            <a:fillRect/>
          </a:stretch>
        </p:blipFill>
        <p:spPr>
          <a:xfrm>
            <a:off x="3747570" y="1547772"/>
            <a:ext cx="4691604" cy="654759"/>
          </a:xfrm>
          <a:prstGeom prst="rect">
            <a:avLst/>
          </a:prstGeom>
        </p:spPr>
      </p:pic>
      <p:sp>
        <p:nvSpPr>
          <p:cNvPr id="41" name="TextBox 40">
            <a:extLst>
              <a:ext uri="{FF2B5EF4-FFF2-40B4-BE49-F238E27FC236}">
                <a16:creationId xmlns:a16="http://schemas.microsoft.com/office/drawing/2014/main" id="{B6D0B482-72D1-464F-BD9B-71A08B461C87}"/>
              </a:ext>
            </a:extLst>
          </p:cNvPr>
          <p:cNvSpPr txBox="1"/>
          <p:nvPr/>
        </p:nvSpPr>
        <p:spPr>
          <a:xfrm>
            <a:off x="818175" y="5164929"/>
            <a:ext cx="10426390" cy="646331"/>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rPr>
              <a:t>In </a:t>
            </a:r>
            <a:r>
              <a:rPr lang="en-US" b="1" dirty="0">
                <a:solidFill>
                  <a:schemeClr val="bg1"/>
                </a:solidFill>
                <a:ea typeface="+mn-lt"/>
                <a:cs typeface="+mn-lt"/>
              </a:rPr>
              <a:t>just 6 months from launching Beacon Talent, it was able to place 55 candidates, a quarter of whom on executive level, in their portfolio companies.</a:t>
            </a:r>
            <a:endParaRPr lang="en-US" b="1" dirty="0">
              <a:solidFill>
                <a:schemeClr val="bg1"/>
              </a:solidFill>
              <a:cs typeface="Calibri" panose="020F0502020204030204"/>
            </a:endParaRPr>
          </a:p>
        </p:txBody>
      </p:sp>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Talent Scouting and Hiring</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CDD5786C-094A-4E7A-B727-4F72F02BBF69}"/>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Signalfire</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1CCBC8C2-C509-4EB6-8339-63BE1926C44D}"/>
              </a:ext>
            </a:extLst>
          </p:cNvPr>
          <p:cNvGraphicFramePr>
            <a:graphicFrameLocks noGrp="1"/>
          </p:cNvGraphicFramePr>
          <p:nvPr>
            <p:extLst>
              <p:ext uri="{D42A27DB-BD31-4B8C-83A1-F6EECF244321}">
                <p14:modId xmlns:p14="http://schemas.microsoft.com/office/powerpoint/2010/main" val="1533262771"/>
              </p:ext>
            </p:extLst>
          </p:nvPr>
        </p:nvGraphicFramePr>
        <p:xfrm>
          <a:off x="818175" y="2365869"/>
          <a:ext cx="4457622" cy="2580640"/>
        </p:xfrm>
        <a:graphic>
          <a:graphicData uri="http://schemas.openxmlformats.org/drawingml/2006/table">
            <a:tbl>
              <a:tblPr firstRow="1" bandRow="1">
                <a:tableStyleId>{5C22544A-7EE6-4342-B048-85BDC9FD1C3A}</a:tableStyleId>
              </a:tblPr>
              <a:tblGrid>
                <a:gridCol w="4457622">
                  <a:extLst>
                    <a:ext uri="{9D8B030D-6E8A-4147-A177-3AD203B41FA5}">
                      <a16:colId xmlns:a16="http://schemas.microsoft.com/office/drawing/2014/main" val="133403331"/>
                    </a:ext>
                  </a:extLst>
                </a:gridCol>
              </a:tblGrid>
              <a:tr h="370840">
                <a:tc>
                  <a:txBody>
                    <a:bodyPr/>
                    <a:lstStyle/>
                    <a:p>
                      <a:pPr algn="ctr"/>
                      <a:r>
                        <a:rPr lang="en-SG"/>
                        <a:t>Talent Platform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891694163"/>
                  </a:ext>
                </a:extLst>
              </a:tr>
              <a:tr h="0">
                <a:tc>
                  <a:txBody>
                    <a:bodyPr/>
                    <a:lstStyle/>
                    <a:p>
                      <a:pPr algn="l"/>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650239"/>
                  </a:ext>
                </a:extLst>
              </a:tr>
              <a:tr h="370840">
                <a:tc>
                  <a:txBody>
                    <a:bodyPr/>
                    <a:lstStyle/>
                    <a:p>
                      <a:pPr marL="285750" indent="-285750" algn="l">
                        <a:buFont typeface="Arial" panose="020B0604020202020204" pitchFamily="34" charset="0"/>
                        <a:buChar char="•"/>
                      </a:pPr>
                      <a:r>
                        <a:rPr lang="en-SG" sz="1600" dirty="0"/>
                        <a:t>Executive Recruiting</a:t>
                      </a:r>
                    </a:p>
                    <a:p>
                      <a:pPr marL="285750" indent="-285750" algn="l">
                        <a:buFont typeface="Arial" panose="020B0604020202020204" pitchFamily="34" charset="0"/>
                        <a:buChar char="•"/>
                      </a:pPr>
                      <a:r>
                        <a:rPr lang="en-SG" sz="1600" dirty="0"/>
                        <a:t>Technical Recruiting</a:t>
                      </a:r>
                    </a:p>
                    <a:p>
                      <a:pPr marL="285750" indent="-285750" algn="l">
                        <a:buFont typeface="Arial" panose="020B0604020202020204" pitchFamily="34" charset="0"/>
                        <a:buChar char="•"/>
                      </a:pPr>
                      <a:r>
                        <a:rPr lang="en-SG" sz="1600" dirty="0"/>
                        <a:t>Talent Research</a:t>
                      </a:r>
                    </a:p>
                    <a:p>
                      <a:pPr marL="285750" indent="-285750" algn="l">
                        <a:buFont typeface="Arial" panose="020B0604020202020204" pitchFamily="34" charset="0"/>
                        <a:buChar char="•"/>
                      </a:pPr>
                      <a:r>
                        <a:rPr lang="en-SG" sz="1600" dirty="0"/>
                        <a:t>Recruitment Process Optimization</a:t>
                      </a:r>
                    </a:p>
                    <a:p>
                      <a:pPr marL="285750" indent="-285750" algn="l">
                        <a:buFont typeface="Arial" panose="020B0604020202020204" pitchFamily="34" charset="0"/>
                        <a:buChar char="•"/>
                      </a:pPr>
                      <a:endParaRPr lang="en-SG" sz="1600" dirty="0"/>
                    </a:p>
                    <a:p>
                      <a:pPr marL="285750" indent="-285750" algn="l">
                        <a:buFont typeface="Arial" panose="020B0604020202020204" pitchFamily="34" charset="0"/>
                        <a:buChar char="•"/>
                      </a:pPr>
                      <a:r>
                        <a:rPr lang="en-SG" sz="1600" dirty="0"/>
                        <a:t>Leadership Development &amp; Mentorship</a:t>
                      </a:r>
                    </a:p>
                    <a:p>
                      <a:pPr marL="285750" indent="-285750" algn="l">
                        <a:buFont typeface="Arial" panose="020B0604020202020204" pitchFamily="34" charset="0"/>
                        <a:buChar char="•"/>
                      </a:pPr>
                      <a:r>
                        <a:rPr lang="en-SG" sz="1600" dirty="0"/>
                        <a:t>Advisor Network</a:t>
                      </a:r>
                    </a:p>
                    <a:p>
                      <a:pPr marL="285750" indent="-285750" algn="l">
                        <a:buFont typeface="Arial" panose="020B0604020202020204" pitchFamily="34" charset="0"/>
                        <a:buChar char="•"/>
                      </a:pPr>
                      <a:r>
                        <a:rPr lang="en-SG" sz="1600" dirty="0"/>
                        <a:t>Communities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921155587"/>
                  </a:ext>
                </a:extLst>
              </a:tr>
            </a:tbl>
          </a:graphicData>
        </a:graphic>
      </p:graphicFrame>
      <p:graphicFrame>
        <p:nvGraphicFramePr>
          <p:cNvPr id="22" name="Table 2">
            <a:extLst>
              <a:ext uri="{FF2B5EF4-FFF2-40B4-BE49-F238E27FC236}">
                <a16:creationId xmlns:a16="http://schemas.microsoft.com/office/drawing/2014/main" id="{9022725D-7A43-46D5-8726-0DBA168EBCE2}"/>
              </a:ext>
            </a:extLst>
          </p:cNvPr>
          <p:cNvGraphicFramePr>
            <a:graphicFrameLocks noGrp="1"/>
          </p:cNvGraphicFramePr>
          <p:nvPr>
            <p:extLst>
              <p:ext uri="{D42A27DB-BD31-4B8C-83A1-F6EECF244321}">
                <p14:modId xmlns:p14="http://schemas.microsoft.com/office/powerpoint/2010/main" val="2315097051"/>
              </p:ext>
            </p:extLst>
          </p:nvPr>
        </p:nvGraphicFramePr>
        <p:xfrm>
          <a:off x="6757777" y="2361858"/>
          <a:ext cx="4457622" cy="2580640"/>
        </p:xfrm>
        <a:graphic>
          <a:graphicData uri="http://schemas.openxmlformats.org/drawingml/2006/table">
            <a:tbl>
              <a:tblPr firstRow="1" bandRow="1">
                <a:tableStyleId>{5C22544A-7EE6-4342-B048-85BDC9FD1C3A}</a:tableStyleId>
              </a:tblPr>
              <a:tblGrid>
                <a:gridCol w="4457622">
                  <a:extLst>
                    <a:ext uri="{9D8B030D-6E8A-4147-A177-3AD203B41FA5}">
                      <a16:colId xmlns:a16="http://schemas.microsoft.com/office/drawing/2014/main" val="133403331"/>
                    </a:ext>
                  </a:extLst>
                </a:gridCol>
              </a:tblGrid>
              <a:tr h="370840">
                <a:tc>
                  <a:txBody>
                    <a:bodyPr/>
                    <a:lstStyle/>
                    <a:p>
                      <a:pPr algn="ctr"/>
                      <a:r>
                        <a:rPr lang="en-SG"/>
                        <a:t>Beacon Talent Software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891694163"/>
                  </a:ext>
                </a:extLst>
              </a:tr>
              <a:tr h="0">
                <a:tc>
                  <a:txBody>
                    <a:bodyPr/>
                    <a:lstStyle/>
                    <a:p>
                      <a:pPr algn="l"/>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650239"/>
                  </a:ext>
                </a:extLst>
              </a:tr>
              <a:tr h="370840">
                <a:tc>
                  <a:txBody>
                    <a:bodyPr/>
                    <a:lstStyle/>
                    <a:p>
                      <a:pPr marL="285750" indent="-285750">
                        <a:buFont typeface="Wingdings"/>
                        <a:buChar char="§"/>
                      </a:pPr>
                      <a:r>
                        <a:rPr lang="en-SG" sz="1600" dirty="0">
                          <a:ea typeface="+mn-lt"/>
                          <a:cs typeface="+mn-lt"/>
                        </a:rPr>
                        <a:t>Looks at the entire tech industry: over 10M data sources from 6M companies</a:t>
                      </a:r>
                    </a:p>
                    <a:p>
                      <a:pPr marL="285750" indent="-285750">
                        <a:buFont typeface="Wingdings"/>
                        <a:buChar char="§"/>
                      </a:pPr>
                      <a:endParaRPr lang="en-SG" sz="1600" dirty="0">
                        <a:ea typeface="+mn-lt"/>
                        <a:cs typeface="+mn-lt"/>
                      </a:endParaRPr>
                    </a:p>
                    <a:p>
                      <a:pPr marL="285750" indent="-285750">
                        <a:buFont typeface="Wingdings"/>
                        <a:buChar char="§"/>
                      </a:pPr>
                      <a:r>
                        <a:rPr lang="en-SG" sz="1600" dirty="0">
                          <a:ea typeface="+mn-lt"/>
                          <a:cs typeface="+mn-lt"/>
                        </a:rPr>
                        <a:t>Ranks each employee with quality dimensions and provides real-time predictions on how likely they are to switch jobs, helps portfolio companies with identifying the right recruitment fit</a:t>
                      </a:r>
                      <a:endParaRPr lang="en-SG" sz="1600" dirty="0">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921155587"/>
                  </a:ext>
                </a:extLst>
              </a:tr>
            </a:tbl>
          </a:graphicData>
        </a:graphic>
      </p:graphicFrame>
      <p:sp>
        <p:nvSpPr>
          <p:cNvPr id="23" name="Right Brace 22">
            <a:extLst>
              <a:ext uri="{FF2B5EF4-FFF2-40B4-BE49-F238E27FC236}">
                <a16:creationId xmlns:a16="http://schemas.microsoft.com/office/drawing/2014/main" id="{55B7018C-E9B3-422F-92C7-C4EF4BA683D7}"/>
              </a:ext>
            </a:extLst>
          </p:cNvPr>
          <p:cNvSpPr/>
          <p:nvPr/>
        </p:nvSpPr>
        <p:spPr>
          <a:xfrm>
            <a:off x="4743251" y="3053704"/>
            <a:ext cx="395468" cy="1003139"/>
          </a:xfrm>
          <a:prstGeom prst="rightBrac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1E15823-2A25-4795-A514-2A74B2E76CDE}"/>
              </a:ext>
            </a:extLst>
          </p:cNvPr>
          <p:cNvCxnSpPr>
            <a:cxnSpLocks/>
          </p:cNvCxnSpPr>
          <p:nvPr/>
        </p:nvCxnSpPr>
        <p:spPr>
          <a:xfrm flipV="1">
            <a:off x="5152907" y="3260559"/>
            <a:ext cx="1479654" cy="29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2">
            <a:extLst>
              <a:ext uri="{FF2B5EF4-FFF2-40B4-BE49-F238E27FC236}">
                <a16:creationId xmlns:a16="http://schemas.microsoft.com/office/drawing/2014/main" id="{00EDF568-A4E9-4274-80B4-3A8F4CE8ECE4}"/>
              </a:ext>
            </a:extLst>
          </p:cNvPr>
          <p:cNvGraphicFramePr>
            <a:graphicFrameLocks noGrp="1"/>
          </p:cNvGraphicFramePr>
          <p:nvPr>
            <p:extLst>
              <p:ext uri="{D42A27DB-BD31-4B8C-83A1-F6EECF244321}">
                <p14:modId xmlns:p14="http://schemas.microsoft.com/office/powerpoint/2010/main" val="63149683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dirty="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7158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 for Fundraising</a:t>
            </a:r>
          </a:p>
        </p:txBody>
      </p:sp>
    </p:spTree>
    <p:extLst>
      <p:ext uri="{BB962C8B-B14F-4D97-AF65-F5344CB8AC3E}">
        <p14:creationId xmlns:p14="http://schemas.microsoft.com/office/powerpoint/2010/main" val="34698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Fundraising Considerations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2">
            <a:extLst>
              <a:ext uri="{FF2B5EF4-FFF2-40B4-BE49-F238E27FC236}">
                <a16:creationId xmlns:a16="http://schemas.microsoft.com/office/drawing/2014/main" id="{301E7E29-DA2C-45E1-B3A6-06468C2A9C60}"/>
              </a:ext>
            </a:extLst>
          </p:cNvPr>
          <p:cNvGraphicFramePr>
            <a:graphicFrameLocks noGrp="1"/>
          </p:cNvGraphicFramePr>
          <p:nvPr>
            <p:extLst>
              <p:ext uri="{D42A27DB-BD31-4B8C-83A1-F6EECF244321}">
                <p14:modId xmlns:p14="http://schemas.microsoft.com/office/powerpoint/2010/main" val="399974070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dirty="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dirty="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8" name="Rectangle 7">
            <a:extLst>
              <a:ext uri="{FF2B5EF4-FFF2-40B4-BE49-F238E27FC236}">
                <a16:creationId xmlns:a16="http://schemas.microsoft.com/office/drawing/2014/main" id="{F7A5D97A-6FDE-44E1-8D98-9572D50B8C25}"/>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Currently, there are two major considerations in fundraising for VCs</a:t>
            </a:r>
            <a:endParaRPr lang="en-US" dirty="0">
              <a:solidFill>
                <a:schemeClr val="bg1"/>
              </a:solidFill>
            </a:endParaRPr>
          </a:p>
        </p:txBody>
      </p:sp>
      <p:sp>
        <p:nvSpPr>
          <p:cNvPr id="9" name="Arrow: Down 8">
            <a:extLst>
              <a:ext uri="{FF2B5EF4-FFF2-40B4-BE49-F238E27FC236}">
                <a16:creationId xmlns:a16="http://schemas.microsoft.com/office/drawing/2014/main" id="{E94EA356-02C5-427F-BF2B-86C86A6C19BF}"/>
              </a:ext>
            </a:extLst>
          </p:cNvPr>
          <p:cNvSpPr/>
          <p:nvPr/>
        </p:nvSpPr>
        <p:spPr>
          <a:xfrm>
            <a:off x="2974495" y="1236424"/>
            <a:ext cx="649705" cy="37374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AE87AAAC-5A3F-44CD-A73E-CBE4A3E03AA0}"/>
              </a:ext>
            </a:extLst>
          </p:cNvPr>
          <p:cNvSpPr/>
          <p:nvPr/>
        </p:nvSpPr>
        <p:spPr>
          <a:xfrm>
            <a:off x="835571" y="1621158"/>
            <a:ext cx="4927555" cy="47307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Sourcing for Investors</a:t>
            </a:r>
            <a:endParaRPr lang="en-US" b="1" dirty="0">
              <a:solidFill>
                <a:schemeClr val="bg1"/>
              </a:solidFill>
            </a:endParaRPr>
          </a:p>
        </p:txBody>
      </p:sp>
      <p:sp>
        <p:nvSpPr>
          <p:cNvPr id="11" name="Rectangle 10">
            <a:extLst>
              <a:ext uri="{FF2B5EF4-FFF2-40B4-BE49-F238E27FC236}">
                <a16:creationId xmlns:a16="http://schemas.microsoft.com/office/drawing/2014/main" id="{F999E603-AF6D-4CBE-A1B9-C4208F3EF5BB}"/>
              </a:ext>
            </a:extLst>
          </p:cNvPr>
          <p:cNvSpPr/>
          <p:nvPr/>
        </p:nvSpPr>
        <p:spPr>
          <a:xfrm>
            <a:off x="6428875" y="1621483"/>
            <a:ext cx="4828681" cy="49078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Due Diligence Process</a:t>
            </a:r>
          </a:p>
        </p:txBody>
      </p:sp>
      <p:sp>
        <p:nvSpPr>
          <p:cNvPr id="12" name="Arrow: Down 11">
            <a:extLst>
              <a:ext uri="{FF2B5EF4-FFF2-40B4-BE49-F238E27FC236}">
                <a16:creationId xmlns:a16="http://schemas.microsoft.com/office/drawing/2014/main" id="{255C0D89-E50D-40F0-8F3E-8921AE373CAA}"/>
              </a:ext>
            </a:extLst>
          </p:cNvPr>
          <p:cNvSpPr/>
          <p:nvPr/>
        </p:nvSpPr>
        <p:spPr>
          <a:xfrm>
            <a:off x="8567802" y="1244501"/>
            <a:ext cx="649705" cy="3777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FEA4D2CC-54DB-4CE5-B4F8-874A4338143A}"/>
              </a:ext>
            </a:extLst>
          </p:cNvPr>
          <p:cNvSpPr/>
          <p:nvPr/>
        </p:nvSpPr>
        <p:spPr>
          <a:xfrm>
            <a:off x="8567801" y="2115694"/>
            <a:ext cx="649705"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93D4C7D4-55B5-4EB1-B02A-2546C7707188}"/>
              </a:ext>
            </a:extLst>
          </p:cNvPr>
          <p:cNvSpPr/>
          <p:nvPr/>
        </p:nvSpPr>
        <p:spPr>
          <a:xfrm>
            <a:off x="6428875" y="2469460"/>
            <a:ext cx="4828681" cy="39360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Collect several information into data room</a:t>
            </a:r>
          </a:p>
        </p:txBody>
      </p:sp>
      <p:sp>
        <p:nvSpPr>
          <p:cNvPr id="15" name="Rectangle 14">
            <a:extLst>
              <a:ext uri="{FF2B5EF4-FFF2-40B4-BE49-F238E27FC236}">
                <a16:creationId xmlns:a16="http://schemas.microsoft.com/office/drawing/2014/main" id="{93F1A694-ED42-4809-B3EB-1804F6BE49E4}"/>
              </a:ext>
            </a:extLst>
          </p:cNvPr>
          <p:cNvSpPr/>
          <p:nvPr/>
        </p:nvSpPr>
        <p:spPr>
          <a:xfrm>
            <a:off x="6428875" y="3008133"/>
            <a:ext cx="2318084" cy="18222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Fund Information</a:t>
            </a:r>
          </a:p>
          <a:p>
            <a:pPr marL="285750" indent="-285750">
              <a:buFont typeface="Arial" panose="020B0604020202020204" pitchFamily="34" charset="0"/>
              <a:buChar char="•"/>
            </a:pPr>
            <a:r>
              <a:rPr lang="en-US" sz="1600" dirty="0" err="1">
                <a:solidFill>
                  <a:schemeClr val="tx1"/>
                </a:solidFill>
              </a:rPr>
              <a:t>Organisation</a:t>
            </a:r>
            <a:r>
              <a:rPr lang="en-US" sz="1600" dirty="0">
                <a:solidFill>
                  <a:schemeClr val="tx1"/>
                </a:solidFill>
              </a:rPr>
              <a:t> Information</a:t>
            </a:r>
          </a:p>
          <a:p>
            <a:pPr marL="285750" indent="-285750">
              <a:buFont typeface="Arial" panose="020B0604020202020204" pitchFamily="34" charset="0"/>
              <a:buChar char="•"/>
            </a:pPr>
            <a:r>
              <a:rPr lang="en-US" sz="1600" dirty="0">
                <a:solidFill>
                  <a:schemeClr val="tx1"/>
                </a:solidFill>
              </a:rPr>
              <a:t>Team Information</a:t>
            </a:r>
          </a:p>
          <a:p>
            <a:pPr marL="285750" indent="-285750">
              <a:buFont typeface="Arial" panose="020B0604020202020204" pitchFamily="34" charset="0"/>
              <a:buChar char="•"/>
            </a:pPr>
            <a:r>
              <a:rPr lang="en-US" sz="1600" dirty="0">
                <a:solidFill>
                  <a:schemeClr val="tx1"/>
                </a:solidFill>
              </a:rPr>
              <a:t>Market Reports</a:t>
            </a:r>
          </a:p>
        </p:txBody>
      </p:sp>
      <p:sp>
        <p:nvSpPr>
          <p:cNvPr id="17" name="Rectangle 16">
            <a:extLst>
              <a:ext uri="{FF2B5EF4-FFF2-40B4-BE49-F238E27FC236}">
                <a16:creationId xmlns:a16="http://schemas.microsoft.com/office/drawing/2014/main" id="{FDE40212-E8B1-4C2A-844B-0912C52BEC7A}"/>
              </a:ext>
            </a:extLst>
          </p:cNvPr>
          <p:cNvSpPr/>
          <p:nvPr/>
        </p:nvSpPr>
        <p:spPr>
          <a:xfrm>
            <a:off x="8939472" y="3020207"/>
            <a:ext cx="2318084" cy="18222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Investment Strategy / Process</a:t>
            </a:r>
          </a:p>
          <a:p>
            <a:pPr marL="285750" indent="-285750">
              <a:buFont typeface="Arial" panose="020B0604020202020204" pitchFamily="34" charset="0"/>
              <a:buChar char="•"/>
            </a:pPr>
            <a:r>
              <a:rPr lang="en-US" sz="1600" dirty="0">
                <a:solidFill>
                  <a:schemeClr val="tx1"/>
                </a:solidFill>
              </a:rPr>
              <a:t>Track Record and Case Studies</a:t>
            </a:r>
          </a:p>
          <a:p>
            <a:pPr marL="285750" indent="-285750">
              <a:buFont typeface="Arial" panose="020B0604020202020204" pitchFamily="34" charset="0"/>
              <a:buChar char="•"/>
            </a:pPr>
            <a:r>
              <a:rPr lang="en-US" sz="1600" dirty="0" err="1">
                <a:solidFill>
                  <a:schemeClr val="tx1"/>
                </a:solidFill>
              </a:rPr>
              <a:t>Legals</a:t>
            </a:r>
            <a:r>
              <a:rPr lang="en-US" sz="1600" dirty="0">
                <a:solidFill>
                  <a:schemeClr val="tx1"/>
                </a:solidFill>
              </a:rPr>
              <a:t> and Reference Checks</a:t>
            </a:r>
          </a:p>
        </p:txBody>
      </p:sp>
      <p:sp>
        <p:nvSpPr>
          <p:cNvPr id="18" name="Rectangle 17">
            <a:extLst>
              <a:ext uri="{FF2B5EF4-FFF2-40B4-BE49-F238E27FC236}">
                <a16:creationId xmlns:a16="http://schemas.microsoft.com/office/drawing/2014/main" id="{4F684AE1-2302-402E-8226-610003B9D800}"/>
              </a:ext>
            </a:extLst>
          </p:cNvPr>
          <p:cNvSpPr/>
          <p:nvPr/>
        </p:nvSpPr>
        <p:spPr>
          <a:xfrm>
            <a:off x="6428875" y="4932623"/>
            <a:ext cx="4828681" cy="4402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Several commercial solutions are available!</a:t>
            </a:r>
          </a:p>
        </p:txBody>
      </p:sp>
      <p:pic>
        <p:nvPicPr>
          <p:cNvPr id="1028" name="Picture 4">
            <a:extLst>
              <a:ext uri="{FF2B5EF4-FFF2-40B4-BE49-F238E27FC236}">
                <a16:creationId xmlns:a16="http://schemas.microsoft.com/office/drawing/2014/main" id="{A646D7EF-2918-4A45-AF6E-895A6A486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732" y="5679355"/>
            <a:ext cx="1926369" cy="4733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ible.vc - Crunchbase Company Profile &amp; Funding">
            <a:extLst>
              <a:ext uri="{FF2B5EF4-FFF2-40B4-BE49-F238E27FC236}">
                <a16:creationId xmlns:a16="http://schemas.microsoft.com/office/drawing/2014/main" id="{3CFF3C2D-65C7-4EB1-974F-F76BD8B88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9156" y="467378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Down 21">
            <a:extLst>
              <a:ext uri="{FF2B5EF4-FFF2-40B4-BE49-F238E27FC236}">
                <a16:creationId xmlns:a16="http://schemas.microsoft.com/office/drawing/2014/main" id="{455620F4-C34A-4802-AD3A-DBF630273F1E}"/>
              </a:ext>
            </a:extLst>
          </p:cNvPr>
          <p:cNvSpPr/>
          <p:nvPr/>
        </p:nvSpPr>
        <p:spPr>
          <a:xfrm>
            <a:off x="2974497" y="2089805"/>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31C6CB8A-AC52-46D9-B3DB-93FB3D6EFC0A}"/>
              </a:ext>
            </a:extLst>
          </p:cNvPr>
          <p:cNvSpPr/>
          <p:nvPr/>
        </p:nvSpPr>
        <p:spPr>
          <a:xfrm>
            <a:off x="842223" y="2467222"/>
            <a:ext cx="4927555" cy="39584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Types of LPs</a:t>
            </a:r>
          </a:p>
        </p:txBody>
      </p:sp>
      <p:sp>
        <p:nvSpPr>
          <p:cNvPr id="24" name="Rectangle 23">
            <a:extLst>
              <a:ext uri="{FF2B5EF4-FFF2-40B4-BE49-F238E27FC236}">
                <a16:creationId xmlns:a16="http://schemas.microsoft.com/office/drawing/2014/main" id="{3CB099E5-8FDA-4EB4-99E1-F6A1FE34209C}"/>
              </a:ext>
            </a:extLst>
          </p:cNvPr>
          <p:cNvSpPr/>
          <p:nvPr/>
        </p:nvSpPr>
        <p:spPr>
          <a:xfrm>
            <a:off x="842223" y="2945991"/>
            <a:ext cx="2318084" cy="114995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Friends and Family</a:t>
            </a:r>
          </a:p>
          <a:p>
            <a:pPr marL="285750" indent="-285750">
              <a:buFont typeface="Arial" panose="020B0604020202020204" pitchFamily="34" charset="0"/>
              <a:buChar char="•"/>
            </a:pPr>
            <a:r>
              <a:rPr lang="en-US" sz="1600" dirty="0">
                <a:solidFill>
                  <a:schemeClr val="tx1"/>
                </a:solidFill>
              </a:rPr>
              <a:t>Rich Individuals</a:t>
            </a:r>
          </a:p>
          <a:p>
            <a:pPr marL="285750" indent="-285750">
              <a:buFont typeface="Arial" panose="020B0604020202020204" pitchFamily="34" charset="0"/>
              <a:buChar char="•"/>
            </a:pPr>
            <a:r>
              <a:rPr lang="en-US" sz="1600" dirty="0">
                <a:solidFill>
                  <a:schemeClr val="tx1"/>
                </a:solidFill>
              </a:rPr>
              <a:t>Family Offices</a:t>
            </a:r>
          </a:p>
          <a:p>
            <a:pPr marL="285750" indent="-285750">
              <a:buFont typeface="Arial" panose="020B0604020202020204" pitchFamily="34" charset="0"/>
              <a:buChar char="•"/>
            </a:pPr>
            <a:r>
              <a:rPr lang="en-US" sz="1600" dirty="0">
                <a:solidFill>
                  <a:schemeClr val="tx1"/>
                </a:solidFill>
              </a:rPr>
              <a:t>Wealth Managers</a:t>
            </a:r>
          </a:p>
        </p:txBody>
      </p:sp>
      <p:sp>
        <p:nvSpPr>
          <p:cNvPr id="25" name="Rectangle 24">
            <a:extLst>
              <a:ext uri="{FF2B5EF4-FFF2-40B4-BE49-F238E27FC236}">
                <a16:creationId xmlns:a16="http://schemas.microsoft.com/office/drawing/2014/main" id="{15E7CE87-3871-4EC5-ADA0-D881F5A36FE4}"/>
              </a:ext>
            </a:extLst>
          </p:cNvPr>
          <p:cNvSpPr/>
          <p:nvPr/>
        </p:nvSpPr>
        <p:spPr>
          <a:xfrm>
            <a:off x="3451694" y="2945991"/>
            <a:ext cx="2318084" cy="114995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Funds of Funds</a:t>
            </a:r>
          </a:p>
          <a:p>
            <a:pPr marL="285750" indent="-285750">
              <a:buFont typeface="Arial" panose="020B0604020202020204" pitchFamily="34" charset="0"/>
              <a:buChar char="•"/>
            </a:pPr>
            <a:r>
              <a:rPr lang="en-US" sz="1600" dirty="0">
                <a:solidFill>
                  <a:schemeClr val="tx1"/>
                </a:solidFill>
              </a:rPr>
              <a:t>Endowments</a:t>
            </a:r>
          </a:p>
          <a:p>
            <a:pPr marL="285750" indent="-285750">
              <a:buFont typeface="Arial" panose="020B0604020202020204" pitchFamily="34" charset="0"/>
              <a:buChar char="•"/>
            </a:pPr>
            <a:r>
              <a:rPr lang="en-US" sz="1600" dirty="0">
                <a:solidFill>
                  <a:schemeClr val="tx1"/>
                </a:solidFill>
              </a:rPr>
              <a:t>Pension Plans</a:t>
            </a:r>
          </a:p>
          <a:p>
            <a:pPr marL="285750" indent="-285750">
              <a:buFont typeface="Arial" panose="020B0604020202020204" pitchFamily="34" charset="0"/>
              <a:buChar char="•"/>
            </a:pPr>
            <a:r>
              <a:rPr lang="en-US" sz="1600" dirty="0">
                <a:solidFill>
                  <a:schemeClr val="tx1"/>
                </a:solidFill>
              </a:rPr>
              <a:t>Sovereign Funds</a:t>
            </a:r>
          </a:p>
        </p:txBody>
      </p:sp>
      <p:sp>
        <p:nvSpPr>
          <p:cNvPr id="26" name="Rectangle 25">
            <a:extLst>
              <a:ext uri="{FF2B5EF4-FFF2-40B4-BE49-F238E27FC236}">
                <a16:creationId xmlns:a16="http://schemas.microsoft.com/office/drawing/2014/main" id="{57B11F54-7298-45DD-A783-EA762AE0155A}"/>
              </a:ext>
            </a:extLst>
          </p:cNvPr>
          <p:cNvSpPr/>
          <p:nvPr/>
        </p:nvSpPr>
        <p:spPr>
          <a:xfrm>
            <a:off x="835571" y="4185669"/>
            <a:ext cx="4934207" cy="4402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Where to find LPs?</a:t>
            </a:r>
          </a:p>
        </p:txBody>
      </p:sp>
      <p:sp>
        <p:nvSpPr>
          <p:cNvPr id="27" name="Rectangle 26">
            <a:extLst>
              <a:ext uri="{FF2B5EF4-FFF2-40B4-BE49-F238E27FC236}">
                <a16:creationId xmlns:a16="http://schemas.microsoft.com/office/drawing/2014/main" id="{7E2A6E63-A7A2-4217-9FA8-7BED678760A1}"/>
              </a:ext>
            </a:extLst>
          </p:cNvPr>
          <p:cNvSpPr/>
          <p:nvPr/>
        </p:nvSpPr>
        <p:spPr>
          <a:xfrm>
            <a:off x="835571" y="4708115"/>
            <a:ext cx="4934206" cy="10762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Websites and Desktop Research</a:t>
            </a:r>
          </a:p>
          <a:p>
            <a:pPr marL="285750" indent="-285750">
              <a:buFont typeface="Arial" panose="020B0604020202020204" pitchFamily="34" charset="0"/>
              <a:buChar char="•"/>
            </a:pPr>
            <a:r>
              <a:rPr lang="en-US" sz="1600" dirty="0">
                <a:solidFill>
                  <a:schemeClr val="tx1"/>
                </a:solidFill>
              </a:rPr>
              <a:t>Proprietary Databases (Crunchbase, </a:t>
            </a:r>
            <a:r>
              <a:rPr lang="en-US" sz="1600" dirty="0" err="1">
                <a:solidFill>
                  <a:schemeClr val="tx1"/>
                </a:solidFill>
              </a:rPr>
              <a:t>etc</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Founders, especially old-school founders</a:t>
            </a:r>
          </a:p>
          <a:p>
            <a:pPr marL="285750" indent="-285750">
              <a:buFont typeface="Arial" panose="020B0604020202020204" pitchFamily="34" charset="0"/>
              <a:buChar char="•"/>
            </a:pPr>
            <a:r>
              <a:rPr lang="en-US" sz="1600" dirty="0">
                <a:solidFill>
                  <a:schemeClr val="tx1"/>
                </a:solidFill>
              </a:rPr>
              <a:t>Industry and Networking Events</a:t>
            </a:r>
          </a:p>
        </p:txBody>
      </p:sp>
      <p:sp>
        <p:nvSpPr>
          <p:cNvPr id="28" name="Rectangle 27">
            <a:extLst>
              <a:ext uri="{FF2B5EF4-FFF2-40B4-BE49-F238E27FC236}">
                <a16:creationId xmlns:a16="http://schemas.microsoft.com/office/drawing/2014/main" id="{95E3ECB3-A852-4A35-97CB-4428C98E60AF}"/>
              </a:ext>
            </a:extLst>
          </p:cNvPr>
          <p:cNvSpPr/>
          <p:nvPr/>
        </p:nvSpPr>
        <p:spPr>
          <a:xfrm>
            <a:off x="835569" y="5874477"/>
            <a:ext cx="4927555" cy="47307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Opportunity for Technology here!</a:t>
            </a:r>
            <a:endParaRPr lang="en-US" b="1" dirty="0">
              <a:solidFill>
                <a:schemeClr val="bg1"/>
              </a:solidFill>
            </a:endParaRPr>
          </a:p>
        </p:txBody>
      </p:sp>
    </p:spTree>
    <p:extLst>
      <p:ext uri="{BB962C8B-B14F-4D97-AF65-F5344CB8AC3E}">
        <p14:creationId xmlns:p14="http://schemas.microsoft.com/office/powerpoint/2010/main" val="47697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Sourcing for Investors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2">
            <a:extLst>
              <a:ext uri="{FF2B5EF4-FFF2-40B4-BE49-F238E27FC236}">
                <a16:creationId xmlns:a16="http://schemas.microsoft.com/office/drawing/2014/main" id="{301E7E29-DA2C-45E1-B3A6-06468C2A9C60}"/>
              </a:ext>
            </a:extLst>
          </p:cNvPr>
          <p:cNvGraphicFramePr>
            <a:graphicFrameLocks noGrp="1"/>
          </p:cNvGraphicFramePr>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7" name="Rectangle 6">
            <a:extLst>
              <a:ext uri="{FF2B5EF4-FFF2-40B4-BE49-F238E27FC236}">
                <a16:creationId xmlns:a16="http://schemas.microsoft.com/office/drawing/2014/main" id="{EDC86EB3-3888-4EEC-96C1-86CA087FE425}"/>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Network Analysis can be used to reveal new potential connections or LPs that were unknown</a:t>
            </a:r>
            <a:endParaRPr lang="en-US" dirty="0">
              <a:solidFill>
                <a:schemeClr val="bg1"/>
              </a:solidFill>
            </a:endParaRPr>
          </a:p>
        </p:txBody>
      </p:sp>
      <p:sp>
        <p:nvSpPr>
          <p:cNvPr id="8" name="Rectangle 7">
            <a:extLst>
              <a:ext uri="{FF2B5EF4-FFF2-40B4-BE49-F238E27FC236}">
                <a16:creationId xmlns:a16="http://schemas.microsoft.com/office/drawing/2014/main" id="{9B0D75FC-D890-4187-9F57-32AFF39D671D}"/>
              </a:ext>
            </a:extLst>
          </p:cNvPr>
          <p:cNvSpPr/>
          <p:nvPr/>
        </p:nvSpPr>
        <p:spPr>
          <a:xfrm>
            <a:off x="5281864" y="1362976"/>
            <a:ext cx="6081341"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 Network Analysis Works</a:t>
            </a:r>
            <a:endParaRPr lang="en-US" dirty="0">
              <a:solidFill>
                <a:schemeClr val="bg1"/>
              </a:solidFill>
            </a:endParaRPr>
          </a:p>
        </p:txBody>
      </p:sp>
      <p:pic>
        <p:nvPicPr>
          <p:cNvPr id="3074" name="Picture 2">
            <a:extLst>
              <a:ext uri="{FF2B5EF4-FFF2-40B4-BE49-F238E27FC236}">
                <a16:creationId xmlns:a16="http://schemas.microsoft.com/office/drawing/2014/main" id="{3468D83D-3FFF-4E85-ACE8-2C6D69A9B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929" y="1328994"/>
            <a:ext cx="3592050" cy="14756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C58E71-BD96-4988-8953-5DF78FFD44B8}"/>
              </a:ext>
            </a:extLst>
          </p:cNvPr>
          <p:cNvSpPr/>
          <p:nvPr/>
        </p:nvSpPr>
        <p:spPr>
          <a:xfrm>
            <a:off x="5281863" y="1795484"/>
            <a:ext cx="6081341" cy="103193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Investigates relationships between entities, i.e. between different VCs and startups, and investments between them</a:t>
            </a:r>
          </a:p>
          <a:p>
            <a:pPr marL="285750" indent="-285750">
              <a:buFont typeface="Arial" panose="020B0604020202020204" pitchFamily="34" charset="0"/>
              <a:buChar char="•"/>
            </a:pPr>
            <a:r>
              <a:rPr lang="en-US" sz="1600" dirty="0">
                <a:solidFill>
                  <a:schemeClr val="tx1"/>
                </a:solidFill>
              </a:rPr>
              <a:t>Packages such as </a:t>
            </a:r>
            <a:r>
              <a:rPr lang="en-US" sz="1600" dirty="0" err="1">
                <a:solidFill>
                  <a:schemeClr val="tx1"/>
                </a:solidFill>
              </a:rPr>
              <a:t>networkx</a:t>
            </a:r>
            <a:r>
              <a:rPr lang="en-US" sz="1600" dirty="0">
                <a:solidFill>
                  <a:schemeClr val="tx1"/>
                </a:solidFill>
              </a:rPr>
              <a:t> for python help identify groups</a:t>
            </a:r>
          </a:p>
        </p:txBody>
      </p:sp>
      <p:sp>
        <p:nvSpPr>
          <p:cNvPr id="11" name="Rectangle 10">
            <a:extLst>
              <a:ext uri="{FF2B5EF4-FFF2-40B4-BE49-F238E27FC236}">
                <a16:creationId xmlns:a16="http://schemas.microsoft.com/office/drawing/2014/main" id="{96A97D38-E93F-49E0-AE67-4CFAC41774D8}"/>
              </a:ext>
            </a:extLst>
          </p:cNvPr>
          <p:cNvSpPr/>
          <p:nvPr/>
        </p:nvSpPr>
        <p:spPr>
          <a:xfrm>
            <a:off x="823540" y="3293224"/>
            <a:ext cx="105276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 Network Analysis can be used here: (Just 1 Suggestion)</a:t>
            </a:r>
            <a:endParaRPr lang="en-US" dirty="0">
              <a:solidFill>
                <a:schemeClr val="bg1"/>
              </a:solidFill>
            </a:endParaRPr>
          </a:p>
        </p:txBody>
      </p:sp>
      <p:sp>
        <p:nvSpPr>
          <p:cNvPr id="12" name="Arrow: Down 11">
            <a:extLst>
              <a:ext uri="{FF2B5EF4-FFF2-40B4-BE49-F238E27FC236}">
                <a16:creationId xmlns:a16="http://schemas.microsoft.com/office/drawing/2014/main" id="{09EB7F75-2003-45B3-B623-90624563DB69}"/>
              </a:ext>
            </a:extLst>
          </p:cNvPr>
          <p:cNvSpPr/>
          <p:nvPr/>
        </p:nvSpPr>
        <p:spPr>
          <a:xfrm>
            <a:off x="7991028" y="2827421"/>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9B05F000-E0CD-46C9-AE6C-78576D1A3A41}"/>
              </a:ext>
            </a:extLst>
          </p:cNvPr>
          <p:cNvSpPr/>
          <p:nvPr/>
        </p:nvSpPr>
        <p:spPr>
          <a:xfrm>
            <a:off x="835572" y="3836131"/>
            <a:ext cx="20399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Network Analysis</a:t>
            </a:r>
          </a:p>
        </p:txBody>
      </p:sp>
      <p:sp>
        <p:nvSpPr>
          <p:cNvPr id="14" name="Rectangle 13">
            <a:extLst>
              <a:ext uri="{FF2B5EF4-FFF2-40B4-BE49-F238E27FC236}">
                <a16:creationId xmlns:a16="http://schemas.microsoft.com/office/drawing/2014/main" id="{E4DAE7F0-C0CB-47F1-A9C8-3287F1E83E92}"/>
              </a:ext>
            </a:extLst>
          </p:cNvPr>
          <p:cNvSpPr/>
          <p:nvPr/>
        </p:nvSpPr>
        <p:spPr>
          <a:xfrm>
            <a:off x="3454446" y="3832021"/>
            <a:ext cx="20399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Databases such as Crunchbase</a:t>
            </a:r>
          </a:p>
        </p:txBody>
      </p:sp>
      <p:sp>
        <p:nvSpPr>
          <p:cNvPr id="15" name="Rectangle 14">
            <a:extLst>
              <a:ext uri="{FF2B5EF4-FFF2-40B4-BE49-F238E27FC236}">
                <a16:creationId xmlns:a16="http://schemas.microsoft.com/office/drawing/2014/main" id="{83A503C4-6A72-48BD-BA48-CDB33E7915D3}"/>
              </a:ext>
            </a:extLst>
          </p:cNvPr>
          <p:cNvSpPr/>
          <p:nvPr/>
        </p:nvSpPr>
        <p:spPr>
          <a:xfrm>
            <a:off x="6073320" y="3832021"/>
            <a:ext cx="21923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Unsupervised Learning</a:t>
            </a:r>
          </a:p>
        </p:txBody>
      </p:sp>
      <p:sp>
        <p:nvSpPr>
          <p:cNvPr id="17" name="Rectangle 16">
            <a:extLst>
              <a:ext uri="{FF2B5EF4-FFF2-40B4-BE49-F238E27FC236}">
                <a16:creationId xmlns:a16="http://schemas.microsoft.com/office/drawing/2014/main" id="{1C896220-F8A7-4700-B8A5-5206599CD210}"/>
              </a:ext>
            </a:extLst>
          </p:cNvPr>
          <p:cNvSpPr/>
          <p:nvPr/>
        </p:nvSpPr>
        <p:spPr>
          <a:xfrm>
            <a:off x="9146766" y="3848923"/>
            <a:ext cx="21923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Find New LPs and investments</a:t>
            </a:r>
          </a:p>
        </p:txBody>
      </p:sp>
      <p:sp>
        <p:nvSpPr>
          <p:cNvPr id="3" name="Plus Sign 2">
            <a:extLst>
              <a:ext uri="{FF2B5EF4-FFF2-40B4-BE49-F238E27FC236}">
                <a16:creationId xmlns:a16="http://schemas.microsoft.com/office/drawing/2014/main" id="{EA458839-FA7B-423C-AEFB-71CBB864C0AF}"/>
              </a:ext>
            </a:extLst>
          </p:cNvPr>
          <p:cNvSpPr/>
          <p:nvPr/>
        </p:nvSpPr>
        <p:spPr>
          <a:xfrm>
            <a:off x="2959768" y="3906687"/>
            <a:ext cx="410457" cy="4249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Plus Sign 20">
            <a:extLst>
              <a:ext uri="{FF2B5EF4-FFF2-40B4-BE49-F238E27FC236}">
                <a16:creationId xmlns:a16="http://schemas.microsoft.com/office/drawing/2014/main" id="{F8053108-67B4-4079-AF62-68F9DB70E842}"/>
              </a:ext>
            </a:extLst>
          </p:cNvPr>
          <p:cNvSpPr/>
          <p:nvPr/>
        </p:nvSpPr>
        <p:spPr>
          <a:xfrm>
            <a:off x="5578642" y="3905661"/>
            <a:ext cx="410457" cy="4249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Equals 3">
            <a:extLst>
              <a:ext uri="{FF2B5EF4-FFF2-40B4-BE49-F238E27FC236}">
                <a16:creationId xmlns:a16="http://schemas.microsoft.com/office/drawing/2014/main" id="{67A76B06-0086-42EF-85C9-31281DB4DB53}"/>
              </a:ext>
            </a:extLst>
          </p:cNvPr>
          <p:cNvSpPr/>
          <p:nvPr/>
        </p:nvSpPr>
        <p:spPr>
          <a:xfrm>
            <a:off x="8492993" y="3892594"/>
            <a:ext cx="426474" cy="453097"/>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2" name="Rectangle 21">
            <a:extLst>
              <a:ext uri="{FF2B5EF4-FFF2-40B4-BE49-F238E27FC236}">
                <a16:creationId xmlns:a16="http://schemas.microsoft.com/office/drawing/2014/main" id="{EA99F1FC-92F2-41EE-BD1A-BFAB0506BFA1}"/>
              </a:ext>
            </a:extLst>
          </p:cNvPr>
          <p:cNvSpPr/>
          <p:nvPr/>
        </p:nvSpPr>
        <p:spPr>
          <a:xfrm>
            <a:off x="823540" y="4724230"/>
            <a:ext cx="50031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Other Uses of Network Analysis</a:t>
            </a:r>
            <a:endParaRPr lang="en-US" dirty="0">
              <a:solidFill>
                <a:schemeClr val="bg1"/>
              </a:solidFill>
            </a:endParaRPr>
          </a:p>
        </p:txBody>
      </p:sp>
      <p:sp>
        <p:nvSpPr>
          <p:cNvPr id="23" name="Rectangle 22">
            <a:extLst>
              <a:ext uri="{FF2B5EF4-FFF2-40B4-BE49-F238E27FC236}">
                <a16:creationId xmlns:a16="http://schemas.microsoft.com/office/drawing/2014/main" id="{421F9AAA-116E-4730-A257-E5ED5DAA411A}"/>
              </a:ext>
            </a:extLst>
          </p:cNvPr>
          <p:cNvSpPr/>
          <p:nvPr/>
        </p:nvSpPr>
        <p:spPr>
          <a:xfrm>
            <a:off x="6365329" y="4724230"/>
            <a:ext cx="50031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Case Study: Affinity VC</a:t>
            </a:r>
            <a:endParaRPr lang="en-US" dirty="0">
              <a:solidFill>
                <a:schemeClr val="bg1"/>
              </a:solidFill>
            </a:endParaRPr>
          </a:p>
        </p:txBody>
      </p:sp>
      <p:sp>
        <p:nvSpPr>
          <p:cNvPr id="24" name="Rectangle 23">
            <a:extLst>
              <a:ext uri="{FF2B5EF4-FFF2-40B4-BE49-F238E27FC236}">
                <a16:creationId xmlns:a16="http://schemas.microsoft.com/office/drawing/2014/main" id="{633E3A3D-597B-4A06-903D-BA96807F06C1}"/>
              </a:ext>
            </a:extLst>
          </p:cNvPr>
          <p:cNvSpPr/>
          <p:nvPr/>
        </p:nvSpPr>
        <p:spPr>
          <a:xfrm>
            <a:off x="835571" y="5293306"/>
            <a:ext cx="1534650"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Deal sourcing for startups</a:t>
            </a:r>
          </a:p>
        </p:txBody>
      </p:sp>
      <p:sp>
        <p:nvSpPr>
          <p:cNvPr id="28" name="Rectangle 27">
            <a:extLst>
              <a:ext uri="{FF2B5EF4-FFF2-40B4-BE49-F238E27FC236}">
                <a16:creationId xmlns:a16="http://schemas.microsoft.com/office/drawing/2014/main" id="{B5367BFA-361B-4ABF-A3A4-E9D7CC20E031}"/>
              </a:ext>
            </a:extLst>
          </p:cNvPr>
          <p:cNvSpPr/>
          <p:nvPr/>
        </p:nvSpPr>
        <p:spPr>
          <a:xfrm>
            <a:off x="2557781" y="5303336"/>
            <a:ext cx="1534650"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Relationship building between VCs</a:t>
            </a:r>
          </a:p>
        </p:txBody>
      </p:sp>
      <p:sp>
        <p:nvSpPr>
          <p:cNvPr id="29" name="Rectangle 28">
            <a:extLst>
              <a:ext uri="{FF2B5EF4-FFF2-40B4-BE49-F238E27FC236}">
                <a16:creationId xmlns:a16="http://schemas.microsoft.com/office/drawing/2014/main" id="{1CA58F3F-C129-48D5-8C34-DBB7E57E04D0}"/>
              </a:ext>
            </a:extLst>
          </p:cNvPr>
          <p:cNvSpPr/>
          <p:nvPr/>
        </p:nvSpPr>
        <p:spPr>
          <a:xfrm>
            <a:off x="4279991" y="5293306"/>
            <a:ext cx="1534649"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Helping startups fundraise too</a:t>
            </a:r>
          </a:p>
        </p:txBody>
      </p:sp>
      <p:pic>
        <p:nvPicPr>
          <p:cNvPr id="3076" name="Picture 4" descr="Affinity Logoset v2-01-1">
            <a:extLst>
              <a:ext uri="{FF2B5EF4-FFF2-40B4-BE49-F238E27FC236}">
                <a16:creationId xmlns:a16="http://schemas.microsoft.com/office/drawing/2014/main" id="{50304ECE-D967-43A3-94D8-30B2F7CC9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050" y="5469158"/>
            <a:ext cx="2682417" cy="6536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579352D2-C761-446B-A834-DA40376EE5C2}"/>
              </a:ext>
            </a:extLst>
          </p:cNvPr>
          <p:cNvSpPr/>
          <p:nvPr/>
        </p:nvSpPr>
        <p:spPr>
          <a:xfrm>
            <a:off x="9558468" y="5344109"/>
            <a:ext cx="1792705" cy="10141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Relationship Management Software</a:t>
            </a:r>
          </a:p>
        </p:txBody>
      </p:sp>
    </p:spTree>
    <p:extLst>
      <p:ext uri="{BB962C8B-B14F-4D97-AF65-F5344CB8AC3E}">
        <p14:creationId xmlns:p14="http://schemas.microsoft.com/office/powerpoint/2010/main" val="364953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715766"/>
            <a:ext cx="5525502" cy="584775"/>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Conclusions</a:t>
            </a:r>
          </a:p>
        </p:txBody>
      </p:sp>
    </p:spTree>
    <p:extLst>
      <p:ext uri="{BB962C8B-B14F-4D97-AF65-F5344CB8AC3E}">
        <p14:creationId xmlns:p14="http://schemas.microsoft.com/office/powerpoint/2010/main" val="4182561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General Thoughts and Recommendations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3" name="Table 2">
            <a:extLst>
              <a:ext uri="{FF2B5EF4-FFF2-40B4-BE49-F238E27FC236}">
                <a16:creationId xmlns:a16="http://schemas.microsoft.com/office/drawing/2014/main" id="{79029999-3E8D-4C19-8CA8-FFF37F2F7C5A}"/>
              </a:ext>
            </a:extLst>
          </p:cNvPr>
          <p:cNvGraphicFramePr>
            <a:graphicFrameLocks noGrp="1"/>
          </p:cNvGraphicFramePr>
          <p:nvPr>
            <p:extLst>
              <p:ext uri="{D42A27DB-BD31-4B8C-83A1-F6EECF244321}">
                <p14:modId xmlns:p14="http://schemas.microsoft.com/office/powerpoint/2010/main" val="1547943513"/>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extLst>
                  <a:ext uri="{0D108BD9-81ED-4DB2-BD59-A6C34878D82A}">
                    <a16:rowId xmlns:a16="http://schemas.microsoft.com/office/drawing/2014/main" val="1171383270"/>
                  </a:ext>
                </a:extLst>
              </a:tr>
            </a:tbl>
          </a:graphicData>
        </a:graphic>
      </p:graphicFrame>
      <p:sp>
        <p:nvSpPr>
          <p:cNvPr id="2" name="Arrow: Right 1">
            <a:extLst>
              <a:ext uri="{FF2B5EF4-FFF2-40B4-BE49-F238E27FC236}">
                <a16:creationId xmlns:a16="http://schemas.microsoft.com/office/drawing/2014/main" id="{F26A9265-D16A-4568-9668-B44595D3EB9F}"/>
              </a:ext>
            </a:extLst>
          </p:cNvPr>
          <p:cNvSpPr/>
          <p:nvPr/>
        </p:nvSpPr>
        <p:spPr>
          <a:xfrm>
            <a:off x="835571" y="2562458"/>
            <a:ext cx="3116688" cy="59243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Viability</a:t>
            </a:r>
          </a:p>
        </p:txBody>
      </p:sp>
      <p:sp>
        <p:nvSpPr>
          <p:cNvPr id="7" name="Rectangle 6">
            <a:extLst>
              <a:ext uri="{FF2B5EF4-FFF2-40B4-BE49-F238E27FC236}">
                <a16:creationId xmlns:a16="http://schemas.microsoft.com/office/drawing/2014/main" id="{C7EC03A8-F46F-4910-9515-0DB4707DA514}"/>
              </a:ext>
            </a:extLst>
          </p:cNvPr>
          <p:cNvSpPr/>
          <p:nvPr/>
        </p:nvSpPr>
        <p:spPr>
          <a:xfrm>
            <a:off x="835571" y="1131083"/>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The Later stage the fund, the more technology becomes viable and accessible</a:t>
            </a:r>
            <a:endParaRPr lang="en-US" sz="1600" dirty="0">
              <a:solidFill>
                <a:schemeClr val="bg1"/>
              </a:solidFill>
            </a:endParaRPr>
          </a:p>
        </p:txBody>
      </p:sp>
      <p:sp>
        <p:nvSpPr>
          <p:cNvPr id="3" name="TextBox 2">
            <a:extLst>
              <a:ext uri="{FF2B5EF4-FFF2-40B4-BE49-F238E27FC236}">
                <a16:creationId xmlns:a16="http://schemas.microsoft.com/office/drawing/2014/main" id="{2800371C-3CCC-4F50-BF90-1AF3AE5C16E5}"/>
              </a:ext>
            </a:extLst>
          </p:cNvPr>
          <p:cNvSpPr txBox="1"/>
          <p:nvPr/>
        </p:nvSpPr>
        <p:spPr>
          <a:xfrm>
            <a:off x="399245" y="2253988"/>
            <a:ext cx="1442434" cy="369332"/>
          </a:xfrm>
          <a:prstGeom prst="rect">
            <a:avLst/>
          </a:prstGeom>
          <a:noFill/>
        </p:spPr>
        <p:txBody>
          <a:bodyPr wrap="square" rtlCol="0">
            <a:spAutoFit/>
          </a:bodyPr>
          <a:lstStyle/>
          <a:p>
            <a:r>
              <a:rPr lang="en-SG" dirty="0"/>
              <a:t>Early Stage</a:t>
            </a:r>
          </a:p>
        </p:txBody>
      </p:sp>
      <p:sp>
        <p:nvSpPr>
          <p:cNvPr id="9" name="TextBox 8">
            <a:extLst>
              <a:ext uri="{FF2B5EF4-FFF2-40B4-BE49-F238E27FC236}">
                <a16:creationId xmlns:a16="http://schemas.microsoft.com/office/drawing/2014/main" id="{5DA27F95-B25A-469A-B761-99C4F512FDA2}"/>
              </a:ext>
            </a:extLst>
          </p:cNvPr>
          <p:cNvSpPr txBox="1"/>
          <p:nvPr/>
        </p:nvSpPr>
        <p:spPr>
          <a:xfrm>
            <a:off x="3126248" y="2253988"/>
            <a:ext cx="1442434" cy="369332"/>
          </a:xfrm>
          <a:prstGeom prst="rect">
            <a:avLst/>
          </a:prstGeom>
          <a:noFill/>
        </p:spPr>
        <p:txBody>
          <a:bodyPr wrap="square" rtlCol="0">
            <a:spAutoFit/>
          </a:bodyPr>
          <a:lstStyle/>
          <a:p>
            <a:r>
              <a:rPr lang="en-SG" dirty="0"/>
              <a:t>Later Stage</a:t>
            </a:r>
          </a:p>
        </p:txBody>
      </p:sp>
      <p:sp>
        <p:nvSpPr>
          <p:cNvPr id="4" name="Oval 3">
            <a:extLst>
              <a:ext uri="{FF2B5EF4-FFF2-40B4-BE49-F238E27FC236}">
                <a16:creationId xmlns:a16="http://schemas.microsoft.com/office/drawing/2014/main" id="{2A98C3B5-C12E-4C19-99FC-5C0573FC9F25}"/>
              </a:ext>
            </a:extLst>
          </p:cNvPr>
          <p:cNvSpPr/>
          <p:nvPr/>
        </p:nvSpPr>
        <p:spPr>
          <a:xfrm>
            <a:off x="530770" y="1367604"/>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11" name="Rectangle 10">
            <a:extLst>
              <a:ext uri="{FF2B5EF4-FFF2-40B4-BE49-F238E27FC236}">
                <a16:creationId xmlns:a16="http://schemas.microsoft.com/office/drawing/2014/main" id="{7D260BD0-AD3B-4DBA-8433-89FC601DBEBB}"/>
              </a:ext>
            </a:extLst>
          </p:cNvPr>
          <p:cNvSpPr/>
          <p:nvPr/>
        </p:nvSpPr>
        <p:spPr>
          <a:xfrm>
            <a:off x="4587425" y="1131083"/>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Data science and analytics is a complement, not a replacement to analysts</a:t>
            </a:r>
            <a:endParaRPr lang="en-US" sz="1600" dirty="0">
              <a:solidFill>
                <a:schemeClr val="bg1"/>
              </a:solidFill>
            </a:endParaRPr>
          </a:p>
        </p:txBody>
      </p:sp>
      <p:sp>
        <p:nvSpPr>
          <p:cNvPr id="12" name="Rectangle 11">
            <a:extLst>
              <a:ext uri="{FF2B5EF4-FFF2-40B4-BE49-F238E27FC236}">
                <a16:creationId xmlns:a16="http://schemas.microsoft.com/office/drawing/2014/main" id="{A2EBE19C-5B4D-41CE-8704-5070091A58D7}"/>
              </a:ext>
            </a:extLst>
          </p:cNvPr>
          <p:cNvSpPr/>
          <p:nvPr/>
        </p:nvSpPr>
        <p:spPr>
          <a:xfrm>
            <a:off x="8339279" y="1128898"/>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At this stage, data science remains expensive or time-consuming for most funds</a:t>
            </a:r>
            <a:endParaRPr lang="en-US" sz="1600" dirty="0">
              <a:solidFill>
                <a:schemeClr val="bg1"/>
              </a:solidFill>
            </a:endParaRPr>
          </a:p>
        </p:txBody>
      </p:sp>
      <p:sp>
        <p:nvSpPr>
          <p:cNvPr id="14" name="Oval 13">
            <a:extLst>
              <a:ext uri="{FF2B5EF4-FFF2-40B4-BE49-F238E27FC236}">
                <a16:creationId xmlns:a16="http://schemas.microsoft.com/office/drawing/2014/main" id="{4B58FF7D-CA4C-449D-932D-6F4635FBB072}"/>
              </a:ext>
            </a:extLst>
          </p:cNvPr>
          <p:cNvSpPr/>
          <p:nvPr/>
        </p:nvSpPr>
        <p:spPr>
          <a:xfrm>
            <a:off x="4285544" y="1413052"/>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15" name="Oval 14">
            <a:extLst>
              <a:ext uri="{FF2B5EF4-FFF2-40B4-BE49-F238E27FC236}">
                <a16:creationId xmlns:a16="http://schemas.microsoft.com/office/drawing/2014/main" id="{8CB0EA2F-9E5D-4CB4-BF8A-2EE25536388E}"/>
              </a:ext>
            </a:extLst>
          </p:cNvPr>
          <p:cNvSpPr/>
          <p:nvPr/>
        </p:nvSpPr>
        <p:spPr>
          <a:xfrm>
            <a:off x="8055943" y="1409002"/>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pic>
        <p:nvPicPr>
          <p:cNvPr id="6" name="Graphic 5" descr="Statistics with solid fill">
            <a:extLst>
              <a:ext uri="{FF2B5EF4-FFF2-40B4-BE49-F238E27FC236}">
                <a16:creationId xmlns:a16="http://schemas.microsoft.com/office/drawing/2014/main" id="{16628B30-1D10-416F-80F5-FCEC39A0D8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4919" y="2284907"/>
            <a:ext cx="914400" cy="914400"/>
          </a:xfrm>
          <a:prstGeom prst="rect">
            <a:avLst/>
          </a:prstGeom>
        </p:spPr>
      </p:pic>
      <p:pic>
        <p:nvPicPr>
          <p:cNvPr id="10" name="Graphic 9" descr="Office worker male with solid fill">
            <a:extLst>
              <a:ext uri="{FF2B5EF4-FFF2-40B4-BE49-F238E27FC236}">
                <a16:creationId xmlns:a16="http://schemas.microsoft.com/office/drawing/2014/main" id="{484F55CD-4731-4FA8-B69D-25E6605458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7425" y="2284907"/>
            <a:ext cx="914400" cy="914400"/>
          </a:xfrm>
          <a:prstGeom prst="rect">
            <a:avLst/>
          </a:prstGeom>
        </p:spPr>
      </p:pic>
      <p:pic>
        <p:nvPicPr>
          <p:cNvPr id="18" name="Graphic 17" descr="Handshake with solid fill">
            <a:extLst>
              <a:ext uri="{FF2B5EF4-FFF2-40B4-BE49-F238E27FC236}">
                <a16:creationId xmlns:a16="http://schemas.microsoft.com/office/drawing/2014/main" id="{16408031-9141-4BDC-ACD4-253713C1D6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172" y="2283873"/>
            <a:ext cx="914400" cy="914400"/>
          </a:xfrm>
          <a:prstGeom prst="rect">
            <a:avLst/>
          </a:prstGeom>
        </p:spPr>
      </p:pic>
      <p:sp>
        <p:nvSpPr>
          <p:cNvPr id="21" name="Rectangle 20">
            <a:extLst>
              <a:ext uri="{FF2B5EF4-FFF2-40B4-BE49-F238E27FC236}">
                <a16:creationId xmlns:a16="http://schemas.microsoft.com/office/drawing/2014/main" id="{D33C8B85-7397-423C-A079-C6C31AD56897}"/>
              </a:ext>
            </a:extLst>
          </p:cNvPr>
          <p:cNvSpPr/>
          <p:nvPr/>
        </p:nvSpPr>
        <p:spPr>
          <a:xfrm>
            <a:off x="8339279" y="2329727"/>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However, there are some free solutions that some VCs can consider incorporating</a:t>
            </a:r>
            <a:endParaRPr lang="en-US" sz="1600" dirty="0">
              <a:solidFill>
                <a:schemeClr val="bg1"/>
              </a:solidFill>
            </a:endParaRPr>
          </a:p>
        </p:txBody>
      </p:sp>
      <p:sp>
        <p:nvSpPr>
          <p:cNvPr id="22" name="Rectangle 21">
            <a:extLst>
              <a:ext uri="{FF2B5EF4-FFF2-40B4-BE49-F238E27FC236}">
                <a16:creationId xmlns:a16="http://schemas.microsoft.com/office/drawing/2014/main" id="{2616E8D6-D7B4-48C0-AB6D-2D48C881F605}"/>
              </a:ext>
            </a:extLst>
          </p:cNvPr>
          <p:cNvSpPr/>
          <p:nvPr/>
        </p:nvSpPr>
        <p:spPr>
          <a:xfrm>
            <a:off x="818175" y="4465897"/>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Recommendations for Protégé Ventures</a:t>
            </a:r>
            <a:endParaRPr lang="en-US" dirty="0">
              <a:solidFill>
                <a:schemeClr val="bg1"/>
              </a:solidFill>
            </a:endParaRPr>
          </a:p>
        </p:txBody>
      </p:sp>
      <p:sp>
        <p:nvSpPr>
          <p:cNvPr id="24" name="Rectangle 23">
            <a:extLst>
              <a:ext uri="{FF2B5EF4-FFF2-40B4-BE49-F238E27FC236}">
                <a16:creationId xmlns:a16="http://schemas.microsoft.com/office/drawing/2014/main" id="{2A52994B-97EA-41DD-BE23-D465F6C1F2A8}"/>
              </a:ext>
            </a:extLst>
          </p:cNvPr>
          <p:cNvSpPr/>
          <p:nvPr/>
        </p:nvSpPr>
        <p:spPr>
          <a:xfrm>
            <a:off x="835571" y="5048871"/>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A special projects team can work on projects such as network graphs, classification models and others</a:t>
            </a:r>
          </a:p>
        </p:txBody>
      </p:sp>
      <p:sp>
        <p:nvSpPr>
          <p:cNvPr id="25" name="Oval 24">
            <a:extLst>
              <a:ext uri="{FF2B5EF4-FFF2-40B4-BE49-F238E27FC236}">
                <a16:creationId xmlns:a16="http://schemas.microsoft.com/office/drawing/2014/main" id="{646C4A0B-F0AF-4995-A21E-AAED16EEFEC5}"/>
              </a:ext>
            </a:extLst>
          </p:cNvPr>
          <p:cNvSpPr/>
          <p:nvPr/>
        </p:nvSpPr>
        <p:spPr>
          <a:xfrm>
            <a:off x="530770" y="5417344"/>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6" name="Rectangle 25">
            <a:extLst>
              <a:ext uri="{FF2B5EF4-FFF2-40B4-BE49-F238E27FC236}">
                <a16:creationId xmlns:a16="http://schemas.microsoft.com/office/drawing/2014/main" id="{94906687-E5B4-413A-B28D-FB7B7C85D9A4}"/>
              </a:ext>
            </a:extLst>
          </p:cNvPr>
          <p:cNvSpPr/>
          <p:nvPr/>
        </p:nvSpPr>
        <p:spPr>
          <a:xfrm>
            <a:off x="835571" y="3474401"/>
            <a:ext cx="10520966" cy="667716"/>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However, funds that can blend data science and analytics into their operations can differentiate themselves and prepare them for better success, be it deal flow generation or achieving uprounds</a:t>
            </a:r>
            <a:endParaRPr lang="en-US" dirty="0">
              <a:solidFill>
                <a:schemeClr val="bg1"/>
              </a:solidFill>
            </a:endParaRPr>
          </a:p>
        </p:txBody>
      </p:sp>
      <p:sp>
        <p:nvSpPr>
          <p:cNvPr id="27" name="Arrow: Down 26">
            <a:extLst>
              <a:ext uri="{FF2B5EF4-FFF2-40B4-BE49-F238E27FC236}">
                <a16:creationId xmlns:a16="http://schemas.microsoft.com/office/drawing/2014/main" id="{319C9100-431D-4DE7-8589-F5F82811DBAC}"/>
              </a:ext>
            </a:extLst>
          </p:cNvPr>
          <p:cNvSpPr/>
          <p:nvPr/>
        </p:nvSpPr>
        <p:spPr>
          <a:xfrm>
            <a:off x="5747153" y="4141346"/>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2D6B2359-6373-4647-89B7-DB4CCD97083E}"/>
              </a:ext>
            </a:extLst>
          </p:cNvPr>
          <p:cNvSpPr/>
          <p:nvPr/>
        </p:nvSpPr>
        <p:spPr>
          <a:xfrm>
            <a:off x="4590345" y="5048871"/>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Possible to invest in an information management system, given current systems </a:t>
            </a:r>
          </a:p>
        </p:txBody>
      </p:sp>
      <p:sp>
        <p:nvSpPr>
          <p:cNvPr id="30" name="Oval 29">
            <a:extLst>
              <a:ext uri="{FF2B5EF4-FFF2-40B4-BE49-F238E27FC236}">
                <a16:creationId xmlns:a16="http://schemas.microsoft.com/office/drawing/2014/main" id="{E86F6E2C-BFE0-49A9-927B-4C2DB1AD57AB}"/>
              </a:ext>
            </a:extLst>
          </p:cNvPr>
          <p:cNvSpPr/>
          <p:nvPr/>
        </p:nvSpPr>
        <p:spPr>
          <a:xfrm>
            <a:off x="4285544" y="5417344"/>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1" name="Rectangle 30">
            <a:extLst>
              <a:ext uri="{FF2B5EF4-FFF2-40B4-BE49-F238E27FC236}">
                <a16:creationId xmlns:a16="http://schemas.microsoft.com/office/drawing/2014/main" id="{85F68794-7265-4443-856E-22B944395871}"/>
              </a:ext>
            </a:extLst>
          </p:cNvPr>
          <p:cNvSpPr/>
          <p:nvPr/>
        </p:nvSpPr>
        <p:spPr>
          <a:xfrm>
            <a:off x="8297318" y="5046723"/>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Value add to potential and portfolio startups through data mining and providing benchmarks to startups</a:t>
            </a:r>
          </a:p>
        </p:txBody>
      </p:sp>
      <p:sp>
        <p:nvSpPr>
          <p:cNvPr id="32" name="Oval 31">
            <a:extLst>
              <a:ext uri="{FF2B5EF4-FFF2-40B4-BE49-F238E27FC236}">
                <a16:creationId xmlns:a16="http://schemas.microsoft.com/office/drawing/2014/main" id="{BF4E92F4-73EC-424C-BF4A-F4DBFA528EB3}"/>
              </a:ext>
            </a:extLst>
          </p:cNvPr>
          <p:cNvSpPr/>
          <p:nvPr/>
        </p:nvSpPr>
        <p:spPr>
          <a:xfrm>
            <a:off x="7992517" y="5415196"/>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Tree>
    <p:extLst>
      <p:ext uri="{BB962C8B-B14F-4D97-AF65-F5344CB8AC3E}">
        <p14:creationId xmlns:p14="http://schemas.microsoft.com/office/powerpoint/2010/main" val="136390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50E884-C1C7-472E-BC52-614DADB13497}"/>
              </a:ext>
            </a:extLst>
          </p:cNvPr>
          <p:cNvPicPr>
            <a:picLocks noChangeAspect="1"/>
          </p:cNvPicPr>
          <p:nvPr/>
        </p:nvPicPr>
        <p:blipFill>
          <a:blip r:embed="rId2"/>
          <a:stretch>
            <a:fillRect/>
          </a:stretch>
        </p:blipFill>
        <p:spPr>
          <a:xfrm>
            <a:off x="1233534" y="0"/>
            <a:ext cx="9724931" cy="6858000"/>
          </a:xfrm>
          <a:prstGeom prst="rect">
            <a:avLst/>
          </a:prstGeom>
        </p:spPr>
      </p:pic>
    </p:spTree>
    <p:extLst>
      <p:ext uri="{BB962C8B-B14F-4D97-AF65-F5344CB8AC3E}">
        <p14:creationId xmlns:p14="http://schemas.microsoft.com/office/powerpoint/2010/main" val="229319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EF4FE3-CABB-4148-A232-69AE8BE28DB6}"/>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References</a:t>
            </a:r>
          </a:p>
        </p:txBody>
      </p:sp>
      <p:pic>
        <p:nvPicPr>
          <p:cNvPr id="5" name="Picture 2" descr="Meet the New Protégé Ventures Team! | by Protégé Ventures | Medium">
            <a:extLst>
              <a:ext uri="{FF2B5EF4-FFF2-40B4-BE49-F238E27FC236}">
                <a16:creationId xmlns:a16="http://schemas.microsoft.com/office/drawing/2014/main" id="{32FB6817-34BF-4FEA-B223-A62BF8620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9B16C3C-7FF5-46AD-9056-9857ADD28E68}"/>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Content Placeholder 7">
            <a:extLst>
              <a:ext uri="{FF2B5EF4-FFF2-40B4-BE49-F238E27FC236}">
                <a16:creationId xmlns:a16="http://schemas.microsoft.com/office/drawing/2014/main" id="{6CFCCF98-31D8-4A4A-9A82-BE9D224D0861}"/>
              </a:ext>
            </a:extLst>
          </p:cNvPr>
          <p:cNvSpPr>
            <a:spLocks noGrp="1"/>
          </p:cNvSpPr>
          <p:nvPr>
            <p:ph idx="1"/>
          </p:nvPr>
        </p:nvSpPr>
        <p:spPr>
          <a:xfrm>
            <a:off x="823540" y="938463"/>
            <a:ext cx="10522307" cy="5840153"/>
          </a:xfrm>
        </p:spPr>
        <p:txBody>
          <a:bodyPr>
            <a:normAutofit lnSpcReduction="10000"/>
          </a:bodyPr>
          <a:lstStyle/>
          <a:p>
            <a:pPr marL="0" indent="0">
              <a:buNone/>
            </a:pPr>
            <a:r>
              <a:rPr lang="en-SG" sz="1200" dirty="0">
                <a:hlinkClick r:id="rId3"/>
              </a:rPr>
              <a:t>https://www.mckinsey.com/industries/technology-media-and-telecommunications/our-insights/a-machine-learning-approach-to-venture-capital#</a:t>
            </a:r>
            <a:endParaRPr lang="en-SG" sz="1200" dirty="0"/>
          </a:p>
          <a:p>
            <a:pPr marL="0" indent="0">
              <a:buNone/>
            </a:pPr>
            <a:r>
              <a:rPr lang="en-SG" sz="1200" dirty="0">
                <a:hlinkClick r:id="rId4"/>
              </a:rPr>
              <a:t>https://techcrunch.com/2019/06/26/vcs-double-down-on-data-driven-investment-models/</a:t>
            </a:r>
            <a:endParaRPr lang="en-SG" sz="1200" dirty="0"/>
          </a:p>
          <a:p>
            <a:pPr marL="0" indent="0">
              <a:buNone/>
            </a:pPr>
            <a:r>
              <a:rPr lang="en-SG" sz="1200" dirty="0">
                <a:hlinkClick r:id="rId5"/>
              </a:rPr>
              <a:t>https://medium.com/@IamRavijot/rise-of-intelligent-and-data-driven-venture-investing-36edad1d4b85</a:t>
            </a:r>
            <a:endParaRPr lang="en-SG" sz="1200" dirty="0"/>
          </a:p>
          <a:p>
            <a:pPr marL="0" indent="0">
              <a:buNone/>
            </a:pPr>
            <a:r>
              <a:rPr lang="en-SG" sz="1200" dirty="0">
                <a:hlinkClick r:id="rId6"/>
              </a:rPr>
              <a:t>https://medium.com/connetic-ventures/singles-or-home-runs-how-we-train-our-ai-early-stage-investing-vc-bot-69e03bb1723c</a:t>
            </a:r>
            <a:endParaRPr lang="en-SG" sz="1200" dirty="0"/>
          </a:p>
          <a:p>
            <a:pPr marL="0" indent="0">
              <a:buNone/>
            </a:pPr>
            <a:r>
              <a:rPr lang="en-SG" sz="1200" dirty="0">
                <a:hlinkClick r:id="rId7"/>
              </a:rPr>
              <a:t>https://medium.com/@georgianprtnrs</a:t>
            </a:r>
            <a:endParaRPr lang="en-SG" sz="1200" dirty="0"/>
          </a:p>
          <a:p>
            <a:pPr marL="0" indent="0">
              <a:buNone/>
            </a:pPr>
            <a:r>
              <a:rPr lang="en-SG" sz="1200" dirty="0">
                <a:hlinkClick r:id="rId8"/>
              </a:rPr>
              <a:t>https://en.wikipedia.org/wiki/Dorm_Room_Fund</a:t>
            </a:r>
            <a:endParaRPr lang="en-SG" sz="1200" dirty="0"/>
          </a:p>
          <a:p>
            <a:pPr marL="0" indent="0">
              <a:buNone/>
            </a:pPr>
            <a:r>
              <a:rPr lang="en-SG" sz="1200" dirty="0">
                <a:hlinkClick r:id="rId9"/>
              </a:rPr>
              <a:t>https://medium.com/hackernoon/winning-by-eating-their-own-dogs-food-83-venture-capital-firms-using-data-ai-proprietary-da92b81b85ef</a:t>
            </a:r>
            <a:endParaRPr lang="en-SG" sz="1200" dirty="0"/>
          </a:p>
          <a:p>
            <a:pPr marL="0" indent="0">
              <a:buNone/>
            </a:pPr>
            <a:r>
              <a:rPr lang="en-SG" sz="1200" dirty="0">
                <a:hlinkClick r:id="rId10"/>
              </a:rPr>
              <a:t>https://vcpreneur.com/how-vcs-lps-apply-data-science-to-make-informed-investment-decisions-527c917a3edf</a:t>
            </a:r>
            <a:endParaRPr lang="en-SG" sz="1200" dirty="0"/>
          </a:p>
          <a:p>
            <a:pPr marL="0" indent="0">
              <a:buNone/>
            </a:pPr>
            <a:r>
              <a:rPr lang="en-SG" sz="1200" dirty="0">
                <a:hlinkClick r:id="rId11"/>
              </a:rPr>
              <a:t>https://www.startupreporter.eu/how-does-a-venture-capital-fund-work-in-terms-of-operations/</a:t>
            </a:r>
            <a:endParaRPr lang="en-SG" sz="1200" dirty="0"/>
          </a:p>
          <a:p>
            <a:pPr marL="0" indent="0">
              <a:buNone/>
            </a:pPr>
            <a:r>
              <a:rPr lang="en-SG" sz="1200" dirty="0">
                <a:hlinkClick r:id="rId12"/>
              </a:rPr>
              <a:t>https://www.codingvc.com/behind-the-scenes-at-a-vc-fund-part-2-helping-founders-and-time-allocation/</a:t>
            </a:r>
            <a:endParaRPr lang="en-SG" sz="1200" dirty="0"/>
          </a:p>
          <a:p>
            <a:pPr marL="0" indent="0">
              <a:buNone/>
            </a:pPr>
            <a:r>
              <a:rPr lang="en-SG" sz="1200" dirty="0">
                <a:hlinkClick r:id="rId13"/>
              </a:rPr>
              <a:t>https://corporatefinanceinstitute.com/resources/careers/jobs/role-of-investor-relations-ir/</a:t>
            </a:r>
            <a:endParaRPr lang="en-SG" sz="1200" dirty="0"/>
          </a:p>
          <a:p>
            <a:pPr marL="0" indent="0">
              <a:buNone/>
            </a:pPr>
            <a:r>
              <a:rPr lang="en-SG" sz="1200" dirty="0">
                <a:hlinkClick r:id="rId14"/>
              </a:rPr>
              <a:t>https://towardsdatascience.com/data-science-in-venture-capital-8c13ec0c8458</a:t>
            </a:r>
            <a:endParaRPr lang="en-SG" sz="1200" dirty="0"/>
          </a:p>
          <a:p>
            <a:pPr marL="0" indent="0">
              <a:buNone/>
            </a:pPr>
            <a:r>
              <a:rPr lang="en-SG" sz="1200" dirty="0">
                <a:hlinkClick r:id="rId15"/>
              </a:rPr>
              <a:t>https://towardsdatascience.com/social-network-analysis-in-venture-capital-4db03cb5d833</a:t>
            </a:r>
            <a:endParaRPr lang="en-SG" sz="1200" dirty="0"/>
          </a:p>
          <a:p>
            <a:pPr marL="0" indent="0">
              <a:buNone/>
            </a:pPr>
            <a:r>
              <a:rPr lang="en-SG" sz="1200" dirty="0">
                <a:hlinkClick r:id="rId16"/>
              </a:rPr>
              <a:t>https://www.venturecapitaljournal.com/south-east-asia-still-has-goldmine-potential-for-lps/</a:t>
            </a:r>
            <a:endParaRPr lang="en-SG" sz="1200" dirty="0"/>
          </a:p>
          <a:p>
            <a:pPr marL="0" indent="0">
              <a:buNone/>
            </a:pPr>
            <a:r>
              <a:rPr lang="en-SG" sz="1200" dirty="0">
                <a:hlinkClick r:id="rId17"/>
              </a:rPr>
              <a:t>https://pearonline.com/a-checklist-for-producing-a-great-fundraising-data-room/</a:t>
            </a:r>
            <a:endParaRPr lang="en-SG" sz="1200" dirty="0"/>
          </a:p>
          <a:p>
            <a:pPr marL="0" indent="0">
              <a:buNone/>
            </a:pPr>
            <a:r>
              <a:rPr lang="en-SG" sz="1200" dirty="0">
                <a:hlinkClick r:id="rId18"/>
              </a:rPr>
              <a:t>https://www.docsend.com/blog/how-first-time-funds-attract-lp-investments/</a:t>
            </a:r>
            <a:endParaRPr lang="en-SG" sz="1200" dirty="0"/>
          </a:p>
          <a:p>
            <a:pPr marL="0" indent="0">
              <a:buNone/>
            </a:pPr>
            <a:r>
              <a:rPr lang="en-SG" sz="1200" dirty="0">
                <a:hlinkClick r:id="rId19"/>
              </a:rPr>
              <a:t>https://digify.com/case-studies/cocoon-capital-raised-over-21-million-with-digify/</a:t>
            </a:r>
            <a:endParaRPr lang="en-SG" sz="1200" dirty="0"/>
          </a:p>
          <a:p>
            <a:pPr marL="0" indent="0">
              <a:buNone/>
            </a:pPr>
            <a:r>
              <a:rPr lang="en-SG" sz="1200" dirty="0">
                <a:hlinkClick r:id="rId20"/>
              </a:rPr>
              <a:t>https://runway.is/blog/how-to-raise-a-vc-fund/</a:t>
            </a:r>
            <a:endParaRPr lang="en-SG" sz="1200" dirty="0"/>
          </a:p>
          <a:p>
            <a:pPr marL="0" indent="0">
              <a:buNone/>
            </a:pPr>
            <a:r>
              <a:rPr lang="en-SG" sz="1200" dirty="0">
                <a:hlinkClick r:id="rId21"/>
              </a:rPr>
              <a:t>https://medium.com/initialized-capital/how-to-raise-a-venture-fund-735647ca90aa</a:t>
            </a:r>
            <a:endParaRPr lang="en-SG" sz="1200" dirty="0"/>
          </a:p>
          <a:p>
            <a:pPr marL="0" indent="0">
              <a:buNone/>
            </a:pPr>
            <a:r>
              <a:rPr lang="en-SG" sz="1200" dirty="0">
                <a:hlinkClick r:id="rId22"/>
              </a:rPr>
              <a:t>https://towardsdatascience.com/how-to-get-started-with-social-network-analysis-6d527685d374</a:t>
            </a:r>
            <a:endParaRPr lang="en-SG" sz="1200" dirty="0"/>
          </a:p>
          <a:p>
            <a:pPr marL="0" indent="0">
              <a:buNone/>
            </a:pPr>
            <a:r>
              <a:rPr lang="en-SG" sz="1200" dirty="0">
                <a:hlinkClick r:id="rId23"/>
              </a:rPr>
              <a:t>https://towardsdatascience.com/network-analysis-d734cd7270f8</a:t>
            </a:r>
            <a:endParaRPr lang="en-SG" sz="1200" dirty="0"/>
          </a:p>
        </p:txBody>
      </p:sp>
    </p:spTree>
    <p:extLst>
      <p:ext uri="{BB962C8B-B14F-4D97-AF65-F5344CB8AC3E}">
        <p14:creationId xmlns:p14="http://schemas.microsoft.com/office/powerpoint/2010/main" val="342348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0" name="Table 2">
            <a:extLst>
              <a:ext uri="{FF2B5EF4-FFF2-40B4-BE49-F238E27FC236}">
                <a16:creationId xmlns:a16="http://schemas.microsoft.com/office/drawing/2014/main" id="{966FB8C0-3B51-497F-9416-81BA28A76FD2}"/>
              </a:ext>
            </a:extLst>
          </p:cNvPr>
          <p:cNvGraphicFramePr>
            <a:graphicFrameLocks noGrp="1"/>
          </p:cNvGraphicFramePr>
          <p:nvPr>
            <p:extLst>
              <p:ext uri="{D42A27DB-BD31-4B8C-83A1-F6EECF244321}">
                <p14:modId xmlns:p14="http://schemas.microsoft.com/office/powerpoint/2010/main" val="839250501"/>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11" name="Title 1">
            <a:extLst>
              <a:ext uri="{FF2B5EF4-FFF2-40B4-BE49-F238E27FC236}">
                <a16:creationId xmlns:a16="http://schemas.microsoft.com/office/drawing/2014/main" id="{C999A581-B0F9-4079-94A8-1325F24AB38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The Rise of Technology Adoption in VC</a:t>
            </a:r>
          </a:p>
        </p:txBody>
      </p:sp>
      <p:pic>
        <p:nvPicPr>
          <p:cNvPr id="1026" name="Picture 2" descr="645 Ventures">
            <a:extLst>
              <a:ext uri="{FF2B5EF4-FFF2-40B4-BE49-F238E27FC236}">
                <a16:creationId xmlns:a16="http://schemas.microsoft.com/office/drawing/2014/main" id="{366E1001-B788-4FB1-92C4-D77C262B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71" y="1046009"/>
            <a:ext cx="2079225" cy="1285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CKED VC | LinkedIn">
            <a:extLst>
              <a:ext uri="{FF2B5EF4-FFF2-40B4-BE49-F238E27FC236}">
                <a16:creationId xmlns:a16="http://schemas.microsoft.com/office/drawing/2014/main" id="{AADBE040-5B9A-47E3-BA76-EBE353C16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79" y="266537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ssom Capital Investor Profile: Portfolio &amp; Exits | PitchBook">
            <a:extLst>
              <a:ext uri="{FF2B5EF4-FFF2-40B4-BE49-F238E27FC236}">
                <a16:creationId xmlns:a16="http://schemas.microsoft.com/office/drawing/2014/main" id="{D70AD4E5-1A38-4D4C-ABF7-05A8385961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58" y="87953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ck of human patience will kill Crowdfunding | by Connetic Ventures | Connetic  Ventures | Medium">
            <a:extLst>
              <a:ext uri="{FF2B5EF4-FFF2-40B4-BE49-F238E27FC236}">
                <a16:creationId xmlns:a16="http://schemas.microsoft.com/office/drawing/2014/main" id="{D5C945A0-BF53-4EA5-BBC5-22C933977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818" y="1499833"/>
            <a:ext cx="3194722" cy="7576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ertelsmann Investments starts investing in Southeast Asia - Bertelsmann SE  &amp; Co. KGaA">
            <a:extLst>
              <a:ext uri="{FF2B5EF4-FFF2-40B4-BE49-F238E27FC236}">
                <a16:creationId xmlns:a16="http://schemas.microsoft.com/office/drawing/2014/main" id="{45AE3BA7-C185-4D2C-843F-CFD737F094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2354" y="3844896"/>
            <a:ext cx="2368026" cy="13316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ntrepreneur First | LinkedIn">
            <a:extLst>
              <a:ext uri="{FF2B5EF4-FFF2-40B4-BE49-F238E27FC236}">
                <a16:creationId xmlns:a16="http://schemas.microsoft.com/office/drawing/2014/main" id="{B1482D22-AC2C-47CA-BCEC-B6F1B66643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779" y="4486112"/>
            <a:ext cx="1801797" cy="18017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ly Ventures - Crunchbase Investor Profile &amp; Investments">
            <a:extLst>
              <a:ext uri="{FF2B5EF4-FFF2-40B4-BE49-F238E27FC236}">
                <a16:creationId xmlns:a16="http://schemas.microsoft.com/office/drawing/2014/main" id="{25010BC5-120A-44F7-941D-D41E06FAB3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5727" y="3030913"/>
            <a:ext cx="14954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atcher+ &gt; Contact">
            <a:extLst>
              <a:ext uri="{FF2B5EF4-FFF2-40B4-BE49-F238E27FC236}">
                <a16:creationId xmlns:a16="http://schemas.microsoft.com/office/drawing/2014/main" id="{73DD158F-0BA3-43FA-A435-6113D02F93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9179" y="7068485"/>
            <a:ext cx="527110" cy="52711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ne Capital (CSC Venture Capital) | AngelList">
            <a:extLst>
              <a:ext uri="{FF2B5EF4-FFF2-40B4-BE49-F238E27FC236}">
                <a16:creationId xmlns:a16="http://schemas.microsoft.com/office/drawing/2014/main" id="{7EC17D93-1B28-4FBF-9B40-DF9250F11D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3736" y="5230730"/>
            <a:ext cx="1131107" cy="113110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nReach Ventures - Current Openings">
            <a:extLst>
              <a:ext uri="{FF2B5EF4-FFF2-40B4-BE49-F238E27FC236}">
                <a16:creationId xmlns:a16="http://schemas.microsoft.com/office/drawing/2014/main" id="{2F9DF9B0-C771-45A9-A22A-545A1BAFC2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48296" y="2727932"/>
            <a:ext cx="29432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Kima Ventures - The most active Business Angel in the world">
            <a:extLst>
              <a:ext uri="{FF2B5EF4-FFF2-40B4-BE49-F238E27FC236}">
                <a16:creationId xmlns:a16="http://schemas.microsoft.com/office/drawing/2014/main" id="{531F3044-ADEA-4128-912C-90C037D4F2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68135" y="5213867"/>
            <a:ext cx="1829536" cy="101844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Expel on Twitter: &quot;.@scalevp needed something more than an out-of-the-box  platform to protect their #VC data assets, so the #VentureCapital leader  turned to @expel_io for the flexibility to assemble a customized &quot;chest">
            <a:extLst>
              <a:ext uri="{FF2B5EF4-FFF2-40B4-BE49-F238E27FC236}">
                <a16:creationId xmlns:a16="http://schemas.microsoft.com/office/drawing/2014/main" id="{7336D2A4-5FF7-4DD5-A510-066C50B85E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2949" y="2451059"/>
            <a:ext cx="2380689" cy="142711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Tribe Capital">
            <a:extLst>
              <a:ext uri="{FF2B5EF4-FFF2-40B4-BE49-F238E27FC236}">
                <a16:creationId xmlns:a16="http://schemas.microsoft.com/office/drawing/2014/main" id="{970FF064-17C9-454E-B9B1-C30CACDA62B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566" y="4668024"/>
            <a:ext cx="3472279" cy="34722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Ulu Ventures - Crunchbase Investor Profile &amp; Investments">
            <a:extLst>
              <a:ext uri="{FF2B5EF4-FFF2-40B4-BE49-F238E27FC236}">
                <a16:creationId xmlns:a16="http://schemas.microsoft.com/office/drawing/2014/main" id="{91B7E0D7-43F0-4042-98B2-5FE69B76BC4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2163" y="4871610"/>
            <a:ext cx="1435212" cy="14352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enspace Ventures | Southeast Asia Venture Capital Fund">
            <a:extLst>
              <a:ext uri="{FF2B5EF4-FFF2-40B4-BE49-F238E27FC236}">
                <a16:creationId xmlns:a16="http://schemas.microsoft.com/office/drawing/2014/main" id="{D71A0305-0F50-4655-B6BF-E1343D76D87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30501" b="25928"/>
          <a:stretch/>
        </p:blipFill>
        <p:spPr bwMode="auto">
          <a:xfrm>
            <a:off x="3744845" y="4605407"/>
            <a:ext cx="2348527" cy="62532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eorgian - Crunchbase Investor Profile &amp; Investments">
            <a:extLst>
              <a:ext uri="{FF2B5EF4-FFF2-40B4-BE49-F238E27FC236}">
                <a16:creationId xmlns:a16="http://schemas.microsoft.com/office/drawing/2014/main" id="{626E1741-407A-4C7C-8D7A-D4876F6BA2E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20545" y="2425241"/>
            <a:ext cx="1686148" cy="16861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rm Room Fund – Medium">
            <a:extLst>
              <a:ext uri="{FF2B5EF4-FFF2-40B4-BE49-F238E27FC236}">
                <a16:creationId xmlns:a16="http://schemas.microsoft.com/office/drawing/2014/main" id="{7A81A57E-8CE5-40E7-A8EE-1CCC257E90B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50518" y="3403101"/>
            <a:ext cx="1014366" cy="1014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ocketship.vc Information | rocketship.vc Profile">
            <a:extLst>
              <a:ext uri="{FF2B5EF4-FFF2-40B4-BE49-F238E27FC236}">
                <a16:creationId xmlns:a16="http://schemas.microsoft.com/office/drawing/2014/main" id="{C3737EFC-96C6-4F13-B8D7-77EC409ACE3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057989" y="52467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68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lIns="91440" tIns="45720" rIns="91440" bIns="45720" rtlCol="0" anchor="t">
            <a:spAutoFit/>
          </a:bodyPr>
          <a:lstStyle/>
          <a:p>
            <a:pPr algn="ctr"/>
            <a:r>
              <a:rPr lang="en-SG" sz="3200" b="1" dirty="0">
                <a:latin typeface="Segoe UI"/>
                <a:cs typeface="Segoe UI"/>
              </a:rPr>
              <a:t>How Data Science and Analytics can aid VCs</a:t>
            </a:r>
            <a:endParaRPr lang="en-SG"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94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Breakdown of VC Operations</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1" name="Table 2">
            <a:extLst>
              <a:ext uri="{FF2B5EF4-FFF2-40B4-BE49-F238E27FC236}">
                <a16:creationId xmlns:a16="http://schemas.microsoft.com/office/drawing/2014/main" id="{5B3AEF45-777E-4CE3-8095-EC79D6E8DE21}"/>
              </a:ext>
            </a:extLst>
          </p:cNvPr>
          <p:cNvGraphicFramePr>
            <a:graphicFrameLocks noGrp="1"/>
          </p:cNvGraphicFramePr>
          <p:nvPr>
            <p:extLst>
              <p:ext uri="{D42A27DB-BD31-4B8C-83A1-F6EECF244321}">
                <p14:modId xmlns:p14="http://schemas.microsoft.com/office/powerpoint/2010/main" val="3613257672"/>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graphicFrame>
        <p:nvGraphicFramePr>
          <p:cNvPr id="4" name="Table 4">
            <a:extLst>
              <a:ext uri="{FF2B5EF4-FFF2-40B4-BE49-F238E27FC236}">
                <a16:creationId xmlns:a16="http://schemas.microsoft.com/office/drawing/2014/main" id="{B7E0C435-95DA-481C-8BE7-E48FC8CA759B}"/>
              </a:ext>
            </a:extLst>
          </p:cNvPr>
          <p:cNvGraphicFramePr>
            <a:graphicFrameLocks noGrp="1"/>
          </p:cNvGraphicFramePr>
          <p:nvPr>
            <p:extLst>
              <p:ext uri="{D42A27DB-BD31-4B8C-83A1-F6EECF244321}">
                <p14:modId xmlns:p14="http://schemas.microsoft.com/office/powerpoint/2010/main" val="2277967211"/>
              </p:ext>
            </p:extLst>
          </p:nvPr>
        </p:nvGraphicFramePr>
        <p:xfrm>
          <a:off x="823538" y="834405"/>
          <a:ext cx="10515602" cy="5341048"/>
        </p:xfrm>
        <a:graphic>
          <a:graphicData uri="http://schemas.openxmlformats.org/drawingml/2006/table">
            <a:tbl>
              <a:tblPr firstRow="1" bandRow="1">
                <a:tableStyleId>{5C22544A-7EE6-4342-B048-85BDC9FD1C3A}</a:tableStyleId>
              </a:tblPr>
              <a:tblGrid>
                <a:gridCol w="1330648">
                  <a:extLst>
                    <a:ext uri="{9D8B030D-6E8A-4147-A177-3AD203B41FA5}">
                      <a16:colId xmlns:a16="http://schemas.microsoft.com/office/drawing/2014/main" val="2598749933"/>
                    </a:ext>
                  </a:extLst>
                </a:gridCol>
                <a:gridCol w="552919">
                  <a:extLst>
                    <a:ext uri="{9D8B030D-6E8A-4147-A177-3AD203B41FA5}">
                      <a16:colId xmlns:a16="http://schemas.microsoft.com/office/drawing/2014/main" val="1771662297"/>
                    </a:ext>
                  </a:extLst>
                </a:gridCol>
                <a:gridCol w="4162927">
                  <a:extLst>
                    <a:ext uri="{9D8B030D-6E8A-4147-A177-3AD203B41FA5}">
                      <a16:colId xmlns:a16="http://schemas.microsoft.com/office/drawing/2014/main" val="1906973351"/>
                    </a:ext>
                  </a:extLst>
                </a:gridCol>
                <a:gridCol w="601579">
                  <a:extLst>
                    <a:ext uri="{9D8B030D-6E8A-4147-A177-3AD203B41FA5}">
                      <a16:colId xmlns:a16="http://schemas.microsoft.com/office/drawing/2014/main" val="3181574063"/>
                    </a:ext>
                  </a:extLst>
                </a:gridCol>
                <a:gridCol w="3867529">
                  <a:extLst>
                    <a:ext uri="{9D8B030D-6E8A-4147-A177-3AD203B41FA5}">
                      <a16:colId xmlns:a16="http://schemas.microsoft.com/office/drawing/2014/main" val="2877274315"/>
                    </a:ext>
                  </a:extLst>
                </a:gridCol>
              </a:tblGrid>
              <a:tr h="488346">
                <a:tc>
                  <a:txBody>
                    <a:bodyPr/>
                    <a:lstStyle/>
                    <a:p>
                      <a:pPr algn="ctr"/>
                      <a:r>
                        <a:rPr lang="en-SG" b="1" dirty="0">
                          <a:solidFill>
                            <a:schemeClr val="tx1"/>
                          </a:solidFill>
                        </a:rPr>
                        <a:t>Operations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b="1"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General Description</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b="1"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Potential Bottlenecks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701486"/>
                  </a:ext>
                </a:extLst>
              </a:tr>
              <a:tr h="697636">
                <a:tc>
                  <a:txBody>
                    <a:bodyPr/>
                    <a:lstStyle/>
                    <a:p>
                      <a:pPr algn="ctr"/>
                      <a:r>
                        <a:rPr lang="en-SG" b="1" dirty="0">
                          <a:solidFill>
                            <a:schemeClr val="bg1"/>
                          </a:solidFill>
                        </a:rPr>
                        <a:t>Marketing/ Fundraising</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40000"/>
                    </a:solidFill>
                  </a:tcPr>
                </a:tc>
                <a:tc>
                  <a:txBody>
                    <a:bodyPr/>
                    <a:lstStyle/>
                    <a:p>
                      <a:pPr algn="ctr"/>
                      <a:endParaRPr lang="en-SG" b="1">
                        <a:solidFill>
                          <a:schemeClr val="bg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0" dirty="0">
                          <a:solidFill>
                            <a:schemeClr val="tx1"/>
                          </a:solidFill>
                        </a:rPr>
                        <a:t>Raising funds from investors and developing outreach of fund </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en-SG" b="0"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0" dirty="0">
                          <a:solidFill>
                            <a:schemeClr val="tx1"/>
                          </a:solidFill>
                        </a:rPr>
                        <a:t>Difficulty in raising funds from LPs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59454372"/>
                  </a:ext>
                </a:extLst>
              </a:tr>
              <a:tr h="336010">
                <a:tc>
                  <a:txBody>
                    <a:bodyPr/>
                    <a:lstStyle/>
                    <a:p>
                      <a:pPr algn="ctr"/>
                      <a:endParaRPr lang="en-SG" sz="800" b="1" dirty="0">
                        <a:solidFill>
                          <a:schemeClr val="bg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a:solidFill>
                          <a:schemeClr val="bg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extLst>
                  <a:ext uri="{0D108BD9-81ED-4DB2-BD59-A6C34878D82A}">
                    <a16:rowId xmlns:a16="http://schemas.microsoft.com/office/drawing/2014/main" val="782856171"/>
                  </a:ext>
                </a:extLst>
              </a:tr>
              <a:tr h="677259">
                <a:tc>
                  <a:txBody>
                    <a:bodyPr/>
                    <a:lstStyle/>
                    <a:p>
                      <a:pPr algn="ctr"/>
                      <a:r>
                        <a:rPr lang="en-SG" b="1" dirty="0">
                          <a:solidFill>
                            <a:schemeClr val="bg1"/>
                          </a:solidFill>
                        </a:rPr>
                        <a:t>Investor Relations</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Regular meetings with investors and managing information to them</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Bogged down by content creation, documentations, and meetings</a:t>
                      </a:r>
                    </a:p>
                  </a:txBody>
                  <a:tcPr anchor="ctr">
                    <a:solidFill>
                      <a:schemeClr val="bg1">
                        <a:lumMod val="75000"/>
                      </a:schemeClr>
                    </a:solidFill>
                  </a:tcPr>
                </a:tc>
                <a:extLst>
                  <a:ext uri="{0D108BD9-81ED-4DB2-BD59-A6C34878D82A}">
                    <a16:rowId xmlns:a16="http://schemas.microsoft.com/office/drawing/2014/main" val="3885839791"/>
                  </a:ext>
                </a:extLst>
              </a:tr>
              <a:tr h="336010">
                <a:tc>
                  <a:txBody>
                    <a:bodyPr/>
                    <a:lstStyle/>
                    <a:p>
                      <a:pPr algn="ctr"/>
                      <a:endParaRPr lang="en-SG" sz="800" b="1">
                        <a:solidFill>
                          <a:schemeClr val="bg1"/>
                        </a:solidFill>
                      </a:endParaRPr>
                    </a:p>
                  </a:txBody>
                  <a:tcPr anchor="ctr">
                    <a:noFill/>
                  </a:tcPr>
                </a:tc>
                <a:tc>
                  <a:txBody>
                    <a:bodyPr/>
                    <a:lstStyle/>
                    <a:p>
                      <a:pPr algn="ctr"/>
                      <a:endParaRPr lang="en-SG" sz="800" b="1">
                        <a:solidFill>
                          <a:schemeClr val="bg1"/>
                        </a:solidFill>
                      </a:endParaRPr>
                    </a:p>
                  </a:txBody>
                  <a:tcPr anchor="ctr">
                    <a:noFill/>
                  </a:tcPr>
                </a:tc>
                <a:tc>
                  <a:txBody>
                    <a:bodyPr/>
                    <a:lstStyle/>
                    <a:p>
                      <a:pPr algn="ctr"/>
                      <a:endParaRPr lang="en-SG" sz="800" b="1" dirty="0">
                        <a:solidFill>
                          <a:schemeClr val="tx1"/>
                        </a:solidFill>
                      </a:endParaRPr>
                    </a:p>
                  </a:txBody>
                  <a:tcPr anchor="ctr">
                    <a:noFill/>
                  </a:tcPr>
                </a:tc>
                <a:tc>
                  <a:txBody>
                    <a:bodyPr/>
                    <a:lstStyle/>
                    <a:p>
                      <a:pPr algn="ctr"/>
                      <a:endParaRPr lang="en-SG" sz="800" b="1" dirty="0">
                        <a:solidFill>
                          <a:schemeClr val="tx1"/>
                        </a:solidFill>
                      </a:endParaRPr>
                    </a:p>
                  </a:txBody>
                  <a:tcPr anchor="ctr">
                    <a:noFill/>
                  </a:tcPr>
                </a:tc>
                <a:tc>
                  <a:txBody>
                    <a:bodyPr/>
                    <a:lstStyle/>
                    <a:p>
                      <a:pPr algn="ctr"/>
                      <a:endParaRPr lang="en-SG" sz="800" b="1" dirty="0">
                        <a:solidFill>
                          <a:schemeClr val="tx1"/>
                        </a:solidFill>
                      </a:endParaRPr>
                    </a:p>
                  </a:txBody>
                  <a:tcPr anchor="ctr">
                    <a:noFill/>
                  </a:tcPr>
                </a:tc>
                <a:extLst>
                  <a:ext uri="{0D108BD9-81ED-4DB2-BD59-A6C34878D82A}">
                    <a16:rowId xmlns:a16="http://schemas.microsoft.com/office/drawing/2014/main" val="3885469768"/>
                  </a:ext>
                </a:extLst>
              </a:tr>
              <a:tr h="677259">
                <a:tc>
                  <a:txBody>
                    <a:bodyPr/>
                    <a:lstStyle/>
                    <a:p>
                      <a:pPr algn="ctr"/>
                      <a:r>
                        <a:rPr lang="en-SG" b="1">
                          <a:solidFill>
                            <a:schemeClr val="bg1"/>
                          </a:solidFill>
                        </a:rPr>
                        <a:t>Deal Flow Generation</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Sourcing for start-ups, building pipeline and due diligence for start-ups</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How to increase higher-quality deal flow and accurately screen them</a:t>
                      </a:r>
                    </a:p>
                  </a:txBody>
                  <a:tcPr anchor="ctr">
                    <a:solidFill>
                      <a:schemeClr val="bg1">
                        <a:lumMod val="75000"/>
                      </a:schemeClr>
                    </a:solidFill>
                  </a:tcPr>
                </a:tc>
                <a:extLst>
                  <a:ext uri="{0D108BD9-81ED-4DB2-BD59-A6C34878D82A}">
                    <a16:rowId xmlns:a16="http://schemas.microsoft.com/office/drawing/2014/main" val="1580881902"/>
                  </a:ext>
                </a:extLst>
              </a:tr>
              <a:tr h="387005">
                <a:tc>
                  <a:txBody>
                    <a:bodyPr/>
                    <a:lstStyle/>
                    <a:p>
                      <a:pPr algn="ctr"/>
                      <a:endParaRPr lang="en-SG" b="1">
                        <a:solidFill>
                          <a:schemeClr val="bg1"/>
                        </a:solidFill>
                      </a:endParaRPr>
                    </a:p>
                  </a:txBody>
                  <a:tcPr anchor="ctr">
                    <a:noFill/>
                  </a:tcPr>
                </a:tc>
                <a:tc>
                  <a:txBody>
                    <a:bodyPr/>
                    <a:lstStyle/>
                    <a:p>
                      <a:pPr algn="ctr"/>
                      <a:endParaRPr lang="en-SG" b="1">
                        <a:solidFill>
                          <a:schemeClr val="bg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extLst>
                  <a:ext uri="{0D108BD9-81ED-4DB2-BD59-A6C34878D82A}">
                    <a16:rowId xmlns:a16="http://schemas.microsoft.com/office/drawing/2014/main" val="3382692010"/>
                  </a:ext>
                </a:extLst>
              </a:tr>
              <a:tr h="677259">
                <a:tc>
                  <a:txBody>
                    <a:bodyPr/>
                    <a:lstStyle/>
                    <a:p>
                      <a:pPr algn="ctr"/>
                      <a:r>
                        <a:rPr lang="en-SG" b="1">
                          <a:solidFill>
                            <a:schemeClr val="bg1"/>
                          </a:solidFill>
                        </a:rPr>
                        <a:t>Portfolio Support</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Introductions, interviewing job candidates, general business and strategic advice</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Inability to significantly value add to portfolio companies</a:t>
                      </a:r>
                    </a:p>
                  </a:txBody>
                  <a:tcPr anchor="ctr">
                    <a:solidFill>
                      <a:schemeClr val="bg1">
                        <a:lumMod val="75000"/>
                      </a:schemeClr>
                    </a:solidFill>
                  </a:tcPr>
                </a:tc>
                <a:extLst>
                  <a:ext uri="{0D108BD9-81ED-4DB2-BD59-A6C34878D82A}">
                    <a16:rowId xmlns:a16="http://schemas.microsoft.com/office/drawing/2014/main" val="2535380313"/>
                  </a:ext>
                </a:extLst>
              </a:tr>
              <a:tr h="387005">
                <a:tc>
                  <a:txBody>
                    <a:bodyPr/>
                    <a:lstStyle/>
                    <a:p>
                      <a:pPr algn="ctr"/>
                      <a:endParaRPr lang="en-SG" b="1">
                        <a:solidFill>
                          <a:schemeClr val="bg1"/>
                        </a:solidFill>
                      </a:endParaRPr>
                    </a:p>
                  </a:txBody>
                  <a:tcPr anchor="ctr">
                    <a:noFill/>
                  </a:tcPr>
                </a:tc>
                <a:tc>
                  <a:txBody>
                    <a:bodyPr/>
                    <a:lstStyle/>
                    <a:p>
                      <a:pPr algn="ctr"/>
                      <a:endParaRPr lang="en-SG" b="1">
                        <a:solidFill>
                          <a:schemeClr val="bg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extLst>
                  <a:ext uri="{0D108BD9-81ED-4DB2-BD59-A6C34878D82A}">
                    <a16:rowId xmlns:a16="http://schemas.microsoft.com/office/drawing/2014/main" val="1527188202"/>
                  </a:ext>
                </a:extLst>
              </a:tr>
              <a:tr h="677259">
                <a:tc>
                  <a:txBody>
                    <a:bodyPr/>
                    <a:lstStyle/>
                    <a:p>
                      <a:pPr algn="ctr"/>
                      <a:r>
                        <a:rPr lang="en-SG" b="1">
                          <a:solidFill>
                            <a:schemeClr val="bg1"/>
                          </a:solidFill>
                        </a:rPr>
                        <a:t>Finance and Back Office</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Fund administration, fund compliance, financial reporting</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May be bogged down by administrative challenges and delays</a:t>
                      </a:r>
                    </a:p>
                  </a:txBody>
                  <a:tcPr anchor="ctr">
                    <a:solidFill>
                      <a:schemeClr val="bg1">
                        <a:lumMod val="75000"/>
                      </a:schemeClr>
                    </a:solidFill>
                  </a:tcPr>
                </a:tc>
                <a:extLst>
                  <a:ext uri="{0D108BD9-81ED-4DB2-BD59-A6C34878D82A}">
                    <a16:rowId xmlns:a16="http://schemas.microsoft.com/office/drawing/2014/main" val="2134831655"/>
                  </a:ext>
                </a:extLst>
              </a:tr>
            </a:tbl>
          </a:graphicData>
        </a:graphic>
      </p:graphicFrame>
      <p:sp>
        <p:nvSpPr>
          <p:cNvPr id="15" name="Isosceles Triangle 14">
            <a:extLst>
              <a:ext uri="{FF2B5EF4-FFF2-40B4-BE49-F238E27FC236}">
                <a16:creationId xmlns:a16="http://schemas.microsoft.com/office/drawing/2014/main" id="{254FCF76-EE24-4E30-88ED-207D53A5446A}"/>
              </a:ext>
            </a:extLst>
          </p:cNvPr>
          <p:cNvSpPr/>
          <p:nvPr/>
        </p:nvSpPr>
        <p:spPr>
          <a:xfrm rot="5400000">
            <a:off x="1844583" y="3598415"/>
            <a:ext cx="1198763" cy="34801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Isosceles Triangle 15">
            <a:extLst>
              <a:ext uri="{FF2B5EF4-FFF2-40B4-BE49-F238E27FC236}">
                <a16:creationId xmlns:a16="http://schemas.microsoft.com/office/drawing/2014/main" id="{CA88BD42-927C-4E61-9994-6D65DC47A7F7}"/>
              </a:ext>
            </a:extLst>
          </p:cNvPr>
          <p:cNvSpPr/>
          <p:nvPr/>
        </p:nvSpPr>
        <p:spPr>
          <a:xfrm rot="5400000">
            <a:off x="6594747" y="3598415"/>
            <a:ext cx="1198763" cy="34801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382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Usage of Data Science and Analytics in VC Ops</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33879F21-56D9-48C0-939A-CF8E8866C95F}"/>
              </a:ext>
            </a:extLst>
          </p:cNvPr>
          <p:cNvSpPr/>
          <p:nvPr/>
        </p:nvSpPr>
        <p:spPr>
          <a:xfrm>
            <a:off x="824190" y="5958742"/>
            <a:ext cx="10520966" cy="433426"/>
          </a:xfrm>
          <a:prstGeom prst="rect">
            <a:avLst/>
          </a:prstGeom>
          <a:solidFill>
            <a:srgbClr val="C4382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We will briefly go through the technologies and case studies of deal flow, portfolio support and fundraising</a:t>
            </a:r>
          </a:p>
        </p:txBody>
      </p:sp>
      <p:sp>
        <p:nvSpPr>
          <p:cNvPr id="11" name="Rectangle 10">
            <a:extLst>
              <a:ext uri="{FF2B5EF4-FFF2-40B4-BE49-F238E27FC236}">
                <a16:creationId xmlns:a16="http://schemas.microsoft.com/office/drawing/2014/main" id="{627A92D3-862E-4142-BA8C-1EC0194CAE77}"/>
              </a:ext>
            </a:extLst>
          </p:cNvPr>
          <p:cNvSpPr/>
          <p:nvPr/>
        </p:nvSpPr>
        <p:spPr>
          <a:xfrm>
            <a:off x="835571" y="984125"/>
            <a:ext cx="10520966" cy="603161"/>
          </a:xfrm>
          <a:prstGeom prst="rect">
            <a:avLst/>
          </a:prstGeom>
          <a:solidFill>
            <a:srgbClr val="C4382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Ways Data Science and Analytics can complement VC Firms:</a:t>
            </a:r>
          </a:p>
        </p:txBody>
      </p:sp>
      <p:graphicFrame>
        <p:nvGraphicFramePr>
          <p:cNvPr id="12" name="Table 2">
            <a:extLst>
              <a:ext uri="{FF2B5EF4-FFF2-40B4-BE49-F238E27FC236}">
                <a16:creationId xmlns:a16="http://schemas.microsoft.com/office/drawing/2014/main" id="{447EA278-A88F-4D3E-B7F9-9E239904E52D}"/>
              </a:ext>
            </a:extLst>
          </p:cNvPr>
          <p:cNvGraphicFramePr>
            <a:graphicFrameLocks noGrp="1"/>
          </p:cNvGraphicFramePr>
          <p:nvPr>
            <p:extLst>
              <p:ext uri="{D42A27DB-BD31-4B8C-83A1-F6EECF244321}">
                <p14:modId xmlns:p14="http://schemas.microsoft.com/office/powerpoint/2010/main" val="2330877539"/>
              </p:ext>
            </p:extLst>
          </p:nvPr>
        </p:nvGraphicFramePr>
        <p:xfrm>
          <a:off x="-2628" y="6562078"/>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13" name="Arrow: Right 12">
            <a:extLst>
              <a:ext uri="{FF2B5EF4-FFF2-40B4-BE49-F238E27FC236}">
                <a16:creationId xmlns:a16="http://schemas.microsoft.com/office/drawing/2014/main" id="{64171D5E-6040-4E17-A8A1-10C1BEDB237C}"/>
              </a:ext>
            </a:extLst>
          </p:cNvPr>
          <p:cNvSpPr/>
          <p:nvPr/>
        </p:nvSpPr>
        <p:spPr>
          <a:xfrm rot="5400000">
            <a:off x="9762396"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4">
            <a:extLst>
              <a:ext uri="{FF2B5EF4-FFF2-40B4-BE49-F238E27FC236}">
                <a16:creationId xmlns:a16="http://schemas.microsoft.com/office/drawing/2014/main" id="{62166CF2-0958-42F2-8176-A56FE2B9EE44}"/>
              </a:ext>
            </a:extLst>
          </p:cNvPr>
          <p:cNvGraphicFramePr>
            <a:graphicFrameLocks noGrp="1"/>
          </p:cNvGraphicFramePr>
          <p:nvPr>
            <p:extLst>
              <p:ext uri="{D42A27DB-BD31-4B8C-83A1-F6EECF244321}">
                <p14:modId xmlns:p14="http://schemas.microsoft.com/office/powerpoint/2010/main" val="4172191157"/>
              </p:ext>
            </p:extLst>
          </p:nvPr>
        </p:nvGraphicFramePr>
        <p:xfrm>
          <a:off x="824190" y="1754306"/>
          <a:ext cx="10503570" cy="858520"/>
        </p:xfrm>
        <a:graphic>
          <a:graphicData uri="http://schemas.openxmlformats.org/drawingml/2006/table">
            <a:tbl>
              <a:tblPr firstRow="1" bandRow="1">
                <a:tableStyleId>{5C22544A-7EE6-4342-B048-85BDC9FD1C3A}</a:tableStyleId>
              </a:tblPr>
              <a:tblGrid>
                <a:gridCol w="2316052">
                  <a:extLst>
                    <a:ext uri="{9D8B030D-6E8A-4147-A177-3AD203B41FA5}">
                      <a16:colId xmlns:a16="http://schemas.microsoft.com/office/drawing/2014/main" val="1328876978"/>
                    </a:ext>
                  </a:extLst>
                </a:gridCol>
                <a:gridCol w="208280">
                  <a:extLst>
                    <a:ext uri="{9D8B030D-6E8A-4147-A177-3AD203B41FA5}">
                      <a16:colId xmlns:a16="http://schemas.microsoft.com/office/drawing/2014/main" val="979239808"/>
                    </a:ext>
                  </a:extLst>
                </a:gridCol>
                <a:gridCol w="2643204">
                  <a:extLst>
                    <a:ext uri="{9D8B030D-6E8A-4147-A177-3AD203B41FA5}">
                      <a16:colId xmlns:a16="http://schemas.microsoft.com/office/drawing/2014/main" val="1189672044"/>
                    </a:ext>
                  </a:extLst>
                </a:gridCol>
                <a:gridCol w="208280">
                  <a:extLst>
                    <a:ext uri="{9D8B030D-6E8A-4147-A177-3AD203B41FA5}">
                      <a16:colId xmlns:a16="http://schemas.microsoft.com/office/drawing/2014/main" val="4131831564"/>
                    </a:ext>
                  </a:extLst>
                </a:gridCol>
                <a:gridCol w="2438668">
                  <a:extLst>
                    <a:ext uri="{9D8B030D-6E8A-4147-A177-3AD203B41FA5}">
                      <a16:colId xmlns:a16="http://schemas.microsoft.com/office/drawing/2014/main" val="1748836188"/>
                    </a:ext>
                  </a:extLst>
                </a:gridCol>
                <a:gridCol w="216568">
                  <a:extLst>
                    <a:ext uri="{9D8B030D-6E8A-4147-A177-3AD203B41FA5}">
                      <a16:colId xmlns:a16="http://schemas.microsoft.com/office/drawing/2014/main" val="3791010182"/>
                    </a:ext>
                  </a:extLst>
                </a:gridCol>
                <a:gridCol w="2472518">
                  <a:extLst>
                    <a:ext uri="{9D8B030D-6E8A-4147-A177-3AD203B41FA5}">
                      <a16:colId xmlns:a16="http://schemas.microsoft.com/office/drawing/2014/main" val="1684347456"/>
                    </a:ext>
                  </a:extLst>
                </a:gridCol>
              </a:tblGrid>
              <a:tr h="370840">
                <a:tc rowSpan="3">
                  <a:txBody>
                    <a:bodyPr/>
                    <a:lstStyle/>
                    <a:p>
                      <a:pPr algn="ctr"/>
                      <a:r>
                        <a:rPr lang="en-SG" dirty="0">
                          <a:solidFill>
                            <a:schemeClr val="tx1"/>
                          </a:solidFill>
                        </a:rPr>
                        <a:t>Improving Deal Flow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3">
                  <a:txBody>
                    <a:bodyPr/>
                    <a:lstStyle/>
                    <a:p>
                      <a:pPr algn="ctr"/>
                      <a:r>
                        <a:rPr lang="en-SG" dirty="0">
                          <a:solidFill>
                            <a:schemeClr val="tx1"/>
                          </a:solidFill>
                        </a:rPr>
                        <a:t>Portfolio Support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3">
                  <a:txBody>
                    <a:bodyPr/>
                    <a:lstStyle/>
                    <a:p>
                      <a:pPr algn="ctr"/>
                      <a:r>
                        <a:rPr lang="en-SG" dirty="0">
                          <a:solidFill>
                            <a:schemeClr val="tx1"/>
                          </a:solidFill>
                        </a:rPr>
                        <a:t>Fundraising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dirty="0">
                          <a:solidFill>
                            <a:schemeClr val="tx1"/>
                          </a:solidFill>
                        </a:rPr>
                        <a:t>Finance and Back Office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49494"/>
                    </a:solidFill>
                  </a:tcPr>
                </a:tc>
                <a:extLst>
                  <a:ext uri="{0D108BD9-81ED-4DB2-BD59-A6C34878D82A}">
                    <a16:rowId xmlns:a16="http://schemas.microsoft.com/office/drawing/2014/main" val="1766472123"/>
                  </a:ext>
                </a:extLst>
              </a:tr>
              <a:tr h="0">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2456990"/>
                  </a:ext>
                </a:extLst>
              </a:tr>
              <a:tr h="370840">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SG" b="1" dirty="0">
                          <a:solidFill>
                            <a:schemeClr val="tx1"/>
                          </a:solidFill>
                        </a:rPr>
                        <a:t>Investor Relations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extLst>
                  <a:ext uri="{0D108BD9-81ED-4DB2-BD59-A6C34878D82A}">
                    <a16:rowId xmlns:a16="http://schemas.microsoft.com/office/drawing/2014/main" val="2923934898"/>
                  </a:ext>
                </a:extLst>
              </a:tr>
            </a:tbl>
          </a:graphicData>
        </a:graphic>
      </p:graphicFrame>
      <p:sp>
        <p:nvSpPr>
          <p:cNvPr id="18" name="Arrow: Right 17">
            <a:extLst>
              <a:ext uri="{FF2B5EF4-FFF2-40B4-BE49-F238E27FC236}">
                <a16:creationId xmlns:a16="http://schemas.microsoft.com/office/drawing/2014/main" id="{5944CBA9-B8F0-4C52-BAB6-F569E3950756}"/>
              </a:ext>
            </a:extLst>
          </p:cNvPr>
          <p:cNvSpPr/>
          <p:nvPr/>
        </p:nvSpPr>
        <p:spPr>
          <a:xfrm rot="5400000">
            <a:off x="7039248"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9B5D3DC8-D843-4877-8810-ED4309865EC8}"/>
              </a:ext>
            </a:extLst>
          </p:cNvPr>
          <p:cNvSpPr/>
          <p:nvPr/>
        </p:nvSpPr>
        <p:spPr>
          <a:xfrm rot="5400000">
            <a:off x="4377642"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Right 20">
            <a:extLst>
              <a:ext uri="{FF2B5EF4-FFF2-40B4-BE49-F238E27FC236}">
                <a16:creationId xmlns:a16="http://schemas.microsoft.com/office/drawing/2014/main" id="{B75D80AD-298C-453A-B293-9EA571CFE1F9}"/>
              </a:ext>
            </a:extLst>
          </p:cNvPr>
          <p:cNvSpPr/>
          <p:nvPr/>
        </p:nvSpPr>
        <p:spPr>
          <a:xfrm rot="5400000">
            <a:off x="1654494"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2" name="Table 4">
            <a:extLst>
              <a:ext uri="{FF2B5EF4-FFF2-40B4-BE49-F238E27FC236}">
                <a16:creationId xmlns:a16="http://schemas.microsoft.com/office/drawing/2014/main" id="{87ADD20F-13B2-4984-99B6-48FB4A07D699}"/>
              </a:ext>
            </a:extLst>
          </p:cNvPr>
          <p:cNvGraphicFramePr>
            <a:graphicFrameLocks noGrp="1"/>
          </p:cNvGraphicFramePr>
          <p:nvPr>
            <p:extLst>
              <p:ext uri="{D42A27DB-BD31-4B8C-83A1-F6EECF244321}">
                <p14:modId xmlns:p14="http://schemas.microsoft.com/office/powerpoint/2010/main" val="2092257313"/>
              </p:ext>
            </p:extLst>
          </p:nvPr>
        </p:nvGraphicFramePr>
        <p:xfrm>
          <a:off x="824190" y="3566476"/>
          <a:ext cx="10503570" cy="2194560"/>
        </p:xfrm>
        <a:graphic>
          <a:graphicData uri="http://schemas.openxmlformats.org/drawingml/2006/table">
            <a:tbl>
              <a:tblPr firstRow="1" bandRow="1">
                <a:tableStyleId>{5C22544A-7EE6-4342-B048-85BDC9FD1C3A}</a:tableStyleId>
              </a:tblPr>
              <a:tblGrid>
                <a:gridCol w="2316052">
                  <a:extLst>
                    <a:ext uri="{9D8B030D-6E8A-4147-A177-3AD203B41FA5}">
                      <a16:colId xmlns:a16="http://schemas.microsoft.com/office/drawing/2014/main" val="1328876978"/>
                    </a:ext>
                  </a:extLst>
                </a:gridCol>
                <a:gridCol w="208280">
                  <a:extLst>
                    <a:ext uri="{9D8B030D-6E8A-4147-A177-3AD203B41FA5}">
                      <a16:colId xmlns:a16="http://schemas.microsoft.com/office/drawing/2014/main" val="979239808"/>
                    </a:ext>
                  </a:extLst>
                </a:gridCol>
                <a:gridCol w="2643204">
                  <a:extLst>
                    <a:ext uri="{9D8B030D-6E8A-4147-A177-3AD203B41FA5}">
                      <a16:colId xmlns:a16="http://schemas.microsoft.com/office/drawing/2014/main" val="1189672044"/>
                    </a:ext>
                  </a:extLst>
                </a:gridCol>
                <a:gridCol w="208280">
                  <a:extLst>
                    <a:ext uri="{9D8B030D-6E8A-4147-A177-3AD203B41FA5}">
                      <a16:colId xmlns:a16="http://schemas.microsoft.com/office/drawing/2014/main" val="4131831564"/>
                    </a:ext>
                  </a:extLst>
                </a:gridCol>
                <a:gridCol w="2426636">
                  <a:extLst>
                    <a:ext uri="{9D8B030D-6E8A-4147-A177-3AD203B41FA5}">
                      <a16:colId xmlns:a16="http://schemas.microsoft.com/office/drawing/2014/main" val="1748836188"/>
                    </a:ext>
                  </a:extLst>
                </a:gridCol>
                <a:gridCol w="216569">
                  <a:extLst>
                    <a:ext uri="{9D8B030D-6E8A-4147-A177-3AD203B41FA5}">
                      <a16:colId xmlns:a16="http://schemas.microsoft.com/office/drawing/2014/main" val="3923102102"/>
                    </a:ext>
                  </a:extLst>
                </a:gridCol>
                <a:gridCol w="2484549">
                  <a:extLst>
                    <a:ext uri="{9D8B030D-6E8A-4147-A177-3AD203B41FA5}">
                      <a16:colId xmlns:a16="http://schemas.microsoft.com/office/drawing/2014/main" val="93094764"/>
                    </a:ext>
                  </a:extLst>
                </a:gridCol>
              </a:tblGrid>
              <a:tr h="780463">
                <a:tc>
                  <a:txBody>
                    <a:bodyPr/>
                    <a:lstStyle/>
                    <a:p>
                      <a:pPr algn="ctr"/>
                      <a:r>
                        <a:rPr lang="en-SG" b="0" dirty="0">
                          <a:solidFill>
                            <a:schemeClr val="tx1"/>
                          </a:solidFill>
                        </a:rPr>
                        <a:t>Data mining to increase efficiency of deal sourcing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row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In-house data science teams can advise and assist portfolio startups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row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r>
                        <a:rPr lang="en-SG" b="0" dirty="0">
                          <a:solidFill>
                            <a:schemeClr val="tx1"/>
                          </a:solidFill>
                        </a:rPr>
                        <a:t>Currently and best solved using various automation and information management software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66472123"/>
                  </a:ext>
                </a:extLst>
              </a:tr>
              <a:tr h="292674">
                <a:tc>
                  <a:txBody>
                    <a:bodyPr/>
                    <a:lstStyle/>
                    <a:p>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SG"/>
                    </a:p>
                  </a:txBody>
                  <a:tcPr/>
                </a:tc>
                <a:tc>
                  <a:txBody>
                    <a:bodyPr/>
                    <a:lstStyle/>
                    <a:p>
                      <a:endParaRPr lang="en-SG" dirty="0"/>
                    </a:p>
                  </a:txBody>
                  <a:tcPr anchor="ctr">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SG"/>
                    </a:p>
                  </a:txBody>
                  <a:tcPr/>
                </a:tc>
                <a:tc grid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658378705"/>
                  </a:ext>
                </a:extLst>
              </a:tr>
              <a:tr h="642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0" dirty="0">
                          <a:solidFill>
                            <a:schemeClr val="tx1"/>
                          </a:solidFill>
                        </a:rPr>
                        <a:t>Machine learning in deal screening for judging success rates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vMerge="1">
                  <a:txBody>
                    <a:bodyPr/>
                    <a:lstStyle/>
                    <a:p>
                      <a:endParaRPr lang="en-SG"/>
                    </a:p>
                  </a:txBody>
                  <a:tcPr>
                    <a:lnL w="12700" cmpd="sng">
                      <a:noFill/>
                    </a:lnL>
                    <a:lnT w="38100" cmpd="sng">
                      <a:noFill/>
                    </a:lnT>
                  </a:tcPr>
                </a:tc>
                <a:tc>
                  <a:txBody>
                    <a:bodyPr/>
                    <a:lstStyle/>
                    <a:p>
                      <a:pPr algn="ctr"/>
                      <a:r>
                        <a:rPr lang="en-SG" dirty="0"/>
                        <a:t>Data science to assist startups with recruitment, fundraising, and others</a:t>
                      </a:r>
                    </a:p>
                  </a:txBody>
                  <a:tcPr anchor="ctr">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vMerge="1">
                  <a:txBody>
                    <a:bodyPr/>
                    <a:lstStyle/>
                    <a:p>
                      <a:endParaRPr lang="en-SG"/>
                    </a:p>
                  </a:txBody>
                  <a:tcPr>
                    <a:lnL w="12700" cmpd="sng">
                      <a:noFill/>
                    </a:lnL>
                    <a:lnT w="381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0" dirty="0">
                          <a:solidFill>
                            <a:schemeClr val="tx1"/>
                          </a:solidFill>
                        </a:rPr>
                        <a:t>Network analysis to increase network and reveal other LPs</a:t>
                      </a:r>
                    </a:p>
                  </a:txBody>
                  <a:tcPr anchor="ctr">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785326"/>
                  </a:ext>
                </a:extLst>
              </a:tr>
            </a:tbl>
          </a:graphicData>
        </a:graphic>
      </p:graphicFrame>
    </p:spTree>
    <p:extLst>
      <p:ext uri="{BB962C8B-B14F-4D97-AF65-F5344CB8AC3E}">
        <p14:creationId xmlns:p14="http://schemas.microsoft.com/office/powerpoint/2010/main" val="294789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lIns="91440" tIns="45720" rIns="91440" bIns="45720" rtlCol="0" anchor="t">
            <a:spAutoFit/>
          </a:bodyPr>
          <a:lstStyle/>
          <a:p>
            <a:pPr algn="ctr"/>
            <a:r>
              <a:rPr lang="en-SG" sz="3200" b="1">
                <a:latin typeface="Segoe UI"/>
                <a:cs typeface="Segoe UI"/>
              </a:rPr>
              <a:t>Data Science and Analytics for Deal Sourcing</a:t>
            </a:r>
            <a:endParaRPr lang="en-SG" sz="3200" b="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20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a:ea typeface="Tahoma"/>
                <a:cs typeface="Segoe UI"/>
              </a:rPr>
              <a:t>Deal sourcing</a:t>
            </a:r>
            <a:endParaRPr lang="en-US" sz="2800" b="1">
              <a:latin typeface="Segoe UI" panose="020B0502040204020203" pitchFamily="34" charset="0"/>
              <a:ea typeface="Tahoma" panose="020B0604030504040204" pitchFamily="34" charset="0"/>
              <a:cs typeface="Segoe UI" panose="020B0502040204020203" pitchFamily="34" charset="0"/>
            </a:endParaRP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94CF6D4E-F618-4A8E-B02D-9454C38C2F99}"/>
              </a:ext>
            </a:extLst>
          </p:cNvPr>
          <p:cNvSpPr txBox="1"/>
          <p:nvPr/>
        </p:nvSpPr>
        <p:spPr>
          <a:xfrm>
            <a:off x="483093" y="1878768"/>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2000">
                <a:ea typeface="+mn-lt"/>
                <a:cs typeface="+mn-lt"/>
              </a:rPr>
              <a:t>Twitter</a:t>
            </a:r>
            <a:endParaRPr lang="en-GB" sz="2000" b="1">
              <a:ea typeface="+mn-lt"/>
              <a:cs typeface="Segoe UI"/>
            </a:endParaRPr>
          </a:p>
          <a:p>
            <a:pPr marL="285750" indent="-285750">
              <a:lnSpc>
                <a:spcPct val="150000"/>
              </a:lnSpc>
              <a:buFont typeface="Arial"/>
              <a:buChar char="•"/>
            </a:pPr>
            <a:r>
              <a:rPr lang="en-GB" sz="2000">
                <a:ea typeface="+mn-lt"/>
                <a:cs typeface="+mn-lt"/>
              </a:rPr>
              <a:t>Facebook</a:t>
            </a:r>
            <a:endParaRPr lang="en-GB" sz="2000" b="1">
              <a:ea typeface="+mn-lt"/>
              <a:cs typeface="Segoe UI"/>
            </a:endParaRPr>
          </a:p>
          <a:p>
            <a:pPr marL="285750" indent="-285750">
              <a:lnSpc>
                <a:spcPct val="150000"/>
              </a:lnSpc>
              <a:buFont typeface="Arial"/>
              <a:buChar char="•"/>
            </a:pPr>
            <a:r>
              <a:rPr lang="en-GB" sz="2000">
                <a:ea typeface="+mn-lt"/>
                <a:cs typeface="+mn-lt"/>
              </a:rPr>
              <a:t>Web traffic</a:t>
            </a:r>
            <a:endParaRPr lang="en-GB" sz="2000" b="1">
              <a:ea typeface="+mn-lt"/>
              <a:cs typeface="Segoe UI"/>
            </a:endParaRPr>
          </a:p>
          <a:p>
            <a:pPr marL="285750" indent="-285750">
              <a:lnSpc>
                <a:spcPct val="150000"/>
              </a:lnSpc>
              <a:buFont typeface="Arial"/>
              <a:buChar char="•"/>
            </a:pPr>
            <a:r>
              <a:rPr lang="en-GB" sz="2000">
                <a:ea typeface="+mn-lt"/>
                <a:cs typeface="+mn-lt"/>
              </a:rPr>
              <a:t>App store rankings</a:t>
            </a:r>
            <a:endParaRPr lang="en-GB" sz="2000" b="1">
              <a:ea typeface="+mn-lt"/>
              <a:cs typeface="Segoe UI"/>
            </a:endParaRPr>
          </a:p>
        </p:txBody>
      </p:sp>
      <p:sp>
        <p:nvSpPr>
          <p:cNvPr id="5" name="TextBox 4">
            <a:extLst>
              <a:ext uri="{FF2B5EF4-FFF2-40B4-BE49-F238E27FC236}">
                <a16:creationId xmlns:a16="http://schemas.microsoft.com/office/drawing/2014/main" id="{DFE5E2B5-57EB-41EC-AA7E-A90C190A0037}"/>
              </a:ext>
            </a:extLst>
          </p:cNvPr>
          <p:cNvSpPr txBox="1"/>
          <p:nvPr/>
        </p:nvSpPr>
        <p:spPr>
          <a:xfrm>
            <a:off x="4358724" y="1916868"/>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GB" sz="2000">
                <a:ea typeface="+mn-lt"/>
                <a:cs typeface="+mn-lt"/>
              </a:rPr>
              <a:t>Web scraping/ data crawling</a:t>
            </a:r>
            <a:endParaRPr lang="en-US" sz="2000">
              <a:ea typeface="+mn-lt"/>
              <a:cs typeface="+mn-lt"/>
            </a:endParaRPr>
          </a:p>
          <a:p>
            <a:pPr marL="342900" indent="-342900" algn="just">
              <a:lnSpc>
                <a:spcPct val="150000"/>
              </a:lnSpc>
              <a:buFont typeface="Arial"/>
              <a:buChar char="•"/>
            </a:pPr>
            <a:r>
              <a:rPr lang="en-GB" sz="2000">
                <a:ea typeface="+mn-lt"/>
                <a:cs typeface="+mn-lt"/>
              </a:rPr>
              <a:t>Identification of keywords or phrases that express positive or negative sentiments</a:t>
            </a:r>
            <a:endParaRPr lang="en-US" sz="2000">
              <a:ea typeface="+mn-lt"/>
              <a:cs typeface="+mn-lt"/>
            </a:endParaRPr>
          </a:p>
        </p:txBody>
      </p:sp>
      <p:sp>
        <p:nvSpPr>
          <p:cNvPr id="17" name="TextBox 16">
            <a:extLst>
              <a:ext uri="{FF2B5EF4-FFF2-40B4-BE49-F238E27FC236}">
                <a16:creationId xmlns:a16="http://schemas.microsoft.com/office/drawing/2014/main" id="{72E400E2-2C32-492F-8384-E1D3383827E4}"/>
              </a:ext>
            </a:extLst>
          </p:cNvPr>
          <p:cNvSpPr txBox="1"/>
          <p:nvPr/>
        </p:nvSpPr>
        <p:spPr>
          <a:xfrm>
            <a:off x="4358724" y="4421943"/>
            <a:ext cx="3514725"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dirty="0">
                <a:cs typeface="Calibri" panose="020F0502020204030204"/>
              </a:rPr>
              <a:t>Early identification of trends and opportunities</a:t>
            </a:r>
            <a:endParaRPr lang="en-US" sz="2000" dirty="0"/>
          </a:p>
          <a:p>
            <a:pPr marL="285750" indent="-285750" algn="just">
              <a:buFont typeface="Arial"/>
              <a:buChar char="•"/>
            </a:pPr>
            <a:r>
              <a:rPr lang="en-GB" sz="2000" dirty="0">
                <a:cs typeface="Calibri" panose="020F0502020204030204"/>
              </a:rPr>
              <a:t>Quantitative</a:t>
            </a:r>
            <a:r>
              <a:rPr lang="en-GB" sz="2000" dirty="0"/>
              <a:t> ranking of customer sentiment</a:t>
            </a:r>
            <a:r>
              <a:rPr lang="en-GB" sz="2000" dirty="0">
                <a:cs typeface="Calibri"/>
              </a:rPr>
              <a:t>​</a:t>
            </a:r>
          </a:p>
          <a:p>
            <a:pPr marL="285750" indent="-285750" algn="just">
              <a:buFont typeface="Arial"/>
              <a:buChar char="•"/>
            </a:pPr>
            <a:r>
              <a:rPr lang="en-GB" sz="2000" dirty="0">
                <a:ea typeface="+mn-lt"/>
                <a:cs typeface="+mn-lt"/>
              </a:rPr>
              <a:t>Set alerts to notify of any sentiment-changing events</a:t>
            </a:r>
            <a:endParaRPr lang="en-GB" sz="2000" dirty="0">
              <a:cs typeface="Calibri"/>
            </a:endParaRPr>
          </a:p>
        </p:txBody>
      </p:sp>
      <p:sp>
        <p:nvSpPr>
          <p:cNvPr id="23" name="Isosceles Triangle 22">
            <a:extLst>
              <a:ext uri="{FF2B5EF4-FFF2-40B4-BE49-F238E27FC236}">
                <a16:creationId xmlns:a16="http://schemas.microsoft.com/office/drawing/2014/main" id="{897E017D-A5AA-4542-8AB5-63E154BA0BFC}"/>
              </a:ext>
            </a:extLst>
          </p:cNvPr>
          <p:cNvSpPr/>
          <p:nvPr/>
        </p:nvSpPr>
        <p:spPr>
          <a:xfrm rot="10800000">
            <a:off x="1300528" y="3912356"/>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54C3AC7A-BF5B-4150-96AC-FE5A64059968}"/>
              </a:ext>
            </a:extLst>
          </p:cNvPr>
          <p:cNvSpPr txBox="1"/>
          <p:nvPr/>
        </p:nvSpPr>
        <p:spPr>
          <a:xfrm>
            <a:off x="483093" y="4421943"/>
            <a:ext cx="3457575" cy="1323439"/>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t>Assess </a:t>
            </a:r>
            <a:endParaRPr lang="en-US" sz="2000">
              <a:cs typeface="Calibri" panose="020F0502020204030204"/>
            </a:endParaRPr>
          </a:p>
          <a:p>
            <a:pPr marL="342900" indent="-342900">
              <a:buFont typeface="Arial"/>
              <a:buChar char="•"/>
            </a:pPr>
            <a:r>
              <a:rPr lang="en-GB" sz="2000"/>
              <a:t>Customer demand </a:t>
            </a:r>
            <a:endParaRPr lang="en-US" sz="2000">
              <a:cs typeface="Calibri" panose="020F0502020204030204"/>
            </a:endParaRPr>
          </a:p>
          <a:p>
            <a:pPr marL="342900" indent="-342900">
              <a:buFont typeface="Arial"/>
              <a:buChar char="•"/>
            </a:pPr>
            <a:r>
              <a:rPr lang="en-GB" sz="2000"/>
              <a:t>Traction</a:t>
            </a:r>
            <a:endParaRPr lang="en-US" sz="2000">
              <a:cs typeface="Calibri" panose="020F0502020204030204"/>
            </a:endParaRPr>
          </a:p>
          <a:p>
            <a:pPr marL="342900" indent="-342900">
              <a:buFont typeface="Arial"/>
              <a:buChar char="•"/>
            </a:pPr>
            <a:r>
              <a:rPr lang="en-GB" sz="2000"/>
              <a:t>Product-market fit</a:t>
            </a:r>
            <a:endParaRPr lang="en-US" sz="2000">
              <a:cs typeface="Calibri"/>
            </a:endParaRPr>
          </a:p>
        </p:txBody>
      </p:sp>
      <p:graphicFrame>
        <p:nvGraphicFramePr>
          <p:cNvPr id="14" name="Table 2">
            <a:extLst>
              <a:ext uri="{FF2B5EF4-FFF2-40B4-BE49-F238E27FC236}">
                <a16:creationId xmlns:a16="http://schemas.microsoft.com/office/drawing/2014/main" id="{A33A394F-3E45-42E9-8597-2D02F9192C2E}"/>
              </a:ext>
            </a:extLst>
          </p:cNvPr>
          <p:cNvGraphicFramePr>
            <a:graphicFrameLocks noGrp="1"/>
          </p:cNvGraphicFramePr>
          <p:nvPr>
            <p:extLst>
              <p:ext uri="{D42A27DB-BD31-4B8C-83A1-F6EECF244321}">
                <p14:modId xmlns:p14="http://schemas.microsoft.com/office/powerpoint/2010/main" val="42534222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2" name="TextBox 1">
            <a:extLst>
              <a:ext uri="{FF2B5EF4-FFF2-40B4-BE49-F238E27FC236}">
                <a16:creationId xmlns:a16="http://schemas.microsoft.com/office/drawing/2014/main" id="{6C645870-6748-4700-9B6D-F7886093C1F4}"/>
              </a:ext>
            </a:extLst>
          </p:cNvPr>
          <p:cNvSpPr txBox="1"/>
          <p:nvPr/>
        </p:nvSpPr>
        <p:spPr>
          <a:xfrm>
            <a:off x="483093" y="1511146"/>
            <a:ext cx="3514725"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First level</a:t>
            </a:r>
            <a:endParaRPr lang="en-US"/>
          </a:p>
        </p:txBody>
      </p:sp>
      <p:sp>
        <p:nvSpPr>
          <p:cNvPr id="18" name="TextBox 17">
            <a:extLst>
              <a:ext uri="{FF2B5EF4-FFF2-40B4-BE49-F238E27FC236}">
                <a16:creationId xmlns:a16="http://schemas.microsoft.com/office/drawing/2014/main" id="{178927B3-0D99-4E36-B282-DA2B75EA93E7}"/>
              </a:ext>
            </a:extLst>
          </p:cNvPr>
          <p:cNvSpPr txBox="1"/>
          <p:nvPr/>
        </p:nvSpPr>
        <p:spPr>
          <a:xfrm>
            <a:off x="4357223" y="1545393"/>
            <a:ext cx="3514725"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Second level</a:t>
            </a:r>
            <a:endParaRPr lang="en-US">
              <a:solidFill>
                <a:schemeClr val="bg1"/>
              </a:solidFill>
            </a:endParaRPr>
          </a:p>
        </p:txBody>
      </p:sp>
      <p:sp>
        <p:nvSpPr>
          <p:cNvPr id="21" name="Isosceles Triangle 20">
            <a:extLst>
              <a:ext uri="{FF2B5EF4-FFF2-40B4-BE49-F238E27FC236}">
                <a16:creationId xmlns:a16="http://schemas.microsoft.com/office/drawing/2014/main" id="{D3B9CEA2-E26A-4142-8C42-46F443D1E6DA}"/>
              </a:ext>
            </a:extLst>
          </p:cNvPr>
          <p:cNvSpPr/>
          <p:nvPr/>
        </p:nvSpPr>
        <p:spPr>
          <a:xfrm rot="10800000">
            <a:off x="5271409" y="3912355"/>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06E8C5D-62E9-41EA-9D38-A587DEFB9699}"/>
              </a:ext>
            </a:extLst>
          </p:cNvPr>
          <p:cNvSpPr/>
          <p:nvPr/>
        </p:nvSpPr>
        <p:spPr>
          <a:xfrm>
            <a:off x="837225" y="862417"/>
            <a:ext cx="3339116" cy="58596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bg1"/>
                </a:solidFill>
                <a:latin typeface="Segoe UI"/>
                <a:cs typeface="Segoe UI"/>
              </a:rPr>
              <a:t>Digital Footprint</a:t>
            </a:r>
            <a:endParaRPr lang="en-US" sz="2800">
              <a:solidFill>
                <a:schemeClr val="bg1"/>
              </a:solidFill>
              <a:latin typeface="Segoe UI"/>
              <a:cs typeface="Segoe UI"/>
            </a:endParaRPr>
          </a:p>
        </p:txBody>
      </p:sp>
      <p:sp>
        <p:nvSpPr>
          <p:cNvPr id="26" name="TextBox 25">
            <a:extLst>
              <a:ext uri="{FF2B5EF4-FFF2-40B4-BE49-F238E27FC236}">
                <a16:creationId xmlns:a16="http://schemas.microsoft.com/office/drawing/2014/main" id="{1543569D-0F74-41BF-B5C8-1A9DA2D1932A}"/>
              </a:ext>
            </a:extLst>
          </p:cNvPr>
          <p:cNvSpPr txBox="1"/>
          <p:nvPr/>
        </p:nvSpPr>
        <p:spPr>
          <a:xfrm>
            <a:off x="8231353" y="1545392"/>
            <a:ext cx="3512145" cy="379770"/>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Third level</a:t>
            </a:r>
            <a:endParaRPr lang="en-US">
              <a:solidFill>
                <a:schemeClr val="bg1"/>
              </a:solidFill>
            </a:endParaRPr>
          </a:p>
        </p:txBody>
      </p:sp>
      <p:sp>
        <p:nvSpPr>
          <p:cNvPr id="19" name="TextBox 18">
            <a:extLst>
              <a:ext uri="{FF2B5EF4-FFF2-40B4-BE49-F238E27FC236}">
                <a16:creationId xmlns:a16="http://schemas.microsoft.com/office/drawing/2014/main" id="{BF105BDB-B58E-4840-AC09-10325CE0AA28}"/>
              </a:ext>
            </a:extLst>
          </p:cNvPr>
          <p:cNvSpPr txBox="1"/>
          <p:nvPr/>
        </p:nvSpPr>
        <p:spPr>
          <a:xfrm>
            <a:off x="8228656" y="1916867"/>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GB" sz="2000">
                <a:ea typeface="+mn-lt"/>
                <a:cs typeface="+mn-lt"/>
              </a:rPr>
              <a:t>Sourcing/scouting algorithm</a:t>
            </a:r>
            <a:endParaRPr lang="en-US" sz="2000">
              <a:ea typeface="+mn-lt"/>
              <a:cs typeface="+mn-lt"/>
            </a:endParaRPr>
          </a:p>
          <a:p>
            <a:pPr marL="342900" indent="-342900" algn="just">
              <a:lnSpc>
                <a:spcPct val="150000"/>
              </a:lnSpc>
              <a:buFont typeface="Arial"/>
              <a:buChar char="•"/>
            </a:pPr>
            <a:r>
              <a:rPr lang="en-GB" sz="2000">
                <a:ea typeface="+mn-lt"/>
                <a:cs typeface="+mn-lt"/>
              </a:rPr>
              <a:t>Predictive instead of reactive</a:t>
            </a:r>
          </a:p>
          <a:p>
            <a:pPr marL="342900" indent="-342900" algn="just">
              <a:lnSpc>
                <a:spcPct val="150000"/>
              </a:lnSpc>
              <a:buFont typeface="Arial"/>
              <a:buChar char="•"/>
            </a:pPr>
            <a:endParaRPr lang="en-GB" sz="2000" dirty="0">
              <a:ea typeface="+mn-lt"/>
              <a:cs typeface="+mn-lt"/>
            </a:endParaRPr>
          </a:p>
        </p:txBody>
      </p:sp>
      <p:sp>
        <p:nvSpPr>
          <p:cNvPr id="20" name="TextBox 19">
            <a:extLst>
              <a:ext uri="{FF2B5EF4-FFF2-40B4-BE49-F238E27FC236}">
                <a16:creationId xmlns:a16="http://schemas.microsoft.com/office/drawing/2014/main" id="{3094F6CE-C7BB-4146-AAC5-DF6211E45CDA}"/>
              </a:ext>
            </a:extLst>
          </p:cNvPr>
          <p:cNvSpPr txBox="1"/>
          <p:nvPr/>
        </p:nvSpPr>
        <p:spPr>
          <a:xfrm>
            <a:off x="8228656" y="4421943"/>
            <a:ext cx="3514725"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cs typeface="Calibri" panose="020F0502020204030204"/>
              </a:rPr>
              <a:t>Predict when and how much startup might raise</a:t>
            </a:r>
            <a:endParaRPr lang="en-GB" sz="2000" dirty="0">
              <a:cs typeface="Calibri" panose="020F0502020204030204"/>
            </a:endParaRPr>
          </a:p>
          <a:p>
            <a:pPr marL="285750" indent="-285750" algn="just">
              <a:buFont typeface="Arial"/>
              <a:buChar char="•"/>
            </a:pPr>
            <a:r>
              <a:rPr lang="en-GB" sz="2000">
                <a:cs typeface="Calibri" panose="020F0502020204030204"/>
              </a:rPr>
              <a:t>Continuously crawls the web to find new profiles monitors activity, growth, news, user engagement</a:t>
            </a:r>
            <a:endParaRPr lang="en-US" sz="2000">
              <a:cs typeface="Calibri"/>
            </a:endParaRPr>
          </a:p>
        </p:txBody>
      </p:sp>
      <p:sp>
        <p:nvSpPr>
          <p:cNvPr id="22" name="Isosceles Triangle 21">
            <a:extLst>
              <a:ext uri="{FF2B5EF4-FFF2-40B4-BE49-F238E27FC236}">
                <a16:creationId xmlns:a16="http://schemas.microsoft.com/office/drawing/2014/main" id="{45587FB7-88B8-432C-BB3C-E4F7F29FFF45}"/>
              </a:ext>
            </a:extLst>
          </p:cNvPr>
          <p:cNvSpPr/>
          <p:nvPr/>
        </p:nvSpPr>
        <p:spPr>
          <a:xfrm rot="10800000">
            <a:off x="9141341" y="3912355"/>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210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097ECD-E9FB-41B1-968F-F85C0BD82158}"/>
              </a:ext>
            </a:extLst>
          </p:cNvPr>
          <p:cNvSpPr/>
          <p:nvPr/>
        </p:nvSpPr>
        <p:spPr>
          <a:xfrm>
            <a:off x="1170600" y="938617"/>
            <a:ext cx="4272566" cy="728841"/>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a:ea typeface="Open Sans" panose="020B0606030504020204" pitchFamily="34" charset="0"/>
                <a:cs typeface="Open Sans" panose="020B0606030504020204" pitchFamily="34" charset="0"/>
              </a:rPr>
              <a:t>Case Study: Hone Capital</a:t>
            </a:r>
          </a:p>
        </p:txBody>
      </p:sp>
      <p:sp>
        <p:nvSpPr>
          <p:cNvPr id="21" name="Title 1">
            <a:extLst>
              <a:ext uri="{FF2B5EF4-FFF2-40B4-BE49-F238E27FC236}">
                <a16:creationId xmlns:a16="http://schemas.microsoft.com/office/drawing/2014/main" id="{4F4F5E0B-721D-4C77-BFE2-F1A6BCF76A0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a:ea typeface="Tahoma"/>
                <a:cs typeface="Segoe UI"/>
              </a:rPr>
              <a:t>Deal sourcing</a:t>
            </a:r>
            <a:endParaRPr lang="en-US"/>
          </a:p>
        </p:txBody>
      </p:sp>
      <p:pic>
        <p:nvPicPr>
          <p:cNvPr id="22" name="Picture 2" descr="Meet the New Protégé Ventures Team! | by Protégé Ventures | Medium">
            <a:extLst>
              <a:ext uri="{FF2B5EF4-FFF2-40B4-BE49-F238E27FC236}">
                <a16:creationId xmlns:a16="http://schemas.microsoft.com/office/drawing/2014/main" id="{D0524093-2F52-43B6-9FDF-D0B5DD3D6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849573E-0D57-4FAD-AA01-6BEAACE608FC}"/>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4">
            <a:extLst>
              <a:ext uri="{FF2B5EF4-FFF2-40B4-BE49-F238E27FC236}">
                <a16:creationId xmlns:a16="http://schemas.microsoft.com/office/drawing/2014/main" id="{FB559C81-A989-4034-A322-C729664342E4}"/>
              </a:ext>
            </a:extLst>
          </p:cNvPr>
          <p:cNvPicPr>
            <a:picLocks noChangeAspect="1"/>
          </p:cNvPicPr>
          <p:nvPr/>
        </p:nvPicPr>
        <p:blipFill rotWithShape="1">
          <a:blip r:embed="rId4"/>
          <a:srcRect t="32500" b="34500"/>
          <a:stretch/>
        </p:blipFill>
        <p:spPr>
          <a:xfrm>
            <a:off x="7528427" y="800100"/>
            <a:ext cx="2430819" cy="912157"/>
          </a:xfrm>
          <a:prstGeom prst="rect">
            <a:avLst/>
          </a:prstGeom>
        </p:spPr>
      </p:pic>
      <p:graphicFrame>
        <p:nvGraphicFramePr>
          <p:cNvPr id="11" name="Table 2">
            <a:extLst>
              <a:ext uri="{FF2B5EF4-FFF2-40B4-BE49-F238E27FC236}">
                <a16:creationId xmlns:a16="http://schemas.microsoft.com/office/drawing/2014/main" id="{E7699A52-9869-4B83-A9C3-D826D6D2E299}"/>
              </a:ext>
            </a:extLst>
          </p:cNvPr>
          <p:cNvGraphicFramePr>
            <a:graphicFrameLocks noGrp="1"/>
          </p:cNvGraphicFramePr>
          <p:nvPr>
            <p:extLst>
              <p:ext uri="{D42A27DB-BD31-4B8C-83A1-F6EECF244321}">
                <p14:modId xmlns:p14="http://schemas.microsoft.com/office/powerpoint/2010/main" val="42534222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3" name="TextBox 2">
            <a:extLst>
              <a:ext uri="{FF2B5EF4-FFF2-40B4-BE49-F238E27FC236}">
                <a16:creationId xmlns:a16="http://schemas.microsoft.com/office/drawing/2014/main" id="{ACC8A5F6-D15E-435F-9DFE-BAA937C1FD98}"/>
              </a:ext>
            </a:extLst>
          </p:cNvPr>
          <p:cNvSpPr txBox="1"/>
          <p:nvPr/>
        </p:nvSpPr>
        <p:spPr>
          <a:xfrm>
            <a:off x="838200" y="1790700"/>
            <a:ext cx="5143500"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Description</a:t>
            </a:r>
            <a:endParaRPr lang="en-US" b="1">
              <a:solidFill>
                <a:schemeClr val="bg1"/>
              </a:solidFill>
              <a:latin typeface="Contonso global "/>
              <a:cs typeface="Calibri" panose="020F0502020204030204"/>
            </a:endParaRPr>
          </a:p>
        </p:txBody>
      </p:sp>
      <p:sp>
        <p:nvSpPr>
          <p:cNvPr id="12" name="TextBox 11">
            <a:extLst>
              <a:ext uri="{FF2B5EF4-FFF2-40B4-BE49-F238E27FC236}">
                <a16:creationId xmlns:a16="http://schemas.microsoft.com/office/drawing/2014/main" id="{175692AE-7160-4F57-8D49-6E8F531590BC}"/>
              </a:ext>
            </a:extLst>
          </p:cNvPr>
          <p:cNvSpPr txBox="1"/>
          <p:nvPr/>
        </p:nvSpPr>
        <p:spPr>
          <a:xfrm>
            <a:off x="6210300" y="1790700"/>
            <a:ext cx="5143500" cy="369332"/>
          </a:xfrm>
          <a:prstGeom prst="rect">
            <a:avLst/>
          </a:prstGeom>
          <a:solidFill>
            <a:schemeClr val="bg2">
              <a:lumMod val="50000"/>
            </a:schemeClr>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Technology</a:t>
            </a:r>
            <a:endParaRPr lang="en-US"/>
          </a:p>
        </p:txBody>
      </p:sp>
      <p:sp>
        <p:nvSpPr>
          <p:cNvPr id="13" name="TextBox 12">
            <a:extLst>
              <a:ext uri="{FF2B5EF4-FFF2-40B4-BE49-F238E27FC236}">
                <a16:creationId xmlns:a16="http://schemas.microsoft.com/office/drawing/2014/main" id="{1FE9F62B-181C-4160-981F-CEC99EF3EE7B}"/>
              </a:ext>
            </a:extLst>
          </p:cNvPr>
          <p:cNvSpPr txBox="1"/>
          <p:nvPr/>
        </p:nvSpPr>
        <p:spPr>
          <a:xfrm>
            <a:off x="838199" y="2162175"/>
            <a:ext cx="5143500" cy="1569660"/>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latin typeface="Contonso global "/>
                <a:cs typeface="Calibri" panose="020F0502020204030204"/>
              </a:rPr>
              <a:t>VC arm of Chinese PE firm CSC Group</a:t>
            </a:r>
          </a:p>
          <a:p>
            <a:pPr marL="285750" indent="-285750">
              <a:buFont typeface="Wingdings"/>
              <a:buChar char="§"/>
            </a:pPr>
            <a:r>
              <a:rPr lang="en-GB" sz="1600" dirty="0">
                <a:latin typeface="Contonso global "/>
                <a:cs typeface="Calibri" panose="020F0502020204030204"/>
              </a:rPr>
              <a:t>$400 </a:t>
            </a:r>
            <a:r>
              <a:rPr lang="en-GB" sz="1600" dirty="0" err="1">
                <a:latin typeface="Contonso global "/>
                <a:cs typeface="Calibri" panose="020F0502020204030204"/>
              </a:rPr>
              <a:t>mn</a:t>
            </a:r>
            <a:r>
              <a:rPr lang="en-GB" sz="1600" dirty="0">
                <a:latin typeface="Contonso global "/>
                <a:cs typeface="Calibri" panose="020F0502020204030204"/>
              </a:rPr>
              <a:t> committed, mandate to invest in hundreds of quality </a:t>
            </a:r>
            <a:r>
              <a:rPr lang="en-GB" sz="1600" dirty="0" err="1">
                <a:latin typeface="Contonso global "/>
                <a:cs typeface="Calibri" panose="020F0502020204030204"/>
              </a:rPr>
              <a:t>startups</a:t>
            </a:r>
            <a:r>
              <a:rPr lang="en-GB" sz="1600" dirty="0">
                <a:latin typeface="Contonso global "/>
                <a:cs typeface="Calibri" panose="020F0502020204030204"/>
              </a:rPr>
              <a:t> as fast as possible</a:t>
            </a:r>
          </a:p>
          <a:p>
            <a:pPr marL="285750" indent="-285750">
              <a:buFont typeface="Wingdings"/>
              <a:buChar char="§"/>
            </a:pPr>
            <a:r>
              <a:rPr lang="en-GB" sz="1600" dirty="0">
                <a:latin typeface="Contonso global "/>
                <a:cs typeface="Calibri" panose="020F0502020204030204"/>
              </a:rPr>
              <a:t>Founded in 2015, became SV's most active seed investor in 2017 (excl. Accelerators)</a:t>
            </a:r>
          </a:p>
          <a:p>
            <a:pPr marL="285750" indent="-285750">
              <a:buFont typeface="Wingdings"/>
              <a:buChar char="§"/>
            </a:pPr>
            <a:r>
              <a:rPr lang="en-GB" sz="1600" dirty="0">
                <a:latin typeface="Contonso global "/>
                <a:cs typeface="Calibri" panose="020F0502020204030204"/>
              </a:rPr>
              <a:t>Established strategic partnership with AngelList</a:t>
            </a:r>
          </a:p>
        </p:txBody>
      </p:sp>
      <p:sp>
        <p:nvSpPr>
          <p:cNvPr id="14" name="TextBox 13">
            <a:extLst>
              <a:ext uri="{FF2B5EF4-FFF2-40B4-BE49-F238E27FC236}">
                <a16:creationId xmlns:a16="http://schemas.microsoft.com/office/drawing/2014/main" id="{0A938A60-0ABB-4E70-B458-70495B4C5A7A}"/>
              </a:ext>
            </a:extLst>
          </p:cNvPr>
          <p:cNvSpPr txBox="1"/>
          <p:nvPr/>
        </p:nvSpPr>
        <p:spPr>
          <a:xfrm>
            <a:off x="6210299" y="2150452"/>
            <a:ext cx="5155223" cy="1600438"/>
          </a:xfrm>
          <a:prstGeom prst="rect">
            <a:avLst/>
          </a:prstGeom>
          <a:solidFill>
            <a:schemeClr val="bg1">
              <a:lumMod val="95000"/>
            </a:schemeClr>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latin typeface="Contonso global "/>
                <a:cs typeface="Calibri" panose="020F0502020204030204"/>
              </a:rPr>
              <a:t>ML model feeds on database of more than 30,000 deals </a:t>
            </a:r>
          </a:p>
          <a:p>
            <a:pPr marL="285750" indent="-285750">
              <a:buFont typeface="Wingdings"/>
              <a:buChar char="§"/>
            </a:pPr>
            <a:r>
              <a:rPr lang="en-GB" sz="1600" dirty="0">
                <a:latin typeface="Contonso global "/>
                <a:cs typeface="Calibri" panose="020F0502020204030204"/>
              </a:rPr>
              <a:t>Explored over 400 distinct characteristics</a:t>
            </a:r>
          </a:p>
          <a:p>
            <a:pPr marL="285750" indent="-285750">
              <a:buFont typeface="Wingdings"/>
              <a:buChar char="§"/>
            </a:pPr>
            <a:r>
              <a:rPr lang="en-GB" sz="1600" dirty="0">
                <a:latin typeface="Contonso global "/>
                <a:cs typeface="Calibri" panose="020F0502020204030204"/>
              </a:rPr>
              <a:t>Further filtered to 20 indicators most predictive of future success</a:t>
            </a:r>
          </a:p>
          <a:p>
            <a:endParaRPr lang="en-GB" sz="1600" dirty="0">
              <a:latin typeface="Contonso global "/>
              <a:cs typeface="Calibri" panose="020F0502020204030204"/>
            </a:endParaRPr>
          </a:p>
          <a:p>
            <a:endParaRPr lang="en-GB" dirty="0">
              <a:latin typeface="Contonso global "/>
              <a:cs typeface="Calibri" panose="020F0502020204030204"/>
            </a:endParaRPr>
          </a:p>
        </p:txBody>
      </p:sp>
      <p:sp>
        <p:nvSpPr>
          <p:cNvPr id="17" name="TextBox 16">
            <a:extLst>
              <a:ext uri="{FF2B5EF4-FFF2-40B4-BE49-F238E27FC236}">
                <a16:creationId xmlns:a16="http://schemas.microsoft.com/office/drawing/2014/main" id="{AF6AD88A-0D1B-487F-A97D-38BCA67A3ACC}"/>
              </a:ext>
            </a:extLst>
          </p:cNvPr>
          <p:cNvSpPr txBox="1"/>
          <p:nvPr/>
        </p:nvSpPr>
        <p:spPr>
          <a:xfrm>
            <a:off x="6210299" y="4048124"/>
            <a:ext cx="5143500" cy="369332"/>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Result</a:t>
            </a:r>
            <a:endParaRPr lang="en-US"/>
          </a:p>
        </p:txBody>
      </p:sp>
      <p:sp>
        <p:nvSpPr>
          <p:cNvPr id="16" name="TextBox 15">
            <a:extLst>
              <a:ext uri="{FF2B5EF4-FFF2-40B4-BE49-F238E27FC236}">
                <a16:creationId xmlns:a16="http://schemas.microsoft.com/office/drawing/2014/main" id="{766D3616-98CA-4D20-978B-AE2F8E3B17F7}"/>
              </a:ext>
            </a:extLst>
          </p:cNvPr>
          <p:cNvSpPr txBox="1"/>
          <p:nvPr/>
        </p:nvSpPr>
        <p:spPr>
          <a:xfrm>
            <a:off x="6210299" y="4419600"/>
            <a:ext cx="5143500" cy="1846659"/>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ea typeface="+mn-lt"/>
                <a:cs typeface="+mn-lt"/>
              </a:rPr>
              <a:t>Increased deal flow by up to 20 deals per week</a:t>
            </a:r>
          </a:p>
          <a:p>
            <a:pPr marL="285750" indent="-285750">
              <a:buFont typeface="Wingdings"/>
              <a:buChar char="§"/>
            </a:pPr>
            <a:r>
              <a:rPr lang="en-GB" sz="1600" dirty="0">
                <a:ea typeface="+mn-lt"/>
                <a:cs typeface="+mn-lt"/>
              </a:rPr>
              <a:t>Significant improvement in diversity and quality of deals sourced</a:t>
            </a:r>
          </a:p>
          <a:p>
            <a:pPr marL="285750" indent="-285750">
              <a:buFont typeface="Wingdings"/>
              <a:buChar char="§"/>
            </a:pPr>
            <a:r>
              <a:rPr lang="en-GB" sz="1600" dirty="0">
                <a:cs typeface="Calibri" panose="020F0502020204030204"/>
              </a:rPr>
              <a:t>50% of seed stage deals have led to follow-on investments (above industry average)</a:t>
            </a:r>
          </a:p>
          <a:p>
            <a:pPr marL="285750" indent="-285750">
              <a:buFont typeface="Wingdings"/>
              <a:buChar char="§"/>
            </a:pPr>
            <a:r>
              <a:rPr lang="en-GB" sz="1600" dirty="0">
                <a:cs typeface="Calibri" panose="020F0502020204030204"/>
              </a:rPr>
              <a:t>Unrealized returns among top 20% of investors</a:t>
            </a:r>
          </a:p>
          <a:p>
            <a:endParaRPr lang="en-GB" dirty="0">
              <a:cs typeface="Calibri" panose="020F0502020204030204"/>
            </a:endParaRPr>
          </a:p>
        </p:txBody>
      </p:sp>
      <p:sp>
        <p:nvSpPr>
          <p:cNvPr id="18" name="TextBox 17">
            <a:extLst>
              <a:ext uri="{FF2B5EF4-FFF2-40B4-BE49-F238E27FC236}">
                <a16:creationId xmlns:a16="http://schemas.microsoft.com/office/drawing/2014/main" id="{675E83B2-DCE3-4986-8A25-1E5177AE71D0}"/>
              </a:ext>
            </a:extLst>
          </p:cNvPr>
          <p:cNvSpPr txBox="1"/>
          <p:nvPr/>
        </p:nvSpPr>
        <p:spPr>
          <a:xfrm>
            <a:off x="838199" y="4048124"/>
            <a:ext cx="5143500" cy="369332"/>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Key Insights</a:t>
            </a:r>
            <a:endParaRPr lang="en-US"/>
          </a:p>
        </p:txBody>
      </p:sp>
      <p:sp>
        <p:nvSpPr>
          <p:cNvPr id="19" name="TextBox 18">
            <a:extLst>
              <a:ext uri="{FF2B5EF4-FFF2-40B4-BE49-F238E27FC236}">
                <a16:creationId xmlns:a16="http://schemas.microsoft.com/office/drawing/2014/main" id="{1C59113F-28AA-4345-93A3-CE459A32BFCF}"/>
              </a:ext>
            </a:extLst>
          </p:cNvPr>
          <p:cNvSpPr txBox="1"/>
          <p:nvPr/>
        </p:nvSpPr>
        <p:spPr>
          <a:xfrm>
            <a:off x="838199" y="4419600"/>
            <a:ext cx="5143500" cy="1815882"/>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cs typeface="Calibri" panose="020F0502020204030204"/>
              </a:rPr>
              <a:t>Average seed investment </a:t>
            </a:r>
            <a:endParaRPr lang="en-US" sz="1600" dirty="0"/>
          </a:p>
          <a:p>
            <a:r>
              <a:rPr lang="en-GB" sz="1600" dirty="0">
                <a:cs typeface="Calibri" panose="020F0502020204030204"/>
              </a:rPr>
              <a:t>$1.5 million for </a:t>
            </a:r>
            <a:r>
              <a:rPr lang="en-GB" sz="1600" dirty="0" err="1">
                <a:cs typeface="Calibri" panose="020F0502020204030204"/>
              </a:rPr>
              <a:t>startups</a:t>
            </a:r>
            <a:r>
              <a:rPr lang="en-GB" sz="1600" dirty="0">
                <a:cs typeface="Calibri" panose="020F0502020204030204"/>
              </a:rPr>
              <a:t> that advance to Series A</a:t>
            </a:r>
          </a:p>
          <a:p>
            <a:r>
              <a:rPr lang="en-GB" sz="1600" dirty="0">
                <a:cs typeface="Calibri" panose="020F0502020204030204"/>
              </a:rPr>
              <a:t>$0.5 million for </a:t>
            </a:r>
            <a:r>
              <a:rPr lang="en-GB" sz="1600" dirty="0" err="1">
                <a:cs typeface="Calibri" panose="020F0502020204030204"/>
              </a:rPr>
              <a:t>startups</a:t>
            </a:r>
            <a:r>
              <a:rPr lang="en-GB" sz="1600" dirty="0">
                <a:cs typeface="Calibri" panose="020F0502020204030204"/>
              </a:rPr>
              <a:t> that fail to advance</a:t>
            </a:r>
          </a:p>
          <a:p>
            <a:pPr marL="285750" indent="-285750">
              <a:buFont typeface="Wingdings"/>
              <a:buChar char="§"/>
            </a:pPr>
            <a:r>
              <a:rPr lang="en-GB" sz="1600" dirty="0">
                <a:cs typeface="Calibri" panose="020F0502020204030204"/>
              </a:rPr>
              <a:t>Background of founders</a:t>
            </a:r>
          </a:p>
          <a:p>
            <a:r>
              <a:rPr lang="en-GB" sz="1600" dirty="0">
                <a:cs typeface="Calibri" panose="020F0502020204030204"/>
              </a:rPr>
              <a:t>Deal with two founders from different universities is twice as likely to succeed as those with founders from the same university</a:t>
            </a:r>
          </a:p>
        </p:txBody>
      </p:sp>
    </p:spTree>
    <p:extLst>
      <p:ext uri="{BB962C8B-B14F-4D97-AF65-F5344CB8AC3E}">
        <p14:creationId xmlns:p14="http://schemas.microsoft.com/office/powerpoint/2010/main" val="18583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5281</Words>
  <Application>Microsoft Office PowerPoint</Application>
  <PresentationFormat>Widescreen</PresentationFormat>
  <Paragraphs>545</Paragraphs>
  <Slides>27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Contonso global </vt:lpstr>
      <vt:lpstr>Contoso Global</vt:lpstr>
      <vt:lpstr>Open Sans</vt: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Science for Deal Scoring</vt:lpstr>
      <vt:lpstr>Supervised Classification</vt:lpstr>
      <vt:lpstr>Unsupervised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DATA SCIENCE STUFF</dc:title>
  <dc:creator>Dong Yue, Felix Wang</dc:creator>
  <cp:lastModifiedBy>Dong Yue, Felix Wang</cp:lastModifiedBy>
  <cp:revision>49</cp:revision>
  <dcterms:created xsi:type="dcterms:W3CDTF">2021-03-11T17:16:08Z</dcterms:created>
  <dcterms:modified xsi:type="dcterms:W3CDTF">2021-04-03T17:43:57Z</dcterms:modified>
</cp:coreProperties>
</file>