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14"/>
  </p:notesMasterIdLst>
  <p:handoutMasterIdLst>
    <p:handoutMasterId r:id="rId15"/>
  </p:handoutMasterIdLst>
  <p:sldIdLst>
    <p:sldId id="256" r:id="rId6"/>
    <p:sldId id="257" r:id="rId7"/>
    <p:sldId id="258" r:id="rId8"/>
    <p:sldId id="259" r:id="rId9"/>
    <p:sldId id="261" r:id="rId10"/>
    <p:sldId id="260" r:id="rId11"/>
    <p:sldId id="262" r:id="rId12"/>
    <p:sldId id="263" r:id="rId1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24/11/2022</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11/24/2022</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24/11/2022</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24/11/2022</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white-british-airways-taking-off-the-runway-164589/"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p:txBody>
          <a:bodyPr/>
          <a:lstStyle/>
          <a:p>
            <a:r>
              <a:rPr lang="en-GB" dirty="0"/>
              <a:t>BRITISH AIRWAYS AIRLINE ANALYSIS</a:t>
            </a:r>
          </a:p>
        </p:txBody>
      </p:sp>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p:txBody>
          <a:bodyPr/>
          <a:lstStyle/>
          <a:p>
            <a:r>
              <a:rPr lang="en-GB" dirty="0"/>
              <a:t>IN-DEPTH ANALYSIS OF BRITISH AIRWAYS CUSTOMER REVIEWS</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p:txBody>
          <a:bodyPr/>
          <a:lstStyle/>
          <a:p>
            <a:r>
              <a:rPr lang="en-GB" dirty="0"/>
              <a:t>FORTUNE NWANWKO [THE WEIRD ANALYST]</a:t>
            </a:r>
          </a:p>
        </p:txBody>
      </p:sp>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dirty="0"/>
              <a:t>Project recap</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5973097" y="1327354"/>
            <a:ext cx="5840361" cy="5207158"/>
          </a:xfrm>
        </p:spPr>
        <p:txBody>
          <a:bodyPr/>
          <a:lstStyle/>
          <a:p>
            <a:r>
              <a:rPr lang="en-GB" sz="2000" dirty="0"/>
              <a:t>British Airways is the biggest airline in the UK and also the flag carrier airline in the UK. Every day thousands of BA flights arrive and depart from the UK, carrying customers across the world  </a:t>
            </a:r>
          </a:p>
          <a:p>
            <a:r>
              <a:rPr lang="en-GB" sz="2000" dirty="0"/>
              <a:t>British Airways relies heavily on customer feedback to improve customer experience. </a:t>
            </a:r>
          </a:p>
          <a:p>
            <a:r>
              <a:rPr lang="en-GB" sz="2000" dirty="0"/>
              <a:t>I have been tasked to do the following </a:t>
            </a:r>
          </a:p>
          <a:p>
            <a:pPr marL="342900" indent="-342900">
              <a:buFont typeface="Arial" panose="020B0604020202020204" pitchFamily="34" charset="0"/>
              <a:buChar char="•"/>
            </a:pPr>
            <a:r>
              <a:rPr lang="en-GB" sz="2000" dirty="0"/>
              <a:t>Scrape data containing customer feedback from an independent website</a:t>
            </a:r>
          </a:p>
          <a:p>
            <a:pPr marL="342900" indent="-342900">
              <a:buFont typeface="Arial" panose="020B0604020202020204" pitchFamily="34" charset="0"/>
              <a:buChar char="•"/>
            </a:pPr>
            <a:r>
              <a:rPr lang="en-GB" sz="2000" dirty="0"/>
              <a:t>Perform analysis of the data  </a:t>
            </a:r>
          </a:p>
          <a:p>
            <a:pPr marL="342900" indent="-342900">
              <a:buFont typeface="Arial" panose="020B0604020202020204" pitchFamily="34" charset="0"/>
              <a:buChar char="•"/>
            </a:pPr>
            <a:r>
              <a:rPr lang="en-GB" sz="2000" dirty="0"/>
              <a:t>Present findings to stakeholders</a:t>
            </a:r>
          </a:p>
        </p:txBody>
      </p:sp>
      <p:pic>
        <p:nvPicPr>
          <p:cNvPr id="6" name="Picture 5">
            <a:extLst>
              <a:ext uri="{FF2B5EF4-FFF2-40B4-BE49-F238E27FC236}">
                <a16:creationId xmlns:a16="http://schemas.microsoft.com/office/drawing/2014/main" id="{155A4DF8-7252-57DE-265B-AC4E355830C6}"/>
              </a:ext>
            </a:extLst>
          </p:cNvPr>
          <p:cNvPicPr>
            <a:picLocks noChangeAspect="1"/>
          </p:cNvPicPr>
          <p:nvPr/>
        </p:nvPicPr>
        <p:blipFill>
          <a:blip r:embed="rId2"/>
          <a:stretch>
            <a:fillRect/>
          </a:stretch>
        </p:blipFill>
        <p:spPr>
          <a:xfrm>
            <a:off x="181606" y="1133233"/>
            <a:ext cx="5492761" cy="5595400"/>
          </a:xfrm>
          <a:prstGeom prst="rect">
            <a:avLst/>
          </a:prstGeom>
        </p:spPr>
      </p:pic>
    </p:spTree>
    <p:extLst>
      <p:ext uri="{BB962C8B-B14F-4D97-AF65-F5344CB8AC3E}">
        <p14:creationId xmlns:p14="http://schemas.microsoft.com/office/powerpoint/2010/main" val="253919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b="1" dirty="0"/>
              <a:t>PROBLEM</a:t>
            </a:r>
            <a:r>
              <a:rPr lang="en-GB" dirty="0"/>
              <a:t> </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7226709" y="1356852"/>
            <a:ext cx="3970377" cy="4748673"/>
          </a:xfrm>
        </p:spPr>
        <p:txBody>
          <a:bodyPr/>
          <a:lstStyle/>
          <a:p>
            <a:r>
              <a:rPr lang="en-GB" sz="2000" dirty="0"/>
              <a:t>Thousands of flights daily arriving and depart from the UK, carrying customers around the world. </a:t>
            </a:r>
          </a:p>
          <a:p>
            <a:pPr marL="285750" indent="-285750">
              <a:buFont typeface="Arial" panose="020B0604020202020204" pitchFamily="34" charset="0"/>
              <a:buChar char="•"/>
            </a:pPr>
            <a:r>
              <a:rPr lang="en-GB" sz="2000" dirty="0"/>
              <a:t>How do we cater to customer needs?</a:t>
            </a:r>
          </a:p>
          <a:p>
            <a:pPr marL="285750" indent="-285750">
              <a:buFont typeface="Arial" panose="020B0604020202020204" pitchFamily="34" charset="0"/>
              <a:buChar char="•"/>
            </a:pPr>
            <a:r>
              <a:rPr lang="en-GB" sz="2000" dirty="0"/>
              <a:t>How do we reduce costs and increase revenue?</a:t>
            </a:r>
          </a:p>
          <a:p>
            <a:pPr marL="285750" indent="-285750">
              <a:buFont typeface="Arial" panose="020B0604020202020204" pitchFamily="34" charset="0"/>
              <a:buChar char="•"/>
            </a:pPr>
            <a:r>
              <a:rPr lang="en-GB" sz="2000" dirty="0"/>
              <a:t>Are our top-class customers happy with our services?</a:t>
            </a:r>
          </a:p>
        </p:txBody>
      </p:sp>
      <p:pic>
        <p:nvPicPr>
          <p:cNvPr id="5" name="Picture 4">
            <a:extLst>
              <a:ext uri="{FF2B5EF4-FFF2-40B4-BE49-F238E27FC236}">
                <a16:creationId xmlns:a16="http://schemas.microsoft.com/office/drawing/2014/main" id="{6C224434-ABFC-91A8-3431-C5659F8C6E7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3239" y="1135626"/>
            <a:ext cx="6931742" cy="5619135"/>
          </a:xfrm>
          <a:prstGeom prst="rect">
            <a:avLst/>
          </a:prstGeom>
        </p:spPr>
      </p:pic>
    </p:spTree>
    <p:extLst>
      <p:ext uri="{BB962C8B-B14F-4D97-AF65-F5344CB8AC3E}">
        <p14:creationId xmlns:p14="http://schemas.microsoft.com/office/powerpoint/2010/main" val="313656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sz="2400" dirty="0"/>
              <a:t>RECOMMENDATION BY TYPE OF TRAVELLERS</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447675" y="1356852"/>
            <a:ext cx="4478286" cy="4970206"/>
          </a:xfrm>
        </p:spPr>
        <p:txBody>
          <a:bodyPr/>
          <a:lstStyle/>
          <a:p>
            <a:r>
              <a:rPr lang="en-GB" sz="2000" dirty="0"/>
              <a:t>According to my analysis, a customer is 36 per cent likely to recommend British Airways Airline to another person or company.</a:t>
            </a:r>
          </a:p>
          <a:p>
            <a:r>
              <a:rPr lang="en-GB" sz="2000" dirty="0"/>
              <a:t>Couples travelling for leisure purposes are most likely to recommend BA Airlines at 38%. </a:t>
            </a:r>
          </a:p>
          <a:p>
            <a:r>
              <a:rPr lang="en-GB" sz="2000" dirty="0"/>
              <a:t>Customers travelling for business purposes are least likely to recommend BA Airlines at 34% falling 2% short of the average. </a:t>
            </a:r>
          </a:p>
          <a:p>
            <a:r>
              <a:rPr lang="en-GB" sz="2000" dirty="0"/>
              <a:t>Other customers include Solo Leisure at 35% and Family leisure at 37%</a:t>
            </a:r>
          </a:p>
        </p:txBody>
      </p:sp>
      <p:pic>
        <p:nvPicPr>
          <p:cNvPr id="3073" name="Picture 1" descr="Recommendation by Type Traveller">
            <a:extLst>
              <a:ext uri="{FF2B5EF4-FFF2-40B4-BE49-F238E27FC236}">
                <a16:creationId xmlns:a16="http://schemas.microsoft.com/office/drawing/2014/main" id="{6EF03BBF-8ED5-4D87-8488-F76CBCA07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38" y="1224117"/>
            <a:ext cx="6268065" cy="497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84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sz="2400" dirty="0"/>
              <a:t>RECOMMENDATION BY SEAT TYPE</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447675" y="1356852"/>
            <a:ext cx="4478286" cy="4970206"/>
          </a:xfrm>
        </p:spPr>
        <p:txBody>
          <a:bodyPr/>
          <a:lstStyle/>
          <a:p>
            <a:r>
              <a:rPr lang="en-GB" sz="2000" dirty="0"/>
              <a:t>According to the data, first-class passengers are the most likely to recommend BA Airlines with 42% which is 6% above average.</a:t>
            </a:r>
          </a:p>
          <a:p>
            <a:r>
              <a:rPr lang="en-GB" sz="2000" dirty="0"/>
              <a:t>Premium Economy passengers are the least likely to recommend BA Airlines with 34% which is 2% below the average.</a:t>
            </a:r>
          </a:p>
          <a:p>
            <a:r>
              <a:rPr lang="en-GB" sz="2000" dirty="0"/>
              <a:t>Other Seat-Types include Economy class at 35% and  Business-class at 38%</a:t>
            </a:r>
          </a:p>
        </p:txBody>
      </p:sp>
      <p:pic>
        <p:nvPicPr>
          <p:cNvPr id="6" name="Picture 1" descr="Recommendation By Seat Type">
            <a:extLst>
              <a:ext uri="{FF2B5EF4-FFF2-40B4-BE49-F238E27FC236}">
                <a16:creationId xmlns:a16="http://schemas.microsoft.com/office/drawing/2014/main" id="{BA5E797A-2778-6A66-A926-B5F38711F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999" y="1224324"/>
            <a:ext cx="6757401" cy="510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01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dirty="0"/>
              <a:t>RATINGS BY TRAVELLER TYPE</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6961238" y="1386348"/>
            <a:ext cx="4896465" cy="5148164"/>
          </a:xfrm>
        </p:spPr>
        <p:txBody>
          <a:bodyPr/>
          <a:lstStyle/>
          <a:p>
            <a:r>
              <a:rPr lang="en-GB" sz="2000" dirty="0"/>
              <a:t>British Airways Airline has an average rating of 4.4/10</a:t>
            </a:r>
          </a:p>
          <a:p>
            <a:r>
              <a:rPr lang="en-GB" sz="2000" dirty="0"/>
              <a:t>Customers travelling for leisure purposes, in general, gave BA Airlines pretty strong ratings with Solo leisure having the highest rating at 5.0/10, Family leisure having an average rating of 4.5 and Couple leisure having an average rating of 4.4/10 which is equal to the average ratings for BA Airlines.</a:t>
            </a:r>
          </a:p>
          <a:p>
            <a:r>
              <a:rPr lang="en-GB" sz="2000" dirty="0"/>
              <a:t>Customers travelling for Business Purposes gave BA Airlines a poor rating at 3.4/10 which is 1 point below the average rating</a:t>
            </a:r>
          </a:p>
        </p:txBody>
      </p:sp>
      <p:pic>
        <p:nvPicPr>
          <p:cNvPr id="10" name="Picture 3" descr="Average Rating by Type Of Traveller">
            <a:extLst>
              <a:ext uri="{FF2B5EF4-FFF2-40B4-BE49-F238E27FC236}">
                <a16:creationId xmlns:a16="http://schemas.microsoft.com/office/drawing/2014/main" id="{0D3F03A7-7891-E3D1-E5C1-D7EC03458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7" y="1386348"/>
            <a:ext cx="5761703" cy="514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2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dirty="0"/>
              <a:t>RATINGS BY SEAT TYPE</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6961238" y="1386348"/>
            <a:ext cx="4896465" cy="5148164"/>
          </a:xfrm>
        </p:spPr>
        <p:txBody>
          <a:bodyPr/>
          <a:lstStyle/>
          <a:p>
            <a:r>
              <a:rPr lang="en-GB" sz="2000" dirty="0"/>
              <a:t>First Class and Business Class passengers seem to love BA Airlines very much with respective average ratings of 5.9/10 and 4.9/10. </a:t>
            </a:r>
          </a:p>
          <a:p>
            <a:r>
              <a:rPr lang="en-GB" sz="2000" dirty="0"/>
              <a:t>The Premium economy class also have an average rating of 4.5/10 which is 0.1 points above the average rating.</a:t>
            </a:r>
          </a:p>
          <a:p>
            <a:r>
              <a:rPr lang="en-GB" sz="2000" dirty="0"/>
              <a:t>The Economy class has the least rating with 4.0/10 which is 4 points below the average rating.</a:t>
            </a:r>
          </a:p>
        </p:txBody>
      </p:sp>
      <p:pic>
        <p:nvPicPr>
          <p:cNvPr id="6145" name="Picture 1" descr="Average Rating by Seat Type">
            <a:extLst>
              <a:ext uri="{FF2B5EF4-FFF2-40B4-BE49-F238E27FC236}">
                <a16:creationId xmlns:a16="http://schemas.microsoft.com/office/drawing/2014/main" id="{8FB5F8E7-7C4F-032B-956C-ADEFD1444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72" y="1281216"/>
            <a:ext cx="5752328" cy="527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99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103239" y="1106129"/>
            <a:ext cx="11916696" cy="5751871"/>
          </a:xfrm>
        </p:spPr>
        <p:txBody>
          <a:bodyPr/>
          <a:lstStyle/>
          <a:p>
            <a:r>
              <a:rPr lang="en-GB" sz="2400" i="1" dirty="0"/>
              <a:t>ANALYSIS</a:t>
            </a:r>
          </a:p>
          <a:p>
            <a:r>
              <a:rPr lang="en-GB" sz="1800" b="0" dirty="0"/>
              <a:t>Customers are 36% likely to recommend British Airways Airlines to other people with First Class customers having a recommendation likelihood at 42%.</a:t>
            </a:r>
          </a:p>
          <a:p>
            <a:r>
              <a:rPr lang="en-GB" sz="2000" i="1" dirty="0"/>
              <a:t>INSIGHTS</a:t>
            </a:r>
          </a:p>
          <a:p>
            <a:r>
              <a:rPr lang="en-GB" sz="1800" b="0" dirty="0"/>
              <a:t>First Class customers have the highest recommendation rate and highest rating compared to the other seat type. This shows that on average first-class customers get value for their money. You could further try to improve the perks a first-class customer gets to improve customer experience</a:t>
            </a:r>
          </a:p>
          <a:p>
            <a:r>
              <a:rPr lang="en-GB" sz="1800" b="0" dirty="0"/>
              <a:t>Customers travelling for leisure purposes tend to enjoy BA Airlines the most with an average of 4.7/10 ratings and are 37% per cent likely to recommend BA Airlines. To further improve leisure customers’ experience BA can add some additional perks for tourists such as discount prices to tourist locations. In addition, BA can also work with tourist companies.</a:t>
            </a:r>
          </a:p>
          <a:p>
            <a:r>
              <a:rPr lang="en-GB" sz="1800" b="0" dirty="0"/>
              <a:t>Customers travelling for Business purposes do not seem to like BA Airlines that much, this could be because the majority of them (over 70%) travel with Economy class which also has the least rating when compared to other seat types. To improve this BA can improve their rescheduling since Business travellers tend to reschedule a lot and also reduce or remove service fees for rescheduling. BA can also give better discounts for to and </a:t>
            </a:r>
            <a:r>
              <a:rPr lang="en-GB" sz="1800" b="0" dirty="0" err="1"/>
              <a:t>fro</a:t>
            </a:r>
            <a:r>
              <a:rPr lang="en-GB" sz="1800" b="0" dirty="0"/>
              <a:t> tickets. The Economy class can also be improved by adding extra legroom and also other small amenities such as cup holders to seats.</a:t>
            </a:r>
          </a:p>
          <a:p>
            <a:r>
              <a:rPr lang="en-GB" sz="1800" b="0" dirty="0"/>
              <a:t>Hopefully, this analysis will help BA to improve customer experience and also increase revenue.</a:t>
            </a:r>
          </a:p>
          <a:p>
            <a:endParaRPr lang="en-GB" sz="1800" b="0" dirty="0"/>
          </a:p>
        </p:txBody>
      </p:sp>
    </p:spTree>
    <p:extLst>
      <p:ext uri="{BB962C8B-B14F-4D97-AF65-F5344CB8AC3E}">
        <p14:creationId xmlns:p14="http://schemas.microsoft.com/office/powerpoint/2010/main" val="3114333748"/>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Props1.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73D82A4-28C2-4B97-A470-A3247BBF4BEB}">
  <ds:schemaRefs>
    <ds:schemaRef ds:uri="http://schemas.microsoft.com/sharepoint/v3/contenttype/forms"/>
  </ds:schemaRefs>
</ds:datastoreItem>
</file>

<file path=customXml/itemProps3.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236</TotalTime>
  <Words>693</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Mylius Modern</vt:lpstr>
      <vt:lpstr>Section Heading</vt:lpstr>
      <vt:lpstr>Slide Body - Curious Blue (ABBA)</vt:lpstr>
      <vt:lpstr>BRITISH AIRWAYS AIRLINE ANALYSIS</vt:lpstr>
      <vt:lpstr>Project recap</vt:lpstr>
      <vt:lpstr>PROBLEM </vt:lpstr>
      <vt:lpstr>RECOMMENDATION BY TYPE OF TRAVELLERS</vt:lpstr>
      <vt:lpstr>RECOMMENDATION BY SEAT TYPE</vt:lpstr>
      <vt:lpstr>RATINGS BY TRAVELLER TYPE</vt:lpstr>
      <vt:lpstr>RATINGS BY SEAT TYPE</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Fortune Nwankwo</cp:lastModifiedBy>
  <cp:revision>8</cp:revision>
  <cp:lastPrinted>2022-06-09T07:44:13Z</cp:lastPrinted>
  <dcterms:created xsi:type="dcterms:W3CDTF">2022-02-22T07:39:05Z</dcterms:created>
  <dcterms:modified xsi:type="dcterms:W3CDTF">2022-11-24T15:16:51Z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