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311" r:id="rId3"/>
    <p:sldId id="258" r:id="rId4"/>
    <p:sldId id="259" r:id="rId5"/>
    <p:sldId id="260" r:id="rId6"/>
    <p:sldId id="261" r:id="rId7"/>
    <p:sldId id="262" r:id="rId8"/>
    <p:sldId id="312" r:id="rId9"/>
    <p:sldId id="266" r:id="rId10"/>
    <p:sldId id="267" r:id="rId11"/>
    <p:sldId id="313" r:id="rId12"/>
    <p:sldId id="314" r:id="rId13"/>
    <p:sldId id="268" r:id="rId14"/>
    <p:sldId id="271" r:id="rId15"/>
    <p:sldId id="315" r:id="rId16"/>
    <p:sldId id="316" r:id="rId17"/>
    <p:sldId id="317" r:id="rId1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ifSqoVCkhNtziS1FunCal3iMXW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CC581E-A223-4EEC-8676-EB2690EB42A7}">
  <a:tblStyle styleId="{2CCC581E-A223-4EEC-8676-EB2690EB42A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2A19EF-61E2-47F1-854E-9F02051A604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6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7441979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331713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9666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64129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49354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96392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30544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59189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668813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747301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58570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949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2801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6879821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18886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4293684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01526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24168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23146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178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81427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357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75015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379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08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3317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16340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613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 extrusionOk="0">
                <a:moveTo>
                  <a:pt x="0" y="5971031"/>
                </a:moveTo>
                <a:lnTo>
                  <a:pt x="9143999" y="5971031"/>
                </a:lnTo>
                <a:lnTo>
                  <a:pt x="9143999" y="0"/>
                </a:lnTo>
                <a:lnTo>
                  <a:pt x="0" y="0"/>
                </a:lnTo>
                <a:lnTo>
                  <a:pt x="0" y="5971031"/>
                </a:lnTo>
                <a:close/>
              </a:path>
            </a:pathLst>
          </a:custGeom>
          <a:solidFill>
            <a:srgbClr val="775F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0" y="5971032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 extrusionOk="0">
                <a:moveTo>
                  <a:pt x="0" y="886967"/>
                </a:moveTo>
                <a:lnTo>
                  <a:pt x="9143999" y="886967"/>
                </a:lnTo>
                <a:lnTo>
                  <a:pt x="9143999" y="0"/>
                </a:lnTo>
                <a:lnTo>
                  <a:pt x="0" y="0"/>
                </a:lnTo>
                <a:lnTo>
                  <a:pt x="0" y="8869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 extrusionOk="0">
                <a:moveTo>
                  <a:pt x="0" y="713231"/>
                </a:moveTo>
                <a:lnTo>
                  <a:pt x="2240279" y="713231"/>
                </a:lnTo>
                <a:lnTo>
                  <a:pt x="2240279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DD7F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 extrusionOk="0">
                <a:moveTo>
                  <a:pt x="0" y="713231"/>
                </a:moveTo>
                <a:lnTo>
                  <a:pt x="6784847" y="713231"/>
                </a:lnTo>
                <a:lnTo>
                  <a:pt x="6784847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3486149" y="1623400"/>
            <a:ext cx="28671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UNIT-I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KCS-601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452754" y="2833239"/>
            <a:ext cx="693159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90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PART-I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2441188" y="6196781"/>
            <a:ext cx="427164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627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Software Components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231140" y="4928872"/>
            <a:ext cx="8538210" cy="84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550"/>
              <a:buFont typeface="Noto Sans Symbols"/>
              <a:buChar char="◻"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 + object code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550"/>
              <a:buFont typeface="Noto Sans Symbols"/>
              <a:buChar char="◻"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+ Documentation + Operating Procedures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4267200" y="1657350"/>
            <a:ext cx="4419600" cy="24574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884109" y="1524000"/>
            <a:ext cx="3306836" cy="2971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459545"/>
          </a:xfrm>
        </p:spPr>
        <p:txBody>
          <a:bodyPr>
            <a:normAutofit fontScale="90000"/>
          </a:bodyPr>
          <a:lstStyle/>
          <a:p>
            <a:pPr lvl="0"/>
            <a:r>
              <a:rPr lang="en-IN" sz="2200" b="1" i="1" u="sng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Documentation consists of different types of manuals are: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Google Shape;133;p14"/>
          <p:cNvSpPr/>
          <p:nvPr/>
        </p:nvSpPr>
        <p:spPr>
          <a:xfrm>
            <a:off x="519669" y="1143000"/>
            <a:ext cx="8243331" cy="5486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27964" cy="586154"/>
          </a:xfrm>
        </p:spPr>
        <p:txBody>
          <a:bodyPr>
            <a:normAutofit fontScale="90000"/>
          </a:bodyPr>
          <a:lstStyle/>
          <a:p>
            <a:pPr lvl="0"/>
            <a:r>
              <a:rPr lang="en-IN" sz="2700" b="1" i="1" u="sng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Documentation consists of different types of manuals are: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Google Shape;139;p15"/>
          <p:cNvSpPr/>
          <p:nvPr/>
        </p:nvSpPr>
        <p:spPr>
          <a:xfrm>
            <a:off x="914400" y="1395100"/>
            <a:ext cx="7467600" cy="5005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627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Software Components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609600" y="1524000"/>
            <a:ext cx="8208507" cy="457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Importance of Software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383540" y="1709138"/>
            <a:ext cx="8306434" cy="37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Software has become a driving force-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engine that drives business decision making.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	serves	as	the	basis	for	modern	scientific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investigation and engineering problem-solving.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6350" lvl="0" indent="-320040" algn="just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 is  embedded  in  all  kinds  of  systems,  such  as transportation, medical, telecommunications, military, industrial  processes,  entertainment,  office  products, etc.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1"/>
            <a:ext cx="7662204" cy="361070"/>
          </a:xfrm>
        </p:spPr>
        <p:txBody>
          <a:bodyPr>
            <a:normAutofit fontScale="90000"/>
          </a:bodyPr>
          <a:lstStyle/>
          <a:p>
            <a:r>
              <a:rPr lang="en-US" spc="-228" dirty="0" smtClean="0">
                <a:solidFill>
                  <a:srgbClr val="3232CC"/>
                </a:solidFill>
                <a:latin typeface="Arial"/>
                <a:cs typeface="Arial"/>
              </a:rPr>
              <a:t>Software 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23890"/>
            <a:ext cx="6347714" cy="4817474"/>
          </a:xfrm>
        </p:spPr>
        <p:txBody>
          <a:bodyPr>
            <a:normAutofit/>
          </a:bodyPr>
          <a:lstStyle/>
          <a:p>
            <a:r>
              <a:rPr lang="en-US" sz="2400" spc="-228" dirty="0" smtClean="0">
                <a:solidFill>
                  <a:srgbClr val="3232CC"/>
                </a:solidFill>
                <a:latin typeface="Arial"/>
                <a:cs typeface="Arial"/>
              </a:rPr>
              <a:t>1. Software does not wear out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9750" y="1851074"/>
            <a:ext cx="53530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29883"/>
          </a:xfrm>
        </p:spPr>
        <p:txBody>
          <a:bodyPr>
            <a:normAutofit fontScale="90000"/>
          </a:bodyPr>
          <a:lstStyle/>
          <a:p>
            <a:r>
              <a:rPr lang="en-US" spc="-228" dirty="0" smtClean="0">
                <a:solidFill>
                  <a:srgbClr val="3232CC"/>
                </a:solidFill>
                <a:latin typeface="Arial"/>
                <a:cs typeface="Arial"/>
              </a:rPr>
              <a:t>Failure curve for software</a:t>
            </a:r>
            <a:br>
              <a:rPr lang="en-US" spc="-228" dirty="0" smtClean="0">
                <a:solidFill>
                  <a:srgbClr val="3232CC"/>
                </a:solidFill>
                <a:latin typeface="Arial"/>
                <a:cs typeface="Arial"/>
              </a:rPr>
            </a:b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302" y="1547446"/>
            <a:ext cx="6227298" cy="4539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4" y="590844"/>
            <a:ext cx="7723163" cy="5683348"/>
          </a:xfrm>
        </p:spPr>
        <p:txBody>
          <a:bodyPr>
            <a:normAutofit/>
          </a:bodyPr>
          <a:lstStyle/>
          <a:p>
            <a:pPr algn="just" hangingPunct="0"/>
            <a:r>
              <a:rPr lang="en-US" sz="2000" spc="-228" dirty="0" smtClean="0">
                <a:solidFill>
                  <a:srgbClr val="3232CC"/>
                </a:solidFill>
                <a:latin typeface="Times New Roman" pitchFamily="18" charset="0"/>
                <a:cs typeface="Times New Roman" pitchFamily="18" charset="0"/>
              </a:rPr>
              <a:t>Important Points that shows Software does not wear out are-</a:t>
            </a:r>
          </a:p>
          <a:p>
            <a:pPr marL="514350" indent="-514350" algn="just" hangingPunct="0">
              <a:buAutoNum type="arabicPeriod"/>
            </a:pPr>
            <a:r>
              <a:rPr lang="en-US" sz="2000" spc="-228" dirty="0" smtClean="0">
                <a:latin typeface="Times New Roman" pitchFamily="18" charset="0"/>
                <a:cs typeface="Times New Roman" pitchFamily="18" charset="0"/>
              </a:rPr>
              <a:t>Software becomes </a:t>
            </a:r>
            <a:r>
              <a:rPr lang="en-US" sz="2000" b="1" spc="-228" dirty="0" smtClean="0">
                <a:latin typeface="Times New Roman" pitchFamily="18" charset="0"/>
                <a:cs typeface="Times New Roman" pitchFamily="18" charset="0"/>
              </a:rPr>
              <a:t>reliable</a:t>
            </a:r>
            <a:r>
              <a:rPr lang="en-US" sz="2000" spc="-228" dirty="0" smtClean="0">
                <a:latin typeface="Times New Roman" pitchFamily="18" charset="0"/>
                <a:cs typeface="Times New Roman" pitchFamily="18" charset="0"/>
              </a:rPr>
              <a:t> over time instead of wearing out.</a:t>
            </a:r>
          </a:p>
          <a:p>
            <a:pPr marL="514350" indent="-514350" algn="just" hangingPunct="0">
              <a:buAutoNum type="arabicPeriod"/>
            </a:pPr>
            <a:r>
              <a:rPr lang="en-US" sz="2000" spc="-228" dirty="0" smtClean="0">
                <a:latin typeface="Times New Roman" pitchFamily="18" charset="0"/>
                <a:cs typeface="Times New Roman" pitchFamily="18" charset="0"/>
              </a:rPr>
              <a:t> It may be retired due to environmental changes, new requirements, new expectations etc.</a:t>
            </a:r>
          </a:p>
          <a:p>
            <a:pPr marL="514350" indent="-514350" algn="just" hangingPunct="0">
              <a:buAutoNum type="arabicPeriod"/>
            </a:pPr>
            <a:r>
              <a:rPr lang="en-US" sz="2000" spc="-228" dirty="0" smtClean="0">
                <a:latin typeface="Times New Roman" pitchFamily="18" charset="0"/>
                <a:cs typeface="Times New Roman" pitchFamily="18" charset="0"/>
              </a:rPr>
              <a:t>When a hardware component wears out, it is replaced by a spare part. But, there are no </a:t>
            </a:r>
            <a:r>
              <a:rPr lang="en-US" sz="2000" spc="-228" dirty="0" smtClean="0">
                <a:latin typeface="Times New Roman" pitchFamily="18" charset="0"/>
                <a:cs typeface="Times New Roman" pitchFamily="18" charset="0"/>
              </a:rPr>
              <a:t>  software </a:t>
            </a:r>
            <a:r>
              <a:rPr lang="en-US" sz="2000" spc="-228" dirty="0" smtClean="0">
                <a:latin typeface="Times New Roman" pitchFamily="18" charset="0"/>
                <a:cs typeface="Times New Roman" pitchFamily="18" charset="0"/>
              </a:rPr>
              <a:t>spare parts.</a:t>
            </a:r>
          </a:p>
          <a:p>
            <a:pPr marL="514350" indent="-514350" algn="just" hangingPunct="0">
              <a:buAutoNum type="arabicPeriod"/>
            </a:pPr>
            <a:r>
              <a:rPr lang="en-US" sz="2000" spc="-228" dirty="0" smtClean="0">
                <a:latin typeface="Times New Roman" pitchFamily="18" charset="0"/>
                <a:cs typeface="Times New Roman" pitchFamily="18" charset="0"/>
              </a:rPr>
              <a:t>Hence, software maintenance require more complexity than hardware maintenance.</a:t>
            </a:r>
          </a:p>
          <a:p>
            <a:pPr algn="just" hangingPunct="0"/>
            <a:r>
              <a:rPr lang="en-US" spc="-228" dirty="0" smtClean="0">
                <a:solidFill>
                  <a:srgbClr val="3232CC"/>
                </a:solidFill>
                <a:latin typeface="Arial"/>
                <a:cs typeface="Arial"/>
              </a:rPr>
              <a:t>2. Software is not manufactured, it is developed.</a:t>
            </a:r>
          </a:p>
          <a:p>
            <a:pPr algn="just" hangingPunct="0"/>
            <a:endParaRPr lang="en-US" spc="-228" dirty="0" smtClean="0">
              <a:solidFill>
                <a:srgbClr val="3232CC"/>
              </a:solidFill>
              <a:latin typeface="Arial"/>
              <a:cs typeface="Arial"/>
            </a:endParaRPr>
          </a:p>
          <a:p>
            <a:pPr algn="just" hangingPunct="0"/>
            <a:r>
              <a:rPr lang="en-US" spc="-228" dirty="0" smtClean="0">
                <a:solidFill>
                  <a:srgbClr val="3232CC"/>
                </a:solidFill>
                <a:latin typeface="Arial"/>
                <a:cs typeface="Arial"/>
              </a:rPr>
              <a:t>3. Reusability of components.</a:t>
            </a:r>
          </a:p>
          <a:p>
            <a:pPr algn="just" hangingPunct="0"/>
            <a:endParaRPr lang="en-US" spc="-228" dirty="0" smtClean="0">
              <a:solidFill>
                <a:srgbClr val="3232CC"/>
              </a:solidFill>
              <a:latin typeface="Arial"/>
              <a:cs typeface="Arial"/>
            </a:endParaRPr>
          </a:p>
          <a:p>
            <a:pPr algn="just" hangingPunct="0"/>
            <a:r>
              <a:rPr lang="en-US" spc="-228" dirty="0" smtClean="0">
                <a:solidFill>
                  <a:srgbClr val="3232CC"/>
                </a:solidFill>
                <a:latin typeface="Arial"/>
                <a:cs typeface="Arial"/>
              </a:rPr>
              <a:t>4. Software is flexible.</a:t>
            </a:r>
            <a:endParaRPr lang="en-US" spc="-228" dirty="0" smtClean="0">
              <a:latin typeface="Arial"/>
              <a:cs typeface="Arial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&amp;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Software: The</a:t>
            </a:r>
            <a:r>
              <a:rPr lang="en-US" dirty="0"/>
              <a:t> </a:t>
            </a:r>
            <a:r>
              <a:rPr lang="en-US" b="1" dirty="0"/>
              <a:t>software</a:t>
            </a:r>
            <a:r>
              <a:rPr lang="en-US" dirty="0"/>
              <a:t> is a </a:t>
            </a:r>
            <a:r>
              <a:rPr lang="en-US" dirty="0" smtClean="0"/>
              <a:t>collection of integrated programs.</a:t>
            </a:r>
          </a:p>
          <a:p>
            <a:r>
              <a:rPr lang="en-US" b="1" dirty="0" smtClean="0"/>
              <a:t>Engineering: 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ngineering is the application of</a:t>
            </a:r>
            <a:r>
              <a:rPr lang="en-US" dirty="0"/>
              <a:t> </a:t>
            </a:r>
            <a:r>
              <a:rPr lang="en-US" b="1" dirty="0"/>
              <a:t>scientific</a:t>
            </a:r>
            <a:r>
              <a:rPr lang="en-US" dirty="0"/>
              <a:t> and </a:t>
            </a:r>
            <a:r>
              <a:rPr lang="en-US" b="1" dirty="0"/>
              <a:t>practical</a:t>
            </a:r>
            <a:r>
              <a:rPr lang="en-US" dirty="0"/>
              <a:t> knowledge to </a:t>
            </a:r>
            <a:r>
              <a:rPr lang="en-US" b="1" dirty="0"/>
              <a:t>invent, design, build, maintain</a:t>
            </a:r>
            <a:r>
              <a:rPr lang="en-US" dirty="0"/>
              <a:t>, and </a:t>
            </a:r>
            <a:r>
              <a:rPr lang="en-US" b="1" dirty="0"/>
              <a:t>improve frameworks, processes, etc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43" y="3995889"/>
            <a:ext cx="4012623" cy="2597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86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Software Engineering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691388" y="1704315"/>
            <a:ext cx="7999095" cy="584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 engineering  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is  the  application  of  a systematic,  disciplined,  quantifiable  approach  to  the design,   development,   operation,   and   maintenance of Software, and the study of these approaches; that is, the application of engineering to Software</a:t>
            </a:r>
            <a:r>
              <a:rPr lang="en-US" sz="29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9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r>
              <a:rPr lang="en-US" sz="29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Stephen </a:t>
            </a:r>
            <a:r>
              <a:rPr lang="en-US" sz="29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Schach</a:t>
            </a:r>
            <a:r>
              <a:rPr lang="en-US" sz="29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defined the same as “A discipline whose aim is the production of quality software, software that is delivered on time, within budget, and that satisfies its requirements”.</a:t>
            </a:r>
          </a:p>
          <a:p>
            <a:pPr algn="just"/>
            <a:r>
              <a:rPr lang="en-US" sz="3200" dirty="0" smtClean="0"/>
              <a:t> </a:t>
            </a: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Classification Of Software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691388" y="1664561"/>
            <a:ext cx="4999355" cy="415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Software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7060" marR="0" lvl="1" indent="-320040" algn="l" rtl="0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rgbClr val="DD7F46"/>
              </a:buClr>
              <a:buSzPts val="1350"/>
              <a:buFont typeface="Noto Sans Symbols"/>
              <a:buChar char="◻"/>
            </a:pPr>
            <a:r>
              <a:rPr lang="en-US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specific customer</a:t>
            </a:r>
            <a:endParaRPr sz="2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Software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0" indent="-2743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Sold on open market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0" indent="-27432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called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84300" marR="0" lvl="1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A4AB80"/>
              </a:buClr>
              <a:buSzPts val="15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COTS (Commercial Off The Shelf)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84300" marR="0" lvl="1" indent="-228600" algn="l" rtl="0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rgbClr val="A4AB80"/>
              </a:buClr>
              <a:buSzPts val="15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Shrink-wrapped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Embedded Software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743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⮚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into hardware</a:t>
            </a:r>
            <a:endParaRPr sz="2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7432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⮚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to change</a:t>
            </a:r>
            <a:endParaRPr sz="2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627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Types Of Software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691388" y="1704315"/>
            <a:ext cx="7999095" cy="358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6350" lvl="0" indent="-3200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   Software-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   Software    includes    the operating  system  and  all  utilities  that  enable  the computer to function.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lvl="0" indent="-320040" algn="just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 Software-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 consist  of  programs that  do  real  work  for  users.  For  example,  word processors, spreadsheets, and database management systems  fall  under  the  category  of  applications Software.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627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Types Of Software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990600" y="1676400"/>
            <a:ext cx="6973458" cy="4038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Software Myth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691388" y="1709138"/>
            <a:ext cx="7186295" cy="350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Defined in these categories-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DD7F46"/>
              </a:buClr>
              <a:buSzPts val="2100"/>
              <a:buFont typeface="Noto Sans Symbols"/>
              <a:buChar char="◻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Perspectives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"/>
              </a:spcBef>
              <a:spcAft>
                <a:spcPts val="0"/>
              </a:spcAft>
              <a:buClr>
                <a:srgbClr val="DD7F46"/>
              </a:buClr>
              <a:buSzPts val="4850"/>
              <a:buFont typeface="Noto Sans Symbols"/>
              <a:buNone/>
            </a:pPr>
            <a:endParaRPr sz="4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2100"/>
              <a:buFont typeface="Noto Sans Symbols"/>
              <a:buChar char="◻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Perspectives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7"/>
              </a:spcBef>
              <a:spcAft>
                <a:spcPts val="0"/>
              </a:spcAft>
              <a:buClr>
                <a:srgbClr val="DD7F46"/>
              </a:buClr>
              <a:buSzPts val="4850"/>
              <a:buFont typeface="Noto Sans Symbols"/>
              <a:buNone/>
            </a:pPr>
            <a:endParaRPr sz="4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2100"/>
              <a:buFont typeface="Noto Sans Symbols"/>
              <a:buChar char="◻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Practitioners (Developer) Perspectives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Google Shape;99;p9"/>
          <p:cNvSpPr/>
          <p:nvPr/>
        </p:nvSpPr>
        <p:spPr>
          <a:xfrm>
            <a:off x="304800" y="351691"/>
            <a:ext cx="8534400" cy="620385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627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Software Components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1"/>
          <p:cNvSpPr txBox="1"/>
          <p:nvPr/>
        </p:nvSpPr>
        <p:spPr>
          <a:xfrm>
            <a:off x="691388" y="1378635"/>
            <a:ext cx="8100920" cy="518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Off-the 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Shelf Components: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software that can be acquired from a third party(Developed internally for past project )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9"/>
              </a:spcBef>
              <a:spcAft>
                <a:spcPts val="0"/>
              </a:spcAft>
              <a:buClr>
                <a:srgbClr val="DD7F46"/>
              </a:buClr>
              <a:buSzPts val="410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Experience 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Components: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specifications,design,code or test data developed for past project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1"/>
              </a:spcBef>
              <a:spcAft>
                <a:spcPts val="0"/>
              </a:spcAft>
              <a:buClr>
                <a:srgbClr val="DD7F46"/>
              </a:buClr>
              <a:buSzPts val="410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lvl="0" indent="-320040"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Experience 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Components: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specifications,design,code or test data developed for past project but will require substantial modification.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DD7F46"/>
              </a:buClr>
              <a:buSzPts val="410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Components: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that must be built by the software team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427</Words>
  <Application>Microsoft Office PowerPoint</Application>
  <PresentationFormat>On-screen Show (4:3)</PresentationFormat>
  <Paragraphs>69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Slide 1</vt:lpstr>
      <vt:lpstr>SOFTWARE &amp; ENGINEERING</vt:lpstr>
      <vt:lpstr>Software Engineering</vt:lpstr>
      <vt:lpstr>Classification Of Software</vt:lpstr>
      <vt:lpstr>Types Of Software</vt:lpstr>
      <vt:lpstr>Types Of Software</vt:lpstr>
      <vt:lpstr>Software Myth</vt:lpstr>
      <vt:lpstr>Slide 8</vt:lpstr>
      <vt:lpstr>Software Components</vt:lpstr>
      <vt:lpstr>Software Components</vt:lpstr>
      <vt:lpstr>Documentation consists of different types of manuals are: </vt:lpstr>
      <vt:lpstr>Documentation consists of different types of manuals are: </vt:lpstr>
      <vt:lpstr>Software Components</vt:lpstr>
      <vt:lpstr>Importance of Software</vt:lpstr>
      <vt:lpstr>Software Characteristics</vt:lpstr>
      <vt:lpstr>Failure curve for software 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DELL</cp:lastModifiedBy>
  <cp:revision>17</cp:revision>
  <dcterms:created xsi:type="dcterms:W3CDTF">2018-01-12T09:23:23Z</dcterms:created>
  <dcterms:modified xsi:type="dcterms:W3CDTF">2023-02-15T04:18:01Z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2018-01-12T00:00:00Z</vt:filetime>
  </property>
  <property fmtid="{D5CDD505-2E9C-101B-9397-08002B2CF9AE}" pid="3" name="LastSaved">
    <vt:filetime>2018-01-12T00:00:00Z</vt:filetime>
  </property>
</Properties>
</file>