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66" r:id="rId2"/>
    <p:sldId id="267" r:id="rId3"/>
    <p:sldId id="268" r:id="rId4"/>
    <p:sldId id="269" r:id="rId5"/>
    <p:sldId id="270" r:id="rId6"/>
    <p:sldId id="271" r:id="rId7"/>
    <p:sldId id="272" r:id="rId8"/>
    <p:sldId id="273"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BC637-83CD-473C-8E04-11ED6888F1D3}" type="datetimeFigureOut">
              <a:rPr lang="en-IN" smtClean="0"/>
              <a:t>08-02-2023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56A8D-BBC0-4D88-88DD-E73CFA2837CD}" type="slidenum">
              <a:rPr lang="en-IN" smtClean="0"/>
              <a:t>‹#›</a:t>
            </a:fld>
            <a:endParaRPr lang="en-IN"/>
          </a:p>
        </p:txBody>
      </p:sp>
    </p:spTree>
    <p:extLst>
      <p:ext uri="{BB962C8B-B14F-4D97-AF65-F5344CB8AC3E}">
        <p14:creationId xmlns:p14="http://schemas.microsoft.com/office/powerpoint/2010/main" val="12148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149" name="Google Shape;149;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65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155" name="Google Shape;155;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70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161" name="Google Shape;161;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54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215" name="Google Shape;215;p2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91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endParaRPr sz="300">
              <a:solidFill>
                <a:schemeClr val="dk1"/>
              </a:solidFill>
              <a:latin typeface="Calibri"/>
              <a:ea typeface="Calibri"/>
              <a:cs typeface="Calibri"/>
              <a:sym typeface="Calibri"/>
            </a:endParaRPr>
          </a:p>
        </p:txBody>
      </p:sp>
      <p:sp>
        <p:nvSpPr>
          <p:cNvPr id="209" name="Google Shape;209;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81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99" name="Google Shape;299;p4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56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17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61455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8642870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42837035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2709058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262033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918457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589641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5282832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solidFill>
          <a:schemeClr val="lt1"/>
        </a:solidFill>
        <a:effectLst/>
      </p:bgPr>
    </p:bg>
    <p:spTree>
      <p:nvGrpSpPr>
        <p:cNvPr id="1" name="Shape 23"/>
        <p:cNvGrpSpPr/>
        <p:nvPr/>
      </p:nvGrpSpPr>
      <p:grpSpPr>
        <a:xfrm>
          <a:off x="0" y="0"/>
          <a:ext cx="0" cy="0"/>
          <a:chOff x="0" y="0"/>
          <a:chExt cx="0" cy="0"/>
        </a:xfrm>
      </p:grpSpPr>
      <p:sp>
        <p:nvSpPr>
          <p:cNvPr id="24" name="Google Shape;24;p59"/>
          <p:cNvSpPr txBox="1">
            <a:spLocks noGrp="1"/>
          </p:cNvSpPr>
          <p:nvPr>
            <p:ph type="title"/>
          </p:nvPr>
        </p:nvSpPr>
        <p:spPr>
          <a:xfrm>
            <a:off x="645160" y="463563"/>
            <a:ext cx="10901681"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775F54"/>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9"/>
          <p:cNvSpPr txBox="1">
            <a:spLocks noGrp="1"/>
          </p:cNvSpPr>
          <p:nvPr>
            <p:ph type="ftr" idx="11"/>
          </p:nvPr>
        </p:nvSpPr>
        <p:spPr>
          <a:xfrm>
            <a:off x="8234178" y="6340585"/>
            <a:ext cx="1194645"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rgbClr val="775F54"/>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9"/>
          <p:cNvSpPr txBox="1">
            <a:spLocks noGrp="1"/>
          </p:cNvSpPr>
          <p:nvPr>
            <p:ph type="dt" idx="10"/>
          </p:nvPr>
        </p:nvSpPr>
        <p:spPr>
          <a:xfrm>
            <a:off x="6781297" y="6340288"/>
            <a:ext cx="115570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b="0" i="0">
                <a:solidFill>
                  <a:srgbClr val="775F54"/>
                </a:solidFill>
                <a:latin typeface="Twentieth Century"/>
                <a:ea typeface="Twentieth Century"/>
                <a:cs typeface="Twentieth Century"/>
                <a:sym typeface="Twentieth Century"/>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9"/>
          <p:cNvSpPr txBox="1">
            <a:spLocks noGrp="1"/>
          </p:cNvSpPr>
          <p:nvPr>
            <p:ph type="sldNum" idx="12"/>
          </p:nvPr>
        </p:nvSpPr>
        <p:spPr>
          <a:xfrm>
            <a:off x="8778240" y="6377940"/>
            <a:ext cx="2804160" cy="276999"/>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407448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90344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606765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471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8835156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1626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6686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7255687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8708214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endParaRPr lang="en-IN">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IN">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00000000-1234-1234-1234-123412341234}" type="slidenum">
              <a:rPr lang="en-US" smtClean="0">
                <a:solidFill>
                  <a:srgbClr val="90C226"/>
                </a:solidFill>
              </a:rPr>
              <a:pPr defTabSz="457200"/>
              <a:t>‹#›</a:t>
            </a:fld>
            <a:endParaRPr lang="en-US">
              <a:solidFill>
                <a:srgbClr val="90C226"/>
              </a:solidFill>
            </a:endParaRPr>
          </a:p>
        </p:txBody>
      </p:sp>
    </p:spTree>
    <p:extLst>
      <p:ext uri="{BB962C8B-B14F-4D97-AF65-F5344CB8AC3E}">
        <p14:creationId xmlns:p14="http://schemas.microsoft.com/office/powerpoint/2010/main" val="41615333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2133599" y="609600"/>
            <a:ext cx="6871856" cy="658190"/>
          </a:xfrm>
          <a:prstGeom prst="rect">
            <a:avLst/>
          </a:prstGeom>
          <a:noFill/>
          <a:ln>
            <a:noFill/>
          </a:ln>
        </p:spPr>
        <p:txBody>
          <a:bodyPr spcFirstLastPara="1" vert="horz" wrap="square" lIns="0" tIns="42225" rIns="0" bIns="0" rtlCol="0" anchor="t" anchorCtr="0">
            <a:spAutoFit/>
          </a:bodyPr>
          <a:lstStyle/>
          <a:p>
            <a:pPr marL="219709" algn="ctr">
              <a:spcBef>
                <a:spcPts val="0"/>
              </a:spcBef>
            </a:pPr>
            <a:r>
              <a:rPr lang="en-US" sz="4000" dirty="0">
                <a:latin typeface="Times New Roman"/>
                <a:ea typeface="Times New Roman"/>
                <a:cs typeface="Times New Roman"/>
                <a:sym typeface="Times New Roman"/>
              </a:rPr>
              <a:t>Software </a:t>
            </a:r>
            <a:r>
              <a:rPr lang="en-US" sz="4000" dirty="0">
                <a:latin typeface="Times New Roman"/>
                <a:ea typeface="Times New Roman"/>
                <a:cs typeface="Times New Roman"/>
                <a:sym typeface="Times New Roman"/>
              </a:rPr>
              <a:t>characteristic</a:t>
            </a:r>
            <a:endParaRPr sz="2400" dirty="0">
              <a:latin typeface="Times New Roman"/>
              <a:ea typeface="Times New Roman"/>
              <a:cs typeface="Times New Roman"/>
              <a:sym typeface="Times New Roman"/>
            </a:endParaRPr>
          </a:p>
        </p:txBody>
      </p:sp>
      <p:sp>
        <p:nvSpPr>
          <p:cNvPr id="152" name="Google Shape;152;p17"/>
          <p:cNvSpPr txBox="1"/>
          <p:nvPr/>
        </p:nvSpPr>
        <p:spPr>
          <a:xfrm>
            <a:off x="1831341" y="1704316"/>
            <a:ext cx="7174115" cy="4083169"/>
          </a:xfrm>
          <a:prstGeom prst="rect">
            <a:avLst/>
          </a:prstGeom>
          <a:noFill/>
          <a:ln>
            <a:noFill/>
          </a:ln>
        </p:spPr>
        <p:txBody>
          <a:bodyPr spcFirstLastPara="1" wrap="square" lIns="0" tIns="0" rIns="0" bIns="0" anchor="t" anchorCtr="0">
            <a:spAutoFit/>
          </a:bodyPr>
          <a:lstStyle/>
          <a:p>
            <a:pPr marL="12700" defTabSz="457200"/>
            <a:r>
              <a:rPr lang="en-US" sz="2900" b="1" dirty="0">
                <a:solidFill>
                  <a:prstClr val="black"/>
                </a:solidFill>
                <a:latin typeface="Times New Roman"/>
                <a:ea typeface="Times New Roman"/>
                <a:cs typeface="Times New Roman"/>
                <a:sym typeface="Times New Roman"/>
              </a:rPr>
              <a:t>Important Characteristics are-</a:t>
            </a:r>
            <a:endParaRPr sz="2900" dirty="0">
              <a:solidFill>
                <a:prstClr val="black"/>
              </a:solidFill>
              <a:latin typeface="Times New Roman"/>
              <a:ea typeface="Times New Roman"/>
              <a:cs typeface="Times New Roman"/>
              <a:sym typeface="Times New Roman"/>
            </a:endParaRPr>
          </a:p>
          <a:p>
            <a:pPr marL="332740" indent="-320040" defTabSz="457200">
              <a:spcBef>
                <a:spcPts val="705"/>
              </a:spcBef>
              <a:buClr>
                <a:srgbClr val="DD7F46"/>
              </a:buClr>
              <a:buSzPts val="1750"/>
              <a:buFont typeface="Noto Sans Symbols"/>
              <a:buChar char="◻"/>
            </a:pPr>
            <a:r>
              <a:rPr lang="en-US" sz="2900" dirty="0">
                <a:solidFill>
                  <a:prstClr val="black"/>
                </a:solidFill>
                <a:latin typeface="Times New Roman"/>
                <a:ea typeface="Times New Roman"/>
                <a:cs typeface="Times New Roman"/>
                <a:sym typeface="Times New Roman"/>
              </a:rPr>
              <a:t>Software does not wear out.</a:t>
            </a:r>
            <a:endParaRPr sz="2900" dirty="0">
              <a:solidFill>
                <a:prstClr val="black"/>
              </a:solidFill>
              <a:latin typeface="Times New Roman"/>
              <a:ea typeface="Times New Roman"/>
              <a:cs typeface="Times New Roman"/>
              <a:sym typeface="Times New Roman"/>
            </a:endParaRPr>
          </a:p>
          <a:p>
            <a:pPr defTabSz="457200">
              <a:spcBef>
                <a:spcPts val="48"/>
              </a:spcBef>
              <a:buClr>
                <a:srgbClr val="DD7F46"/>
              </a:buClr>
              <a:buSzPts val="3800"/>
            </a:pPr>
            <a:endParaRPr sz="3800" dirty="0">
              <a:solidFill>
                <a:prstClr val="black"/>
              </a:solidFill>
              <a:latin typeface="Times New Roman"/>
              <a:ea typeface="Times New Roman"/>
              <a:cs typeface="Times New Roman"/>
              <a:sym typeface="Times New Roman"/>
            </a:endParaRPr>
          </a:p>
          <a:p>
            <a:pPr marL="332740" indent="-320040" defTabSz="457200">
              <a:buClr>
                <a:srgbClr val="DD7F46"/>
              </a:buClr>
              <a:buSzPts val="1750"/>
              <a:buFont typeface="Noto Sans Symbols"/>
              <a:buChar char="◻"/>
            </a:pPr>
            <a:r>
              <a:rPr lang="en-US" sz="2900" dirty="0">
                <a:solidFill>
                  <a:prstClr val="black"/>
                </a:solidFill>
                <a:latin typeface="Times New Roman"/>
                <a:ea typeface="Times New Roman"/>
                <a:cs typeface="Times New Roman"/>
                <a:sym typeface="Times New Roman"/>
              </a:rPr>
              <a:t>Software is Flexible and Reliable.</a:t>
            </a:r>
            <a:endParaRPr sz="2900" dirty="0">
              <a:solidFill>
                <a:prstClr val="black"/>
              </a:solidFill>
              <a:latin typeface="Times New Roman"/>
              <a:ea typeface="Times New Roman"/>
              <a:cs typeface="Times New Roman"/>
              <a:sym typeface="Times New Roman"/>
            </a:endParaRPr>
          </a:p>
          <a:p>
            <a:pPr defTabSz="457200">
              <a:spcBef>
                <a:spcPts val="46"/>
              </a:spcBef>
              <a:buClr>
                <a:srgbClr val="DD7F46"/>
              </a:buClr>
              <a:buSzPts val="3800"/>
            </a:pPr>
            <a:endParaRPr sz="3800" dirty="0">
              <a:solidFill>
                <a:prstClr val="black"/>
              </a:solidFill>
              <a:latin typeface="Times New Roman"/>
              <a:ea typeface="Times New Roman"/>
              <a:cs typeface="Times New Roman"/>
              <a:sym typeface="Times New Roman"/>
            </a:endParaRPr>
          </a:p>
          <a:p>
            <a:pPr marL="332740" indent="-320040" defTabSz="457200">
              <a:buClr>
                <a:srgbClr val="DD7F46"/>
              </a:buClr>
              <a:buSzPts val="1750"/>
              <a:buFont typeface="Noto Sans Symbols"/>
              <a:buChar char="◻"/>
            </a:pPr>
            <a:r>
              <a:rPr lang="en-US" sz="2900" dirty="0">
                <a:solidFill>
                  <a:prstClr val="black"/>
                </a:solidFill>
                <a:latin typeface="Times New Roman"/>
                <a:ea typeface="Times New Roman"/>
                <a:cs typeface="Times New Roman"/>
                <a:sym typeface="Times New Roman"/>
              </a:rPr>
              <a:t>Software is Engineered, Not Manufactured.</a:t>
            </a:r>
            <a:endParaRPr sz="2900" dirty="0">
              <a:solidFill>
                <a:prstClr val="black"/>
              </a:solidFill>
              <a:latin typeface="Times New Roman"/>
              <a:ea typeface="Times New Roman"/>
              <a:cs typeface="Times New Roman"/>
              <a:sym typeface="Times New Roman"/>
            </a:endParaRPr>
          </a:p>
          <a:p>
            <a:pPr defTabSz="457200">
              <a:spcBef>
                <a:spcPts val="3"/>
              </a:spcBef>
              <a:buClr>
                <a:srgbClr val="DD7F46"/>
              </a:buClr>
              <a:buSzPts val="3850"/>
            </a:pPr>
            <a:endParaRPr sz="3850" dirty="0">
              <a:solidFill>
                <a:prstClr val="black"/>
              </a:solidFill>
              <a:latin typeface="Times New Roman"/>
              <a:ea typeface="Times New Roman"/>
              <a:cs typeface="Times New Roman"/>
              <a:sym typeface="Times New Roman"/>
            </a:endParaRPr>
          </a:p>
          <a:p>
            <a:pPr marL="332740" indent="-320040" defTabSz="457200">
              <a:buClr>
                <a:srgbClr val="DD7F46"/>
              </a:buClr>
              <a:buSzPts val="1750"/>
              <a:buFont typeface="Noto Sans Symbols"/>
              <a:buChar char="◻"/>
            </a:pPr>
            <a:r>
              <a:rPr lang="en-US" sz="2900" dirty="0">
                <a:solidFill>
                  <a:prstClr val="black"/>
                </a:solidFill>
                <a:latin typeface="Times New Roman"/>
                <a:ea typeface="Times New Roman"/>
                <a:cs typeface="Times New Roman"/>
                <a:sym typeface="Times New Roman"/>
              </a:rPr>
              <a:t>Reusability Of Components.</a:t>
            </a:r>
            <a:endParaRPr sz="2900" dirty="0">
              <a:solidFill>
                <a:prstClr val="black"/>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62512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of Software </a:t>
            </a:r>
            <a:r>
              <a:rPr lang="en-IN" dirty="0" smtClean="0"/>
              <a:t>Engineering</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Large software - </a:t>
            </a:r>
            <a:r>
              <a:rPr lang="en-US" dirty="0"/>
              <a:t>It is easier to build a wall than to a house or building, likewise, as the size of software become large engineering has to step to give it a scientific process.</a:t>
            </a:r>
          </a:p>
          <a:p>
            <a:r>
              <a:rPr lang="en-US" b="1" dirty="0"/>
              <a:t>Scalability- </a:t>
            </a:r>
            <a:r>
              <a:rPr lang="en-US" dirty="0"/>
              <a:t>If the software process were not based on scientific and engineering concepts, it would be easier to re-create new software than to scale an existing one.</a:t>
            </a:r>
          </a:p>
          <a:p>
            <a:r>
              <a:rPr lang="en-US" b="1" dirty="0"/>
              <a:t>Cost- </a:t>
            </a:r>
            <a:r>
              <a:rPr lang="en-US" dirty="0"/>
              <a:t>As hardware industry has shown its skills and huge manufacturing has lower down he price of computer and electronic hardware. But the cost of software remains high if proper process is not adapted.</a:t>
            </a:r>
          </a:p>
          <a:p>
            <a:r>
              <a:rPr lang="en-US" b="1" dirty="0"/>
              <a:t>Dynamic Nature- </a:t>
            </a:r>
            <a:r>
              <a:rPr lang="en-US" dirty="0"/>
              <a:t>The always growing and adapting nature of software hugely depends upon the environment in which user works. If the nature of software is always changing, new enhancements need to be done in the existing one. This is where software engineering plays a good role.</a:t>
            </a:r>
          </a:p>
          <a:p>
            <a:r>
              <a:rPr lang="en-US" b="1" dirty="0"/>
              <a:t>Quality Management- </a:t>
            </a:r>
            <a:r>
              <a:rPr lang="en-US" dirty="0"/>
              <a:t>Better process of software development provides better and quality software product.</a:t>
            </a:r>
          </a:p>
          <a:p>
            <a:endParaRPr lang="en-IN" dirty="0"/>
          </a:p>
        </p:txBody>
      </p:sp>
    </p:spTree>
    <p:extLst>
      <p:ext uri="{BB962C8B-B14F-4D97-AF65-F5344CB8AC3E}">
        <p14:creationId xmlns:p14="http://schemas.microsoft.com/office/powerpoint/2010/main" val="122848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19955"/>
          </a:xfrm>
        </p:spPr>
        <p:txBody>
          <a:bodyPr>
            <a:normAutofit fontScale="90000"/>
          </a:bodyPr>
          <a:lstStyle/>
          <a:p>
            <a:r>
              <a:rPr lang="en-US" dirty="0"/>
              <a:t>Characteristics of good software</a:t>
            </a:r>
            <a:br>
              <a:rPr lang="en-US" dirty="0"/>
            </a:br>
            <a:endParaRPr lang="en-IN" dirty="0"/>
          </a:p>
        </p:txBody>
      </p:sp>
      <p:sp>
        <p:nvSpPr>
          <p:cNvPr id="3" name="Content Placeholder 2"/>
          <p:cNvSpPr>
            <a:spLocks noGrp="1"/>
          </p:cNvSpPr>
          <p:nvPr>
            <p:ph idx="1"/>
          </p:nvPr>
        </p:nvSpPr>
        <p:spPr>
          <a:xfrm>
            <a:off x="812799" y="1313646"/>
            <a:ext cx="8463619" cy="4727718"/>
          </a:xfrm>
        </p:spPr>
        <p:txBody>
          <a:bodyPr>
            <a:normAutofit/>
          </a:bodyPr>
          <a:lstStyle/>
          <a:p>
            <a:pPr marL="0" indent="0">
              <a:buNone/>
            </a:pPr>
            <a:r>
              <a:rPr lang="en-US" dirty="0" smtClean="0"/>
              <a:t>A </a:t>
            </a:r>
            <a:r>
              <a:rPr lang="en-US" dirty="0"/>
              <a:t>software product can be judged by what it offers and how well it can be used. This software must satisfy on the following grounds:</a:t>
            </a:r>
          </a:p>
          <a:p>
            <a:r>
              <a:rPr lang="en-US" u="sng" dirty="0" smtClean="0"/>
              <a:t>Operational: </a:t>
            </a:r>
            <a:r>
              <a:rPr lang="en-US" dirty="0"/>
              <a:t>This tells us how well software works in operations. It can be measured </a:t>
            </a:r>
            <a:r>
              <a:rPr lang="en-US" dirty="0" smtClean="0"/>
              <a:t>on: </a:t>
            </a:r>
            <a:r>
              <a:rPr lang="en-US" dirty="0" smtClean="0">
                <a:solidFill>
                  <a:srgbClr val="FF0000"/>
                </a:solidFill>
              </a:rPr>
              <a:t>Budget, Usability, Efficiency, Correctness, Functionality, Dependability, Security, Safety</a:t>
            </a:r>
            <a:endParaRPr lang="en-US" dirty="0">
              <a:solidFill>
                <a:srgbClr val="FF0000"/>
              </a:solidFill>
            </a:endParaRPr>
          </a:p>
          <a:p>
            <a:r>
              <a:rPr lang="en-US" u="sng" dirty="0" smtClean="0"/>
              <a:t>Transitional: </a:t>
            </a:r>
            <a:r>
              <a:rPr lang="en-US" dirty="0"/>
              <a:t>This aspect is important when the software is moved from one platform to </a:t>
            </a:r>
            <a:r>
              <a:rPr lang="en-US" dirty="0" smtClean="0"/>
              <a:t>another: </a:t>
            </a:r>
            <a:r>
              <a:rPr lang="en-US" dirty="0" smtClean="0">
                <a:solidFill>
                  <a:srgbClr val="FF0000"/>
                </a:solidFill>
              </a:rPr>
              <a:t>Portability, Interoperability, Reusability, Adaptability</a:t>
            </a:r>
            <a:endParaRPr lang="en-US" u="sng" dirty="0"/>
          </a:p>
          <a:p>
            <a:r>
              <a:rPr lang="en-US" u="sng" dirty="0" smtClean="0"/>
              <a:t>Maintenance:</a:t>
            </a:r>
            <a:r>
              <a:rPr lang="en-US" dirty="0" smtClean="0"/>
              <a:t> </a:t>
            </a:r>
            <a:r>
              <a:rPr lang="en-US" dirty="0"/>
              <a:t>This aspect briefs about how well a software has the capabilities to maintain itself in the ever-changing </a:t>
            </a:r>
            <a:r>
              <a:rPr lang="en-US" dirty="0" smtClean="0"/>
              <a:t>environment: </a:t>
            </a:r>
            <a:r>
              <a:rPr lang="en-US" dirty="0" smtClean="0">
                <a:solidFill>
                  <a:srgbClr val="FF0000"/>
                </a:solidFill>
              </a:rPr>
              <a:t>Modularity, Maintainability, Flexibility, Scalability</a:t>
            </a:r>
            <a:endParaRPr lang="en-US" dirty="0">
              <a:solidFill>
                <a:srgbClr val="FF0000"/>
              </a:solidFill>
            </a:endParaRPr>
          </a:p>
          <a:p>
            <a:endParaRPr lang="en-US" u="sng" dirty="0"/>
          </a:p>
          <a:p>
            <a:endParaRPr lang="en-US" dirty="0"/>
          </a:p>
          <a:p>
            <a:endParaRPr lang="en-IN" dirty="0"/>
          </a:p>
        </p:txBody>
      </p:sp>
    </p:spTree>
    <p:extLst>
      <p:ext uri="{BB962C8B-B14F-4D97-AF65-F5344CB8AC3E}">
        <p14:creationId xmlns:p14="http://schemas.microsoft.com/office/powerpoint/2010/main" val="377572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2133600" y="609601"/>
            <a:ext cx="7010401" cy="615553"/>
          </a:xfrm>
          <a:prstGeom prst="rect">
            <a:avLst/>
          </a:prstGeom>
          <a:noFill/>
          <a:ln>
            <a:noFill/>
          </a:ln>
        </p:spPr>
        <p:txBody>
          <a:bodyPr spcFirstLastPara="1" vert="horz" wrap="square" lIns="0" tIns="0" rIns="0" bIns="0" rtlCol="0" anchor="t" anchorCtr="0">
            <a:spAutoFit/>
          </a:bodyPr>
          <a:lstStyle/>
          <a:p>
            <a:pPr marL="217170">
              <a:spcBef>
                <a:spcPts val="0"/>
              </a:spcBef>
            </a:pPr>
            <a:r>
              <a:rPr lang="en-US" sz="4000" dirty="0">
                <a:latin typeface="Arial"/>
                <a:ea typeface="Arial"/>
                <a:cs typeface="Arial"/>
                <a:sym typeface="Arial"/>
              </a:rPr>
              <a:t>Software</a:t>
            </a:r>
            <a:r>
              <a:rPr lang="en-US" sz="4000" dirty="0">
                <a:latin typeface="Times New Roman"/>
                <a:ea typeface="Times New Roman"/>
                <a:cs typeface="Times New Roman"/>
                <a:sym typeface="Times New Roman"/>
              </a:rPr>
              <a:t> </a:t>
            </a:r>
            <a:r>
              <a:rPr lang="en-US" sz="4000" dirty="0">
                <a:latin typeface="Arial"/>
                <a:ea typeface="Arial"/>
                <a:cs typeface="Arial"/>
                <a:sym typeface="Arial"/>
              </a:rPr>
              <a:t>does</a:t>
            </a:r>
            <a:r>
              <a:rPr lang="en-US" sz="4000" dirty="0">
                <a:latin typeface="Times New Roman"/>
                <a:ea typeface="Times New Roman"/>
                <a:cs typeface="Times New Roman"/>
                <a:sym typeface="Times New Roman"/>
              </a:rPr>
              <a:t> </a:t>
            </a:r>
            <a:r>
              <a:rPr lang="en-US" sz="4000" dirty="0">
                <a:latin typeface="Arial"/>
                <a:ea typeface="Arial"/>
                <a:cs typeface="Arial"/>
                <a:sym typeface="Arial"/>
              </a:rPr>
              <a:t>not</a:t>
            </a:r>
            <a:r>
              <a:rPr lang="en-US" sz="4000" dirty="0">
                <a:latin typeface="Times New Roman"/>
                <a:ea typeface="Times New Roman"/>
                <a:cs typeface="Times New Roman"/>
                <a:sym typeface="Times New Roman"/>
              </a:rPr>
              <a:t> </a:t>
            </a:r>
            <a:r>
              <a:rPr lang="en-US" sz="4000" dirty="0">
                <a:latin typeface="Arial"/>
                <a:ea typeface="Arial"/>
                <a:cs typeface="Arial"/>
                <a:sym typeface="Arial"/>
              </a:rPr>
              <a:t>wear</a:t>
            </a:r>
            <a:r>
              <a:rPr lang="en-US" sz="4000" dirty="0">
                <a:latin typeface="Times New Roman"/>
                <a:ea typeface="Times New Roman"/>
                <a:cs typeface="Times New Roman"/>
                <a:sym typeface="Times New Roman"/>
              </a:rPr>
              <a:t> </a:t>
            </a:r>
            <a:r>
              <a:rPr lang="en-US" sz="4000" dirty="0">
                <a:latin typeface="Arial"/>
                <a:ea typeface="Arial"/>
                <a:cs typeface="Arial"/>
                <a:sym typeface="Arial"/>
              </a:rPr>
              <a:t>out</a:t>
            </a:r>
            <a:endParaRPr sz="4000" dirty="0">
              <a:latin typeface="Arial"/>
              <a:ea typeface="Arial"/>
              <a:cs typeface="Arial"/>
              <a:sym typeface="Arial"/>
            </a:endParaRPr>
          </a:p>
        </p:txBody>
      </p:sp>
      <p:sp>
        <p:nvSpPr>
          <p:cNvPr id="158" name="Google Shape;158;p18"/>
          <p:cNvSpPr/>
          <p:nvPr/>
        </p:nvSpPr>
        <p:spPr>
          <a:xfrm>
            <a:off x="2410693" y="1787236"/>
            <a:ext cx="7225145" cy="431569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defTabSz="457200"/>
            <a:endParaRPr>
              <a:solidFill>
                <a:prstClr val="black"/>
              </a:solidFill>
              <a:latin typeface="Calibri"/>
              <a:ea typeface="Calibri"/>
              <a:cs typeface="Calibri"/>
              <a:sym typeface="Calibri"/>
            </a:endParaRPr>
          </a:p>
        </p:txBody>
      </p:sp>
    </p:spTree>
    <p:extLst>
      <p:ext uri="{BB962C8B-B14F-4D97-AF65-F5344CB8AC3E}">
        <p14:creationId xmlns:p14="http://schemas.microsoft.com/office/powerpoint/2010/main" val="3088623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1745674" y="609600"/>
            <a:ext cx="7038109" cy="677108"/>
          </a:xfrm>
          <a:prstGeom prst="rect">
            <a:avLst/>
          </a:prstGeom>
          <a:noFill/>
          <a:ln>
            <a:noFill/>
          </a:ln>
        </p:spPr>
        <p:txBody>
          <a:bodyPr spcFirstLastPara="1" vert="horz" wrap="square" lIns="0" tIns="0" rIns="0" bIns="0" rtlCol="0" anchor="t" anchorCtr="0">
            <a:spAutoFit/>
          </a:bodyPr>
          <a:lstStyle/>
          <a:p>
            <a:pPr marL="217170">
              <a:spcBef>
                <a:spcPts val="0"/>
              </a:spcBef>
            </a:pPr>
            <a:r>
              <a:rPr lang="en-US" sz="4400" dirty="0"/>
              <a:t>Software</a:t>
            </a:r>
            <a:r>
              <a:rPr lang="en-US" sz="4400" dirty="0">
                <a:latin typeface="Times New Roman"/>
                <a:ea typeface="Times New Roman"/>
                <a:cs typeface="Times New Roman"/>
                <a:sym typeface="Times New Roman"/>
              </a:rPr>
              <a:t> </a:t>
            </a:r>
            <a:r>
              <a:rPr lang="en-US" sz="4400" dirty="0"/>
              <a:t>does</a:t>
            </a:r>
            <a:r>
              <a:rPr lang="en-US" sz="4400" dirty="0">
                <a:latin typeface="Times New Roman"/>
                <a:ea typeface="Times New Roman"/>
                <a:cs typeface="Times New Roman"/>
                <a:sym typeface="Times New Roman"/>
              </a:rPr>
              <a:t> </a:t>
            </a:r>
            <a:r>
              <a:rPr lang="en-US" sz="4400" dirty="0"/>
              <a:t>not</a:t>
            </a:r>
            <a:r>
              <a:rPr lang="en-US" sz="4400" dirty="0">
                <a:latin typeface="Times New Roman"/>
                <a:ea typeface="Times New Roman"/>
                <a:cs typeface="Times New Roman"/>
                <a:sym typeface="Times New Roman"/>
              </a:rPr>
              <a:t> </a:t>
            </a:r>
            <a:r>
              <a:rPr lang="en-US" sz="4400" dirty="0"/>
              <a:t>wear</a:t>
            </a:r>
            <a:r>
              <a:rPr lang="en-US" sz="4400" dirty="0">
                <a:latin typeface="Times New Roman"/>
                <a:ea typeface="Times New Roman"/>
                <a:cs typeface="Times New Roman"/>
                <a:sym typeface="Times New Roman"/>
              </a:rPr>
              <a:t> </a:t>
            </a:r>
            <a:r>
              <a:rPr lang="en-US" sz="4400" dirty="0"/>
              <a:t>out</a:t>
            </a:r>
            <a:endParaRPr sz="4400" dirty="0">
              <a:latin typeface="Times New Roman"/>
              <a:ea typeface="Times New Roman"/>
              <a:cs typeface="Times New Roman"/>
              <a:sym typeface="Times New Roman"/>
            </a:endParaRPr>
          </a:p>
        </p:txBody>
      </p:sp>
      <p:sp>
        <p:nvSpPr>
          <p:cNvPr id="164" name="Google Shape;164;p19"/>
          <p:cNvSpPr/>
          <p:nvPr/>
        </p:nvSpPr>
        <p:spPr>
          <a:xfrm>
            <a:off x="1981200" y="2092036"/>
            <a:ext cx="8382000" cy="3886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defTabSz="457200"/>
            <a:endParaRPr>
              <a:solidFill>
                <a:prstClr val="black"/>
              </a:solidFill>
              <a:latin typeface="Calibri"/>
              <a:ea typeface="Calibri"/>
              <a:cs typeface="Calibri"/>
              <a:sym typeface="Calibri"/>
            </a:endParaRPr>
          </a:p>
        </p:txBody>
      </p:sp>
    </p:spTree>
    <p:extLst>
      <p:ext uri="{BB962C8B-B14F-4D97-AF65-F5344CB8AC3E}">
        <p14:creationId xmlns:p14="http://schemas.microsoft.com/office/powerpoint/2010/main" val="531019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676401" y="266615"/>
            <a:ext cx="9000185" cy="677108"/>
          </a:xfrm>
          <a:prstGeom prst="rect">
            <a:avLst/>
          </a:prstGeom>
          <a:noFill/>
          <a:ln>
            <a:noFill/>
          </a:ln>
        </p:spPr>
        <p:txBody>
          <a:bodyPr spcFirstLastPara="1" vert="horz" wrap="square" lIns="0" tIns="0" rIns="0" bIns="0" rtlCol="0" anchor="t" anchorCtr="0">
            <a:spAutoFit/>
          </a:bodyPr>
          <a:lstStyle/>
          <a:p>
            <a:pPr marL="598170"/>
            <a:r>
              <a:rPr lang="en-US" sz="4400" dirty="0"/>
              <a:t>Challenges</a:t>
            </a:r>
            <a:r>
              <a:rPr lang="en-US" sz="4400" dirty="0">
                <a:latin typeface="Times New Roman"/>
                <a:ea typeface="Times New Roman"/>
                <a:cs typeface="Times New Roman"/>
                <a:sym typeface="Times New Roman"/>
              </a:rPr>
              <a:t> </a:t>
            </a:r>
            <a:r>
              <a:rPr lang="en-US" sz="4400" dirty="0"/>
              <a:t>In</a:t>
            </a:r>
            <a:r>
              <a:rPr lang="en-US" sz="4400" dirty="0">
                <a:latin typeface="Times New Roman"/>
                <a:ea typeface="Times New Roman"/>
                <a:cs typeface="Times New Roman"/>
                <a:sym typeface="Times New Roman"/>
              </a:rPr>
              <a:t> </a:t>
            </a:r>
            <a:r>
              <a:rPr lang="en-US" sz="4400" dirty="0"/>
              <a:t>Software</a:t>
            </a:r>
            <a:r>
              <a:rPr lang="en-US" sz="4400" dirty="0">
                <a:latin typeface="Times New Roman"/>
                <a:ea typeface="Times New Roman"/>
                <a:cs typeface="Times New Roman"/>
                <a:sym typeface="Times New Roman"/>
              </a:rPr>
              <a:t> </a:t>
            </a:r>
            <a:r>
              <a:rPr lang="en-US" sz="4400" dirty="0" err="1" smtClean="0">
                <a:latin typeface="Times New Roman"/>
                <a:ea typeface="Times New Roman"/>
                <a:cs typeface="Times New Roman"/>
                <a:sym typeface="Times New Roman"/>
              </a:rPr>
              <a:t>E</a:t>
            </a:r>
            <a:r>
              <a:rPr lang="en-US" sz="4400" dirty="0" err="1" smtClean="0"/>
              <a:t>ngg</a:t>
            </a:r>
            <a:endParaRPr sz="4400" dirty="0">
              <a:latin typeface="Times New Roman"/>
              <a:ea typeface="Times New Roman"/>
              <a:cs typeface="Times New Roman"/>
              <a:sym typeface="Times New Roman"/>
            </a:endParaRPr>
          </a:p>
        </p:txBody>
      </p:sp>
      <p:sp>
        <p:nvSpPr>
          <p:cNvPr id="218" name="Google Shape;218;p27"/>
          <p:cNvSpPr/>
          <p:nvPr/>
        </p:nvSpPr>
        <p:spPr>
          <a:xfrm>
            <a:off x="1892129" y="1352282"/>
            <a:ext cx="8568728" cy="463639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defTabSz="457200"/>
            <a:endParaRPr>
              <a:solidFill>
                <a:prstClr val="black"/>
              </a:solidFill>
              <a:latin typeface="Calibri"/>
              <a:ea typeface="Calibri"/>
              <a:cs typeface="Calibri"/>
              <a:sym typeface="Calibri"/>
            </a:endParaRPr>
          </a:p>
        </p:txBody>
      </p:sp>
    </p:spTree>
    <p:extLst>
      <p:ext uri="{BB962C8B-B14F-4D97-AF65-F5344CB8AC3E}">
        <p14:creationId xmlns:p14="http://schemas.microsoft.com/office/powerpoint/2010/main" val="2132373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641231" y="0"/>
            <a:ext cx="6347713" cy="658190"/>
          </a:xfrm>
          <a:prstGeom prst="rect">
            <a:avLst/>
          </a:prstGeom>
          <a:noFill/>
          <a:ln>
            <a:noFill/>
          </a:ln>
        </p:spPr>
        <p:txBody>
          <a:bodyPr spcFirstLastPara="1" vert="horz" wrap="square" lIns="0" tIns="42225" rIns="0" bIns="0" rtlCol="0" anchor="t" anchorCtr="0">
            <a:spAutoFit/>
          </a:bodyPr>
          <a:lstStyle/>
          <a:p>
            <a:pPr marL="219709">
              <a:spcBef>
                <a:spcPts val="0"/>
              </a:spcBef>
            </a:pPr>
            <a:r>
              <a:rPr lang="en-US" sz="4000" dirty="0">
                <a:latin typeface="Times New Roman"/>
                <a:ea typeface="Times New Roman"/>
                <a:cs typeface="Times New Roman"/>
                <a:sym typeface="Times New Roman"/>
              </a:rPr>
              <a:t>Goals Of Software </a:t>
            </a:r>
            <a:r>
              <a:rPr lang="en-US" sz="4000" dirty="0" err="1">
                <a:latin typeface="Times New Roman"/>
                <a:ea typeface="Times New Roman"/>
                <a:cs typeface="Times New Roman"/>
                <a:sym typeface="Times New Roman"/>
              </a:rPr>
              <a:t>Engg</a:t>
            </a:r>
            <a:endParaRPr sz="4000" dirty="0">
              <a:latin typeface="Times New Roman"/>
              <a:ea typeface="Times New Roman"/>
              <a:cs typeface="Times New Roman"/>
              <a:sym typeface="Times New Roman"/>
            </a:endParaRPr>
          </a:p>
        </p:txBody>
      </p:sp>
      <p:sp>
        <p:nvSpPr>
          <p:cNvPr id="212" name="Google Shape;212;p26"/>
          <p:cNvSpPr/>
          <p:nvPr/>
        </p:nvSpPr>
        <p:spPr>
          <a:xfrm>
            <a:off x="1905000" y="914400"/>
            <a:ext cx="8382000" cy="5029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defTabSz="457200"/>
            <a:endParaRPr>
              <a:solidFill>
                <a:prstClr val="black"/>
              </a:solidFill>
              <a:latin typeface="Calibri"/>
              <a:ea typeface="Calibri"/>
              <a:cs typeface="Calibri"/>
              <a:sym typeface="Calibri"/>
            </a:endParaRPr>
          </a:p>
        </p:txBody>
      </p:sp>
    </p:spTree>
    <p:extLst>
      <p:ext uri="{BB962C8B-B14F-4D97-AF65-F5344CB8AC3E}">
        <p14:creationId xmlns:p14="http://schemas.microsoft.com/office/powerpoint/2010/main" val="3825517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0"/>
          <p:cNvSpPr txBox="1">
            <a:spLocks noGrp="1"/>
          </p:cNvSpPr>
          <p:nvPr>
            <p:ph type="title"/>
          </p:nvPr>
        </p:nvSpPr>
        <p:spPr>
          <a:xfrm>
            <a:off x="1628042" y="106581"/>
            <a:ext cx="8811359" cy="430887"/>
          </a:xfrm>
          <a:prstGeom prst="rect">
            <a:avLst/>
          </a:prstGeom>
          <a:noFill/>
          <a:ln>
            <a:noFill/>
          </a:ln>
        </p:spPr>
        <p:txBody>
          <a:bodyPr spcFirstLastPara="1" vert="horz" wrap="square" lIns="0" tIns="0" rIns="0" bIns="0" rtlCol="0" anchor="t" anchorCtr="0">
            <a:spAutoFit/>
          </a:bodyPr>
          <a:lstStyle/>
          <a:p>
            <a:pPr marL="217170">
              <a:spcBef>
                <a:spcPts val="0"/>
              </a:spcBef>
            </a:pPr>
            <a:r>
              <a:rPr lang="en-US" sz="2800" dirty="0"/>
              <a:t>Difference between Conventional and Software </a:t>
            </a:r>
            <a:r>
              <a:rPr lang="en-US" sz="2800" dirty="0" err="1"/>
              <a:t>Engg</a:t>
            </a:r>
            <a:endParaRPr sz="4400" dirty="0">
              <a:latin typeface="Times New Roman"/>
              <a:ea typeface="Times New Roman"/>
              <a:cs typeface="Times New Roman"/>
              <a:sym typeface="Times New Roman"/>
            </a:endParaRPr>
          </a:p>
        </p:txBody>
      </p:sp>
      <p:graphicFrame>
        <p:nvGraphicFramePr>
          <p:cNvPr id="302" name="Google Shape;302;p40"/>
          <p:cNvGraphicFramePr/>
          <p:nvPr>
            <p:extLst/>
          </p:nvPr>
        </p:nvGraphicFramePr>
        <p:xfrm>
          <a:off x="1728420" y="643598"/>
          <a:ext cx="8610600" cy="5911951"/>
        </p:xfrm>
        <a:graphic>
          <a:graphicData uri="http://schemas.openxmlformats.org/drawingml/2006/table">
            <a:tbl>
              <a:tblPr firstRow="1" bandRow="1">
                <a:noFill/>
              </a:tblPr>
              <a:tblGrid>
                <a:gridCol w="12954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3962400">
                  <a:extLst>
                    <a:ext uri="{9D8B030D-6E8A-4147-A177-3AD203B41FA5}">
                      <a16:colId xmlns:a16="http://schemas.microsoft.com/office/drawing/2014/main" xmlns="" val="20002"/>
                    </a:ext>
                  </a:extLst>
                </a:gridCol>
              </a:tblGrid>
              <a:tr h="454768">
                <a:tc>
                  <a:txBody>
                    <a:bodyPr/>
                    <a:lstStyle/>
                    <a:p>
                      <a:pPr marL="0" marR="0" lvl="0" indent="0" algn="l" rtl="0">
                        <a:spcBef>
                          <a:spcPts val="0"/>
                        </a:spcBef>
                        <a:spcAft>
                          <a:spcPts val="0"/>
                        </a:spcAft>
                        <a:buNone/>
                      </a:pPr>
                      <a:r>
                        <a:rPr lang="en-US" sz="2000" u="none" strike="noStrike" cap="none"/>
                        <a:t>Issue</a:t>
                      </a:r>
                      <a:endParaRPr/>
                    </a:p>
                  </a:txBody>
                  <a:tcPr marL="91450" marR="91450" marT="45725" marB="45725"/>
                </a:tc>
                <a:tc>
                  <a:txBody>
                    <a:bodyPr/>
                    <a:lstStyle/>
                    <a:p>
                      <a:pPr marL="0" marR="0" lvl="0" indent="0" algn="ctr" rtl="0">
                        <a:spcBef>
                          <a:spcPts val="0"/>
                        </a:spcBef>
                        <a:spcAft>
                          <a:spcPts val="0"/>
                        </a:spcAft>
                        <a:buNone/>
                      </a:pPr>
                      <a:r>
                        <a:rPr lang="en-US" sz="2000"/>
                        <a:t>S/W Engg.</a:t>
                      </a:r>
                      <a:endParaRPr/>
                    </a:p>
                  </a:txBody>
                  <a:tcPr marL="91450" marR="91450" marT="45725" marB="45725"/>
                </a:tc>
                <a:tc>
                  <a:txBody>
                    <a:bodyPr/>
                    <a:lstStyle/>
                    <a:p>
                      <a:pPr marL="0" marR="0" lvl="0" indent="0" algn="ctr" rtl="0">
                        <a:spcBef>
                          <a:spcPts val="0"/>
                        </a:spcBef>
                        <a:spcAft>
                          <a:spcPts val="0"/>
                        </a:spcAft>
                        <a:buNone/>
                      </a:pPr>
                      <a:r>
                        <a:rPr lang="en-US" sz="2000"/>
                        <a:t>Conventional Engg.</a:t>
                      </a:r>
                      <a:endParaRPr/>
                    </a:p>
                  </a:txBody>
                  <a:tcPr marL="91450" marR="91450" marT="45725" marB="45725"/>
                </a:tc>
                <a:extLst>
                  <a:ext uri="{0D108BD9-81ED-4DB2-BD59-A6C34878D82A}">
                    <a16:rowId xmlns:a16="http://schemas.microsoft.com/office/drawing/2014/main" xmlns="" val="10000"/>
                  </a:ext>
                </a:extLst>
              </a:tr>
              <a:tr h="699637">
                <a:tc>
                  <a:txBody>
                    <a:bodyPr/>
                    <a:lstStyle/>
                    <a:p>
                      <a:pPr marL="0" marR="0" lvl="0" indent="0" algn="l" rtl="0">
                        <a:spcBef>
                          <a:spcPts val="0"/>
                        </a:spcBef>
                        <a:spcAft>
                          <a:spcPts val="0"/>
                        </a:spcAft>
                        <a:buNone/>
                      </a:pPr>
                      <a:r>
                        <a:rPr lang="en-US" sz="1800" b="1"/>
                        <a:t>Foundation</a:t>
                      </a:r>
                      <a:endParaRPr/>
                    </a:p>
                  </a:txBody>
                  <a:tcPr marL="91450" marR="91450" marT="45725" marB="45725"/>
                </a:tc>
                <a:tc>
                  <a:txBody>
                    <a:bodyPr/>
                    <a:lstStyle/>
                    <a:p>
                      <a:pPr marL="0" marR="0" lvl="0" indent="0" algn="l" rtl="0">
                        <a:spcBef>
                          <a:spcPts val="0"/>
                        </a:spcBef>
                        <a:spcAft>
                          <a:spcPts val="0"/>
                        </a:spcAft>
                        <a:buNone/>
                      </a:pPr>
                      <a:r>
                        <a:rPr lang="en-US" sz="1700" dirty="0"/>
                        <a:t>Based on CS, IS &amp; Discrete </a:t>
                      </a:r>
                      <a:r>
                        <a:rPr lang="en-US" sz="1700" dirty="0" err="1"/>
                        <a:t>maths</a:t>
                      </a:r>
                      <a:r>
                        <a:rPr lang="en-US" sz="1700" dirty="0"/>
                        <a:t>.</a:t>
                      </a:r>
                      <a:endParaRPr sz="1700" dirty="0"/>
                    </a:p>
                  </a:txBody>
                  <a:tcPr marL="91450" marR="91450" marT="45725" marB="45725"/>
                </a:tc>
                <a:tc>
                  <a:txBody>
                    <a:bodyPr/>
                    <a:lstStyle/>
                    <a:p>
                      <a:pPr marL="0" marR="0" lvl="0" indent="0" algn="l" rtl="0">
                        <a:spcBef>
                          <a:spcPts val="0"/>
                        </a:spcBef>
                        <a:spcAft>
                          <a:spcPts val="0"/>
                        </a:spcAft>
                        <a:buNone/>
                      </a:pPr>
                      <a:r>
                        <a:rPr lang="en-US" sz="1700"/>
                        <a:t>Based on science,maths &amp; emperical knowledge.</a:t>
                      </a:r>
                      <a:endParaRPr sz="1700"/>
                    </a:p>
                  </a:txBody>
                  <a:tcPr marL="91450" marR="91450" marT="45725" marB="45725"/>
                </a:tc>
                <a:extLst>
                  <a:ext uri="{0D108BD9-81ED-4DB2-BD59-A6C34878D82A}">
                    <a16:rowId xmlns:a16="http://schemas.microsoft.com/office/drawing/2014/main" xmlns="" val="10001"/>
                  </a:ext>
                </a:extLst>
              </a:tr>
              <a:tr h="699637">
                <a:tc>
                  <a:txBody>
                    <a:bodyPr/>
                    <a:lstStyle/>
                    <a:p>
                      <a:pPr marL="0" marR="0" lvl="0" indent="0" algn="l" rtl="0">
                        <a:spcBef>
                          <a:spcPts val="0"/>
                        </a:spcBef>
                        <a:spcAft>
                          <a:spcPts val="0"/>
                        </a:spcAft>
                        <a:buNone/>
                      </a:pPr>
                      <a:r>
                        <a:rPr lang="en-US" sz="1800" b="1"/>
                        <a:t>Cost</a:t>
                      </a:r>
                      <a:endParaRPr/>
                    </a:p>
                  </a:txBody>
                  <a:tcPr marL="91450" marR="91450" marT="45725" marB="45725"/>
                </a:tc>
                <a:tc>
                  <a:txBody>
                    <a:bodyPr/>
                    <a:lstStyle/>
                    <a:p>
                      <a:pPr marL="0" marR="0" lvl="0" indent="0" algn="l" rtl="0">
                        <a:spcBef>
                          <a:spcPts val="0"/>
                        </a:spcBef>
                        <a:spcAft>
                          <a:spcPts val="0"/>
                        </a:spcAft>
                        <a:buNone/>
                      </a:pPr>
                      <a:r>
                        <a:rPr lang="en-US" sz="1700"/>
                        <a:t>Project cost is higher than h/w.</a:t>
                      </a:r>
                      <a:endParaRPr/>
                    </a:p>
                  </a:txBody>
                  <a:tcPr marL="91450" marR="91450" marT="45725" marB="45725"/>
                </a:tc>
                <a:tc>
                  <a:txBody>
                    <a:bodyPr/>
                    <a:lstStyle/>
                    <a:p>
                      <a:pPr marL="0" marR="0" lvl="0" indent="0" algn="l" rtl="0">
                        <a:spcBef>
                          <a:spcPts val="0"/>
                        </a:spcBef>
                        <a:spcAft>
                          <a:spcPts val="0"/>
                        </a:spcAft>
                        <a:buNone/>
                      </a:pPr>
                      <a:r>
                        <a:rPr lang="en-US" sz="1700"/>
                        <a:t>Some projects material cost is high rather than manufacturing cost</a:t>
                      </a:r>
                      <a:endParaRPr sz="1700"/>
                    </a:p>
                  </a:txBody>
                  <a:tcPr marL="91450" marR="91450" marT="45725" marB="45725"/>
                </a:tc>
                <a:extLst>
                  <a:ext uri="{0D108BD9-81ED-4DB2-BD59-A6C34878D82A}">
                    <a16:rowId xmlns:a16="http://schemas.microsoft.com/office/drawing/2014/main" xmlns="" val="10002"/>
                  </a:ext>
                </a:extLst>
              </a:tr>
              <a:tr h="699637">
                <a:tc>
                  <a:txBody>
                    <a:bodyPr/>
                    <a:lstStyle/>
                    <a:p>
                      <a:pPr marL="0" marR="0" lvl="0" indent="0" algn="l" rtl="0">
                        <a:spcBef>
                          <a:spcPts val="0"/>
                        </a:spcBef>
                        <a:spcAft>
                          <a:spcPts val="0"/>
                        </a:spcAft>
                        <a:buNone/>
                      </a:pPr>
                      <a:r>
                        <a:rPr lang="en-US" sz="1800" b="1"/>
                        <a:t>Replication</a:t>
                      </a:r>
                      <a:endParaRPr/>
                    </a:p>
                  </a:txBody>
                  <a:tcPr marL="91450" marR="91450" marT="45725" marB="45725"/>
                </a:tc>
                <a:tc>
                  <a:txBody>
                    <a:bodyPr/>
                    <a:lstStyle/>
                    <a:p>
                      <a:pPr marL="0" marR="0" lvl="0" indent="0" algn="l" rtl="0">
                        <a:spcBef>
                          <a:spcPts val="0"/>
                        </a:spcBef>
                        <a:spcAft>
                          <a:spcPts val="0"/>
                        </a:spcAft>
                        <a:buNone/>
                      </a:pPr>
                      <a:r>
                        <a:rPr lang="en-US" sz="1700"/>
                        <a:t>Copy/paste, downloading, CD/DVD possible</a:t>
                      </a:r>
                      <a:endParaRPr/>
                    </a:p>
                  </a:txBody>
                  <a:tcPr marL="91450" marR="91450" marT="45725" marB="45725"/>
                </a:tc>
                <a:tc>
                  <a:txBody>
                    <a:bodyPr/>
                    <a:lstStyle/>
                    <a:p>
                      <a:pPr marL="0" marR="0" lvl="0" indent="0" algn="l" rtl="0">
                        <a:spcBef>
                          <a:spcPts val="0"/>
                        </a:spcBef>
                        <a:spcAft>
                          <a:spcPts val="0"/>
                        </a:spcAft>
                        <a:buNone/>
                      </a:pPr>
                      <a:r>
                        <a:rPr lang="en-US" sz="1700"/>
                        <a:t>Not possible, every time create new unit</a:t>
                      </a:r>
                      <a:endParaRPr/>
                    </a:p>
                  </a:txBody>
                  <a:tcPr marL="91450" marR="91450" marT="45725" marB="45725"/>
                </a:tc>
                <a:extLst>
                  <a:ext uri="{0D108BD9-81ED-4DB2-BD59-A6C34878D82A}">
                    <a16:rowId xmlns:a16="http://schemas.microsoft.com/office/drawing/2014/main" xmlns="" val="10003"/>
                  </a:ext>
                </a:extLst>
              </a:tr>
              <a:tr h="699637">
                <a:tc>
                  <a:txBody>
                    <a:bodyPr/>
                    <a:lstStyle/>
                    <a:p>
                      <a:pPr marL="0" marR="0" lvl="0" indent="0" algn="l" rtl="0">
                        <a:spcBef>
                          <a:spcPts val="0"/>
                        </a:spcBef>
                        <a:spcAft>
                          <a:spcPts val="0"/>
                        </a:spcAft>
                        <a:buNone/>
                      </a:pPr>
                      <a:r>
                        <a:rPr lang="en-US" sz="1800" b="1"/>
                        <a:t>Innovation</a:t>
                      </a:r>
                      <a:endParaRPr/>
                    </a:p>
                  </a:txBody>
                  <a:tcPr marL="91450" marR="91450" marT="45725" marB="45725"/>
                </a:tc>
                <a:tc>
                  <a:txBody>
                    <a:bodyPr/>
                    <a:lstStyle/>
                    <a:p>
                      <a:pPr marL="0" marR="0" lvl="0" indent="0" algn="l" rtl="0">
                        <a:spcBef>
                          <a:spcPts val="0"/>
                        </a:spcBef>
                        <a:spcAft>
                          <a:spcPts val="0"/>
                        </a:spcAft>
                        <a:buNone/>
                      </a:pPr>
                      <a:r>
                        <a:rPr lang="en-US" sz="1700"/>
                        <a:t>New and untested elements may be applied</a:t>
                      </a:r>
                      <a:endParaRPr/>
                    </a:p>
                  </a:txBody>
                  <a:tcPr marL="91450" marR="91450" marT="45725" marB="45725"/>
                </a:tc>
                <a:tc>
                  <a:txBody>
                    <a:bodyPr/>
                    <a:lstStyle/>
                    <a:p>
                      <a:pPr marL="0" marR="0" lvl="0" indent="0" algn="l" rtl="0">
                        <a:spcBef>
                          <a:spcPts val="0"/>
                        </a:spcBef>
                        <a:spcAft>
                          <a:spcPts val="0"/>
                        </a:spcAft>
                        <a:buNone/>
                      </a:pPr>
                      <a:r>
                        <a:rPr lang="en-US" sz="1700"/>
                        <a:t>Apply known and tested principles</a:t>
                      </a:r>
                      <a:endParaRPr/>
                    </a:p>
                  </a:txBody>
                  <a:tcPr marL="91450" marR="91450" marT="45725" marB="45725"/>
                </a:tc>
                <a:extLst>
                  <a:ext uri="{0D108BD9-81ED-4DB2-BD59-A6C34878D82A}">
                    <a16:rowId xmlns:a16="http://schemas.microsoft.com/office/drawing/2014/main" xmlns="" val="10004"/>
                  </a:ext>
                </a:extLst>
              </a:tr>
              <a:tr h="699637">
                <a:tc>
                  <a:txBody>
                    <a:bodyPr/>
                    <a:lstStyle/>
                    <a:p>
                      <a:pPr marL="0" marR="0" lvl="0" indent="0" algn="l" rtl="0">
                        <a:spcBef>
                          <a:spcPts val="0"/>
                        </a:spcBef>
                        <a:spcAft>
                          <a:spcPts val="0"/>
                        </a:spcAft>
                        <a:buNone/>
                      </a:pPr>
                      <a:r>
                        <a:rPr lang="en-US" sz="1800" b="1"/>
                        <a:t>Duration</a:t>
                      </a:r>
                      <a:endParaRPr/>
                    </a:p>
                  </a:txBody>
                  <a:tcPr marL="91450" marR="91450" marT="45725" marB="45725"/>
                </a:tc>
                <a:tc>
                  <a:txBody>
                    <a:bodyPr/>
                    <a:lstStyle/>
                    <a:p>
                      <a:pPr marL="0" marR="0" lvl="0" indent="0" algn="l" rtl="0">
                        <a:spcBef>
                          <a:spcPts val="0"/>
                        </a:spcBef>
                        <a:spcAft>
                          <a:spcPts val="0"/>
                        </a:spcAft>
                        <a:buNone/>
                      </a:pPr>
                      <a:r>
                        <a:rPr lang="en-US" sz="1700"/>
                        <a:t>Project lies  for some years or decade</a:t>
                      </a:r>
                      <a:endParaRPr sz="1700"/>
                    </a:p>
                  </a:txBody>
                  <a:tcPr marL="91450" marR="91450" marT="45725" marB="45725"/>
                </a:tc>
                <a:tc>
                  <a:txBody>
                    <a:bodyPr/>
                    <a:lstStyle/>
                    <a:p>
                      <a:pPr marL="0" marR="0" lvl="0" indent="0" algn="l" rtl="0">
                        <a:spcBef>
                          <a:spcPts val="0"/>
                        </a:spcBef>
                        <a:spcAft>
                          <a:spcPts val="0"/>
                        </a:spcAft>
                        <a:buNone/>
                      </a:pPr>
                      <a:r>
                        <a:rPr lang="en-US" sz="1700"/>
                        <a:t>Projects endures for centuries e.g. bridges</a:t>
                      </a:r>
                      <a:endParaRPr/>
                    </a:p>
                  </a:txBody>
                  <a:tcPr marL="91450" marR="91450" marT="45725" marB="45725"/>
                </a:tc>
                <a:extLst>
                  <a:ext uri="{0D108BD9-81ED-4DB2-BD59-A6C34878D82A}">
                    <a16:rowId xmlns:a16="http://schemas.microsoft.com/office/drawing/2014/main" xmlns="" val="10005"/>
                  </a:ext>
                </a:extLst>
              </a:tr>
              <a:tr h="699637">
                <a:tc>
                  <a:txBody>
                    <a:bodyPr/>
                    <a:lstStyle/>
                    <a:p>
                      <a:pPr marL="0" marR="0" lvl="0" indent="0" algn="l" rtl="0">
                        <a:spcBef>
                          <a:spcPts val="0"/>
                        </a:spcBef>
                        <a:spcAft>
                          <a:spcPts val="0"/>
                        </a:spcAft>
                        <a:buNone/>
                      </a:pPr>
                      <a:r>
                        <a:rPr lang="en-US" sz="1800" b="1"/>
                        <a:t>Blame</a:t>
                      </a:r>
                      <a:endParaRPr/>
                    </a:p>
                  </a:txBody>
                  <a:tcPr marL="91450" marR="91450" marT="45725" marB="45725"/>
                </a:tc>
                <a:tc>
                  <a:txBody>
                    <a:bodyPr/>
                    <a:lstStyle/>
                    <a:p>
                      <a:pPr marL="0" marR="0" lvl="0" indent="0" algn="l" rtl="0">
                        <a:spcBef>
                          <a:spcPts val="0"/>
                        </a:spcBef>
                        <a:spcAft>
                          <a:spcPts val="0"/>
                        </a:spcAft>
                        <a:buNone/>
                      </a:pPr>
                      <a:r>
                        <a:rPr lang="en-US" sz="1700"/>
                        <a:t>Engineers blame themselves for problems</a:t>
                      </a:r>
                      <a:endParaRPr/>
                    </a:p>
                  </a:txBody>
                  <a:tcPr marL="91450" marR="91450" marT="45725" marB="45725"/>
                </a:tc>
                <a:tc>
                  <a:txBody>
                    <a:bodyPr/>
                    <a:lstStyle/>
                    <a:p>
                      <a:pPr marL="0" marR="0" lvl="0" indent="0" algn="l" rtl="0">
                        <a:spcBef>
                          <a:spcPts val="0"/>
                        </a:spcBef>
                        <a:spcAft>
                          <a:spcPts val="0"/>
                        </a:spcAft>
                        <a:buNone/>
                      </a:pPr>
                      <a:r>
                        <a:rPr lang="en-US" sz="1700"/>
                        <a:t>Engineers can blame to others</a:t>
                      </a:r>
                      <a:endParaRPr sz="1700"/>
                    </a:p>
                  </a:txBody>
                  <a:tcPr marL="91450" marR="91450" marT="45725" marB="45725"/>
                </a:tc>
                <a:extLst>
                  <a:ext uri="{0D108BD9-81ED-4DB2-BD59-A6C34878D82A}">
                    <a16:rowId xmlns:a16="http://schemas.microsoft.com/office/drawing/2014/main" xmlns="" val="10006"/>
                  </a:ext>
                </a:extLst>
              </a:tr>
              <a:tr h="419787">
                <a:tc>
                  <a:txBody>
                    <a:bodyPr/>
                    <a:lstStyle/>
                    <a:p>
                      <a:pPr marL="0" marR="0" lvl="0" indent="0" algn="l" rtl="0">
                        <a:spcBef>
                          <a:spcPts val="0"/>
                        </a:spcBef>
                        <a:spcAft>
                          <a:spcPts val="0"/>
                        </a:spcAft>
                        <a:buNone/>
                      </a:pPr>
                      <a:r>
                        <a:rPr lang="en-US" sz="1800" b="1"/>
                        <a:t>Age</a:t>
                      </a:r>
                      <a:endParaRPr/>
                    </a:p>
                  </a:txBody>
                  <a:tcPr marL="91450" marR="91450" marT="45725" marB="45725"/>
                </a:tc>
                <a:tc>
                  <a:txBody>
                    <a:bodyPr/>
                    <a:lstStyle/>
                    <a:p>
                      <a:pPr marL="0" marR="0" lvl="0" indent="0" algn="l" rtl="0">
                        <a:spcBef>
                          <a:spcPts val="0"/>
                        </a:spcBef>
                        <a:spcAft>
                          <a:spcPts val="0"/>
                        </a:spcAft>
                        <a:buNone/>
                      </a:pPr>
                      <a:r>
                        <a:rPr lang="en-US" sz="1700"/>
                        <a:t>SE is about 50 years old</a:t>
                      </a:r>
                      <a:endParaRPr/>
                    </a:p>
                  </a:txBody>
                  <a:tcPr marL="91450" marR="91450" marT="45725" marB="45725"/>
                </a:tc>
                <a:tc>
                  <a:txBody>
                    <a:bodyPr/>
                    <a:lstStyle/>
                    <a:p>
                      <a:pPr marL="0" marR="0" lvl="0" indent="0" algn="l" rtl="0">
                        <a:spcBef>
                          <a:spcPts val="0"/>
                        </a:spcBef>
                        <a:spcAft>
                          <a:spcPts val="0"/>
                        </a:spcAft>
                        <a:buNone/>
                      </a:pPr>
                      <a:r>
                        <a:rPr lang="en-US" sz="1700"/>
                        <a:t>CE is thousands of years old</a:t>
                      </a:r>
                      <a:endParaRPr/>
                    </a:p>
                  </a:txBody>
                  <a:tcPr marL="91450" marR="91450" marT="45725" marB="45725"/>
                </a:tc>
                <a:extLst>
                  <a:ext uri="{0D108BD9-81ED-4DB2-BD59-A6C34878D82A}">
                    <a16:rowId xmlns:a16="http://schemas.microsoft.com/office/drawing/2014/main" xmlns="" val="10007"/>
                  </a:ext>
                </a:extLst>
              </a:tr>
              <a:tr h="419787">
                <a:tc>
                  <a:txBody>
                    <a:bodyPr/>
                    <a:lstStyle/>
                    <a:p>
                      <a:pPr marL="0" marR="0" lvl="0" indent="0" algn="l" rtl="0">
                        <a:spcBef>
                          <a:spcPts val="0"/>
                        </a:spcBef>
                        <a:spcAft>
                          <a:spcPts val="0"/>
                        </a:spcAft>
                        <a:buNone/>
                      </a:pPr>
                      <a:r>
                        <a:rPr lang="en-US" sz="1800" b="1"/>
                        <a:t>Domain</a:t>
                      </a:r>
                      <a:endParaRPr/>
                    </a:p>
                  </a:txBody>
                  <a:tcPr marL="91450" marR="91450" marT="45725" marB="45725"/>
                </a:tc>
                <a:tc>
                  <a:txBody>
                    <a:bodyPr/>
                    <a:lstStyle/>
                    <a:p>
                      <a:pPr marL="0" marR="0" lvl="0" indent="0" algn="l" rtl="0">
                        <a:spcBef>
                          <a:spcPts val="0"/>
                        </a:spcBef>
                        <a:spcAft>
                          <a:spcPts val="0"/>
                        </a:spcAft>
                        <a:buNone/>
                      </a:pPr>
                      <a:r>
                        <a:rPr lang="en-US" sz="1700"/>
                        <a:t>Uses limited no. of concepts</a:t>
                      </a:r>
                      <a:endParaRPr/>
                    </a:p>
                  </a:txBody>
                  <a:tcPr marL="91450" marR="91450" marT="45725" marB="45725"/>
                </a:tc>
                <a:tc>
                  <a:txBody>
                    <a:bodyPr/>
                    <a:lstStyle/>
                    <a:p>
                      <a:pPr marL="0" marR="0" lvl="0" indent="0" algn="l" rtl="0">
                        <a:spcBef>
                          <a:spcPts val="0"/>
                        </a:spcBef>
                        <a:spcAft>
                          <a:spcPts val="0"/>
                        </a:spcAft>
                        <a:buNone/>
                      </a:pPr>
                      <a:r>
                        <a:rPr lang="en-US" sz="1700"/>
                        <a:t>Uses unlimited no. of concepts</a:t>
                      </a:r>
                      <a:endParaRPr/>
                    </a:p>
                  </a:txBody>
                  <a:tcPr marL="91450" marR="91450" marT="45725" marB="45725"/>
                </a:tc>
                <a:extLst>
                  <a:ext uri="{0D108BD9-81ED-4DB2-BD59-A6C34878D82A}">
                    <a16:rowId xmlns:a16="http://schemas.microsoft.com/office/drawing/2014/main" xmlns="" val="10008"/>
                  </a:ext>
                </a:extLst>
              </a:tr>
              <a:tr h="419787">
                <a:tc>
                  <a:txBody>
                    <a:bodyPr/>
                    <a:lstStyle/>
                    <a:p>
                      <a:pPr marL="0" marR="0" lvl="0" indent="0" algn="l" rtl="0">
                        <a:spcBef>
                          <a:spcPts val="0"/>
                        </a:spcBef>
                        <a:spcAft>
                          <a:spcPts val="0"/>
                        </a:spcAft>
                        <a:buNone/>
                      </a:pPr>
                      <a:r>
                        <a:rPr lang="en-US" sz="1800" b="1"/>
                        <a:t>Research</a:t>
                      </a:r>
                      <a:endParaRPr/>
                    </a:p>
                  </a:txBody>
                  <a:tcPr marL="91450" marR="91450" marT="45725" marB="45725"/>
                </a:tc>
                <a:tc>
                  <a:txBody>
                    <a:bodyPr/>
                    <a:lstStyle/>
                    <a:p>
                      <a:pPr marL="0" marR="0" lvl="0" indent="0" algn="l" rtl="0">
                        <a:spcBef>
                          <a:spcPts val="0"/>
                        </a:spcBef>
                        <a:spcAft>
                          <a:spcPts val="0"/>
                        </a:spcAft>
                        <a:buNone/>
                      </a:pPr>
                      <a:r>
                        <a:rPr lang="en-US" sz="1700"/>
                        <a:t>Research the unknown</a:t>
                      </a:r>
                      <a:endParaRPr sz="1700"/>
                    </a:p>
                  </a:txBody>
                  <a:tcPr marL="91450" marR="91450" marT="45725" marB="45725"/>
                </a:tc>
                <a:tc>
                  <a:txBody>
                    <a:bodyPr/>
                    <a:lstStyle/>
                    <a:p>
                      <a:pPr marL="0" marR="0" lvl="0" indent="0" algn="l" rtl="0">
                        <a:spcBef>
                          <a:spcPts val="0"/>
                        </a:spcBef>
                        <a:spcAft>
                          <a:spcPts val="0"/>
                        </a:spcAft>
                        <a:buNone/>
                      </a:pPr>
                      <a:r>
                        <a:rPr lang="en-US" sz="1700" dirty="0"/>
                        <a:t>Apply research result in known</a:t>
                      </a:r>
                      <a:endParaRPr dirty="0"/>
                    </a:p>
                  </a:txBody>
                  <a:tcPr marL="91450" marR="91450" marT="45725" marB="45725"/>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208801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1"/>
          <p:cNvSpPr txBox="1">
            <a:spLocks noGrp="1"/>
          </p:cNvSpPr>
          <p:nvPr>
            <p:ph type="title"/>
          </p:nvPr>
        </p:nvSpPr>
        <p:spPr>
          <a:xfrm>
            <a:off x="1524000" y="463562"/>
            <a:ext cx="9144000" cy="1292662"/>
          </a:xfrm>
          <a:prstGeom prst="rect">
            <a:avLst/>
          </a:prstGeom>
          <a:noFill/>
          <a:ln>
            <a:noFill/>
          </a:ln>
        </p:spPr>
        <p:txBody>
          <a:bodyPr spcFirstLastPara="1" vert="horz" wrap="square" lIns="0" tIns="0" rIns="0" bIns="0" rtlCol="0" anchor="t" anchorCtr="0">
            <a:spAutoFit/>
          </a:bodyPr>
          <a:lstStyle/>
          <a:p>
            <a:pPr>
              <a:spcBef>
                <a:spcPts val="0"/>
              </a:spcBef>
            </a:pPr>
            <a:r>
              <a:rPr lang="en-US" dirty="0"/>
              <a:t>Difference between Conventional and Software </a:t>
            </a:r>
            <a:r>
              <a:rPr lang="en-US" dirty="0" err="1"/>
              <a:t>Engg</a:t>
            </a:r>
            <a:r>
              <a:rPr lang="en-US" sz="4800" dirty="0"/>
              <a:t>.</a:t>
            </a:r>
            <a:endParaRPr dirty="0"/>
          </a:p>
        </p:txBody>
      </p:sp>
      <p:sp>
        <p:nvSpPr>
          <p:cNvPr id="2" name="Rectangle 1"/>
          <p:cNvSpPr/>
          <p:nvPr/>
        </p:nvSpPr>
        <p:spPr>
          <a:xfrm>
            <a:off x="1967345" y="2205616"/>
            <a:ext cx="7426040" cy="3693319"/>
          </a:xfrm>
          <a:prstGeom prst="rect">
            <a:avLst/>
          </a:prstGeom>
        </p:spPr>
        <p:txBody>
          <a:bodyPr wrap="square">
            <a:spAutoFit/>
          </a:bodyPr>
          <a:lstStyle/>
          <a:p>
            <a:pPr defTabSz="457200" fontAlgn="base"/>
            <a:r>
              <a:rPr lang="en-US" b="1" dirty="0">
                <a:solidFill>
                  <a:srgbClr val="273239"/>
                </a:solidFill>
                <a:latin typeface="urw-din"/>
              </a:rPr>
              <a:t>1. Software </a:t>
            </a:r>
            <a:r>
              <a:rPr lang="en-US" b="1" dirty="0">
                <a:solidFill>
                  <a:srgbClr val="273239"/>
                </a:solidFill>
                <a:latin typeface="urw-din"/>
              </a:rPr>
              <a:t>Engineering </a:t>
            </a:r>
            <a:r>
              <a:rPr lang="en-US" b="1" dirty="0">
                <a:solidFill>
                  <a:srgbClr val="273239"/>
                </a:solidFill>
                <a:latin typeface="urw-din"/>
              </a:rPr>
              <a:t>Process:</a:t>
            </a:r>
            <a:r>
              <a:rPr lang="en-US" dirty="0">
                <a:solidFill>
                  <a:srgbClr val="273239"/>
                </a:solidFill>
                <a:latin typeface="urw-din"/>
              </a:rPr>
              <a:t/>
            </a:r>
            <a:br>
              <a:rPr lang="en-US" dirty="0">
                <a:solidFill>
                  <a:srgbClr val="273239"/>
                </a:solidFill>
                <a:latin typeface="urw-din"/>
              </a:rPr>
            </a:br>
            <a:r>
              <a:rPr lang="en-US" dirty="0">
                <a:solidFill>
                  <a:srgbClr val="273239"/>
                </a:solidFill>
                <a:latin typeface="urw-din"/>
              </a:rPr>
              <a:t>It is a engineering process which is mainly related to computers and programming and developing different kinds of applications through the use of information technology. </a:t>
            </a:r>
            <a:endParaRPr lang="en-US" dirty="0">
              <a:solidFill>
                <a:srgbClr val="273239"/>
              </a:solidFill>
              <a:latin typeface="urw-din"/>
            </a:endParaRPr>
          </a:p>
          <a:p>
            <a:pPr algn="just" defTabSz="457200" fontAlgn="base"/>
            <a:endParaRPr lang="en-US" dirty="0">
              <a:solidFill>
                <a:srgbClr val="273239"/>
              </a:solidFill>
              <a:latin typeface="urw-din"/>
            </a:endParaRPr>
          </a:p>
          <a:p>
            <a:pPr algn="just" defTabSz="457200" fontAlgn="base"/>
            <a:r>
              <a:rPr lang="en-US" b="1" dirty="0">
                <a:solidFill>
                  <a:prstClr val="black"/>
                </a:solidFill>
                <a:latin typeface="Calibri"/>
                <a:ea typeface="Calibri"/>
                <a:cs typeface="Calibri"/>
                <a:sym typeface="Calibri"/>
              </a:rPr>
              <a:t>Software Engineering:              </a:t>
            </a:r>
            <a:r>
              <a:rPr lang="en-US" dirty="0">
                <a:solidFill>
                  <a:prstClr val="black"/>
                </a:solidFill>
                <a:latin typeface="Calibri"/>
                <a:ea typeface="Calibri"/>
                <a:cs typeface="Calibri"/>
                <a:sym typeface="Calibri"/>
              </a:rPr>
              <a:t>Abstract Design ⎯⎯→  Abstract Code</a:t>
            </a:r>
            <a:endParaRPr lang="en-US" dirty="0">
              <a:solidFill>
                <a:prstClr val="black"/>
              </a:solidFill>
            </a:endParaRPr>
          </a:p>
          <a:p>
            <a:pPr algn="just" defTabSz="457200" fontAlgn="base"/>
            <a:endParaRPr lang="en-US" dirty="0">
              <a:solidFill>
                <a:srgbClr val="273239"/>
              </a:solidFill>
              <a:latin typeface="urw-din"/>
            </a:endParaRPr>
          </a:p>
          <a:p>
            <a:pPr defTabSz="457200" fontAlgn="base"/>
            <a:r>
              <a:rPr lang="en-US" b="1" dirty="0">
                <a:solidFill>
                  <a:srgbClr val="273239"/>
                </a:solidFill>
                <a:latin typeface="urw-din"/>
              </a:rPr>
              <a:t>2</a:t>
            </a:r>
            <a:r>
              <a:rPr lang="en-US" b="1" dirty="0">
                <a:solidFill>
                  <a:srgbClr val="273239"/>
                </a:solidFill>
                <a:latin typeface="urw-din"/>
              </a:rPr>
              <a:t>. Conventional Engineering Process :</a:t>
            </a:r>
            <a:r>
              <a:rPr lang="en-US" dirty="0">
                <a:solidFill>
                  <a:srgbClr val="273239"/>
                </a:solidFill>
                <a:latin typeface="urw-din"/>
              </a:rPr>
              <a:t> </a:t>
            </a:r>
            <a:br>
              <a:rPr lang="en-US" dirty="0">
                <a:solidFill>
                  <a:srgbClr val="273239"/>
                </a:solidFill>
                <a:latin typeface="urw-din"/>
              </a:rPr>
            </a:br>
            <a:r>
              <a:rPr lang="en-US" dirty="0">
                <a:solidFill>
                  <a:srgbClr val="273239"/>
                </a:solidFill>
                <a:latin typeface="urw-din"/>
              </a:rPr>
              <a:t>It is a engineering process which is highly based on empirical knowledge and is about building cars, machines and hardware. </a:t>
            </a:r>
            <a:endParaRPr lang="en-US" dirty="0">
              <a:solidFill>
                <a:srgbClr val="273239"/>
              </a:solidFill>
              <a:latin typeface="urw-din"/>
            </a:endParaRPr>
          </a:p>
          <a:p>
            <a:pPr algn="just" defTabSz="457200" fontAlgn="base"/>
            <a:endParaRPr lang="en-US" dirty="0">
              <a:solidFill>
                <a:srgbClr val="273239"/>
              </a:solidFill>
              <a:latin typeface="urw-din"/>
            </a:endParaRPr>
          </a:p>
          <a:p>
            <a:pPr algn="just" defTabSz="457200" fontAlgn="base"/>
            <a:r>
              <a:rPr lang="en-US" b="1" dirty="0">
                <a:solidFill>
                  <a:prstClr val="black"/>
                </a:solidFill>
                <a:latin typeface="Calibri"/>
                <a:ea typeface="Calibri"/>
                <a:cs typeface="Calibri"/>
                <a:sym typeface="Calibri"/>
              </a:rPr>
              <a:t>Conventional Engineering: </a:t>
            </a:r>
            <a:r>
              <a:rPr lang="en-US" dirty="0">
                <a:solidFill>
                  <a:prstClr val="black"/>
                </a:solidFill>
                <a:latin typeface="Calibri"/>
                <a:ea typeface="Calibri"/>
                <a:cs typeface="Calibri"/>
                <a:sym typeface="Calibri"/>
              </a:rPr>
              <a:t>    Abstract Design ⎯⎯→ Concrete Products</a:t>
            </a:r>
            <a:endParaRPr lang="en-US" dirty="0">
              <a:solidFill>
                <a:prstClr val="black"/>
              </a:solidFill>
            </a:endParaRPr>
          </a:p>
          <a:p>
            <a:pPr defTabSz="457200" fontAlgn="base"/>
            <a:endParaRPr lang="en-US" dirty="0">
              <a:solidFill>
                <a:srgbClr val="273239"/>
              </a:solidFill>
              <a:latin typeface="urw-din"/>
            </a:endParaRPr>
          </a:p>
        </p:txBody>
      </p:sp>
    </p:spTree>
    <p:extLst>
      <p:ext uri="{BB962C8B-B14F-4D97-AF65-F5344CB8AC3E}">
        <p14:creationId xmlns:p14="http://schemas.microsoft.com/office/powerpoint/2010/main" val="9035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Software </a:t>
            </a:r>
            <a:r>
              <a:rPr lang="en-IN" dirty="0" smtClean="0"/>
              <a:t>Evolution</a:t>
            </a:r>
            <a:endParaRPr lang="en-IN" dirty="0"/>
          </a:p>
        </p:txBody>
      </p:sp>
      <p:sp>
        <p:nvSpPr>
          <p:cNvPr id="3" name="Content Placeholder 2"/>
          <p:cNvSpPr>
            <a:spLocks noGrp="1"/>
          </p:cNvSpPr>
          <p:nvPr>
            <p:ph idx="1"/>
          </p:nvPr>
        </p:nvSpPr>
        <p:spPr/>
        <p:txBody>
          <a:bodyPr/>
          <a:lstStyle/>
          <a:p>
            <a:r>
              <a:rPr lang="en-US" dirty="0"/>
              <a:t>The process of developing a software product using software engineering principles and methods is referred to as </a:t>
            </a:r>
            <a:r>
              <a:rPr lang="en-US" b="1" dirty="0"/>
              <a:t>software evolution.</a:t>
            </a:r>
            <a:r>
              <a:rPr lang="en-US" dirty="0"/>
              <a:t> This includes the initial development of software and its maintenance and updates, till desired software product is developed, which satisfies the expected requirements</a:t>
            </a:r>
            <a:r>
              <a:rPr lang="en-US" dirty="0" smtClean="0"/>
              <a: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476" y="3755363"/>
            <a:ext cx="4572000" cy="2286000"/>
          </a:xfrm>
          <a:prstGeom prst="rect">
            <a:avLst/>
          </a:prstGeom>
        </p:spPr>
      </p:pic>
    </p:spTree>
    <p:extLst>
      <p:ext uri="{BB962C8B-B14F-4D97-AF65-F5344CB8AC3E}">
        <p14:creationId xmlns:p14="http://schemas.microsoft.com/office/powerpoint/2010/main" val="37599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52" y="261870"/>
            <a:ext cx="8463617" cy="768439"/>
          </a:xfrm>
        </p:spPr>
        <p:txBody>
          <a:bodyPr/>
          <a:lstStyle/>
          <a:p>
            <a:pPr algn="ctr"/>
            <a:r>
              <a:rPr lang="en-IN" dirty="0"/>
              <a:t>Software </a:t>
            </a:r>
            <a:r>
              <a:rPr lang="en-IN" dirty="0" smtClean="0"/>
              <a:t>Paradigms</a:t>
            </a:r>
            <a:endParaRPr lang="en-IN" dirty="0"/>
          </a:p>
        </p:txBody>
      </p:sp>
      <p:sp>
        <p:nvSpPr>
          <p:cNvPr id="3" name="Content Placeholder 2"/>
          <p:cNvSpPr>
            <a:spLocks noGrp="1"/>
          </p:cNvSpPr>
          <p:nvPr>
            <p:ph idx="1"/>
          </p:nvPr>
        </p:nvSpPr>
        <p:spPr>
          <a:xfrm>
            <a:off x="619617" y="1030308"/>
            <a:ext cx="9361511" cy="5827691"/>
          </a:xfrm>
        </p:spPr>
        <p:txBody>
          <a:bodyPr>
            <a:normAutofit fontScale="85000" lnSpcReduction="10000"/>
          </a:bodyPr>
          <a:lstStyle/>
          <a:p>
            <a:pPr marL="0" indent="0">
              <a:buNone/>
            </a:pPr>
            <a:r>
              <a:rPr lang="en-US" dirty="0"/>
              <a:t>Software paradigms refer to the methods and steps, which are taken while designing the software. There are many methods proposed and are in work today, but we need to see where in the software engineering these paradigms stand. These can be combined into various categories, though each of them is </a:t>
            </a:r>
            <a:r>
              <a:rPr lang="en-US" dirty="0" smtClean="0"/>
              <a:t>contained in </a:t>
            </a:r>
            <a:r>
              <a:rPr lang="en-US" dirty="0"/>
              <a:t>one </a:t>
            </a:r>
            <a:r>
              <a:rPr lang="en-US" dirty="0" smtClean="0"/>
              <a:t>another:</a:t>
            </a:r>
          </a:p>
          <a:p>
            <a:pPr marL="0" indent="0">
              <a:buNone/>
            </a:pPr>
            <a:r>
              <a:rPr lang="en-US" b="1" dirty="0" smtClean="0"/>
              <a:t>1. Software Development Paradigm:  </a:t>
            </a:r>
            <a:r>
              <a:rPr lang="en-US" dirty="0" smtClean="0"/>
              <a:t>This </a:t>
            </a:r>
            <a:r>
              <a:rPr lang="en-US" dirty="0"/>
              <a:t>Paradigm is known as software engineering paradigms where all the engineering concepts pertaining to the development of software are applied. It includes various researches and requirement gathering which helps the software product to build. It consists of –</a:t>
            </a:r>
          </a:p>
          <a:p>
            <a:pPr marL="180000">
              <a:lnSpc>
                <a:spcPct val="120000"/>
              </a:lnSpc>
            </a:pPr>
            <a:r>
              <a:rPr lang="en-US" dirty="0"/>
              <a:t>Requirement </a:t>
            </a:r>
            <a:r>
              <a:rPr lang="en-US" dirty="0" smtClean="0"/>
              <a:t>gathering</a:t>
            </a:r>
          </a:p>
          <a:p>
            <a:pPr marL="180000">
              <a:lnSpc>
                <a:spcPct val="120000"/>
              </a:lnSpc>
            </a:pPr>
            <a:r>
              <a:rPr lang="en-US" dirty="0" smtClean="0"/>
              <a:t>Software </a:t>
            </a:r>
            <a:r>
              <a:rPr lang="en-US" dirty="0"/>
              <a:t>design</a:t>
            </a:r>
          </a:p>
          <a:p>
            <a:pPr marL="180000">
              <a:lnSpc>
                <a:spcPct val="120000"/>
              </a:lnSpc>
            </a:pPr>
            <a:r>
              <a:rPr lang="en-US" dirty="0"/>
              <a:t>Programming</a:t>
            </a:r>
          </a:p>
          <a:p>
            <a:pPr marL="0" indent="0">
              <a:buNone/>
            </a:pPr>
            <a:r>
              <a:rPr lang="en-US" b="1" dirty="0" smtClean="0"/>
              <a:t>2. Software </a:t>
            </a:r>
            <a:r>
              <a:rPr lang="en-US" b="1" dirty="0"/>
              <a:t>Design </a:t>
            </a:r>
            <a:r>
              <a:rPr lang="en-US" b="1" dirty="0" smtClean="0"/>
              <a:t>Paradigm: </a:t>
            </a:r>
            <a:r>
              <a:rPr lang="en-US" dirty="0" smtClean="0"/>
              <a:t>This </a:t>
            </a:r>
            <a:r>
              <a:rPr lang="en-US" dirty="0"/>
              <a:t>paradigm is a part of Software Development and includes –</a:t>
            </a:r>
          </a:p>
          <a:p>
            <a:r>
              <a:rPr lang="en-US" dirty="0"/>
              <a:t>Design</a:t>
            </a:r>
          </a:p>
          <a:p>
            <a:r>
              <a:rPr lang="en-US" dirty="0"/>
              <a:t>Maintenance</a:t>
            </a:r>
          </a:p>
          <a:p>
            <a:r>
              <a:rPr lang="en-US" dirty="0"/>
              <a:t>Programming</a:t>
            </a:r>
          </a:p>
          <a:p>
            <a:pPr marL="0" indent="0">
              <a:buNone/>
            </a:pPr>
            <a:r>
              <a:rPr lang="en-US" dirty="0" smtClean="0"/>
              <a:t>3</a:t>
            </a:r>
            <a:r>
              <a:rPr lang="en-US" b="1" dirty="0" smtClean="0"/>
              <a:t>. Programming Paradigm: </a:t>
            </a:r>
            <a:r>
              <a:rPr lang="en-US" dirty="0" smtClean="0"/>
              <a:t>This </a:t>
            </a:r>
            <a:r>
              <a:rPr lang="en-US" dirty="0"/>
              <a:t>paradigm is related closely to programming aspect of software development. This includes –</a:t>
            </a:r>
          </a:p>
          <a:p>
            <a:r>
              <a:rPr lang="en-US" dirty="0"/>
              <a:t>Coding</a:t>
            </a:r>
          </a:p>
          <a:p>
            <a:r>
              <a:rPr lang="en-US" dirty="0"/>
              <a:t>Testing</a:t>
            </a:r>
          </a:p>
          <a:p>
            <a:r>
              <a:rPr lang="en-US" dirty="0"/>
              <a:t>Integration</a:t>
            </a:r>
          </a:p>
          <a:p>
            <a:endParaRPr lang="en-US" dirty="0"/>
          </a:p>
        </p:txBody>
      </p:sp>
    </p:spTree>
    <p:extLst>
      <p:ext uri="{BB962C8B-B14F-4D97-AF65-F5344CB8AC3E}">
        <p14:creationId xmlns:p14="http://schemas.microsoft.com/office/powerpoint/2010/main" val="3687284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495</Words>
  <Application>Microsoft Office PowerPoint</Application>
  <PresentationFormat>Widescreen</PresentationFormat>
  <Paragraphs>80</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Noto Sans Symbols</vt:lpstr>
      <vt:lpstr>Times New Roman</vt:lpstr>
      <vt:lpstr>Trebuchet MS</vt:lpstr>
      <vt:lpstr>Twentieth Century</vt:lpstr>
      <vt:lpstr>urw-din</vt:lpstr>
      <vt:lpstr>Wingdings 3</vt:lpstr>
      <vt:lpstr>Facet</vt:lpstr>
      <vt:lpstr>Software characteristic</vt:lpstr>
      <vt:lpstr>Software does not wear out</vt:lpstr>
      <vt:lpstr>Software does not wear out</vt:lpstr>
      <vt:lpstr>Challenges In Software Engg</vt:lpstr>
      <vt:lpstr>Goals Of Software Engg</vt:lpstr>
      <vt:lpstr>Difference between Conventional and Software Engg</vt:lpstr>
      <vt:lpstr>Difference between Conventional and Software Engg.</vt:lpstr>
      <vt:lpstr>Software Evolution</vt:lpstr>
      <vt:lpstr>Software Paradigms</vt:lpstr>
      <vt:lpstr>Need of Software Engineering</vt:lpstr>
      <vt:lpstr>Characteristics of good software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My-pc</cp:lastModifiedBy>
  <cp:revision>5</cp:revision>
  <dcterms:created xsi:type="dcterms:W3CDTF">2023-02-08T08:46:02Z</dcterms:created>
  <dcterms:modified xsi:type="dcterms:W3CDTF">2023-02-08T09:01:57Z</dcterms:modified>
</cp:coreProperties>
</file>