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1F9D7-FA27-49DC-ABE6-ED44F6CADF0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4EEFD-2B0C-4D90-A51F-D0EC1D295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4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07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64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002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774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89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6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55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6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89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82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30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92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21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69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401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691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36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49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4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601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645160" y="463563"/>
            <a:ext cx="1090168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ftr" idx="11"/>
          </p:nvPr>
        </p:nvSpPr>
        <p:spPr>
          <a:xfrm>
            <a:off x="8234178" y="6340585"/>
            <a:ext cx="11946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dt" idx="10"/>
          </p:nvPr>
        </p:nvSpPr>
        <p:spPr>
          <a:xfrm>
            <a:off x="6781297" y="6340288"/>
            <a:ext cx="11557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24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87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475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788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337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00000000-1234-1234-1234-123412341234}" type="slidenum">
              <a:rPr lang="en-US" smtClean="0">
                <a:solidFill>
                  <a:srgbClr val="90C226"/>
                </a:solidFill>
              </a:rPr>
              <a:pPr defTabSz="457200"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Procedural_program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3952450" y="536378"/>
            <a:ext cx="464127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defTabSz="457200"/>
            <a:r>
              <a:rPr lang="en-US" sz="44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Crisis</a:t>
            </a:r>
            <a:endParaRPr sz="44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057400" y="1371600"/>
            <a:ext cx="8153400" cy="11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2133600" y="2590801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Software crisis</a:t>
            </a:r>
            <a:r>
              <a:rPr lang="en-US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 is a term used in the early days of computing science for the difficulty of writing useful and efficient computer programs in the </a:t>
            </a:r>
            <a:r>
              <a:rPr lang="en-US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required time</a:t>
            </a:r>
            <a:r>
              <a:rPr lang="en-US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80" name="Google Shape;180;p21" descr="Image resul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33800"/>
            <a:ext cx="5334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2336801" y="609601"/>
            <a:ext cx="8463617" cy="617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27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Deliverables and Milestones-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1907541" y="1707344"/>
            <a:ext cx="8612505" cy="32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indent="-320040" algn="just"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 can be agreements or evaluations, normally deliverables  are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such  as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 code  or  user manuals.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1"/>
              </a:spcBef>
              <a:buClr>
                <a:srgbClr val="DD7F46"/>
              </a:buClr>
              <a:buSzPts val="4100"/>
            </a:pP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890" indent="-320040" algn="just"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Milestones  are  events  that  can  be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 for  telling  the status   of   the   project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For   example,   the   event   of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the user manual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a milestone.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93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2336801" y="609601"/>
            <a:ext cx="8463617" cy="617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27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and Process-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2215389" y="1664561"/>
            <a:ext cx="7998459" cy="4758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indent="-320040" algn="just">
              <a:lnSpc>
                <a:spcPct val="90000"/>
              </a:lnSpc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 is  delivered  to  the  customer  is  called  the product.  It  may  include  source-code  specification documents, manuals, documentation, etc. Basically, it is nothing but a set of deliverables only.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lnSpc>
                <a:spcPct val="90000"/>
              </a:lnSpc>
              <a:spcBef>
                <a:spcPts val="71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the way in which we produce Software. It is the collection of activities that leads to (a part of)  a  product.  An  efficient  process  is  required  to produce good quality products.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lnSpc>
                <a:spcPct val="107931"/>
              </a:lnSpc>
              <a:spcBef>
                <a:spcPts val="745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 the   process   is   weak,   the   end   product   will undoubtedly suffer.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667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2336801" y="609601"/>
            <a:ext cx="8463617" cy="617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27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Measures, Metrics, and Indicators-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215388" y="1707343"/>
            <a:ext cx="229235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Software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/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692521" y="1707343"/>
            <a:ext cx="21628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7640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/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indication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6890393" y="1707343"/>
            <a:ext cx="143383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8577845" y="1707343"/>
            <a:ext cx="16344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	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165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2215388" y="2561015"/>
            <a:ext cx="7997190" cy="233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/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capacity, or size of a given attribute of a product.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indent="-320040" algn="just">
              <a:spcBef>
                <a:spcPts val="710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are a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measure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degree to which  a  system,  component,  or  process  possesses  a given attribute of a product.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700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indicator is a combination of metrics.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02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/>
        </p:nvSpPr>
        <p:spPr>
          <a:xfrm>
            <a:off x="2159311" y="113248"/>
            <a:ext cx="787336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/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49"/>
          <p:cNvGraphicFramePr/>
          <p:nvPr>
            <p:extLst/>
          </p:nvPr>
        </p:nvGraphicFramePr>
        <p:xfrm>
          <a:off x="1898649" y="868681"/>
          <a:ext cx="8134026" cy="63155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1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7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2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13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935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6211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935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collection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raw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facts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figures.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unarranged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unorganized..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arranged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organized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un-meaningful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meaningful.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input.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output.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less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frequently.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frequently.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represents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facts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before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processing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12115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represents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results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after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processing).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not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helpful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decision-making.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helpful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decision-making.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raw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material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final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product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records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contains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records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large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amounts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small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amounts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25375">
                <a:tc gridSpan="2">
                  <a:txBody>
                    <a:bodyPr/>
                    <a:lstStyle/>
                    <a:p>
                      <a:pPr marL="62230" marR="2946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lost,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very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difficult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(or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even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impossible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some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situations)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collect.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3759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lost,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easily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derived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from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stored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again.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marL="764540" marR="0" lvl="0" indent="0" algn="l" rtl="0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depends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upon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sources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depends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upon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endParaRPr sz="1800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2215388" y="404532"/>
            <a:ext cx="78663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/>
            <a:r>
              <a:rPr lang="en-US" sz="24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Feasibility, Requirements, Requirement elicitation, Software quality assurance, Cost analysis, Scheduling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1861693" y="1419022"/>
            <a:ext cx="8384276" cy="475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—Determining if the proposed development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/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worth while.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70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what functionality the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/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should contain.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206375" indent="-320040">
              <a:spcBef>
                <a:spcPts val="69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Obtaining the requirements from the user.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700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activities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/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will help ensure quality of the product.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70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analysis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—Determining cost estimates.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695"/>
              </a:spcBef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—Building a schedule for the development.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33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1752600" y="1685909"/>
            <a:ext cx="8610600" cy="4181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007870" y="463562"/>
            <a:ext cx="81762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/>
              <a:t>Problems faced by Customers due to S/W Crisis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7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2007870" y="463562"/>
            <a:ext cx="81762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/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Crisis</a:t>
            </a:r>
            <a:br>
              <a:rPr lang="en-US"/>
            </a:b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idx="1"/>
          </p:nvPr>
        </p:nvSpPr>
        <p:spPr>
          <a:xfrm>
            <a:off x="1999107" y="1709138"/>
            <a:ext cx="8193787" cy="48013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S/W crisis from </a:t>
            </a:r>
            <a:r>
              <a:rPr lang="en-US" sz="2400" b="1">
                <a:solidFill>
                  <a:srgbClr val="538CD5"/>
                </a:solidFill>
              </a:rPr>
              <a:t>programmer</a:t>
            </a:r>
            <a:r>
              <a:rPr lang="en-US" sz="2400" b="1"/>
              <a:t> point of view:-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i)Problem of compatibility.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ii)Problem of Portability.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iii)Proclaiming documentation.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iv)Problem of pirated s/w.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v)Problem in co-ordination of work of different people. vi)Problem of proper maintenance.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S/W crisis from </a:t>
            </a:r>
            <a:r>
              <a:rPr lang="en-US" sz="2400" b="1">
                <a:solidFill>
                  <a:srgbClr val="538CD5"/>
                </a:solidFill>
              </a:rPr>
              <a:t>user</a:t>
            </a:r>
            <a:r>
              <a:rPr lang="en-US" sz="2400" b="1"/>
              <a:t> point of view:-</a:t>
            </a:r>
            <a:r>
              <a:rPr lang="en-US" sz="2400"/>
              <a:t>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i) s/w cost is very high.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ii)Price of h/w grows down.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iii)Lack of development specification.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iv)Problem of different s/w versions. </a:t>
            </a:r>
            <a:endParaRPr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v)Problem of bugs or errors.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1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524001" y="0"/>
            <a:ext cx="8176261" cy="553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Causes and Solution of S/W Crisis</a:t>
            </a:r>
            <a:endParaRPr dirty="0"/>
          </a:p>
        </p:txBody>
      </p:sp>
      <p:sp>
        <p:nvSpPr>
          <p:cNvPr id="198" name="Google Shape;198;p24"/>
          <p:cNvSpPr/>
          <p:nvPr/>
        </p:nvSpPr>
        <p:spPr>
          <a:xfrm>
            <a:off x="1676400" y="751344"/>
            <a:ext cx="88392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900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of the software crisis were linked to the overall complexity of hardware and the software development process. The crisis manifested itself in several ways: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1. Projects running over-budget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2. Projects running over-time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3. Software was very inefficient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4. Software was of low quality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5. Software often did not meet requirements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6. Projects were unmanageable and code difficult to maintain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7. Software was never delivered</a:t>
            </a:r>
            <a:endParaRPr dirty="0">
              <a:solidFill>
                <a:prstClr val="black"/>
              </a:solidFill>
            </a:endParaRPr>
          </a:p>
          <a:p>
            <a:pPr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900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main cause </a:t>
            </a:r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is that improvements in computing power had outpaced the ability of programmers to effectively utilize those capabilities.</a:t>
            </a:r>
            <a:endParaRPr dirty="0">
              <a:solidFill>
                <a:prstClr val="black"/>
              </a:solidFill>
            </a:endParaRPr>
          </a:p>
          <a:p>
            <a:pPr defTabSz="457200"/>
            <a:endParaRPr sz="19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457200"/>
            <a:r>
              <a:rPr lang="en-US" sz="1900" b="1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Possible Solution:</a:t>
            </a:r>
            <a:endParaRPr dirty="0">
              <a:solidFill>
                <a:prstClr val="black"/>
              </a:solidFill>
            </a:endParaRPr>
          </a:p>
          <a:p>
            <a:pPr algn="just" defTabSz="457200"/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Various processes and methodologies have been developed over the last few decades to improve </a:t>
            </a:r>
            <a:r>
              <a:rPr lang="en-US" sz="1900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software quality management</a:t>
            </a:r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 such as </a:t>
            </a:r>
            <a:r>
              <a:rPr lang="en-US" sz="1900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procedural programming</a:t>
            </a:r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1900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object-oriented programming</a:t>
            </a:r>
            <a:r>
              <a:rPr lang="en-US" sz="19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. However software projects that are large, complicated, poorly specified, and involve unfamiliar aspects, are still vulnerable to large, unanticipated problems.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72608" y="593901"/>
            <a:ext cx="8873669" cy="6771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217170">
              <a:spcBef>
                <a:spcPts val="0"/>
              </a:spcBef>
            </a:pPr>
            <a:r>
              <a:rPr lang="en-US" sz="4400" dirty="0">
                <a:solidFill>
                  <a:srgbClr val="FF0000"/>
                </a:solidFill>
              </a:rPr>
              <a:t>Software</a:t>
            </a:r>
            <a:r>
              <a:rPr lang="en-US" sz="4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Engg</a:t>
            </a:r>
            <a:r>
              <a:rPr lang="en-US" sz="4400" dirty="0">
                <a:solidFill>
                  <a:srgbClr val="FF0000"/>
                </a:solidFill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Layered</a:t>
            </a:r>
            <a:r>
              <a:rPr lang="en-US" sz="4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Approach</a:t>
            </a:r>
            <a:endParaRPr sz="4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591941" y="4800598"/>
            <a:ext cx="5628253" cy="198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057400" y="1676400"/>
            <a:ext cx="7924800" cy="72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752600" y="2399157"/>
            <a:ext cx="8382000" cy="2628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457200"/>
            <a:endParaRPr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2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1828801" y="1600200"/>
            <a:ext cx="8247491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2520645" y="1437958"/>
            <a:ext cx="20331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/>
            <a:r>
              <a:rPr lang="en-US" sz="32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Ariane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solidFill>
                  <a:schemeClr val="dk1"/>
                </a:solidFill>
                <a:latin typeface="Twentieth Century"/>
                <a:ea typeface="Times New Roman"/>
                <a:cs typeface="Times New Roman"/>
                <a:sym typeface="Twentieth Century"/>
              </a:rPr>
              <a:t>5</a:t>
            </a:r>
            <a:endParaRPr sz="3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71415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2178048" y="1684782"/>
            <a:ext cx="7804160" cy="4487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96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2158998" y="1581911"/>
            <a:ext cx="82804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63415"/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CSE@HCST</a:t>
            </a:r>
            <a:r>
              <a:rPr lang="en-US" sz="14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4/27/2016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2158998" y="1581911"/>
            <a:ext cx="8280410" cy="51998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28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2336801" y="609600"/>
            <a:ext cx="8463617" cy="658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225" rIns="0" bIns="0" rtlCol="0" anchor="t" anchorCtr="0">
            <a:spAutoFit/>
          </a:bodyPr>
          <a:lstStyle/>
          <a:p>
            <a:pPr marL="219709">
              <a:spcBef>
                <a:spcPts val="0"/>
              </a:spcBef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Terminologies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2215389" y="1664562"/>
            <a:ext cx="5437505" cy="438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indent="-320040"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 and Milestones.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6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and Process.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45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Measures, Metrics, and Indicators.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5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6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45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5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60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analysis.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indent="-320040">
              <a:spcBef>
                <a:spcPts val="345"/>
              </a:spcBef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9172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677</Words>
  <Application>Microsoft Office PowerPoint</Application>
  <PresentationFormat>Widescreen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Trebuchet MS</vt:lpstr>
      <vt:lpstr>Twentieth Century</vt:lpstr>
      <vt:lpstr>Wingdings 3</vt:lpstr>
      <vt:lpstr>Facet</vt:lpstr>
      <vt:lpstr>PowerPoint Presentation</vt:lpstr>
      <vt:lpstr>Problems faced by Customers due to S/W Crisis</vt:lpstr>
      <vt:lpstr>Software Crisis </vt:lpstr>
      <vt:lpstr>Causes and Solution of S/W Crisis</vt:lpstr>
      <vt:lpstr>Software Engg: Layered Approach</vt:lpstr>
      <vt:lpstr>Some Software failures</vt:lpstr>
      <vt:lpstr>Some Software failures</vt:lpstr>
      <vt:lpstr>Some Software failures</vt:lpstr>
      <vt:lpstr>Some Terminologies</vt:lpstr>
      <vt:lpstr>Deliverables and Milestones-</vt:lpstr>
      <vt:lpstr>Product and Process-</vt:lpstr>
      <vt:lpstr>Measures, Metrics, and Indicators-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My-pc</dc:creator>
  <cp:lastModifiedBy>My-pc</cp:lastModifiedBy>
  <cp:revision>3</cp:revision>
  <dcterms:created xsi:type="dcterms:W3CDTF">2023-02-08T08:49:01Z</dcterms:created>
  <dcterms:modified xsi:type="dcterms:W3CDTF">2023-02-08T09:15:59Z</dcterms:modified>
</cp:coreProperties>
</file>