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7" r:id="rId2"/>
    <p:sldId id="268" r:id="rId3"/>
    <p:sldId id="257" r:id="rId4"/>
    <p:sldId id="258" r:id="rId5"/>
    <p:sldId id="259" r:id="rId6"/>
    <p:sldId id="260" r:id="rId7"/>
    <p:sldId id="261" r:id="rId8"/>
    <p:sldId id="264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A3D2A-20E2-46D1-A811-F926F3659356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A9A4C-64AA-4DFB-9A95-EFDF3927D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71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0106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825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857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2499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2888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202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093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5310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2175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729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8468"/>
            <a:ext cx="12226405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5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95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470400"/>
            <a:ext cx="84636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1795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470400"/>
            <a:ext cx="846362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32120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904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1416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609600"/>
            <a:ext cx="845528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3465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011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1"/>
            <a:ext cx="130508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609601"/>
            <a:ext cx="6926701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954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1_Title Only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9"/>
          <p:cNvSpPr txBox="1">
            <a:spLocks noGrp="1"/>
          </p:cNvSpPr>
          <p:nvPr>
            <p:ph type="title"/>
          </p:nvPr>
        </p:nvSpPr>
        <p:spPr>
          <a:xfrm>
            <a:off x="645160" y="463563"/>
            <a:ext cx="1090168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9"/>
          <p:cNvSpPr txBox="1">
            <a:spLocks noGrp="1"/>
          </p:cNvSpPr>
          <p:nvPr>
            <p:ph type="ftr" idx="11"/>
          </p:nvPr>
        </p:nvSpPr>
        <p:spPr>
          <a:xfrm>
            <a:off x="8234178" y="6340585"/>
            <a:ext cx="119464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9"/>
          <p:cNvSpPr txBox="1">
            <a:spLocks noGrp="1"/>
          </p:cNvSpPr>
          <p:nvPr>
            <p:ph type="dt" idx="10"/>
          </p:nvPr>
        </p:nvSpPr>
        <p:spPr>
          <a:xfrm>
            <a:off x="6781297" y="6340288"/>
            <a:ext cx="11557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1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9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9756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160589"/>
            <a:ext cx="411747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2160590"/>
            <a:ext cx="411748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7119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609600"/>
            <a:ext cx="846361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57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85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498604"/>
            <a:ext cx="3720243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6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2777069"/>
            <a:ext cx="3720243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0625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4800600"/>
            <a:ext cx="84636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609600"/>
            <a:ext cx="846361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5367338"/>
            <a:ext cx="8463619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2564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8468"/>
            <a:ext cx="12226407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590"/>
            <a:ext cx="84636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00000000-1234-1234-1234-123412341234}" type="slidenum">
              <a:rPr lang="en-US" smtClean="0">
                <a:solidFill>
                  <a:srgbClr val="90C226"/>
                </a:solidFill>
              </a:rPr>
              <a:pPr defTabSz="457200"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4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>
            <a:spLocks noGrp="1"/>
          </p:cNvSpPr>
          <p:nvPr>
            <p:ph type="title"/>
          </p:nvPr>
        </p:nvSpPr>
        <p:spPr>
          <a:xfrm>
            <a:off x="2336801" y="609600"/>
            <a:ext cx="8463617" cy="6581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2225" rIns="0" bIns="0" rtlCol="0" anchor="t" anchorCtr="0">
            <a:spAutoFit/>
          </a:bodyPr>
          <a:lstStyle/>
          <a:p>
            <a:pPr marL="219709">
              <a:spcBef>
                <a:spcPts val="0"/>
              </a:spcBef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Software Quality </a:t>
            </a:r>
            <a:r>
              <a:rPr lang="en-US" sz="4000" dirty="0" smtClean="0">
                <a:latin typeface="Times New Roman"/>
                <a:ea typeface="Times New Roman"/>
                <a:cs typeface="Times New Roman"/>
                <a:sym typeface="Times New Roman"/>
              </a:rPr>
              <a:t>Attributes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51"/>
          <p:cNvSpPr txBox="1">
            <a:spLocks noGrp="1"/>
          </p:cNvSpPr>
          <p:nvPr>
            <p:ph idx="1"/>
          </p:nvPr>
        </p:nvSpPr>
        <p:spPr>
          <a:xfrm>
            <a:off x="2336800" y="2160590"/>
            <a:ext cx="8463619" cy="13516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 marL="548640" indent="-320040">
              <a:spcBef>
                <a:spcPts val="0"/>
              </a:spcBef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dirty="0"/>
              <a:t>Software quality is comprised of 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six main </a:t>
            </a:r>
            <a:r>
              <a:rPr lang="en-US" dirty="0"/>
              <a:t>attributes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8640" indent="0">
              <a:spcBef>
                <a:spcPts val="0"/>
              </a:spcBef>
              <a:buNone/>
            </a:pPr>
            <a:r>
              <a:rPr lang="en-US" dirty="0"/>
              <a:t>(called characteristics)-</a:t>
            </a:r>
            <a:endParaRPr dirty="0"/>
          </a:p>
          <a:p>
            <a:pPr marL="548640" indent="-320040">
              <a:spcBef>
                <a:spcPts val="705"/>
              </a:spcBef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dirty="0"/>
              <a:t>for Software products, these attributes can be</a:t>
            </a:r>
            <a:endParaRPr dirty="0"/>
          </a:p>
          <a:p>
            <a:pPr marL="548640" indent="0">
              <a:spcBef>
                <a:spcPts val="0"/>
              </a:spcBef>
              <a:buNone/>
            </a:pPr>
            <a:r>
              <a:rPr lang="en-US" dirty="0"/>
              <a:t>defined as follows.</a:t>
            </a:r>
            <a:endParaRPr dirty="0"/>
          </a:p>
        </p:txBody>
      </p:sp>
      <p:sp>
        <p:nvSpPr>
          <p:cNvPr id="376" name="Google Shape;376;p51"/>
          <p:cNvSpPr/>
          <p:nvPr/>
        </p:nvSpPr>
        <p:spPr>
          <a:xfrm>
            <a:off x="1791286" y="3671949"/>
            <a:ext cx="8038514" cy="22716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04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/>
          <p:nvPr/>
        </p:nvSpPr>
        <p:spPr>
          <a:xfrm>
            <a:off x="1981200" y="1676400"/>
            <a:ext cx="8077200" cy="487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4"/>
          <p:cNvSpPr txBox="1">
            <a:spLocks noGrp="1"/>
          </p:cNvSpPr>
          <p:nvPr>
            <p:ph type="title"/>
          </p:nvPr>
        </p:nvSpPr>
        <p:spPr>
          <a:xfrm>
            <a:off x="2336801" y="609600"/>
            <a:ext cx="8463617" cy="11766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7975" rIns="0" bIns="0" rtlCol="0" anchor="t" anchorCtr="0">
            <a:spAutoFit/>
          </a:bodyPr>
          <a:lstStyle/>
          <a:p>
            <a:pPr marL="217170">
              <a:spcBef>
                <a:spcPts val="0"/>
              </a:spcBef>
            </a:pPr>
            <a:r>
              <a:rPr lang="en-US"/>
              <a:t>Role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of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Management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in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Software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Development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010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>
            <a:spLocks noGrp="1"/>
          </p:cNvSpPr>
          <p:nvPr>
            <p:ph type="title"/>
          </p:nvPr>
        </p:nvSpPr>
        <p:spPr>
          <a:xfrm>
            <a:off x="1622299" y="168812"/>
            <a:ext cx="6347713" cy="6581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2225" rIns="0" bIns="0" rtlCol="0" anchor="t" anchorCtr="0">
            <a:spAutoFit/>
          </a:bodyPr>
          <a:lstStyle/>
          <a:p>
            <a:pPr marL="219709">
              <a:spcBef>
                <a:spcPts val="0"/>
              </a:spcBef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Software Quality Attributes-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52"/>
          <p:cNvSpPr txBox="1"/>
          <p:nvPr/>
        </p:nvSpPr>
        <p:spPr>
          <a:xfrm>
            <a:off x="1830705" y="1026161"/>
            <a:ext cx="8530590" cy="709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indent="-320040"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Functionality:	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	capability	to	provide	functions	which	meet</a:t>
            </a:r>
            <a:endParaRPr dirty="0"/>
          </a:p>
          <a:p>
            <a:pPr marL="332740"/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stated and implied needs when the Software is used.</a:t>
            </a:r>
            <a:endParaRPr dirty="0"/>
          </a:p>
          <a:p>
            <a:pPr marL="332740" marR="5080" indent="-320040">
              <a:spcBef>
                <a:spcPts val="695"/>
              </a:spcBef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Reliability:	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	capability	to	maintain	a	specified	level	of performance.</a:t>
            </a:r>
            <a:endParaRPr dirty="0"/>
          </a:p>
          <a:p>
            <a:pPr marL="332740" indent="-320040">
              <a:spcBef>
                <a:spcPts val="710"/>
              </a:spcBef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Usability: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capability to be understood, learned, and used.</a:t>
            </a:r>
            <a:endParaRPr dirty="0"/>
          </a:p>
          <a:p>
            <a:pPr marL="332740" marR="6985" indent="-320040">
              <a:spcBef>
                <a:spcPts val="695"/>
              </a:spcBef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Efficiency:	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	capability	to	provide	appropriate	performance relative to the amount of resources used.</a:t>
            </a:r>
            <a:endParaRPr dirty="0"/>
          </a:p>
          <a:p>
            <a:pPr marL="332740" marR="6350" indent="-320040">
              <a:spcBef>
                <a:spcPts val="695"/>
              </a:spcBef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Maintainability:	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	capability	to	be	modified	for	purposes	of making corrections, improvements, or adaptation.</a:t>
            </a:r>
            <a:endParaRPr dirty="0"/>
          </a:p>
          <a:p>
            <a:pPr marL="927100" lvl="1" indent="-228600">
              <a:spcBef>
                <a:spcPts val="520"/>
              </a:spcBef>
              <a:buClr>
                <a:srgbClr val="DD7F46"/>
              </a:buClr>
              <a:buSzPts val="1500"/>
              <a:buFont typeface="Noto Sans Symbols"/>
              <a:buChar char="■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Corrective, Adaptive, Perfective.</a:t>
            </a:r>
            <a:endParaRPr dirty="0"/>
          </a:p>
          <a:p>
            <a:pPr marL="332740" indent="-320040">
              <a:spcBef>
                <a:spcPts val="680"/>
              </a:spcBef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Portability:	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	capability	to	be	adapted	for	different	specified </a:t>
            </a: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environments without applying actions or means other than those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provided for this purpose in the product.</a:t>
            </a:r>
            <a:endParaRPr lang="en-US" sz="24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332740" indent="-320040">
              <a:spcBef>
                <a:spcPts val="680"/>
              </a:spcBef>
              <a:buClr>
                <a:srgbClr val="DD7F46"/>
              </a:buClr>
              <a:buSzPts val="1450"/>
              <a:buFont typeface="Noto Sans Symbols"/>
              <a:buChar char="◻"/>
            </a:pPr>
            <a:endParaRPr dirty="0"/>
          </a:p>
        </p:txBody>
      </p:sp>
      <p:sp>
        <p:nvSpPr>
          <p:cNvPr id="383" name="Google Shape;383;p52"/>
          <p:cNvSpPr txBox="1"/>
          <p:nvPr/>
        </p:nvSpPr>
        <p:spPr>
          <a:xfrm>
            <a:off x="-1327052" y="6689188"/>
            <a:ext cx="53251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/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100" baseline="30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330110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1524001" y="111871"/>
            <a:ext cx="8176261" cy="6582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2225" rIns="0" bIns="0" rtlCol="0" anchor="t" anchorCtr="0">
            <a:spAutoFit/>
          </a:bodyPr>
          <a:lstStyle/>
          <a:p>
            <a:pPr marL="219709">
              <a:spcBef>
                <a:spcPts val="0"/>
              </a:spcBef>
            </a:pPr>
            <a:r>
              <a:rPr lang="en-US" sz="4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</a:t>
            </a:r>
            <a:r>
              <a:rPr lang="en-US" sz="4000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 </a:t>
            </a:r>
            <a:r>
              <a:rPr lang="en-US" sz="4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sz="40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1792654" y="988671"/>
            <a:ext cx="8153400" cy="476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5715" indent="-320040" algn="just" defTabSz="457200">
              <a:lnSpc>
                <a:spcPct val="96296"/>
              </a:lnSpc>
              <a:buClr>
                <a:srgbClr val="DD7F46"/>
              </a:buClr>
              <a:buSzPts val="1600"/>
              <a:buFont typeface="Noto Sans Symbols"/>
              <a:buChar char="◻"/>
            </a:pPr>
            <a:r>
              <a:rPr lang="en-US" sz="27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  of   steps   required   to   develop   or   maintain software.</a:t>
            </a:r>
            <a:endParaRPr sz="27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6985" indent="-320040" algn="just" defTabSz="457200">
              <a:lnSpc>
                <a:spcPct val="95925"/>
              </a:lnSpc>
              <a:spcBef>
                <a:spcPts val="705"/>
              </a:spcBef>
              <a:buClr>
                <a:srgbClr val="DD7F46"/>
              </a:buClr>
              <a:buSzPts val="1600"/>
              <a:buFont typeface="Noto Sans Symbols"/>
              <a:buChar char="◻"/>
            </a:pPr>
            <a:r>
              <a:rPr lang="en-US" sz="27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Software  process  is  the  related  set  of  activities  and processes that are involved in developing and evolving a Software system.</a:t>
            </a:r>
            <a:endParaRPr sz="27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080" indent="-320040" algn="just" defTabSz="457200">
              <a:lnSpc>
                <a:spcPct val="95925"/>
              </a:lnSpc>
              <a:spcBef>
                <a:spcPts val="700"/>
              </a:spcBef>
              <a:buClr>
                <a:srgbClr val="DD7F46"/>
              </a:buClr>
              <a:buSzPts val="1600"/>
              <a:buFont typeface="Noto Sans Symbols"/>
              <a:buChar char="◻"/>
            </a:pPr>
            <a:r>
              <a:rPr lang="en-US" sz="27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set  of  activities  whose  goal  is  the  development  or evolution of Software.</a:t>
            </a:r>
            <a:endParaRPr sz="27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 defTabSz="457200">
              <a:lnSpc>
                <a:spcPct val="108148"/>
              </a:lnSpc>
              <a:spcBef>
                <a:spcPts val="70"/>
              </a:spcBef>
              <a:buClr>
                <a:srgbClr val="DD7F46"/>
              </a:buClr>
              <a:buSzPts val="1600"/>
              <a:buFont typeface="Noto Sans Symbols"/>
              <a:buChar char="◻"/>
            </a:pPr>
            <a:r>
              <a:rPr lang="en-US" sz="27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Software process is a set of activities and associated</a:t>
            </a:r>
            <a:endParaRPr sz="27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defTabSz="457200">
              <a:lnSpc>
                <a:spcPct val="108148"/>
              </a:lnSpc>
            </a:pPr>
            <a:r>
              <a:rPr lang="en-US" sz="27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results, which produce a Software product.</a:t>
            </a:r>
            <a:endParaRPr sz="27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8255" indent="-320040" algn="just" defTabSz="457200">
              <a:lnSpc>
                <a:spcPct val="95925"/>
              </a:lnSpc>
              <a:spcBef>
                <a:spcPts val="685"/>
              </a:spcBef>
              <a:buClr>
                <a:srgbClr val="DD7F46"/>
              </a:buClr>
              <a:buSzPts val="1600"/>
              <a:buFont typeface="Noto Sans Symbols"/>
              <a:buChar char="◻"/>
            </a:pPr>
            <a:r>
              <a:rPr lang="en-US" sz="27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 defines who is doing what, when and how to reach a certain goal.</a:t>
            </a:r>
            <a:endParaRPr sz="27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480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/>
        </p:nvSpPr>
        <p:spPr>
          <a:xfrm>
            <a:off x="1624545" y="179050"/>
            <a:ext cx="799973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defTabSz="457200"/>
            <a:r>
              <a:rPr lang="en-US" sz="3600" b="1" dirty="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 Software Process Activities</a:t>
            </a:r>
            <a:endParaRPr sz="36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1624546" y="745687"/>
            <a:ext cx="7452085" cy="215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defTabSz="457200"/>
            <a:r>
              <a:rPr lang="en-US" sz="2400" b="1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to All Software process-</a:t>
            </a:r>
            <a:endParaRPr sz="24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 defTabSz="457200">
              <a:spcBef>
                <a:spcPts val="695"/>
              </a:spcBef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 b="1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Specifications-</a:t>
            </a:r>
            <a:endParaRPr sz="28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8460" defTabSz="457200">
              <a:spcBef>
                <a:spcPts val="605"/>
              </a:spcBef>
            </a:pPr>
            <a:r>
              <a:rPr lang="en-US" sz="1650" dirty="0">
                <a:solidFill>
                  <a:srgbClr val="93B6D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650" dirty="0">
                <a:solidFill>
                  <a:srgbClr val="93B6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	functionality	of	the	Software and	constraints	on	its operation must be defined.</a:t>
            </a:r>
          </a:p>
          <a:p>
            <a:pPr marL="378460" defTabSz="457200">
              <a:spcBef>
                <a:spcPts val="605"/>
              </a:spcBef>
            </a:pPr>
            <a:endParaRPr sz="24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1624546" y="2455901"/>
            <a:ext cx="8456295" cy="363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indent="-320040" defTabSz="457200">
              <a:spcBef>
                <a:spcPts val="695"/>
              </a:spcBef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 b="1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Development-</a:t>
            </a:r>
            <a:endParaRPr sz="28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lvl="1" indent="-274320" defTabSz="457200">
              <a:spcBef>
                <a:spcPts val="615"/>
              </a:spcBef>
              <a:buClr>
                <a:srgbClr val="93B6D2"/>
              </a:buClr>
              <a:buSzPts val="1650"/>
              <a:buFont typeface="Noto Sans Symbols"/>
              <a:buChar char=" "/>
            </a:pPr>
            <a:r>
              <a:rPr lang="en-US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that meets the specifications must be produced.</a:t>
            </a:r>
            <a:endParaRPr sz="24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 defTabSz="457200">
              <a:spcBef>
                <a:spcPts val="680"/>
              </a:spcBef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 b="1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Validation-</a:t>
            </a:r>
            <a:endParaRPr sz="28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lvl="1" indent="-274320" defTabSz="457200">
              <a:spcBef>
                <a:spcPts val="620"/>
              </a:spcBef>
              <a:buClr>
                <a:srgbClr val="93B6D2"/>
              </a:buClr>
              <a:buSzPts val="1650"/>
              <a:buFont typeface="Noto Sans Symbols"/>
              <a:buChar char=" "/>
            </a:pPr>
            <a:r>
              <a:rPr lang="en-US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Software must be validated to ensure that it does what the</a:t>
            </a:r>
            <a:endParaRPr sz="24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defTabSz="457200"/>
            <a:r>
              <a:rPr lang="en-US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wants.</a:t>
            </a:r>
            <a:endParaRPr sz="24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 defTabSz="457200">
              <a:spcBef>
                <a:spcPts val="690"/>
              </a:spcBef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 b="1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Evaluation-</a:t>
            </a:r>
            <a:endParaRPr sz="28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lvl="1" indent="-274320" defTabSz="457200">
              <a:spcBef>
                <a:spcPts val="605"/>
              </a:spcBef>
              <a:buClr>
                <a:srgbClr val="93B6D2"/>
              </a:buClr>
              <a:buSzPts val="1650"/>
              <a:buFont typeface="Noto Sans Symbols"/>
              <a:buChar char=" "/>
            </a:pPr>
            <a:r>
              <a:rPr lang="en-US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	Software	must	be	develop	to	meet	changing	customer needs.</a:t>
            </a:r>
            <a:endParaRPr sz="24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08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/>
        </p:nvSpPr>
        <p:spPr>
          <a:xfrm>
            <a:off x="1948165" y="1138304"/>
            <a:ext cx="7957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674235" defTabSz="457200"/>
            <a:r>
              <a:rPr lang="en-US" sz="14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CSE@HCST</a:t>
            </a:r>
            <a:r>
              <a:rPr lang="en-US" sz="140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4/27/2016</a:t>
            </a:r>
            <a:endParaRPr sz="1400">
              <a:solidFill>
                <a:prstClr val="black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2169161" y="463563"/>
            <a:ext cx="10901681" cy="6771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 marL="598170"/>
            <a:r>
              <a:rPr lang="en-US" sz="4400"/>
              <a:t>Software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/>
              <a:t>Process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/>
              <a:t>Framework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1948166" y="1138305"/>
            <a:ext cx="7957809" cy="56434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457200"/>
            <a:endParaRPr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37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1828801" y="463563"/>
            <a:ext cx="8610599" cy="6582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2225" rIns="0" bIns="0" rtlCol="0" anchor="t" anchorCtr="0">
            <a:spAutoFit/>
          </a:bodyPr>
          <a:lstStyle/>
          <a:p>
            <a:pPr marL="219709">
              <a:spcBef>
                <a:spcPts val="0"/>
              </a:spcBef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Umbrella Activities (after deployment)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2215389" y="1696549"/>
            <a:ext cx="7871459" cy="432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indent="-320040" defTabSz="457200"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project tracking and control.</a:t>
            </a:r>
            <a:endParaRPr sz="240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 defTabSz="457200">
              <a:spcBef>
                <a:spcPts val="700"/>
              </a:spcBef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technical reviews.</a:t>
            </a:r>
            <a:endParaRPr sz="240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 defTabSz="457200">
              <a:spcBef>
                <a:spcPts val="705"/>
              </a:spcBef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quality assurance.</a:t>
            </a:r>
            <a:endParaRPr sz="240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 defTabSz="457200">
              <a:spcBef>
                <a:spcPts val="695"/>
              </a:spcBef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configuration management.</a:t>
            </a:r>
            <a:endParaRPr sz="240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90805" indent="-320040" defTabSz="457200">
              <a:spcBef>
                <a:spcPts val="695"/>
              </a:spcBef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product preparation and production (activities to create models, documents, logs, forms, lists, etc.).</a:t>
            </a:r>
            <a:endParaRPr sz="240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 defTabSz="457200">
              <a:spcBef>
                <a:spcPts val="705"/>
              </a:spcBef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Reusability management (defines criteria for work product</a:t>
            </a:r>
            <a:endParaRPr sz="240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defTabSz="457200"/>
            <a:r>
              <a:rPr lang="en-US" sz="240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reuse and establish mechanisms to achieve component reuse).</a:t>
            </a:r>
            <a:endParaRPr sz="240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 defTabSz="457200">
              <a:spcBef>
                <a:spcPts val="695"/>
              </a:spcBef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Measurement.</a:t>
            </a:r>
            <a:endParaRPr sz="240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 defTabSz="457200">
              <a:spcBef>
                <a:spcPts val="695"/>
              </a:spcBef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management.</a:t>
            </a:r>
            <a:endParaRPr sz="240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83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>
            <a:spLocks noGrp="1"/>
          </p:cNvSpPr>
          <p:nvPr>
            <p:ph type="title"/>
          </p:nvPr>
        </p:nvSpPr>
        <p:spPr>
          <a:xfrm>
            <a:off x="2336801" y="609600"/>
            <a:ext cx="8463617" cy="6581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2225" rIns="0" bIns="0" rtlCol="0" anchor="t" anchorCtr="0">
            <a:spAutoFit/>
          </a:bodyPr>
          <a:lstStyle/>
          <a:p>
            <a:pPr marL="219709">
              <a:spcBef>
                <a:spcPts val="0"/>
              </a:spcBef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Identifying a Task Set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1946537" y="1593376"/>
            <a:ext cx="7249795" cy="2593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105" marR="530860" indent="-319405" defTabSz="457200"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 dirty="0">
                <a:solidFill>
                  <a:prstClr val="black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9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prstClr val="black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-US" sz="29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prstClr val="black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-US" sz="29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prstClr val="black"/>
                </a:solidFill>
                <a:latin typeface="Arial"/>
                <a:ea typeface="Arial"/>
                <a:cs typeface="Arial"/>
                <a:sym typeface="Arial"/>
              </a:rPr>
              <a:t>defines</a:t>
            </a:r>
            <a:r>
              <a:rPr lang="en-US" sz="29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prstClr val="black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9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prstClr val="black"/>
                </a:solidFill>
                <a:latin typeface="Arial"/>
                <a:ea typeface="Arial"/>
                <a:cs typeface="Arial"/>
                <a:sym typeface="Arial"/>
              </a:rPr>
              <a:t>actual</a:t>
            </a:r>
            <a:r>
              <a:rPr lang="en-US" sz="29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prstClr val="black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  <a:r>
              <a:rPr lang="en-US" sz="29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prstClr val="black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9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prstClr val="black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-US" sz="29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prstClr val="black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r>
              <a:rPr lang="en-US" sz="29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prstClr val="black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9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prstClr val="black"/>
                </a:solidFill>
                <a:latin typeface="Arial"/>
                <a:ea typeface="Arial"/>
                <a:cs typeface="Arial"/>
                <a:sym typeface="Arial"/>
              </a:rPr>
              <a:t>accomplish</a:t>
            </a:r>
            <a:r>
              <a:rPr lang="en-US" sz="29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prstClr val="black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9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prstClr val="black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r>
              <a:rPr lang="en-US" sz="29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prstClr val="black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9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prstClr val="black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9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prstClr val="black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r>
              <a:rPr lang="en-US" sz="29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prstClr val="black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r>
              <a:rPr lang="en-US" sz="29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prstClr val="black"/>
                </a:solidFill>
                <a:latin typeface="Arial"/>
                <a:ea typeface="Arial"/>
                <a:cs typeface="Arial"/>
                <a:sym typeface="Arial"/>
              </a:rPr>
              <a:t>action.</a:t>
            </a:r>
            <a:endParaRPr sz="2900" dirty="0">
              <a:solidFill>
                <a:prstClr val="blac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6464" lvl="1" indent="-228599" defTabSz="457200">
              <a:spcBef>
                <a:spcPts val="515"/>
              </a:spcBef>
              <a:buClr>
                <a:srgbClr val="DD7F46"/>
              </a:buClr>
              <a:buSzPts val="1700"/>
              <a:buFont typeface="Noto Sans Symbols"/>
              <a:buChar char="■"/>
            </a:pP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accomplished</a:t>
            </a:r>
            <a:endParaRPr sz="2300" dirty="0">
              <a:solidFill>
                <a:prstClr val="blac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6464" lvl="1" indent="-228599" defTabSz="457200">
              <a:spcBef>
                <a:spcPts val="505"/>
              </a:spcBef>
              <a:buClr>
                <a:srgbClr val="DD7F46"/>
              </a:buClr>
              <a:buSzPts val="1700"/>
              <a:buFont typeface="Noto Sans Symbols"/>
              <a:buChar char="■"/>
            </a:pP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produced</a:t>
            </a:r>
            <a:endParaRPr sz="2300" dirty="0">
              <a:solidFill>
                <a:prstClr val="blac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6464" lvl="1" indent="-228599" defTabSz="457200">
              <a:spcBef>
                <a:spcPts val="495"/>
              </a:spcBef>
              <a:buClr>
                <a:srgbClr val="DD7F46"/>
              </a:buClr>
              <a:buSzPts val="1700"/>
              <a:buFont typeface="Noto Sans Symbols"/>
              <a:buChar char="■"/>
            </a:pP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quality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assurance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filters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-US" sz="23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applied</a:t>
            </a:r>
            <a:endParaRPr sz="2300" dirty="0">
              <a:solidFill>
                <a:prstClr val="blac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8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>
            <a:spLocks noGrp="1"/>
          </p:cNvSpPr>
          <p:nvPr>
            <p:ph type="title"/>
          </p:nvPr>
        </p:nvSpPr>
        <p:spPr>
          <a:xfrm>
            <a:off x="1655299" y="159434"/>
            <a:ext cx="6775939" cy="6581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2225" rIns="0" bIns="0" rtlCol="0" anchor="t" anchorCtr="0">
            <a:spAutoFit/>
          </a:bodyPr>
          <a:lstStyle/>
          <a:p>
            <a:pPr marL="219709">
              <a:spcBef>
                <a:spcPts val="0"/>
              </a:spcBef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Software Process Characteristic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1828996" y="1071270"/>
            <a:ext cx="5904230" cy="426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defTabSz="457200"/>
            <a:r>
              <a:rPr lang="en-US" sz="2900" b="1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Characteristics are-</a:t>
            </a:r>
            <a:endParaRPr sz="29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indent="-274320" defTabSz="457200">
              <a:spcBef>
                <a:spcPts val="610"/>
              </a:spcBef>
              <a:buClr>
                <a:srgbClr val="93B6D2"/>
              </a:buClr>
              <a:buSzPts val="1800"/>
              <a:buFont typeface="Noto Sans Symbols"/>
              <a:buChar char=" "/>
            </a:pP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Understandability</a:t>
            </a:r>
            <a:endParaRPr sz="26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indent="-274320" defTabSz="457200">
              <a:spcBef>
                <a:spcPts val="600"/>
              </a:spcBef>
              <a:buClr>
                <a:srgbClr val="93B6D2"/>
              </a:buClr>
              <a:buSzPts val="1800"/>
              <a:buFont typeface="Noto Sans Symbols"/>
              <a:buChar char=" "/>
            </a:pP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Visibility</a:t>
            </a:r>
            <a:endParaRPr sz="26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indent="-274320" defTabSz="457200">
              <a:spcBef>
                <a:spcPts val="600"/>
              </a:spcBef>
              <a:buClr>
                <a:srgbClr val="93B6D2"/>
              </a:buClr>
              <a:buSzPts val="1800"/>
              <a:buFont typeface="Noto Sans Symbols"/>
              <a:buChar char=" "/>
            </a:pP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Robustness</a:t>
            </a:r>
            <a:endParaRPr sz="26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indent="-274320" defTabSz="457200">
              <a:spcBef>
                <a:spcPts val="600"/>
              </a:spcBef>
              <a:buClr>
                <a:srgbClr val="93B6D2"/>
              </a:buClr>
              <a:buSzPts val="1800"/>
              <a:buFont typeface="Noto Sans Symbols"/>
              <a:buChar char=" "/>
            </a:pP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</a:t>
            </a:r>
            <a:endParaRPr sz="26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indent="-274320" defTabSz="457200">
              <a:spcBef>
                <a:spcPts val="600"/>
              </a:spcBef>
              <a:buClr>
                <a:srgbClr val="93B6D2"/>
              </a:buClr>
              <a:buSzPts val="1800"/>
              <a:buFont typeface="Noto Sans Symbols"/>
              <a:buChar char=" "/>
            </a:pP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Acceptability</a:t>
            </a:r>
            <a:endParaRPr sz="26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indent="-274320" defTabSz="457200">
              <a:spcBef>
                <a:spcPts val="600"/>
              </a:spcBef>
              <a:buClr>
                <a:srgbClr val="93B6D2"/>
              </a:buClr>
              <a:buSzPts val="1800"/>
              <a:buFont typeface="Noto Sans Symbols"/>
              <a:buChar char=" "/>
            </a:pP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Maintainability</a:t>
            </a:r>
            <a:endParaRPr sz="26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indent="-274320" defTabSz="457200">
              <a:spcBef>
                <a:spcPts val="600"/>
              </a:spcBef>
              <a:buClr>
                <a:srgbClr val="93B6D2"/>
              </a:buClr>
              <a:buSzPts val="1800"/>
              <a:buFont typeface="Noto Sans Symbols"/>
              <a:buChar char=" "/>
            </a:pP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Rapidity</a:t>
            </a:r>
            <a:endParaRPr sz="26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indent="-274320" defTabSz="457200">
              <a:spcBef>
                <a:spcPts val="600"/>
              </a:spcBef>
              <a:buClr>
                <a:srgbClr val="93B6D2"/>
              </a:buClr>
              <a:buSzPts val="1800"/>
              <a:buFont typeface="Noto Sans Symbols"/>
              <a:buChar char=" "/>
            </a:pPr>
            <a:r>
              <a:rPr lang="en-US" sz="26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Supportability</a:t>
            </a:r>
            <a:endParaRPr sz="26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59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>
            <a:spLocks noGrp="1"/>
          </p:cNvSpPr>
          <p:nvPr>
            <p:ph type="title"/>
          </p:nvPr>
        </p:nvSpPr>
        <p:spPr>
          <a:xfrm>
            <a:off x="2007870" y="463562"/>
            <a:ext cx="8176261" cy="6771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 marL="2600325">
              <a:spcBef>
                <a:spcPts val="0"/>
              </a:spcBef>
            </a:pPr>
            <a:r>
              <a:rPr lang="en-US" sz="4400"/>
              <a:t>Software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/>
              <a:t>Process 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37"/>
          <p:cNvSpPr/>
          <p:nvPr/>
        </p:nvSpPr>
        <p:spPr>
          <a:xfrm>
            <a:off x="5129848" y="3192439"/>
            <a:ext cx="5004753" cy="3124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7"/>
          <p:cNvSpPr/>
          <p:nvPr/>
        </p:nvSpPr>
        <p:spPr>
          <a:xfrm>
            <a:off x="1905000" y="1600201"/>
            <a:ext cx="8229600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The software process is the way in which we produce software.</a:t>
            </a:r>
            <a:endParaRPr dirty="0">
              <a:solidFill>
                <a:prstClr val="black"/>
              </a:solidFill>
            </a:endParaRPr>
          </a:p>
          <a:p>
            <a:endParaRPr sz="2400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Why is it difficult to improve software process ?</a:t>
            </a:r>
            <a:endParaRPr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• Not enough time</a:t>
            </a:r>
            <a:endParaRPr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• Lack of knowledge</a:t>
            </a:r>
            <a:endParaRPr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• Wrong motivations</a:t>
            </a:r>
            <a:endParaRPr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• Insufficient commitment</a:t>
            </a: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392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341</Words>
  <Application>Microsoft Office PowerPoint</Application>
  <PresentationFormat>Widescreen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Noto Sans Symbols</vt:lpstr>
      <vt:lpstr>Times New Roman</vt:lpstr>
      <vt:lpstr>Trebuchet MS</vt:lpstr>
      <vt:lpstr>Twentieth Century</vt:lpstr>
      <vt:lpstr>Wingdings 3</vt:lpstr>
      <vt:lpstr>Facet</vt:lpstr>
      <vt:lpstr>Software Quality Attributes</vt:lpstr>
      <vt:lpstr>Software Quality Attributes-</vt:lpstr>
      <vt:lpstr>Software Engineering Process</vt:lpstr>
      <vt:lpstr>PowerPoint Presentation</vt:lpstr>
      <vt:lpstr>Software Process Framework</vt:lpstr>
      <vt:lpstr>Umbrella Activities (after deployment)</vt:lpstr>
      <vt:lpstr>Identifying a Task Set</vt:lpstr>
      <vt:lpstr>Software Process Characteristic</vt:lpstr>
      <vt:lpstr>Software Process </vt:lpstr>
      <vt:lpstr>Role of Management in Software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My-pc</dc:creator>
  <cp:lastModifiedBy>My-pc</cp:lastModifiedBy>
  <cp:revision>4</cp:revision>
  <dcterms:created xsi:type="dcterms:W3CDTF">2023-02-08T09:08:57Z</dcterms:created>
  <dcterms:modified xsi:type="dcterms:W3CDTF">2023-02-08T09:15:55Z</dcterms:modified>
</cp:coreProperties>
</file>