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98" r:id="rId3"/>
    <p:sldId id="323" r:id="rId4"/>
    <p:sldId id="325" r:id="rId5"/>
    <p:sldId id="301" r:id="rId6"/>
    <p:sldId id="303" r:id="rId7"/>
    <p:sldId id="304" r:id="rId8"/>
    <p:sldId id="305"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4" roundtripDataSignature="AMtx7mjEZiPXgbiQDbiS4zscn2zslSFm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1CF1E8-E5BD-49A3-BD47-70785D1F219B}">
  <a:tblStyle styleId="{851CF1E8-E5BD-49A3-BD47-70785D1F219B}"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6"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74" Type="http://customschemas.google.com/relationships/presentationmetadata" Target="metadata"/><Relationship Id="rId5" Type="http://schemas.openxmlformats.org/officeDocument/2006/relationships/slide" Target="slides/slide4.xml"/><Relationship Id="rId10"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7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69"/>
          <p:cNvGrpSpPr/>
          <p:nvPr/>
        </p:nvGrpSpPr>
        <p:grpSpPr>
          <a:xfrm>
            <a:off x="-8466" y="-8468"/>
            <a:ext cx="9169804" cy="6874935"/>
            <a:chOff x="-8466" y="-8468"/>
            <a:chExt cx="9169804" cy="6874935"/>
          </a:xfrm>
        </p:grpSpPr>
        <p:cxnSp>
          <p:nvCxnSpPr>
            <p:cNvPr id="28" name="Google Shape;28;p69"/>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29" name="Google Shape;29;p69"/>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30" name="Google Shape;30;p69"/>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9"/>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9"/>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9"/>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4" name="Google Shape;34;p69"/>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9"/>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9"/>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9"/>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8" name="Google Shape;38;p69"/>
          <p:cNvSpPr txBox="1">
            <a:spLocks noGrp="1"/>
          </p:cNvSpPr>
          <p:nvPr>
            <p:ph type="ctrTitle"/>
          </p:nvPr>
        </p:nvSpPr>
        <p:spPr>
          <a:xfrm>
            <a:off x="1130595" y="2404534"/>
            <a:ext cx="5826719"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9"/>
          <p:cNvSpPr txBox="1">
            <a:spLocks noGrp="1"/>
          </p:cNvSpPr>
          <p:nvPr>
            <p:ph type="subTitle" idx="1"/>
          </p:nvPr>
        </p:nvSpPr>
        <p:spPr>
          <a:xfrm>
            <a:off x="1130595" y="4050834"/>
            <a:ext cx="5826719"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6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80"/>
          <p:cNvSpPr txBox="1">
            <a:spLocks noGrp="1"/>
          </p:cNvSpPr>
          <p:nvPr>
            <p:ph type="title"/>
          </p:nvPr>
        </p:nvSpPr>
        <p:spPr>
          <a:xfrm>
            <a:off x="609598" y="1931988"/>
            <a:ext cx="6347715"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80"/>
          <p:cNvSpPr txBox="1">
            <a:spLocks noGrp="1"/>
          </p:cNvSpPr>
          <p:nvPr>
            <p:ph type="body" idx="1"/>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8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8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8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81"/>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81"/>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81"/>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8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8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8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81"/>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81"/>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82"/>
          <p:cNvSpPr txBox="1">
            <a:spLocks noGrp="1"/>
          </p:cNvSpPr>
          <p:nvPr>
            <p:ph type="title"/>
          </p:nvPr>
        </p:nvSpPr>
        <p:spPr>
          <a:xfrm>
            <a:off x="615848" y="609600"/>
            <a:ext cx="6341465"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82"/>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82"/>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82"/>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82"/>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82"/>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83"/>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83"/>
          <p:cNvSpPr txBox="1">
            <a:spLocks noGrp="1"/>
          </p:cNvSpPr>
          <p:nvPr>
            <p:ph type="body" idx="1"/>
          </p:nvPr>
        </p:nvSpPr>
        <p:spPr>
          <a:xfrm rot="5400000">
            <a:off x="1843070" y="927120"/>
            <a:ext cx="3880773" cy="634771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8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8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8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84"/>
          <p:cNvSpPr txBox="1">
            <a:spLocks noGrp="1"/>
          </p:cNvSpPr>
          <p:nvPr>
            <p:ph type="title"/>
          </p:nvPr>
        </p:nvSpPr>
        <p:spPr>
          <a:xfrm rot="5400000">
            <a:off x="3840993" y="2745920"/>
            <a:ext cx="5251451" cy="97881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84"/>
          <p:cNvSpPr txBox="1">
            <a:spLocks noGrp="1"/>
          </p:cNvSpPr>
          <p:nvPr>
            <p:ph type="body" idx="1"/>
          </p:nvPr>
        </p:nvSpPr>
        <p:spPr>
          <a:xfrm rot="5400000">
            <a:off x="581386" y="637813"/>
            <a:ext cx="5251451" cy="519502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8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8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8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7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0"/>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7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73"/>
          <p:cNvSpPr txBox="1">
            <a:spLocks noGrp="1"/>
          </p:cNvSpPr>
          <p:nvPr>
            <p:ph type="title"/>
          </p:nvPr>
        </p:nvSpPr>
        <p:spPr>
          <a:xfrm>
            <a:off x="609598" y="2700868"/>
            <a:ext cx="6347715"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3"/>
          <p:cNvSpPr txBox="1">
            <a:spLocks noGrp="1"/>
          </p:cNvSpPr>
          <p:nvPr>
            <p:ph type="body" idx="1"/>
          </p:nvPr>
        </p:nvSpPr>
        <p:spPr>
          <a:xfrm>
            <a:off x="609598" y="4527448"/>
            <a:ext cx="6347715"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1" name="Google Shape;61;p7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74"/>
          <p:cNvSpPr txBox="1">
            <a:spLocks noGrp="1"/>
          </p:cNvSpPr>
          <p:nvPr>
            <p:ph type="title"/>
          </p:nvPr>
        </p:nvSpPr>
        <p:spPr>
          <a:xfrm>
            <a:off x="609600"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4"/>
          <p:cNvSpPr txBox="1">
            <a:spLocks noGrp="1"/>
          </p:cNvSpPr>
          <p:nvPr>
            <p:ph type="body" idx="1"/>
          </p:nvPr>
        </p:nvSpPr>
        <p:spPr>
          <a:xfrm>
            <a:off x="609600" y="2160589"/>
            <a:ext cx="3088109"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7" name="Google Shape;67;p74"/>
          <p:cNvSpPr txBox="1">
            <a:spLocks noGrp="1"/>
          </p:cNvSpPr>
          <p:nvPr>
            <p:ph type="body" idx="2"/>
          </p:nvPr>
        </p:nvSpPr>
        <p:spPr>
          <a:xfrm>
            <a:off x="3869204" y="2160590"/>
            <a:ext cx="3088110"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8" name="Google Shape;68;p7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75"/>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5"/>
          <p:cNvSpPr txBox="1">
            <a:spLocks noGrp="1"/>
          </p:cNvSpPr>
          <p:nvPr>
            <p:ph type="body" idx="1"/>
          </p:nvPr>
        </p:nvSpPr>
        <p:spPr>
          <a:xfrm>
            <a:off x="609599"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4" name="Google Shape;74;p75"/>
          <p:cNvSpPr txBox="1">
            <a:spLocks noGrp="1"/>
          </p:cNvSpPr>
          <p:nvPr>
            <p:ph type="body" idx="2"/>
          </p:nvPr>
        </p:nvSpPr>
        <p:spPr>
          <a:xfrm>
            <a:off x="609599"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5" name="Google Shape;75;p75"/>
          <p:cNvSpPr txBox="1">
            <a:spLocks noGrp="1"/>
          </p:cNvSpPr>
          <p:nvPr>
            <p:ph type="body" idx="3"/>
          </p:nvPr>
        </p:nvSpPr>
        <p:spPr>
          <a:xfrm>
            <a:off x="3866640"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75"/>
          <p:cNvSpPr txBox="1">
            <a:spLocks noGrp="1"/>
          </p:cNvSpPr>
          <p:nvPr>
            <p:ph type="body" idx="4"/>
          </p:nvPr>
        </p:nvSpPr>
        <p:spPr>
          <a:xfrm>
            <a:off x="3866640"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7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76"/>
          <p:cNvSpPr txBox="1">
            <a:spLocks noGrp="1"/>
          </p:cNvSpPr>
          <p:nvPr>
            <p:ph type="title"/>
          </p:nvPr>
        </p:nvSpPr>
        <p:spPr>
          <a:xfrm>
            <a:off x="609599" y="1498604"/>
            <a:ext cx="2790182"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6"/>
          <p:cNvSpPr txBox="1">
            <a:spLocks noGrp="1"/>
          </p:cNvSpPr>
          <p:nvPr>
            <p:ph type="body" idx="1"/>
          </p:nvPr>
        </p:nvSpPr>
        <p:spPr>
          <a:xfrm>
            <a:off x="3571275" y="514925"/>
            <a:ext cx="3386037"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76"/>
          <p:cNvSpPr txBox="1">
            <a:spLocks noGrp="1"/>
          </p:cNvSpPr>
          <p:nvPr>
            <p:ph type="body" idx="2"/>
          </p:nvPr>
        </p:nvSpPr>
        <p:spPr>
          <a:xfrm>
            <a:off x="609599" y="2777069"/>
            <a:ext cx="2790182"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840"/>
              <a:buNone/>
              <a:defRPr sz="1050"/>
            </a:lvl2pPr>
            <a:lvl3pPr marL="1371600" lvl="2" indent="-228600" algn="l">
              <a:spcBef>
                <a:spcPts val="1000"/>
              </a:spcBef>
              <a:spcAft>
                <a:spcPts val="0"/>
              </a:spcAft>
              <a:buSzPts val="720"/>
              <a:buNone/>
              <a:defRPr sz="900"/>
            </a:lvl3pPr>
            <a:lvl4pPr marL="1828800" lvl="3" indent="-228600" algn="l">
              <a:spcBef>
                <a:spcPts val="1000"/>
              </a:spcBef>
              <a:spcAft>
                <a:spcPts val="0"/>
              </a:spcAft>
              <a:buSzPts val="600"/>
              <a:buNone/>
              <a:defRPr sz="750"/>
            </a:lvl4pPr>
            <a:lvl5pPr marL="2286000" lvl="4" indent="-228600" algn="l">
              <a:spcBef>
                <a:spcPts val="1000"/>
              </a:spcBef>
              <a:spcAft>
                <a:spcPts val="0"/>
              </a:spcAft>
              <a:buSzPts val="600"/>
              <a:buNone/>
              <a:defRPr sz="750"/>
            </a:lvl5pPr>
            <a:lvl6pPr marL="2743200" lvl="5" indent="-228600" algn="l">
              <a:spcBef>
                <a:spcPts val="1000"/>
              </a:spcBef>
              <a:spcAft>
                <a:spcPts val="0"/>
              </a:spcAft>
              <a:buSzPts val="600"/>
              <a:buNone/>
              <a:defRPr sz="750"/>
            </a:lvl6pPr>
            <a:lvl7pPr marL="3200400" lvl="6" indent="-228600" algn="l">
              <a:spcBef>
                <a:spcPts val="1000"/>
              </a:spcBef>
              <a:spcAft>
                <a:spcPts val="0"/>
              </a:spcAft>
              <a:buSzPts val="600"/>
              <a:buNone/>
              <a:defRPr sz="750"/>
            </a:lvl7pPr>
            <a:lvl8pPr marL="3657600" lvl="7" indent="-228600" algn="l">
              <a:spcBef>
                <a:spcPts val="1000"/>
              </a:spcBef>
              <a:spcAft>
                <a:spcPts val="0"/>
              </a:spcAft>
              <a:buSzPts val="600"/>
              <a:buNone/>
              <a:defRPr sz="750"/>
            </a:lvl8pPr>
            <a:lvl9pPr marL="4114800" lvl="8" indent="-228600" algn="l">
              <a:spcBef>
                <a:spcPts val="1000"/>
              </a:spcBef>
              <a:spcAft>
                <a:spcPts val="0"/>
              </a:spcAft>
              <a:buSzPts val="600"/>
              <a:buNone/>
              <a:defRPr sz="750"/>
            </a:lvl9pPr>
          </a:lstStyle>
          <a:p>
            <a:endParaRPr/>
          </a:p>
        </p:txBody>
      </p:sp>
      <p:sp>
        <p:nvSpPr>
          <p:cNvPr id="84" name="Google Shape;84;p7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77"/>
          <p:cNvSpPr txBox="1">
            <a:spLocks noGrp="1"/>
          </p:cNvSpPr>
          <p:nvPr>
            <p:ph type="title"/>
          </p:nvPr>
        </p:nvSpPr>
        <p:spPr>
          <a:xfrm>
            <a:off x="609599" y="4800600"/>
            <a:ext cx="6347714"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7"/>
          <p:cNvSpPr>
            <a:spLocks noGrp="1"/>
          </p:cNvSpPr>
          <p:nvPr>
            <p:ph type="pic" idx="2"/>
          </p:nvPr>
        </p:nvSpPr>
        <p:spPr>
          <a:xfrm>
            <a:off x="609599" y="609600"/>
            <a:ext cx="6347714" cy="3845718"/>
          </a:xfrm>
          <a:prstGeom prst="rect">
            <a:avLst/>
          </a:prstGeom>
          <a:noFill/>
          <a:ln>
            <a:noFill/>
          </a:ln>
        </p:spPr>
      </p:sp>
      <p:sp>
        <p:nvSpPr>
          <p:cNvPr id="90" name="Google Shape;90;p77"/>
          <p:cNvSpPr txBox="1">
            <a:spLocks noGrp="1"/>
          </p:cNvSpPr>
          <p:nvPr>
            <p:ph type="body" idx="1"/>
          </p:nvPr>
        </p:nvSpPr>
        <p:spPr>
          <a:xfrm>
            <a:off x="609599" y="5367338"/>
            <a:ext cx="6347714"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7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7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78"/>
          <p:cNvSpPr txBox="1">
            <a:spLocks noGrp="1"/>
          </p:cNvSpPr>
          <p:nvPr>
            <p:ph type="title"/>
          </p:nvPr>
        </p:nvSpPr>
        <p:spPr>
          <a:xfrm>
            <a:off x="609600" y="609600"/>
            <a:ext cx="6347714"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8"/>
          <p:cNvSpPr txBox="1">
            <a:spLocks noGrp="1"/>
          </p:cNvSpPr>
          <p:nvPr>
            <p:ph type="body" idx="1"/>
          </p:nvPr>
        </p:nvSpPr>
        <p:spPr>
          <a:xfrm>
            <a:off x="609600" y="4470400"/>
            <a:ext cx="6347714"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7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7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7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79"/>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79"/>
          <p:cNvSpPr txBox="1">
            <a:spLocks noGrp="1"/>
          </p:cNvSpPr>
          <p:nvPr>
            <p:ph type="body" idx="1"/>
          </p:nvPr>
        </p:nvSpPr>
        <p:spPr>
          <a:xfrm>
            <a:off x="1101074" y="3632200"/>
            <a:ext cx="541980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79"/>
          <p:cNvSpPr txBox="1">
            <a:spLocks noGrp="1"/>
          </p:cNvSpPr>
          <p:nvPr>
            <p:ph type="body" idx="2"/>
          </p:nvPr>
        </p:nvSpPr>
        <p:spPr>
          <a:xfrm>
            <a:off x="609598" y="4470400"/>
            <a:ext cx="6347715"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7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7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7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79"/>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79"/>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68"/>
          <p:cNvGrpSpPr/>
          <p:nvPr/>
        </p:nvGrpSpPr>
        <p:grpSpPr>
          <a:xfrm>
            <a:off x="-8467" y="-8468"/>
            <a:ext cx="9169805" cy="6874935"/>
            <a:chOff x="-8467" y="-8468"/>
            <a:chExt cx="9169805" cy="6874935"/>
          </a:xfrm>
        </p:grpSpPr>
        <p:sp>
          <p:nvSpPr>
            <p:cNvPr id="11" name="Google Shape;11;p68"/>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68"/>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13" name="Google Shape;13;p68"/>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14" name="Google Shape;14;p68"/>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68"/>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68"/>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68"/>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8" name="Google Shape;18;p68"/>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68"/>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68"/>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68"/>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68"/>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6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6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6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30595" y="2404534"/>
            <a:ext cx="5826719" cy="164630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rebuchet MS"/>
              <a:buNone/>
            </a:pPr>
            <a:r>
              <a:rPr lang="en-US" sz="5400" dirty="0"/>
              <a:t>Evolutionary Development</a:t>
            </a:r>
            <a:r>
              <a:rPr lang="en-US" dirty="0"/>
              <a:t> Models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3"/>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sz="4100" dirty="0"/>
              <a:t>Evolutionary/Incremental Development Model</a:t>
            </a:r>
            <a:endParaRPr dirty="0"/>
          </a:p>
        </p:txBody>
      </p:sp>
      <p:sp>
        <p:nvSpPr>
          <p:cNvPr id="414" name="Google Shape;414;p43"/>
          <p:cNvSpPr txBox="1">
            <a:spLocks noGrp="1"/>
          </p:cNvSpPr>
          <p:nvPr>
            <p:ph type="body" idx="1"/>
          </p:nvPr>
        </p:nvSpPr>
        <p:spPr>
          <a:xfrm>
            <a:off x="609599" y="2160590"/>
            <a:ext cx="7144140"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2400" b="1" i="0" dirty="0">
                <a:solidFill>
                  <a:srgbClr val="0A0A0A"/>
                </a:solidFill>
                <a:effectLst/>
                <a:latin typeface="Muli"/>
              </a:rPr>
              <a:t>Evolutionary model</a:t>
            </a:r>
            <a:r>
              <a:rPr lang="en-US" sz="2400" b="0" i="0" dirty="0">
                <a:solidFill>
                  <a:srgbClr val="0A0A0A"/>
                </a:solidFill>
                <a:effectLst/>
                <a:latin typeface="Muli"/>
              </a:rPr>
              <a:t> is also referred to as the </a:t>
            </a:r>
            <a:r>
              <a:rPr lang="en-US" sz="2400" b="1" i="0" dirty="0">
                <a:solidFill>
                  <a:srgbClr val="0A0A0A"/>
                </a:solidFill>
                <a:effectLst/>
                <a:latin typeface="Muli"/>
              </a:rPr>
              <a:t>successive versions model </a:t>
            </a:r>
            <a:r>
              <a:rPr lang="en-US" sz="2400" b="0" i="0" dirty="0">
                <a:solidFill>
                  <a:srgbClr val="0A0A0A"/>
                </a:solidFill>
                <a:effectLst/>
                <a:latin typeface="Muli"/>
              </a:rPr>
              <a:t>and sometimes as the</a:t>
            </a:r>
            <a:r>
              <a:rPr lang="en-US" sz="2400" b="1" i="0" dirty="0">
                <a:solidFill>
                  <a:srgbClr val="0A0A0A"/>
                </a:solidFill>
                <a:effectLst/>
                <a:latin typeface="Muli"/>
              </a:rPr>
              <a:t> incremental model</a:t>
            </a:r>
            <a:r>
              <a:rPr lang="en-US" sz="2400" b="0" i="0" dirty="0">
                <a:solidFill>
                  <a:srgbClr val="0A0A0A"/>
                </a:solidFill>
                <a:effectLst/>
                <a:latin typeface="Muli"/>
              </a:rPr>
              <a:t>. </a:t>
            </a:r>
          </a:p>
          <a:p>
            <a:pPr marL="342900" lvl="0" indent="-342900" algn="l" rtl="0">
              <a:spcBef>
                <a:spcPts val="0"/>
              </a:spcBef>
              <a:spcAft>
                <a:spcPts val="0"/>
              </a:spcAft>
              <a:buSzPts val="1440"/>
              <a:buChar char="►"/>
            </a:pPr>
            <a:endParaRPr lang="en-US" sz="2400" b="0" i="0" dirty="0">
              <a:solidFill>
                <a:srgbClr val="0A0A0A"/>
              </a:solidFill>
              <a:effectLst/>
              <a:latin typeface="Muli"/>
            </a:endParaRPr>
          </a:p>
          <a:p>
            <a:pPr marL="342900" lvl="0" indent="-342900" algn="l" rtl="0">
              <a:spcBef>
                <a:spcPts val="0"/>
              </a:spcBef>
              <a:spcAft>
                <a:spcPts val="0"/>
              </a:spcAft>
              <a:buSzPts val="1440"/>
              <a:buChar char="►"/>
            </a:pPr>
            <a:r>
              <a:rPr lang="en-US" sz="2400" b="0" i="0" dirty="0">
                <a:solidFill>
                  <a:srgbClr val="0A0A0A"/>
                </a:solidFill>
                <a:effectLst/>
                <a:latin typeface="Muli"/>
              </a:rPr>
              <a:t>In Evolutionary model, the software requirement is first broken down into several modules (or functional units) that can be incrementally constructed and delivered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1629CC-C545-C516-BB1D-319C79045CF8}"/>
              </a:ext>
            </a:extLst>
          </p:cNvPr>
          <p:cNvSpPr>
            <a:spLocks noGrp="1"/>
          </p:cNvSpPr>
          <p:nvPr>
            <p:ph type="body" idx="1"/>
          </p:nvPr>
        </p:nvSpPr>
        <p:spPr>
          <a:xfrm>
            <a:off x="195944" y="220436"/>
            <a:ext cx="7380514" cy="5360228"/>
          </a:xfrm>
        </p:spPr>
        <p:txBody>
          <a:bodyPr>
            <a:normAutofit/>
          </a:bodyPr>
          <a:lstStyle/>
          <a:p>
            <a:r>
              <a:rPr lang="en-US" sz="2400" b="0" i="0" dirty="0">
                <a:solidFill>
                  <a:srgbClr val="0A0A0A"/>
                </a:solidFill>
                <a:effectLst/>
                <a:latin typeface="Muli"/>
              </a:rPr>
              <a:t>The development first develops the </a:t>
            </a:r>
            <a:r>
              <a:rPr lang="en-US" sz="2400" b="1" i="0" dirty="0">
                <a:solidFill>
                  <a:srgbClr val="0A0A0A"/>
                </a:solidFill>
                <a:effectLst/>
                <a:latin typeface="Muli"/>
              </a:rPr>
              <a:t>core modules</a:t>
            </a:r>
            <a:r>
              <a:rPr lang="en-US" sz="2400" b="0" i="0" dirty="0">
                <a:solidFill>
                  <a:srgbClr val="0A0A0A"/>
                </a:solidFill>
                <a:effectLst/>
                <a:latin typeface="Muli"/>
              </a:rPr>
              <a:t> of the system. The core modules are those that do not need services from the other modules. </a:t>
            </a:r>
          </a:p>
          <a:p>
            <a:r>
              <a:rPr lang="en-US" sz="2400" b="0" i="0" dirty="0">
                <a:solidFill>
                  <a:srgbClr val="0A0A0A"/>
                </a:solidFill>
                <a:effectLst/>
                <a:latin typeface="Muli"/>
              </a:rPr>
              <a:t>The initial product skeleton is refined into increasing levels of capability by adding new functionalities in successive versions.</a:t>
            </a:r>
          </a:p>
          <a:p>
            <a:r>
              <a:rPr lang="en-US" sz="2400" b="0" i="0" dirty="0">
                <a:solidFill>
                  <a:srgbClr val="0A0A0A"/>
                </a:solidFill>
                <a:effectLst/>
                <a:latin typeface="Muli"/>
              </a:rPr>
              <a:t>Each successive version/model of the product is a fully functioning software capable of performing more work than the previous versions/model.</a:t>
            </a:r>
          </a:p>
          <a:p>
            <a:pPr marL="137160" indent="0">
              <a:buNone/>
            </a:pPr>
            <a:endParaRPr lang="en-US" sz="2400" b="0" i="0" dirty="0">
              <a:solidFill>
                <a:srgbClr val="0A0A0A"/>
              </a:solidFill>
              <a:effectLst/>
              <a:latin typeface="Muli"/>
            </a:endParaRPr>
          </a:p>
          <a:p>
            <a:endParaRPr lang="en-IN" sz="2400" dirty="0"/>
          </a:p>
        </p:txBody>
      </p:sp>
      <p:pic>
        <p:nvPicPr>
          <p:cNvPr id="6" name="Picture 5">
            <a:extLst>
              <a:ext uri="{FF2B5EF4-FFF2-40B4-BE49-F238E27FC236}">
                <a16:creationId xmlns:a16="http://schemas.microsoft.com/office/drawing/2014/main" id="{4E812155-BC84-886E-0FAF-257DF514188D}"/>
              </a:ext>
            </a:extLst>
          </p:cNvPr>
          <p:cNvPicPr>
            <a:picLocks noChangeAspect="1"/>
          </p:cNvPicPr>
          <p:nvPr/>
        </p:nvPicPr>
        <p:blipFill>
          <a:blip r:embed="rId2"/>
          <a:stretch>
            <a:fillRect/>
          </a:stretch>
        </p:blipFill>
        <p:spPr>
          <a:xfrm>
            <a:off x="609598" y="4229100"/>
            <a:ext cx="7380514" cy="2628900"/>
          </a:xfrm>
          <a:prstGeom prst="rect">
            <a:avLst/>
          </a:prstGeom>
        </p:spPr>
      </p:pic>
    </p:spTree>
    <p:extLst>
      <p:ext uri="{BB962C8B-B14F-4D97-AF65-F5344CB8AC3E}">
        <p14:creationId xmlns:p14="http://schemas.microsoft.com/office/powerpoint/2010/main" val="147410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ADD45C-C47A-EE03-61AE-A8DB3FB58CAC}"/>
              </a:ext>
            </a:extLst>
          </p:cNvPr>
          <p:cNvSpPr>
            <a:spLocks noGrp="1"/>
          </p:cNvSpPr>
          <p:nvPr>
            <p:ph type="body" idx="1"/>
          </p:nvPr>
        </p:nvSpPr>
        <p:spPr/>
        <p:txBody>
          <a:bodyPr/>
          <a:lstStyle/>
          <a:p>
            <a:r>
              <a:rPr lang="en-US" b="0" i="0" dirty="0">
                <a:solidFill>
                  <a:srgbClr val="0A0A0A"/>
                </a:solidFill>
                <a:effectLst/>
                <a:latin typeface="Muli"/>
              </a:rPr>
              <a:t>Often, </a:t>
            </a:r>
            <a:r>
              <a:rPr lang="en-US" b="1" i="0" dirty="0">
                <a:solidFill>
                  <a:srgbClr val="0A0A0A"/>
                </a:solidFill>
                <a:effectLst/>
                <a:latin typeface="Muli"/>
              </a:rPr>
              <a:t>evolutionary model</a:t>
            </a:r>
            <a:r>
              <a:rPr lang="en-US" b="0" i="0" dirty="0">
                <a:solidFill>
                  <a:srgbClr val="0A0A0A"/>
                </a:solidFill>
                <a:effectLst/>
                <a:latin typeface="Muli"/>
              </a:rPr>
              <a:t> is used when the customer prefers to receive the product in increments so that he can start using the different features as and when they are developed rather than waiting all the time for the full product to be developed and delivered.</a:t>
            </a:r>
            <a:endParaRPr lang="en-IN" dirty="0"/>
          </a:p>
        </p:txBody>
      </p:sp>
      <p:pic>
        <p:nvPicPr>
          <p:cNvPr id="5" name="Picture 4">
            <a:extLst>
              <a:ext uri="{FF2B5EF4-FFF2-40B4-BE49-F238E27FC236}">
                <a16:creationId xmlns:a16="http://schemas.microsoft.com/office/drawing/2014/main" id="{845B9B26-A3A0-43F9-9C7B-A1BDB53D6415}"/>
              </a:ext>
            </a:extLst>
          </p:cNvPr>
          <p:cNvPicPr>
            <a:picLocks noChangeAspect="1"/>
          </p:cNvPicPr>
          <p:nvPr/>
        </p:nvPicPr>
        <p:blipFill>
          <a:blip r:embed="rId2"/>
          <a:stretch>
            <a:fillRect/>
          </a:stretch>
        </p:blipFill>
        <p:spPr>
          <a:xfrm>
            <a:off x="712236" y="4643"/>
            <a:ext cx="6838951" cy="4839476"/>
          </a:xfrm>
          <a:prstGeom prst="rect">
            <a:avLst/>
          </a:prstGeom>
        </p:spPr>
      </p:pic>
      <p:sp>
        <p:nvSpPr>
          <p:cNvPr id="6" name="TextBox 5">
            <a:extLst>
              <a:ext uri="{FF2B5EF4-FFF2-40B4-BE49-F238E27FC236}">
                <a16:creationId xmlns:a16="http://schemas.microsoft.com/office/drawing/2014/main" id="{878FBAB2-D8A4-88F0-C69E-5D22971A4FB7}"/>
              </a:ext>
            </a:extLst>
          </p:cNvPr>
          <p:cNvSpPr txBox="1"/>
          <p:nvPr/>
        </p:nvSpPr>
        <p:spPr>
          <a:xfrm flipH="1">
            <a:off x="712236" y="5074309"/>
            <a:ext cx="6689661"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b="0" i="0" dirty="0">
                <a:solidFill>
                  <a:srgbClr val="0A0A0A"/>
                </a:solidFill>
                <a:effectLst/>
                <a:latin typeface="Muli"/>
              </a:rPr>
              <a:t>Often, </a:t>
            </a:r>
            <a:r>
              <a:rPr lang="en-US" sz="2000" b="1" i="0" dirty="0">
                <a:solidFill>
                  <a:srgbClr val="0A0A0A"/>
                </a:solidFill>
                <a:effectLst/>
                <a:latin typeface="Muli"/>
              </a:rPr>
              <a:t>evolutionary model</a:t>
            </a:r>
            <a:r>
              <a:rPr lang="en-US" sz="2000" b="0" i="0" dirty="0">
                <a:solidFill>
                  <a:srgbClr val="0A0A0A"/>
                </a:solidFill>
                <a:effectLst/>
                <a:latin typeface="Muli"/>
              </a:rPr>
              <a:t> is used when the customer prefers to receive the product in increments so that he can start using the different features as and when they are developed rather than waiting all the time for the full product to be developed and delivered.</a:t>
            </a:r>
            <a:endParaRPr lang="en-IN" sz="2000" dirty="0"/>
          </a:p>
        </p:txBody>
      </p:sp>
    </p:spTree>
    <p:extLst>
      <p:ext uri="{BB962C8B-B14F-4D97-AF65-F5344CB8AC3E}">
        <p14:creationId xmlns:p14="http://schemas.microsoft.com/office/powerpoint/2010/main" val="116091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46" descr="Incremental lifecycle model in software testing"/>
          <p:cNvPicPr preferRelativeResize="0"/>
          <p:nvPr/>
        </p:nvPicPr>
        <p:blipFill rotWithShape="1">
          <a:blip r:embed="rId3">
            <a:alphaModFix/>
          </a:blip>
          <a:srcRect/>
          <a:stretch/>
        </p:blipFill>
        <p:spPr>
          <a:xfrm>
            <a:off x="381000" y="990600"/>
            <a:ext cx="8313124" cy="4648200"/>
          </a:xfrm>
          <a:prstGeom prst="rect">
            <a:avLst/>
          </a:prstGeom>
          <a:noFill/>
          <a:ln>
            <a:noFill/>
          </a:ln>
        </p:spPr>
      </p:pic>
      <p:cxnSp>
        <p:nvCxnSpPr>
          <p:cNvPr id="432" name="Google Shape;432;p46"/>
          <p:cNvCxnSpPr/>
          <p:nvPr/>
        </p:nvCxnSpPr>
        <p:spPr>
          <a:xfrm flipH="1">
            <a:off x="2743200" y="1752600"/>
            <a:ext cx="5715000" cy="762000"/>
          </a:xfrm>
          <a:prstGeom prst="bentConnector3">
            <a:avLst>
              <a:gd name="adj1" fmla="val -7108"/>
            </a:avLst>
          </a:prstGeom>
          <a:noFill/>
          <a:ln w="28575" cap="flat" cmpd="sng">
            <a:solidFill>
              <a:srgbClr val="FF0000"/>
            </a:solidFill>
            <a:prstDash val="solid"/>
            <a:round/>
            <a:headEnd type="none" w="sm" len="sm"/>
            <a:tailEnd type="stealth" w="med" len="med"/>
          </a:ln>
        </p:spPr>
      </p:cxnSp>
      <p:cxnSp>
        <p:nvCxnSpPr>
          <p:cNvPr id="433" name="Google Shape;433;p46"/>
          <p:cNvCxnSpPr/>
          <p:nvPr/>
        </p:nvCxnSpPr>
        <p:spPr>
          <a:xfrm flipH="1">
            <a:off x="2743200" y="3124199"/>
            <a:ext cx="5715000" cy="762000"/>
          </a:xfrm>
          <a:prstGeom prst="bentConnector3">
            <a:avLst>
              <a:gd name="adj1" fmla="val -7108"/>
            </a:avLst>
          </a:prstGeom>
          <a:noFill/>
          <a:ln w="28575" cap="flat" cmpd="sng">
            <a:solidFill>
              <a:srgbClr val="FF0000"/>
            </a:solidFill>
            <a:prstDash val="solid"/>
            <a:round/>
            <a:headEnd type="none" w="sm" len="sm"/>
            <a:tailEnd type="stealth" w="med" len="med"/>
          </a:ln>
        </p:spPr>
      </p:cxnSp>
      <p:sp>
        <p:nvSpPr>
          <p:cNvPr id="434" name="Google Shape;434;p46"/>
          <p:cNvSpPr txBox="1"/>
          <p:nvPr/>
        </p:nvSpPr>
        <p:spPr>
          <a:xfrm>
            <a:off x="2133600" y="2971800"/>
            <a:ext cx="27283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a:t>
            </a:r>
            <a:endParaRPr/>
          </a:p>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8"/>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1"/>
              <a:t>Advantages</a:t>
            </a:r>
            <a:endParaRPr/>
          </a:p>
        </p:txBody>
      </p:sp>
      <p:sp>
        <p:nvSpPr>
          <p:cNvPr id="447" name="Google Shape;447;p48"/>
          <p:cNvSpPr txBox="1">
            <a:spLocks noGrp="1"/>
          </p:cNvSpPr>
          <p:nvPr>
            <p:ph type="body" idx="1"/>
          </p:nvPr>
        </p:nvSpPr>
        <p:spPr>
          <a:xfrm>
            <a:off x="581463" y="1676400"/>
            <a:ext cx="6347714" cy="388077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US" dirty="0"/>
              <a:t>Generates working software quickly and early during the software life cycle.</a:t>
            </a:r>
            <a:endParaRPr dirty="0"/>
          </a:p>
          <a:p>
            <a:pPr marL="342900" lvl="0" indent="-342900" algn="l" rtl="0">
              <a:spcBef>
                <a:spcPts val="1000"/>
              </a:spcBef>
              <a:spcAft>
                <a:spcPts val="0"/>
              </a:spcAft>
              <a:buSzPts val="1440"/>
              <a:buChar char="►"/>
            </a:pPr>
            <a:r>
              <a:rPr lang="en-US" dirty="0"/>
              <a:t>This model is more flexible – less costly to change scope and requirements.</a:t>
            </a:r>
            <a:endParaRPr dirty="0"/>
          </a:p>
          <a:p>
            <a:pPr marL="342900" lvl="0" indent="-342900" algn="l" rtl="0">
              <a:spcBef>
                <a:spcPts val="1000"/>
              </a:spcBef>
              <a:spcAft>
                <a:spcPts val="0"/>
              </a:spcAft>
              <a:buSzPts val="1440"/>
              <a:buChar char="►"/>
            </a:pPr>
            <a:r>
              <a:rPr lang="en-US" dirty="0"/>
              <a:t>It is easier to test and debug during a smaller iteration.</a:t>
            </a:r>
            <a:endParaRPr dirty="0"/>
          </a:p>
          <a:p>
            <a:pPr marL="342900" lvl="0" indent="-342900" algn="l" rtl="0">
              <a:spcBef>
                <a:spcPts val="1000"/>
              </a:spcBef>
              <a:spcAft>
                <a:spcPts val="0"/>
              </a:spcAft>
              <a:buSzPts val="1440"/>
              <a:buChar char="►"/>
            </a:pPr>
            <a:r>
              <a:rPr lang="en-US" dirty="0"/>
              <a:t>In this model customer can respond to each built.</a:t>
            </a:r>
            <a:endParaRPr dirty="0"/>
          </a:p>
          <a:p>
            <a:pPr marL="342900" lvl="0" indent="-342900" algn="l" rtl="0">
              <a:spcBef>
                <a:spcPts val="1000"/>
              </a:spcBef>
              <a:spcAft>
                <a:spcPts val="0"/>
              </a:spcAft>
              <a:buSzPts val="1440"/>
              <a:buChar char="►"/>
            </a:pPr>
            <a:r>
              <a:rPr lang="en-US" dirty="0"/>
              <a:t>Lowers initial delivery cost.</a:t>
            </a:r>
            <a:endParaRPr dirty="0"/>
          </a:p>
          <a:p>
            <a:pPr marL="342900" lvl="0" indent="-342900" algn="l" rtl="0">
              <a:spcBef>
                <a:spcPts val="1000"/>
              </a:spcBef>
              <a:spcAft>
                <a:spcPts val="0"/>
              </a:spcAft>
              <a:buSzPts val="1440"/>
              <a:buChar char="►"/>
            </a:pPr>
            <a:r>
              <a:rPr lang="en-US" dirty="0"/>
              <a:t>Easier to manage risk because risky pieces are identified and handled during it’s iteration.</a:t>
            </a:r>
            <a:endParaRPr dirty="0"/>
          </a:p>
          <a:p>
            <a:pPr marL="342900" lvl="0" indent="-342900" algn="l" rtl="0">
              <a:spcBef>
                <a:spcPts val="1000"/>
              </a:spcBef>
              <a:spcAft>
                <a:spcPts val="0"/>
              </a:spcAft>
              <a:buSzPts val="1440"/>
              <a:buChar char="►"/>
            </a:pPr>
            <a:r>
              <a:rPr lang="en-US" dirty="0"/>
              <a:t>Error reduction</a:t>
            </a:r>
            <a:endParaRPr dirty="0"/>
          </a:p>
          <a:p>
            <a:pPr marL="342900" lvl="0" indent="-342900" algn="l" rtl="0">
              <a:spcBef>
                <a:spcPts val="1000"/>
              </a:spcBef>
              <a:spcAft>
                <a:spcPts val="0"/>
              </a:spcAft>
              <a:buSzPts val="1440"/>
              <a:buChar char="►"/>
            </a:pPr>
            <a:r>
              <a:rPr lang="en-US" dirty="0"/>
              <a:t>Incremental resource deployment</a:t>
            </a:r>
          </a:p>
          <a:p>
            <a:pPr marL="342900" lvl="0" indent="-342900" algn="l" rtl="0">
              <a:spcBef>
                <a:spcPts val="1000"/>
              </a:spcBef>
              <a:spcAft>
                <a:spcPts val="0"/>
              </a:spcAft>
              <a:buSzPts val="1440"/>
              <a:buChar char="►"/>
            </a:pPr>
            <a:endParaRPr lang="en-IN" dirty="0"/>
          </a:p>
          <a:p>
            <a:pPr marL="342900" lvl="0" indent="-251459" algn="l" rtl="0">
              <a:spcBef>
                <a:spcPts val="1000"/>
              </a:spcBef>
              <a:spcAft>
                <a:spcPts val="0"/>
              </a:spcAft>
              <a:buSzPts val="144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9"/>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1"/>
              <a:t>Disadvantages</a:t>
            </a:r>
            <a:endParaRPr/>
          </a:p>
        </p:txBody>
      </p:sp>
      <p:sp>
        <p:nvSpPr>
          <p:cNvPr id="453" name="Google Shape;453;p49"/>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Needs good planning and design.</a:t>
            </a:r>
            <a:endParaRPr/>
          </a:p>
          <a:p>
            <a:pPr marL="342900" lvl="0" indent="-342900" algn="l" rtl="0">
              <a:spcBef>
                <a:spcPts val="1000"/>
              </a:spcBef>
              <a:spcAft>
                <a:spcPts val="0"/>
              </a:spcAft>
              <a:buSzPts val="1440"/>
              <a:buChar char="►"/>
            </a:pPr>
            <a:r>
              <a:rPr lang="en-US"/>
              <a:t>Needs a clear and complete definition of the whole system before it can be broken down and built incrementally.</a:t>
            </a:r>
            <a:endParaRPr/>
          </a:p>
          <a:p>
            <a:pPr marL="342900" lvl="0" indent="-342900" algn="l" rtl="0">
              <a:spcBef>
                <a:spcPts val="1000"/>
              </a:spcBef>
              <a:spcAft>
                <a:spcPts val="0"/>
              </a:spcAft>
              <a:buSzPts val="1440"/>
              <a:buChar char="►"/>
            </a:pPr>
            <a:r>
              <a:rPr lang="en-US"/>
              <a:t>Total cost is higher than </a:t>
            </a:r>
            <a:r>
              <a:rPr lang="en-US" b="1"/>
              <a:t>waterfall</a:t>
            </a:r>
            <a:r>
              <a:rPr lang="en-US"/>
              <a:t>.</a:t>
            </a:r>
            <a:endParaRPr/>
          </a:p>
          <a:p>
            <a:pPr marL="342900" lvl="0" indent="-342900" algn="l" rtl="0">
              <a:spcBef>
                <a:spcPts val="1000"/>
              </a:spcBef>
              <a:spcAft>
                <a:spcPts val="0"/>
              </a:spcAft>
              <a:buSzPts val="1440"/>
              <a:buChar char="►"/>
            </a:pPr>
            <a:r>
              <a:rPr lang="en-US"/>
              <a:t>Ad hoc design</a:t>
            </a:r>
            <a:endParaRPr/>
          </a:p>
          <a:p>
            <a:pPr marL="342900" lvl="0" indent="-342900" algn="l" rtl="0">
              <a:spcBef>
                <a:spcPts val="1000"/>
              </a:spcBef>
              <a:spcAft>
                <a:spcPts val="0"/>
              </a:spcAft>
              <a:buSzPts val="1440"/>
              <a:buChar char="►"/>
            </a:pPr>
            <a:r>
              <a:rPr lang="en-US"/>
              <a:t>Feature division into incremental parts can be non-trivial</a:t>
            </a:r>
            <a:endParaRPr/>
          </a:p>
          <a:p>
            <a:pPr marL="342900" lvl="0" indent="-251459" algn="l" rtl="0">
              <a:spcBef>
                <a:spcPts val="1000"/>
              </a:spcBef>
              <a:spcAft>
                <a:spcPts val="0"/>
              </a:spcAft>
              <a:buSzPts val="144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1"/>
              <a:t>When to use</a:t>
            </a:r>
            <a:endParaRPr/>
          </a:p>
        </p:txBody>
      </p:sp>
      <p:sp>
        <p:nvSpPr>
          <p:cNvPr id="459" name="Google Shape;459;p50"/>
          <p:cNvSpPr txBox="1">
            <a:spLocks noGrp="1"/>
          </p:cNvSpPr>
          <p:nvPr>
            <p:ph type="body" idx="1"/>
          </p:nvPr>
        </p:nvSpPr>
        <p:spPr>
          <a:xfrm>
            <a:off x="609598" y="1676400"/>
            <a:ext cx="634771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This model can be used when the requirements of the complete system are clearly defined and understood.</a:t>
            </a:r>
            <a:endParaRPr/>
          </a:p>
          <a:p>
            <a:pPr marL="342900" lvl="0" indent="-342900" algn="l" rtl="0">
              <a:spcBef>
                <a:spcPts val="1000"/>
              </a:spcBef>
              <a:spcAft>
                <a:spcPts val="0"/>
              </a:spcAft>
              <a:buSzPts val="1440"/>
              <a:buChar char="►"/>
            </a:pPr>
            <a:r>
              <a:rPr lang="en-US"/>
              <a:t>Major requirements must be defined; however, some details can evolve with time.</a:t>
            </a:r>
            <a:endParaRPr/>
          </a:p>
          <a:p>
            <a:pPr marL="342900" lvl="0" indent="-342900" algn="l" rtl="0">
              <a:spcBef>
                <a:spcPts val="1000"/>
              </a:spcBef>
              <a:spcAft>
                <a:spcPts val="0"/>
              </a:spcAft>
              <a:buSzPts val="1440"/>
              <a:buChar char="►"/>
            </a:pPr>
            <a:r>
              <a:rPr lang="en-US"/>
              <a:t>There is a need to get a product to the market early.</a:t>
            </a:r>
            <a:endParaRPr/>
          </a:p>
          <a:p>
            <a:pPr marL="342900" lvl="0" indent="-342900" algn="l" rtl="0">
              <a:spcBef>
                <a:spcPts val="1000"/>
              </a:spcBef>
              <a:spcAft>
                <a:spcPts val="0"/>
              </a:spcAft>
              <a:buSzPts val="1440"/>
              <a:buChar char="►"/>
            </a:pPr>
            <a:r>
              <a:rPr lang="en-US"/>
              <a:t>A new technology is being used</a:t>
            </a:r>
            <a:endParaRPr/>
          </a:p>
          <a:p>
            <a:pPr marL="342900" lvl="0" indent="-342900" algn="l" rtl="0">
              <a:spcBef>
                <a:spcPts val="1000"/>
              </a:spcBef>
              <a:spcAft>
                <a:spcPts val="0"/>
              </a:spcAft>
              <a:buSzPts val="1440"/>
              <a:buChar char="►"/>
            </a:pPr>
            <a:r>
              <a:rPr lang="en-US"/>
              <a:t>Resources with needed skill set are not available</a:t>
            </a:r>
            <a:endParaRPr/>
          </a:p>
          <a:p>
            <a:pPr marL="342900" lvl="0" indent="-342900" algn="l" rtl="0">
              <a:spcBef>
                <a:spcPts val="1000"/>
              </a:spcBef>
              <a:spcAft>
                <a:spcPts val="0"/>
              </a:spcAft>
              <a:buSzPts val="1440"/>
              <a:buChar char="►"/>
            </a:pPr>
            <a:r>
              <a:rPr lang="en-US"/>
              <a:t>There are some high risk features and goals.</a:t>
            </a:r>
            <a:endParaRPr/>
          </a:p>
          <a:p>
            <a:pPr marL="342900" lvl="0" indent="-342900" algn="l" rtl="0">
              <a:spcBef>
                <a:spcPts val="1000"/>
              </a:spcBef>
              <a:spcAft>
                <a:spcPts val="0"/>
              </a:spcAft>
              <a:buSzPts val="1440"/>
              <a:buChar char="►"/>
            </a:pPr>
            <a:r>
              <a:rPr lang="en-US" b="1"/>
              <a:t>The evolutionary model is well-suited to use in Object-oriented software development projects.</a:t>
            </a:r>
            <a:endParaRPr/>
          </a:p>
          <a:p>
            <a:pPr marL="342900" lvl="0" indent="-251459" algn="l" rtl="0">
              <a:spcBef>
                <a:spcPts val="1000"/>
              </a:spcBef>
              <a:spcAft>
                <a:spcPts val="0"/>
              </a:spcAft>
              <a:buSzPts val="1440"/>
              <a:buNone/>
            </a:pP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423</Words>
  <Application>Microsoft Office PowerPoint</Application>
  <PresentationFormat>On-screen Show (4:3)</PresentationFormat>
  <Paragraphs>35</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Muli</vt:lpstr>
      <vt:lpstr>Noto Sans Symbols</vt:lpstr>
      <vt:lpstr>Trebuchet MS</vt:lpstr>
      <vt:lpstr>Wingdings</vt:lpstr>
      <vt:lpstr>Facet</vt:lpstr>
      <vt:lpstr>Evolutionary Development Models</vt:lpstr>
      <vt:lpstr>Evolutionary/Incremental Development Model</vt:lpstr>
      <vt:lpstr>PowerPoint Presentation</vt:lpstr>
      <vt:lpstr>PowerPoint Presentation</vt:lpstr>
      <vt:lpstr>PowerPoint Presentation</vt:lpstr>
      <vt:lpstr>Advantages</vt:lpstr>
      <vt:lpstr>Disadvantages</vt:lpstr>
      <vt:lpstr>When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Models</dc:title>
  <dc:creator>Richa</dc:creator>
  <cp:lastModifiedBy>Esha Tripathi</cp:lastModifiedBy>
  <cp:revision>10</cp:revision>
  <dcterms:created xsi:type="dcterms:W3CDTF">2018-02-01T03:47:34Z</dcterms:created>
  <dcterms:modified xsi:type="dcterms:W3CDTF">2023-02-21T16:35:30Z</dcterms:modified>
</cp:coreProperties>
</file>