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4" r:id="rId7"/>
    <p:sldId id="263" r:id="rId8"/>
    <p:sldId id="267" r:id="rId9"/>
    <p:sldId id="266"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8D67262-0AB0-4F56-BF18-EC5F891D3091}" type="datetimeFigureOut">
              <a:rPr lang="en-US" smtClean="0"/>
              <a:pPr/>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D7D09E-A1A4-4128-A1B7-16143AD17E0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D67262-0AB0-4F56-BF18-EC5F891D3091}" type="datetimeFigureOut">
              <a:rPr lang="en-US" smtClean="0"/>
              <a:pPr/>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D7D09E-A1A4-4128-A1B7-16143AD17E0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D67262-0AB0-4F56-BF18-EC5F891D3091}" type="datetimeFigureOut">
              <a:rPr lang="en-US" smtClean="0"/>
              <a:pPr/>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D7D09E-A1A4-4128-A1B7-16143AD17E0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D67262-0AB0-4F56-BF18-EC5F891D3091}" type="datetimeFigureOut">
              <a:rPr lang="en-US" smtClean="0"/>
              <a:pPr/>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D7D09E-A1A4-4128-A1B7-16143AD17E0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D67262-0AB0-4F56-BF18-EC5F891D3091}" type="datetimeFigureOut">
              <a:rPr lang="en-US" smtClean="0"/>
              <a:pPr/>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D7D09E-A1A4-4128-A1B7-16143AD17E0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8D67262-0AB0-4F56-BF18-EC5F891D3091}" type="datetimeFigureOut">
              <a:rPr lang="en-US" smtClean="0"/>
              <a:pPr/>
              <a:t>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D7D09E-A1A4-4128-A1B7-16143AD17E0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8D67262-0AB0-4F56-BF18-EC5F891D3091}" type="datetimeFigureOut">
              <a:rPr lang="en-US" smtClean="0"/>
              <a:pPr/>
              <a:t>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D7D09E-A1A4-4128-A1B7-16143AD17E0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8D67262-0AB0-4F56-BF18-EC5F891D3091}" type="datetimeFigureOut">
              <a:rPr lang="en-US" smtClean="0"/>
              <a:pPr/>
              <a:t>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D7D09E-A1A4-4128-A1B7-16143AD17E0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D67262-0AB0-4F56-BF18-EC5F891D3091}" type="datetimeFigureOut">
              <a:rPr lang="en-US" smtClean="0"/>
              <a:pPr/>
              <a:t>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D7D09E-A1A4-4128-A1B7-16143AD17E0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D67262-0AB0-4F56-BF18-EC5F891D3091}" type="datetimeFigureOut">
              <a:rPr lang="en-US" smtClean="0"/>
              <a:pPr/>
              <a:t>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D7D09E-A1A4-4128-A1B7-16143AD17E0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D67262-0AB0-4F56-BF18-EC5F891D3091}" type="datetimeFigureOut">
              <a:rPr lang="en-US" smtClean="0"/>
              <a:pPr/>
              <a:t>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D7D09E-A1A4-4128-A1B7-16143AD17E0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D67262-0AB0-4F56-BF18-EC5F891D3091}" type="datetimeFigureOut">
              <a:rPr lang="en-US" smtClean="0"/>
              <a:pPr/>
              <a:t>2/6/2023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D7D09E-A1A4-4128-A1B7-16143AD17E0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19201"/>
            <a:ext cx="7772400" cy="2381250"/>
          </a:xfrm>
        </p:spPr>
        <p:txBody>
          <a:bodyPr>
            <a:normAutofit/>
          </a:bodyPr>
          <a:lstStyle/>
          <a:p>
            <a:r>
              <a:rPr lang="en-US" dirty="0"/>
              <a:t>Lecture- Zero</a:t>
            </a:r>
            <a:br>
              <a:rPr lang="en-US" dirty="0"/>
            </a:br>
            <a:r>
              <a:rPr lang="en-US" dirty="0"/>
              <a:t> </a:t>
            </a:r>
            <a:r>
              <a:rPr lang="en-IN" dirty="0"/>
              <a:t>Software Engineering</a:t>
            </a:r>
            <a:r>
              <a:rPr lang="en-IN" dirty="0"/>
              <a:t/>
            </a:r>
            <a:br>
              <a:rPr lang="en-IN" dirty="0"/>
            </a:br>
            <a:r>
              <a:rPr lang="en-IN" dirty="0" smtClean="0"/>
              <a:t>KCS-601 &amp; KDS063(EMERGING)</a:t>
            </a:r>
            <a:r>
              <a:rPr lang="en-US" b="1" dirty="0" smtClean="0"/>
              <a:t> </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Text Books</a:t>
            </a:r>
          </a:p>
        </p:txBody>
      </p:sp>
      <p:sp>
        <p:nvSpPr>
          <p:cNvPr id="3" name="Content Placeholder 2"/>
          <p:cNvSpPr>
            <a:spLocks noGrp="1"/>
          </p:cNvSpPr>
          <p:nvPr>
            <p:ph idx="1"/>
          </p:nvPr>
        </p:nvSpPr>
        <p:spPr/>
        <p:txBody>
          <a:bodyPr>
            <a:normAutofit fontScale="70000" lnSpcReduction="20000"/>
          </a:bodyPr>
          <a:lstStyle/>
          <a:p>
            <a:pPr marL="0" indent="0">
              <a:buNone/>
            </a:pPr>
            <a:r>
              <a:rPr lang="en-IN" dirty="0" smtClean="0"/>
              <a:t>Text </a:t>
            </a:r>
            <a:r>
              <a:rPr lang="en-IN" dirty="0"/>
              <a:t>books: </a:t>
            </a:r>
            <a:endParaRPr lang="en-IN" dirty="0" smtClean="0"/>
          </a:p>
          <a:p>
            <a:pPr algn="just"/>
            <a:r>
              <a:rPr lang="en-IN" dirty="0" smtClean="0"/>
              <a:t>1.RS </a:t>
            </a:r>
            <a:r>
              <a:rPr lang="en-IN" dirty="0"/>
              <a:t>Pressman, Software Engineering: A Practitioners Approach, McGraw Hill. </a:t>
            </a:r>
            <a:endParaRPr lang="en-IN" dirty="0" smtClean="0"/>
          </a:p>
          <a:p>
            <a:pPr algn="just"/>
            <a:r>
              <a:rPr lang="en-IN" dirty="0" smtClean="0"/>
              <a:t>2</a:t>
            </a:r>
            <a:r>
              <a:rPr lang="en-IN" dirty="0"/>
              <a:t>. </a:t>
            </a:r>
            <a:r>
              <a:rPr lang="en-IN" dirty="0" err="1"/>
              <a:t>Pankaj</a:t>
            </a:r>
            <a:r>
              <a:rPr lang="en-IN" dirty="0"/>
              <a:t> </a:t>
            </a:r>
            <a:r>
              <a:rPr lang="en-IN" dirty="0" err="1"/>
              <a:t>Jalote</a:t>
            </a:r>
            <a:r>
              <a:rPr lang="en-IN" dirty="0"/>
              <a:t>, Software Engineering, Wiley </a:t>
            </a:r>
            <a:endParaRPr lang="en-IN" dirty="0" smtClean="0"/>
          </a:p>
          <a:p>
            <a:pPr algn="just"/>
            <a:r>
              <a:rPr lang="en-IN" dirty="0" smtClean="0"/>
              <a:t>3</a:t>
            </a:r>
            <a:r>
              <a:rPr lang="en-IN" dirty="0"/>
              <a:t>. </a:t>
            </a:r>
            <a:r>
              <a:rPr lang="en-IN" dirty="0" err="1"/>
              <a:t>Rajib</a:t>
            </a:r>
            <a:r>
              <a:rPr lang="en-IN" dirty="0"/>
              <a:t> Mall, Fundamentals of Software Engineering, PHI Publication. </a:t>
            </a:r>
            <a:endParaRPr lang="en-IN" dirty="0" smtClean="0"/>
          </a:p>
          <a:p>
            <a:pPr algn="just"/>
            <a:r>
              <a:rPr lang="en-IN" dirty="0" smtClean="0"/>
              <a:t>4</a:t>
            </a:r>
            <a:r>
              <a:rPr lang="en-IN" dirty="0"/>
              <a:t>. KK Aggarwal and </a:t>
            </a:r>
            <a:r>
              <a:rPr lang="en-IN" dirty="0" err="1"/>
              <a:t>Yogesh</a:t>
            </a:r>
            <a:r>
              <a:rPr lang="en-IN" dirty="0"/>
              <a:t> Singh, Software Engineering, New Age International Publishers. </a:t>
            </a:r>
            <a:endParaRPr lang="en-IN" dirty="0" smtClean="0"/>
          </a:p>
          <a:p>
            <a:pPr algn="just"/>
            <a:r>
              <a:rPr lang="en-IN" dirty="0" smtClean="0"/>
              <a:t>5</a:t>
            </a:r>
            <a:r>
              <a:rPr lang="en-IN" dirty="0"/>
              <a:t>. </a:t>
            </a:r>
            <a:r>
              <a:rPr lang="en-IN" dirty="0" err="1"/>
              <a:t>Ghezzi</a:t>
            </a:r>
            <a:r>
              <a:rPr lang="en-IN" dirty="0"/>
              <a:t>, M. </a:t>
            </a:r>
            <a:r>
              <a:rPr lang="en-IN" dirty="0" err="1"/>
              <a:t>Jarayeri</a:t>
            </a:r>
            <a:r>
              <a:rPr lang="en-IN" dirty="0"/>
              <a:t>, D. </a:t>
            </a:r>
            <a:r>
              <a:rPr lang="en-IN" dirty="0" err="1"/>
              <a:t>Manodrioli</a:t>
            </a:r>
            <a:r>
              <a:rPr lang="en-IN" dirty="0"/>
              <a:t>, Fundamentals of Software Engineering, PHI Publication. </a:t>
            </a:r>
            <a:endParaRPr lang="en-IN" dirty="0" smtClean="0"/>
          </a:p>
          <a:p>
            <a:pPr algn="just"/>
            <a:r>
              <a:rPr lang="en-IN" dirty="0" smtClean="0"/>
              <a:t>6</a:t>
            </a:r>
            <a:r>
              <a:rPr lang="en-IN" dirty="0"/>
              <a:t>. Ian </a:t>
            </a:r>
            <a:r>
              <a:rPr lang="en-IN" dirty="0" err="1"/>
              <a:t>Sommerville</a:t>
            </a:r>
            <a:r>
              <a:rPr lang="en-IN" dirty="0"/>
              <a:t>, Software Engineering, Addison Wesley. </a:t>
            </a:r>
            <a:endParaRPr lang="en-IN" dirty="0" smtClean="0"/>
          </a:p>
          <a:p>
            <a:pPr algn="just"/>
            <a:r>
              <a:rPr lang="en-IN" dirty="0" smtClean="0"/>
              <a:t>7</a:t>
            </a:r>
            <a:r>
              <a:rPr lang="en-IN" dirty="0"/>
              <a:t>. </a:t>
            </a:r>
            <a:r>
              <a:rPr lang="en-IN" dirty="0" err="1"/>
              <a:t>Kassem</a:t>
            </a:r>
            <a:r>
              <a:rPr lang="en-IN" dirty="0"/>
              <a:t> Saleh, “Software Engineering”, </a:t>
            </a:r>
            <a:r>
              <a:rPr lang="en-IN" dirty="0" err="1"/>
              <a:t>Cengage</a:t>
            </a:r>
            <a:r>
              <a:rPr lang="en-IN" dirty="0"/>
              <a:t> Learning. 8. P </a:t>
            </a:r>
            <a:r>
              <a:rPr lang="en-IN" dirty="0" err="1"/>
              <a:t>fleeger</a:t>
            </a:r>
            <a:r>
              <a:rPr lang="en-IN" dirty="0"/>
              <a:t>, Software Engineering, Macmillan Publication </a:t>
            </a:r>
            <a:endParaRPr lang="en-US" sz="5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PSIT Vision Mission</a:t>
            </a:r>
          </a:p>
        </p:txBody>
      </p:sp>
      <p:sp>
        <p:nvSpPr>
          <p:cNvPr id="3" name="Content Placeholder 2"/>
          <p:cNvSpPr>
            <a:spLocks noGrp="1"/>
          </p:cNvSpPr>
          <p:nvPr>
            <p:ph idx="1"/>
          </p:nvPr>
        </p:nvSpPr>
        <p:spPr/>
        <p:txBody>
          <a:bodyPr>
            <a:normAutofit lnSpcReduction="10000"/>
          </a:bodyPr>
          <a:lstStyle/>
          <a:p>
            <a:pPr algn="just"/>
            <a:r>
              <a:rPr lang="en-US" b="1" dirty="0"/>
              <a:t>Vision :</a:t>
            </a:r>
            <a:r>
              <a:rPr lang="en-US" dirty="0"/>
              <a:t> To achieve excellence in professional education and create an ecosystem for the holistic development of all stakeholders</a:t>
            </a:r>
          </a:p>
          <a:p>
            <a:pPr algn="just"/>
            <a:r>
              <a:rPr lang="en-US" b="1" dirty="0"/>
              <a:t>Mission :</a:t>
            </a:r>
            <a:r>
              <a:rPr lang="en-US" dirty="0"/>
              <a:t> To provide an environment of effective learning and innovation transforming students into dynamic, responsible and productive professionals in their respective fields, who are capable of adapting to the changing needs of the industry and society.</a:t>
            </a: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CSE Department VISION</a:t>
            </a:r>
          </a:p>
        </p:txBody>
      </p:sp>
      <p:sp>
        <p:nvSpPr>
          <p:cNvPr id="3" name="Content Placeholder 2"/>
          <p:cNvSpPr>
            <a:spLocks noGrp="1"/>
          </p:cNvSpPr>
          <p:nvPr>
            <p:ph idx="1"/>
          </p:nvPr>
        </p:nvSpPr>
        <p:spPr/>
        <p:txBody>
          <a:bodyPr>
            <a:normAutofit/>
          </a:bodyPr>
          <a:lstStyle/>
          <a:p>
            <a:endParaRPr lang="en-US" sz="3600" dirty="0"/>
          </a:p>
          <a:p>
            <a:pPr algn="just"/>
            <a:r>
              <a:rPr lang="en-US" sz="3600" b="1" dirty="0"/>
              <a:t>To be a recognized department of Computer Science &amp; Engineering that produces versatile computer engineers, capable of adapting to the changing needs of computer and related industry.</a:t>
            </a:r>
            <a:endParaRPr lang="en-US" sz="3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CSE Department MISSION</a:t>
            </a:r>
          </a:p>
        </p:txBody>
      </p:sp>
      <p:sp>
        <p:nvSpPr>
          <p:cNvPr id="3" name="Content Placeholder 2"/>
          <p:cNvSpPr>
            <a:spLocks noGrp="1"/>
          </p:cNvSpPr>
          <p:nvPr>
            <p:ph idx="1"/>
          </p:nvPr>
        </p:nvSpPr>
        <p:spPr/>
        <p:txBody>
          <a:bodyPr>
            <a:normAutofit fontScale="70000" lnSpcReduction="20000"/>
          </a:bodyPr>
          <a:lstStyle/>
          <a:p>
            <a:endParaRPr lang="en-US" dirty="0"/>
          </a:p>
          <a:p>
            <a:endParaRPr lang="en-US" dirty="0"/>
          </a:p>
          <a:p>
            <a:pPr algn="just">
              <a:buNone/>
            </a:pPr>
            <a:r>
              <a:rPr lang="en-US" sz="3400" b="1" dirty="0"/>
              <a:t>M1.</a:t>
            </a:r>
            <a:r>
              <a:rPr lang="en-US" sz="3400" dirty="0"/>
              <a:t>To provide broad based quality education with knowledge and attitude to succeed in Computer Science &amp; Engineering careers.</a:t>
            </a:r>
          </a:p>
          <a:p>
            <a:pPr algn="just">
              <a:buNone/>
            </a:pPr>
            <a:r>
              <a:rPr lang="en-US" sz="3400" b="1" dirty="0"/>
              <a:t>M2</a:t>
            </a:r>
            <a:r>
              <a:rPr lang="en-US" sz="3400" dirty="0"/>
              <a:t>.To prepare students for emerging trends in computer and related industry.</a:t>
            </a:r>
          </a:p>
          <a:p>
            <a:pPr algn="just">
              <a:buNone/>
            </a:pPr>
            <a:r>
              <a:rPr lang="en-US" sz="3400" b="1" dirty="0"/>
              <a:t>M3</a:t>
            </a:r>
            <a:r>
              <a:rPr lang="en-US" sz="3400" dirty="0"/>
              <a:t>.To develop competence in students by providing them skills and aptitude to foster culture of continuous and life-long learning.</a:t>
            </a:r>
          </a:p>
          <a:p>
            <a:pPr algn="just">
              <a:buNone/>
            </a:pPr>
            <a:r>
              <a:rPr lang="en-US" sz="3400" b="1" dirty="0"/>
              <a:t>M4</a:t>
            </a:r>
            <a:r>
              <a:rPr lang="en-US" sz="3400" dirty="0"/>
              <a:t>.The department is committed to develop practicing engineers who investigate research, design and find workable solutions to complex engineering problems with awareness &amp; concern for society as well as environment.</a:t>
            </a:r>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Unit-1</a:t>
            </a:r>
          </a:p>
        </p:txBody>
      </p:sp>
      <p:sp>
        <p:nvSpPr>
          <p:cNvPr id="3" name="Content Placeholder 2"/>
          <p:cNvSpPr>
            <a:spLocks noGrp="1"/>
          </p:cNvSpPr>
          <p:nvPr>
            <p:ph idx="1"/>
          </p:nvPr>
        </p:nvSpPr>
        <p:spPr/>
        <p:txBody>
          <a:bodyPr>
            <a:normAutofit fontScale="92500" lnSpcReduction="20000"/>
          </a:bodyPr>
          <a:lstStyle/>
          <a:p>
            <a:pPr algn="just">
              <a:buNone/>
            </a:pPr>
            <a:r>
              <a:rPr lang="en-IN" b="1" dirty="0"/>
              <a:t>Introduction: </a:t>
            </a:r>
          </a:p>
          <a:p>
            <a:pPr algn="just">
              <a:buNone/>
            </a:pPr>
            <a:r>
              <a:rPr lang="en-IN" b="1" dirty="0"/>
              <a:t>	</a:t>
            </a:r>
            <a:r>
              <a:rPr lang="en-IN" dirty="0"/>
              <a:t>Introduction: Introduction to Software Engineering, Software Components, Software Characteristics, Software Crisis, Software Engineering Processes, Similarity and Differences from Conventional Engineering Processes, Software Quality Attributes. Software Development Life Cycle (SDLC) Models: Water Fall Model, Prototype Model, Spiral Model, Evolutionary Development Models, Iterative Enhancement Models.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Unit-2</a:t>
            </a:r>
          </a:p>
        </p:txBody>
      </p:sp>
      <p:sp>
        <p:nvSpPr>
          <p:cNvPr id="3" name="Content Placeholder 2"/>
          <p:cNvSpPr>
            <a:spLocks noGrp="1"/>
          </p:cNvSpPr>
          <p:nvPr>
            <p:ph idx="1"/>
          </p:nvPr>
        </p:nvSpPr>
        <p:spPr/>
        <p:txBody>
          <a:bodyPr>
            <a:normAutofit/>
          </a:bodyPr>
          <a:lstStyle/>
          <a:p>
            <a:pPr algn="just">
              <a:buNone/>
            </a:pPr>
            <a:r>
              <a:rPr lang="en-IN" sz="2800" b="1" dirty="0"/>
              <a:t>Software Requirement Specifications (SRS): </a:t>
            </a:r>
            <a:r>
              <a:rPr lang="en-IN" sz="2800" dirty="0"/>
              <a:t>Requirement Engineering Process: Elicitation, Analysis, Documentation, Review and Management of User Needs, Feasibility Study, Information Modelling, Data Flow Diagrams, Entity Relationship Diagrams, Decision Tables, SRS Document, IEEE Standards for SRS. Software Quality Assurance (SQA): Verification and Validation, SQA Plans, Software Quality Frameworks, ISO 9000 Models, SEI-CMM Model</a:t>
            </a:r>
            <a:endParaRPr lang="en-US" sz="25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Unit-3</a:t>
            </a:r>
          </a:p>
        </p:txBody>
      </p:sp>
      <p:sp>
        <p:nvSpPr>
          <p:cNvPr id="3" name="Content Placeholder 2"/>
          <p:cNvSpPr>
            <a:spLocks noGrp="1"/>
          </p:cNvSpPr>
          <p:nvPr>
            <p:ph idx="1"/>
          </p:nvPr>
        </p:nvSpPr>
        <p:spPr/>
        <p:txBody>
          <a:bodyPr>
            <a:normAutofit fontScale="92500" lnSpcReduction="20000"/>
          </a:bodyPr>
          <a:lstStyle/>
          <a:p>
            <a:pPr algn="just">
              <a:buNone/>
            </a:pPr>
            <a:r>
              <a:rPr lang="en-US" b="1" dirty="0"/>
              <a:t>Software Design</a:t>
            </a:r>
            <a:r>
              <a:rPr lang="en-US" dirty="0"/>
              <a:t>: Basic Concept of Software Design, Architectural Design, Low Level Design: Modularization, Design Structure Charts, Pseudo Codes, Flow Charts, Coupling and Cohesion Measures, Design Strategies: Function Oriented Design, Object Oriented Design, Top-Down and Bottom-Up Design. Software Measurement and Metrics: Various Size Oriented Measures: </a:t>
            </a:r>
            <a:r>
              <a:rPr lang="en-US" dirty="0" err="1"/>
              <a:t>Halestead’s</a:t>
            </a:r>
            <a:r>
              <a:rPr lang="en-US" dirty="0"/>
              <a:t> Software Science, Function Point (FP) Based Measures, </a:t>
            </a:r>
            <a:r>
              <a:rPr lang="en-US" dirty="0" err="1"/>
              <a:t>Cyclomatic</a:t>
            </a:r>
            <a:r>
              <a:rPr lang="en-US" dirty="0"/>
              <a:t> Complexity Measures: Control Flow Graphs.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Unit-4</a:t>
            </a:r>
          </a:p>
        </p:txBody>
      </p:sp>
      <p:sp>
        <p:nvSpPr>
          <p:cNvPr id="3" name="Content Placeholder 2"/>
          <p:cNvSpPr>
            <a:spLocks noGrp="1"/>
          </p:cNvSpPr>
          <p:nvPr>
            <p:ph idx="1"/>
          </p:nvPr>
        </p:nvSpPr>
        <p:spPr>
          <a:xfrm>
            <a:off x="461913" y="1600200"/>
            <a:ext cx="8229600" cy="4525963"/>
          </a:xfrm>
        </p:spPr>
        <p:txBody>
          <a:bodyPr>
            <a:normAutofit lnSpcReduction="10000"/>
          </a:bodyPr>
          <a:lstStyle/>
          <a:p>
            <a:pPr algn="just">
              <a:buNone/>
            </a:pPr>
            <a:r>
              <a:rPr lang="en-US" sz="2800" b="1" dirty="0"/>
              <a:t>Software Testing</a:t>
            </a:r>
            <a:r>
              <a:rPr lang="en-US" sz="2800" dirty="0"/>
              <a:t>: Testing Objectives, Unit Testing, Integration Testing, Acceptance Testing, Regression Testing, Testing for Functionality and Testing for Performance, </a:t>
            </a:r>
            <a:r>
              <a:rPr lang="en-US" sz="2800" dirty="0" err="1"/>
              <a:t>TopDown</a:t>
            </a:r>
            <a:r>
              <a:rPr lang="en-US" sz="2800" dirty="0"/>
              <a:t> and </a:t>
            </a:r>
            <a:r>
              <a:rPr lang="en-US" sz="2800" dirty="0" err="1"/>
              <a:t>BottomUp</a:t>
            </a:r>
            <a:r>
              <a:rPr lang="en-US" sz="2800" dirty="0"/>
              <a:t> Testing Strategies: Test Drivers and Test Stubs, Structural Testing (White Box Testing), Functional Testing (Black Box Testing), Test Data Suit Preparation, Alpha and Beta Testing of Products. Static Testing Strategies: Formal Technical Reviews (Peer Reviews), Walk Through, Code Inspection, Compliance with Design and Coding Standards. </a:t>
            </a:r>
            <a:endParaRPr lang="en-IN" sz="25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Unit-5</a:t>
            </a:r>
          </a:p>
        </p:txBody>
      </p:sp>
      <p:sp>
        <p:nvSpPr>
          <p:cNvPr id="3" name="Content Placeholder 2"/>
          <p:cNvSpPr>
            <a:spLocks noGrp="1"/>
          </p:cNvSpPr>
          <p:nvPr>
            <p:ph idx="1"/>
          </p:nvPr>
        </p:nvSpPr>
        <p:spPr>
          <a:xfrm>
            <a:off x="457200" y="1600200"/>
            <a:ext cx="8229600" cy="4800600"/>
          </a:xfrm>
        </p:spPr>
        <p:txBody>
          <a:bodyPr>
            <a:noAutofit/>
          </a:bodyPr>
          <a:lstStyle/>
          <a:p>
            <a:pPr algn="just">
              <a:buNone/>
            </a:pPr>
            <a:r>
              <a:rPr lang="en-US" sz="2800" b="1" dirty="0"/>
              <a:t>Software Maintenance and Software Project Management</a:t>
            </a:r>
            <a:r>
              <a:rPr lang="en-US" sz="2800" dirty="0"/>
              <a:t>: Software as an Evolutionary Entity, Need for Maintenance, Categories of Maintenance: Preventive, Corrective and Perfective Maintenance, Cost of Maintenance, Software Re- Engineering, Reverse Engineering. Software Configuration Management Activities, Change Control Process, Software Version Control, An Overview of CASE Tools. Estimation of Various Parameters such as Cost, Efforts</a:t>
            </a:r>
            <a:r>
              <a:rPr lang="en-US" sz="2800" dirty="0" smtClean="0"/>
              <a:t>, Schedule/Duration</a:t>
            </a:r>
            <a:r>
              <a:rPr lang="en-US" sz="2800" dirty="0"/>
              <a:t>, Constructive Cost Models (COCOMO), Resource Allocation Models, Software Risk Analysis and Management. </a:t>
            </a:r>
            <a:endParaRPr lang="en-US" sz="25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407</TotalTime>
  <Words>565</Words>
  <Application>Microsoft Office PowerPoint</Application>
  <PresentationFormat>On-screen Show (4:3)</PresentationFormat>
  <Paragraphs>34</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Lecture- Zero  Software Engineering KCS-601 &amp; KDS063(EMERGING) </vt:lpstr>
      <vt:lpstr>PSIT Vision Mission</vt:lpstr>
      <vt:lpstr>CSE Department VISION</vt:lpstr>
      <vt:lpstr>CSE Department MISSION</vt:lpstr>
      <vt:lpstr>Unit-1</vt:lpstr>
      <vt:lpstr>Unit-2</vt:lpstr>
      <vt:lpstr>Unit-3</vt:lpstr>
      <vt:lpstr>Unit-4</vt:lpstr>
      <vt:lpstr>Unit-5</vt:lpstr>
      <vt:lpstr>Text Books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Technologies</dc:title>
  <dc:creator>Ashu</dc:creator>
  <cp:lastModifiedBy>My-pc</cp:lastModifiedBy>
  <cp:revision>28</cp:revision>
  <dcterms:created xsi:type="dcterms:W3CDTF">2018-07-23T04:28:35Z</dcterms:created>
  <dcterms:modified xsi:type="dcterms:W3CDTF">2023-02-06T05:42:59Z</dcterms:modified>
</cp:coreProperties>
</file>