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fSqoVCkhNtziS1FunCal3iMX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CC581E-A223-4EEC-8676-EB2690EB42A7}">
  <a:tblStyle styleId="{2CCC581E-A223-4EEC-8676-EB2690EB42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2A19EF-61E2-47F1-854E-9F02051A604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9821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86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368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52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6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46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58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9"/>
          <p:cNvSpPr txBox="1">
            <a:spLocks noGrp="1"/>
          </p:cNvSpPr>
          <p:nvPr>
            <p:ph type="ftr" idx="11"/>
          </p:nvPr>
        </p:nvSpPr>
        <p:spPr>
          <a:xfrm>
            <a:off x="6175633" y="6340585"/>
            <a:ext cx="895984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dt" idx="10"/>
          </p:nvPr>
        </p:nvSpPr>
        <p:spPr>
          <a:xfrm>
            <a:off x="5085972" y="6340288"/>
            <a:ext cx="866775" cy="20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81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27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15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4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Procedural_programm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 extrusionOk="0">
                <a:moveTo>
                  <a:pt x="0" y="5971031"/>
                </a:moveTo>
                <a:lnTo>
                  <a:pt x="9143999" y="5971031"/>
                </a:lnTo>
                <a:lnTo>
                  <a:pt x="9143999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775F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 extrusionOk="0">
                <a:moveTo>
                  <a:pt x="0" y="886967"/>
                </a:moveTo>
                <a:lnTo>
                  <a:pt x="9143999" y="886967"/>
                </a:lnTo>
                <a:lnTo>
                  <a:pt x="9143999" y="0"/>
                </a:lnTo>
                <a:lnTo>
                  <a:pt x="0" y="0"/>
                </a:lnTo>
                <a:lnTo>
                  <a:pt x="0" y="8869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 extrusionOk="0">
                <a:moveTo>
                  <a:pt x="0" y="713231"/>
                </a:moveTo>
                <a:lnTo>
                  <a:pt x="2240279" y="713231"/>
                </a:lnTo>
                <a:lnTo>
                  <a:pt x="2240279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DD7F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 extrusionOk="0">
                <a:moveTo>
                  <a:pt x="0" y="713231"/>
                </a:moveTo>
                <a:lnTo>
                  <a:pt x="6784847" y="713231"/>
                </a:lnTo>
                <a:lnTo>
                  <a:pt x="6784847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486149" y="1623400"/>
            <a:ext cx="2867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KCS-601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452754" y="2833239"/>
            <a:ext cx="693159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PART-I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441188" y="6196781"/>
            <a:ext cx="427164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Myths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691388" y="1693682"/>
            <a:ext cx="7996555" cy="134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800"/>
              <a:buFont typeface="Noto Sans Symbols"/>
              <a:buChar char="◻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my  project  is  behind  the  schedule,  I  always can   add   more   programmers   to   it   and   catch up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…”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(a.k.a.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00" b="1">
                <a:solidFill>
                  <a:srgbClr val="D103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Mongolian Horde concept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691388" y="3139794"/>
            <a:ext cx="123952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800"/>
              <a:buFont typeface="Noto Sans Symbols"/>
              <a:buChar char="◻"/>
            </a:pPr>
            <a:r>
              <a:rPr lang="en-US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“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2169919" y="3178431"/>
            <a:ext cx="6515734" cy="4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	have	a	book	of	standards	and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691388" y="3631290"/>
            <a:ext cx="7997825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88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 for building software. It does provide my people with everything they need to know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…”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800"/>
              <a:buFont typeface="Noto Sans Symbols"/>
              <a:buChar char="◻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 decide to outsource the software project to a third party, I can just relax: Let them build it, and I will just pocket my profits 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…”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691388" y="1707343"/>
            <a:ext cx="4932045" cy="347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Off-the Self Components.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Experience Components.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Experience Components.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Components.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231140" y="4928872"/>
            <a:ext cx="8538210" cy="84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550"/>
              <a:buFont typeface="Noto Sans Symbols"/>
              <a:buChar char="◻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+ object code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550"/>
              <a:buFont typeface="Noto Sans Symbols"/>
              <a:buChar char="◻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Software=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+ Documentation + Operating Procedures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4267200" y="1657350"/>
            <a:ext cx="4419600" cy="2457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884109" y="1524000"/>
            <a:ext cx="3306836" cy="297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Software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09600" y="1524000"/>
            <a:ext cx="8208507" cy="457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/>
          <p:nvPr/>
        </p:nvSpPr>
        <p:spPr>
          <a:xfrm>
            <a:off x="519669" y="1143000"/>
            <a:ext cx="8243331" cy="548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28600" y="152400"/>
            <a:ext cx="830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Documentation consists of different types of manuals are: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914400" y="1395100"/>
            <a:ext cx="7467600" cy="500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57200" y="376535"/>
            <a:ext cx="830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Documentation consists of different types of manuals are: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Importance of Software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83540" y="1709138"/>
            <a:ext cx="8306434" cy="37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Software has become a driving force-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engine that drives business decision making.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	serves	as	the	basis	for	modern	scientific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investigation and engineering problem-solving.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350" lvl="0" indent="-320040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 is  embedded  in  all  kinds  of  systems,  such  as transportation, medical, telecommunications, military, industrial  processes,  entertainment,  office  products, etc.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Characteristic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(important)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07340" y="1704315"/>
            <a:ext cx="6767195" cy="394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Characteristics are-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does not wear out.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"/>
              </a:spcBef>
              <a:spcAft>
                <a:spcPts val="0"/>
              </a:spcAft>
              <a:buClr>
                <a:srgbClr val="DD7F46"/>
              </a:buClr>
              <a:buSzPts val="3800"/>
              <a:buFont typeface="Noto Sans Symbols"/>
              <a:buNone/>
            </a:pP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is Flexible and Reliable.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"/>
              </a:spcBef>
              <a:spcAft>
                <a:spcPts val="0"/>
              </a:spcAft>
              <a:buClr>
                <a:srgbClr val="DD7F46"/>
              </a:buClr>
              <a:buSzPts val="3800"/>
              <a:buFont typeface="Noto Sans Symbols"/>
              <a:buNone/>
            </a:pP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is Engineered, Not Manufactured.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>
                <a:srgbClr val="DD7F46"/>
              </a:buClr>
              <a:buSzPts val="3850"/>
              <a:buFont typeface="Noto Sans Symbols"/>
              <a:buNone/>
            </a:pPr>
            <a:endParaRPr sz="3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 Of Components.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463F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sz="4000">
                <a:solidFill>
                  <a:srgbClr val="594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59463F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-US" sz="4000">
                <a:solidFill>
                  <a:srgbClr val="594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59463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4000">
                <a:solidFill>
                  <a:srgbClr val="594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59463F"/>
                </a:solidFill>
                <a:latin typeface="Arial"/>
                <a:ea typeface="Arial"/>
                <a:cs typeface="Arial"/>
                <a:sym typeface="Arial"/>
              </a:rPr>
              <a:t>wear</a:t>
            </a:r>
            <a:r>
              <a:rPr lang="en-US" sz="4000">
                <a:solidFill>
                  <a:srgbClr val="5946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>
                <a:solidFill>
                  <a:srgbClr val="59463F"/>
                </a:solidFill>
                <a:latin typeface="Arial"/>
                <a:ea typeface="Arial"/>
                <a:cs typeface="Arial"/>
                <a:sym typeface="Arial"/>
              </a:rPr>
              <a:t>out-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371600" y="1676400"/>
            <a:ext cx="7086600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Software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does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not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wear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out-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57200" y="2133600"/>
            <a:ext cx="8382000" cy="388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81000" y="1676400"/>
            <a:ext cx="8534400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22885" y="0"/>
            <a:ext cx="5900542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Wear</a:t>
            </a:r>
            <a:r>
              <a:rPr lang="en-US" sz="4400" b="1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vs.</a:t>
            </a:r>
            <a:r>
              <a:rPr lang="en-US" sz="4400" b="1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Deterioration</a:t>
            </a:r>
            <a:endParaRPr sz="4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249995" y="677108"/>
            <a:ext cx="590054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deteriorates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(Become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worse)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over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 sz="28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152400" y="2032781"/>
            <a:ext cx="5486400" cy="37123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2032781"/>
            <a:ext cx="3419475" cy="33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2999996" y="539762"/>
            <a:ext cx="352552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Software</a:t>
            </a:r>
            <a:r>
              <a:rPr lang="en-US" sz="44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Crisis</a:t>
            </a:r>
            <a:endParaRPr sz="4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33400" y="1371600"/>
            <a:ext cx="8153400" cy="11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09600" y="2590800"/>
            <a:ext cx="800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crisis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term used in the early days of computing science for the difficulty of writing useful and efficient computer programs in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time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80" name="Google Shape;180;p21" descr="Image resul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3733800"/>
            <a:ext cx="533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28600" y="1685909"/>
            <a:ext cx="8610600" cy="4181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faced by Customers due to S/W Crisis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Crisis</a:t>
            </a:r>
            <a:br>
              <a:rPr lang="en-US"/>
            </a:b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idx="1"/>
          </p:nvPr>
        </p:nvSpPr>
        <p:spPr>
          <a:xfrm>
            <a:off x="475106" y="1709138"/>
            <a:ext cx="8193787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S/W crisis from </a:t>
            </a:r>
            <a:r>
              <a:rPr lang="en-US" sz="2400" b="1">
                <a:solidFill>
                  <a:srgbClr val="538CD5"/>
                </a:solidFill>
              </a:rPr>
              <a:t>programmer</a:t>
            </a:r>
            <a:r>
              <a:rPr lang="en-US" sz="2400" b="1"/>
              <a:t> point of view:-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i)Problem of compatibility.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ii)Problem of Portability.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iii)Proclaiming documentation.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iv)Problem of pirated s/w.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v)Problem in co-ordination of work of different people. vi)Problem of proper maintenance.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S/W crisis from </a:t>
            </a:r>
            <a:r>
              <a:rPr lang="en-US" sz="2400" b="1">
                <a:solidFill>
                  <a:srgbClr val="538CD5"/>
                </a:solidFill>
              </a:rPr>
              <a:t>user</a:t>
            </a:r>
            <a:r>
              <a:rPr lang="en-US" sz="2400" b="1"/>
              <a:t> point of view:-</a:t>
            </a:r>
            <a:r>
              <a:rPr lang="en-US" sz="2400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i) s/w cost is very high.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ii)Price of h/w grows down.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iii)Lack of development specification.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iv)Problem of different s/w versions.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v)Problem of bugs or errors.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762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Causes and Solution of S/W Crisis</a:t>
            </a:r>
            <a:endParaRPr dirty="0"/>
          </a:p>
        </p:txBody>
      </p:sp>
      <p:sp>
        <p:nvSpPr>
          <p:cNvPr id="198" name="Google Shape;198;p24"/>
          <p:cNvSpPr/>
          <p:nvPr/>
        </p:nvSpPr>
        <p:spPr>
          <a:xfrm>
            <a:off x="152400" y="751344"/>
            <a:ext cx="88392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software crisis were linked to the overall complexity of hardware and the software development process. The crisis manifested itself in several ways: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Projects running over-budget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Projects running over-time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Software was very inefficient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Software was of low quality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Software often did not meet requirements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Projects were unmanageable and code difficult to maintain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Software was never delivered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cause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that improvements in computing power had outpaced the ability of programmers to effectively utilize those capabilities.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Solution: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 processes and methodologies have been developed over the last few decades to improve </a:t>
            </a:r>
            <a:r>
              <a:rPr lang="en-US" sz="1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quality management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such as </a:t>
            </a:r>
            <a:r>
              <a:rPr lang="en-US" sz="1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procedural programming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19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object-oriented programming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However software projects that are large, complicated, poorly specified, and involve unfamiliar aspects, are still vulnerable to large, unanticipated problems.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214522" y="76202"/>
            <a:ext cx="676305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Software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 err="1"/>
              <a:t>Engg</a:t>
            </a:r>
            <a:r>
              <a:rPr lang="en-US" sz="4400" dirty="0"/>
              <a:t>: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Layered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Approach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2067940" y="4800598"/>
            <a:ext cx="5628253" cy="198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533400" y="1676400"/>
            <a:ext cx="7924800" cy="72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28600" y="2399157"/>
            <a:ext cx="8382000" cy="2628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1723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Goals Of Software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81000" y="914400"/>
            <a:ext cx="83820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52400" y="266614"/>
            <a:ext cx="8176261" cy="58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98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Challenges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In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Software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 err="1"/>
              <a:t>Engg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283351" y="1143000"/>
            <a:ext cx="8577297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0" y="111870"/>
            <a:ext cx="8176261" cy="65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Engg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. Process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68654" y="988670"/>
            <a:ext cx="8153400" cy="401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715" lvl="0" indent="-320040" algn="just" rtl="0">
              <a:lnSpc>
                <a:spcPct val="96296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  of   steps   required   to   develop   or   maintain software.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6985" lvl="0" indent="-320040" algn="just" rtl="0">
              <a:lnSpc>
                <a:spcPct val="95925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Software  process  is  the  related  set  of  activities  and processes that are involved in developing and evolving a Software system.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95925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set  of  activities  whose  goal  is  the  development  or evolution of Software.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8148"/>
              </a:lnSpc>
              <a:spcBef>
                <a:spcPts val="7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process is a set of activities and associated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81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results, which produce a Software product.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255" lvl="0" indent="-320040" algn="just" rtl="0">
              <a:lnSpc>
                <a:spcPct val="95925"/>
              </a:lnSpc>
              <a:spcBef>
                <a:spcPts val="68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defines who is doing what, when and how to reach a certain goal.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100545" y="179050"/>
            <a:ext cx="7999730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Software Process Activities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00545" y="745686"/>
            <a:ext cx="7452085" cy="21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to All Software process-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Specifications-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8460">
              <a:spcBef>
                <a:spcPts val="605"/>
              </a:spcBef>
            </a:pPr>
            <a:r>
              <a:rPr lang="en-US" sz="1650" dirty="0">
                <a:solidFill>
                  <a:srgbClr val="93B6D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650" dirty="0">
                <a:solidFill>
                  <a:srgbClr val="93B6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functionality	of	the	Software and	constraints	on	its operation must be defined.</a:t>
            </a:r>
          </a:p>
          <a:p>
            <a:pPr marL="37846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00545" y="2455901"/>
            <a:ext cx="8456295" cy="36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Development-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that meets the specifications must be produced.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Validation-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must be validated to ensure that it does what the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wants.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Evaluation-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Software	must	be	develop	to	meet	changing	customer needs.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691388" y="1704315"/>
            <a:ext cx="7999095" cy="21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 engineering 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is  the  application  of  a systematic,  disciplined,  quantifiable  approach  to  the design,   development,   operation,   and   maintenance of Software, and the study of these approaches; that is, the application of engineering to Software.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424165" y="1138304"/>
            <a:ext cx="7957820" cy="564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6742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CSE@HCST</a:t>
            </a:r>
            <a:r>
              <a:rPr lang="en-US" sz="14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4/27/2016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98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Software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Process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Framework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424165" y="1138304"/>
            <a:ext cx="7957809" cy="56434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65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Engg.Process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483869" y="1676400"/>
            <a:ext cx="8507731" cy="495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Generic </a:t>
            </a:r>
            <a:r>
              <a:rPr lang="en-US" sz="32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Process Framework 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activities are-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/>
          </a:p>
          <a:p>
            <a:pPr marL="652780" marR="0" lvl="1" indent="-27432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requirements</a:t>
            </a:r>
            <a:endParaRPr/>
          </a:p>
          <a:p>
            <a:pPr marL="652780" marR="0" lvl="1" indent="-27432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Construction/Development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generation</a:t>
            </a:r>
            <a:endParaRPr/>
          </a:p>
          <a:p>
            <a:pPr marL="652780" marR="0" lvl="1" indent="-27432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93B6D2"/>
              </a:buClr>
              <a:buSzPts val="1650"/>
              <a:buFont typeface="Noto Sans Symbols"/>
              <a:buChar char=" 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D7F46"/>
              </a:buClr>
              <a:buSzPts val="1600"/>
              <a:buFont typeface="Noto Sans Symbols"/>
              <a:buChar char="◻"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                             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04800" y="463562"/>
            <a:ext cx="8610599" cy="65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Umbrella Activities (after deployment)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691388" y="1696549"/>
            <a:ext cx="7871459" cy="42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project tracking and control.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technical reviews.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configuration management.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90805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product preparation and production (activities to create models, documents, logs, forms, lists, etc.).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 management (defines criteria for work product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and establish mechanisms to achieve component reuse).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Identifying a Task 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22536" y="1593376"/>
            <a:ext cx="7249795" cy="252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105" marR="530860" lvl="0" indent="-3194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accomplish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action.</a:t>
            </a:r>
            <a:endParaRPr sz="2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0" lvl="1" indent="-22859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accomplished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0" lvl="1" indent="-228599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6464" marR="0" lvl="1" indent="-228599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assurance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applied</a:t>
            </a:r>
            <a:endParaRPr sz="2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159433" y="271975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Process Assessment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269357" y="1592775"/>
            <a:ext cx="7814309" cy="323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SPICE (ISO/IE15504) standard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set of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for process assessment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None/>
            </a:pPr>
            <a:endParaRPr sz="4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9001:2000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Software defines requirements for a quality management system that will produce higher quality products and improve customer satisfaction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131298" y="159434"/>
            <a:ext cx="6775939" cy="6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Process Characteristic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304996" y="1071269"/>
            <a:ext cx="5904230" cy="417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Process Characteristics are-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Understandability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 "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Supportability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159433" y="1666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3187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A Generic Process Model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159433" y="1322466"/>
            <a:ext cx="7282376" cy="52190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03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Software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/>
              <a:t>Process 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3581400" y="3124200"/>
            <a:ext cx="5004753" cy="31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81000" y="1600200"/>
            <a:ext cx="8229600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software process is the way in which we produce software.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difficult to improve software process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Not enough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Lack of knowledge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Wrong motivations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Insufficient commitment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483869" y="463562"/>
            <a:ext cx="81762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 Models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idx="1"/>
          </p:nvPr>
        </p:nvSpPr>
        <p:spPr>
          <a:xfrm>
            <a:off x="304800" y="1709138"/>
            <a:ext cx="8686800" cy="490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Based on s/w process, s/w products and the role of people involve in s/w engg.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r>
              <a:rPr lang="en-US"/>
              <a:t>Work Flow model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r>
              <a:rPr lang="en-US"/>
              <a:t>Data Flow model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AutoNum type="arabicPeriod"/>
            </a:pPr>
            <a:r>
              <a:rPr lang="en-US"/>
              <a:t>Role/Action Model</a:t>
            </a:r>
            <a:endParaRPr/>
          </a:p>
          <a:p>
            <a:pPr marL="51435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</a:pP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Most s/w process model are based on one of three general approaches of s/w development: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1.Waterfall approach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Iterative development approach</a:t>
            </a:r>
            <a:endParaRPr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Computer Based S/W Engg. (CBSE) approach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Process Flow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225083" y="801858"/>
            <a:ext cx="7849772" cy="58275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Of Software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691388" y="1664561"/>
            <a:ext cx="4999355" cy="41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060" marR="0" lvl="1" indent="-32004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DD7F46"/>
              </a:buClr>
              <a:buSzPts val="1350"/>
              <a:buFont typeface="Noto Sans Symbols"/>
              <a:buChar char="◻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specific customer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Sold on open market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0" indent="-27432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called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84300" marR="0" lvl="1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A4AB8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COTS (Commercial Off The Shelf)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84300" marR="0" lvl="1" indent="-228600" algn="l" rtl="0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A4AB80"/>
              </a:buClr>
              <a:buSzPts val="15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Shrink-wrapped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Software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into hardware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780" marR="0" lvl="1" indent="-27432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93B6D2"/>
              </a:buClr>
              <a:buSzPts val="180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to change</a:t>
            </a:r>
            <a:endParaRPr sz="2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104041" y="106580"/>
            <a:ext cx="881135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Difference between Conventional and Software </a:t>
            </a:r>
            <a:r>
              <a:rPr lang="en-US" sz="2800" dirty="0" err="1"/>
              <a:t>Engg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40"/>
          <p:cNvGraphicFramePr/>
          <p:nvPr>
            <p:extLst>
              <p:ext uri="{D42A27DB-BD31-4B8C-83A1-F6EECF244321}">
                <p14:modId xmlns:p14="http://schemas.microsoft.com/office/powerpoint/2010/main" val="490260615"/>
              </p:ext>
            </p:extLst>
          </p:nvPr>
        </p:nvGraphicFramePr>
        <p:xfrm>
          <a:off x="204420" y="643597"/>
          <a:ext cx="8610600" cy="5911951"/>
        </p:xfrm>
        <a:graphic>
          <a:graphicData uri="http://schemas.openxmlformats.org/drawingml/2006/table">
            <a:tbl>
              <a:tblPr firstRow="1" bandRow="1">
                <a:noFill/>
                <a:tableStyleId>{2CCC581E-A223-4EEC-8676-EB2690EB42A7}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7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Issue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S/W Engg.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Conventional Engg.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Foundation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Based on CS, IS &amp; Discrete </a:t>
                      </a:r>
                      <a:r>
                        <a:rPr lang="en-US" sz="1700" dirty="0" err="1"/>
                        <a:t>maths</a:t>
                      </a:r>
                      <a:r>
                        <a:rPr lang="en-US" sz="1700" dirty="0"/>
                        <a:t>.</a:t>
                      </a:r>
                      <a:endParaRPr sz="17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Based on science,maths &amp; emperical knowledge.</a:t>
                      </a:r>
                      <a:endParaRPr sz="17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Cost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Project cost is higher than h/w.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Some projects material cost is high rather than manufacturing cost</a:t>
                      </a:r>
                      <a:endParaRPr sz="17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Replication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Copy/paste, downloading, CD/DVD possible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Not possible, every time create new unit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Innovation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New and untested elements may be applied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Apply known and tested principles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Duration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Project lies  for some years or decade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Projects endures for centuries e.g. bridges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6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Blame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Engineers blame themselves for problems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Engineers can blame to others</a:t>
                      </a:r>
                      <a:endParaRPr sz="17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SE is about 50 years old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CE is thousands of years old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7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Domain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Uses limited no. of concepts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Uses unlimited no. of concepts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Research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Research the unknown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/>
                        <a:t>Apply research result in known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0" y="463562"/>
            <a:ext cx="9144000" cy="6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 between Conventional and Software Engg</a:t>
            </a:r>
            <a:r>
              <a:rPr lang="en-US" sz="4800"/>
              <a:t>.</a:t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153572" y="2596662"/>
            <a:ext cx="8077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Engineering:             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Design ⎯⎯→  Abstract Code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Conventional Engineering: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Abstract Design ⎯⎯→ Concrete Products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304800" y="1600200"/>
            <a:ext cx="8247491" cy="46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3221230" y="1545247"/>
            <a:ext cx="1489075" cy="43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Ariane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3"/>
          <p:cNvSpPr/>
          <p:nvPr/>
        </p:nvSpPr>
        <p:spPr>
          <a:xfrm>
            <a:off x="654048" y="1684782"/>
            <a:ext cx="7804160" cy="4487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Software failures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634998" y="1581911"/>
            <a:ext cx="8280400" cy="520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634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CSE@HCST</a:t>
            </a:r>
            <a:r>
              <a:rPr lang="en-US" sz="1400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4/27/2016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634998" y="1581911"/>
            <a:ext cx="8280410" cy="51998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Some Terminologies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91388" y="1664561"/>
            <a:ext cx="5437505" cy="42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 and Milestones.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and Process.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Measures, Metrics, and Indicators.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analysis.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Deliverables and Milestones-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383540" y="1707343"/>
            <a:ext cx="8612505" cy="312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 can be agreements or evaluations, normally deliverables  are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such  as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 code  or  user manuals.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"/>
              </a:spcBef>
              <a:spcAft>
                <a:spcPts val="0"/>
              </a:spcAft>
              <a:buClr>
                <a:srgbClr val="DD7F46"/>
              </a:buClr>
              <a:buSzPts val="4100"/>
              <a:buFont typeface="Noto Sans Symbols"/>
              <a:buNone/>
            </a:pP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889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Milestones  are  events  that  can  be 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 for  telling  the status   of   the   project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 For   example,   the   event   of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the user manual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a milestone.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Product and Process-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691388" y="1664561"/>
            <a:ext cx="7998459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 is  delivered  to  the  customer  is  called  the product.  It  may  include  source-code  specification documents, manuals, documentation, etc. Basically, it is nothing but a set of deliverables only.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9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the way in which we produce Software. It is the collection of activities that leads to (a part of)  a  product.  An  efficient  process  is  required  to produce good quality products.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7931"/>
              </a:lnSpc>
              <a:spcBef>
                <a:spcPts val="74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 the   process   is   weak,   the   end   product   will undoubtedly suffer.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Measures, Metrics, and Indicators-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691388" y="1707343"/>
            <a:ext cx="2292350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Software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3168521" y="1707343"/>
            <a:ext cx="216281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67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indication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5366393" y="1707343"/>
            <a:ext cx="143383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6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7053844" y="1707343"/>
            <a:ext cx="1634489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	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1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dimension,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691388" y="2561015"/>
            <a:ext cx="7997190" cy="226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capacity, or size of a given attribute of a product.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are a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quantitative measure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degree to which  a  system,  component,  or  process  possesses  a given attribute of a product.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indicator is a combination of metrics.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/>
        </p:nvSpPr>
        <p:spPr>
          <a:xfrm>
            <a:off x="635310" y="113247"/>
            <a:ext cx="7873365" cy="43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49"/>
          <p:cNvGraphicFramePr/>
          <p:nvPr>
            <p:extLst>
              <p:ext uri="{D42A27DB-BD31-4B8C-83A1-F6EECF244321}">
                <p14:modId xmlns:p14="http://schemas.microsoft.com/office/powerpoint/2010/main" val="463252952"/>
              </p:ext>
            </p:extLst>
          </p:nvPr>
        </p:nvGraphicFramePr>
        <p:xfrm>
          <a:off x="374649" y="868680"/>
          <a:ext cx="8134026" cy="5707565"/>
        </p:xfrm>
        <a:graphic>
          <a:graphicData uri="http://schemas.openxmlformats.org/drawingml/2006/table">
            <a:tbl>
              <a:tblPr firstRow="1" bandRow="1">
                <a:noFill/>
                <a:tableStyleId>{E12A19EF-61E2-47F1-854E-9F02051A604F}</a:tableStyleId>
              </a:tblPr>
              <a:tblGrid>
                <a:gridCol w="45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813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935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16211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endParaRPr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9350" cap="flat" cmpd="sng">
                      <a:solidFill>
                        <a:srgbClr val="C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collection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raw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facts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figures.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0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unarranged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unorganized..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arranged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organized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un-meaningful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meaningful.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input.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output.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less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frequently.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frequently.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represents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facts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before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processing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121158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represents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results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after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processing).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975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not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helpful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decision-making.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helpful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decision-making.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raw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material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final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product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records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contains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processed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records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large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amounts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small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amounts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5375">
                <a:tc gridSpan="2">
                  <a:txBody>
                    <a:bodyPr/>
                    <a:lstStyle/>
                    <a:p>
                      <a:pPr marL="62230" marR="2946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lost,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very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difficult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(or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even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impossible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some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situations)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collect.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37592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If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lost,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it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easily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derived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from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stored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data,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again.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marL="764540" marR="0" lvl="0" indent="0" algn="l" rtl="0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500">
                <a:tc gridSpan="2">
                  <a:txBody>
                    <a:bodyPr/>
                    <a:lstStyle/>
                    <a:p>
                      <a:pPr marL="622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depends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upon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sources</a:t>
                      </a:r>
                      <a:endParaRPr sz="18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Information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depends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upon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data</a:t>
                      </a:r>
                      <a:endParaRPr sz="1800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3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Types Of Software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91388" y="1704315"/>
            <a:ext cx="7999095" cy="358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6350" lvl="0" indent="-3200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   Software-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  Software    includes    the operating  system  and  all  utilities  that  enable  the computer to function.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 Software-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 consist  of  programs that  do  real  work  for  users.  For  example,  word processors, spreadsheets, and database management systems  fall  under  the  category  of  applications Software.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691388" y="404532"/>
            <a:ext cx="786638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Feasibility, Requirements, Requirement elicitation, Software quality assurance, Cost analysis, Scheduling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37693" y="1419021"/>
            <a:ext cx="8384276" cy="475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—Determining if the proposed development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worth while.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what functionality the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should contain.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206375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elicitation-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Obtaining the requirements from the user.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assurance-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activities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will help ensure quality of the product.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analysis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—Determining cost estimates.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—Building a schedule for the development.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Quality Attributes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[FRUEMP]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486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/>
              <a:t>Software quality is comprised of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six main </a:t>
            </a:r>
            <a:r>
              <a:rPr lang="en-US"/>
              <a:t>attributes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86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(called characteristics)-</a:t>
            </a:r>
            <a:endParaRPr/>
          </a:p>
          <a:p>
            <a:pPr marL="54864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/>
              <a:t>for Software products, these attributes can be</a:t>
            </a:r>
            <a:endParaRPr/>
          </a:p>
          <a:p>
            <a:pPr marL="5486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defined as follows.</a:t>
            </a:r>
            <a:endParaRPr/>
          </a:p>
        </p:txBody>
      </p:sp>
      <p:sp>
        <p:nvSpPr>
          <p:cNvPr id="376" name="Google Shape;376;p51"/>
          <p:cNvSpPr/>
          <p:nvPr/>
        </p:nvSpPr>
        <p:spPr>
          <a:xfrm>
            <a:off x="267286" y="3671949"/>
            <a:ext cx="8038514" cy="2271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title"/>
          </p:nvPr>
        </p:nvSpPr>
        <p:spPr>
          <a:xfrm>
            <a:off x="98298" y="168812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Software Quality Attributes-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306705" y="1026160"/>
            <a:ext cx="8530590" cy="598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provide	functions	which	meet</a:t>
            </a:r>
            <a:endParaRPr dirty="0"/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stated and implied needs when the Software is used.</a:t>
            </a:r>
            <a:endParaRPr dirty="0"/>
          </a:p>
          <a:p>
            <a:pPr marL="332740" marR="508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maintain	a	specified	level	of performance.</a:t>
            </a:r>
            <a:endParaRPr dirty="0"/>
          </a:p>
          <a:p>
            <a:pPr marL="332740" marR="0" lvl="0" indent="-32004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capability to be understood, learned, and used.</a:t>
            </a:r>
            <a:endParaRPr dirty="0"/>
          </a:p>
          <a:p>
            <a:pPr marL="332740" marR="6985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provide	appropriate	performance relative to the amount of resources used.</a:t>
            </a:r>
            <a:endParaRPr dirty="0"/>
          </a:p>
          <a:p>
            <a:pPr marL="332740" marR="635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be	modified	for	purposes	of making corrections, improvements, or adaptation.</a:t>
            </a:r>
            <a:endParaRPr dirty="0"/>
          </a:p>
          <a:p>
            <a:pPr marL="9271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DD7F46"/>
              </a:buClr>
              <a:buSzPts val="15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Corrective, Adaptive, Perfective.</a:t>
            </a:r>
            <a:endParaRPr dirty="0"/>
          </a:p>
          <a:p>
            <a:pPr marL="332740" indent="-320040">
              <a:spcBef>
                <a:spcPts val="680"/>
              </a:spcBef>
              <a:buClr>
                <a:srgbClr val="DD7F46"/>
              </a:buClr>
              <a:buSzPts val="1450"/>
              <a:buFont typeface="Noto Sans Symbols"/>
              <a:buChar char="◻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Portability: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capability	to	be	adapted	for	different	specified 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environments without applying actions or means other than those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for this purpose in the product.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DD7F46"/>
              </a:buClr>
              <a:buSzPts val="1450"/>
              <a:buFont typeface="Noto Sans Symbols"/>
              <a:buChar char="◻"/>
            </a:pPr>
            <a:endParaRPr dirty="0"/>
          </a:p>
        </p:txBody>
      </p:sp>
      <p:sp>
        <p:nvSpPr>
          <p:cNvPr id="383" name="Google Shape;383;p52"/>
          <p:cNvSpPr txBox="1"/>
          <p:nvPr/>
        </p:nvSpPr>
        <p:spPr>
          <a:xfrm>
            <a:off x="-2851052" y="6689188"/>
            <a:ext cx="5325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 baseline="30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78740" y="531547"/>
            <a:ext cx="8888095" cy="43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Role of Management in Software Development(4P’s)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762000" y="1447800"/>
            <a:ext cx="7696200" cy="44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/>
          <p:nvPr/>
        </p:nvSpPr>
        <p:spPr>
          <a:xfrm>
            <a:off x="457200" y="1676400"/>
            <a:ext cx="8077200" cy="487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7975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Management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Development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/>
          <p:nvPr/>
        </p:nvSpPr>
        <p:spPr>
          <a:xfrm>
            <a:off x="666750" y="1752600"/>
            <a:ext cx="7867650" cy="44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7975" rIns="0" bIns="0" anchor="t" anchorCtr="0">
            <a:spAutoFit/>
          </a:bodyPr>
          <a:lstStyle/>
          <a:p>
            <a:pPr marL="2171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Management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27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Types Of Software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990600" y="1676400"/>
            <a:ext cx="6973458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Myth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691388" y="1709138"/>
            <a:ext cx="7186295" cy="350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in these categories-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"/>
              </a:spcBef>
              <a:spcAft>
                <a:spcPts val="0"/>
              </a:spcAft>
              <a:buClr>
                <a:srgbClr val="DD7F46"/>
              </a:buClr>
              <a:buSzPts val="4850"/>
              <a:buFont typeface="Noto Sans Symbols"/>
              <a:buNone/>
            </a:pPr>
            <a:endParaRPr sz="4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Clr>
                <a:srgbClr val="DD7F46"/>
              </a:buClr>
              <a:buSzPts val="4850"/>
              <a:buFont typeface="Noto Sans Symbols"/>
              <a:buNone/>
            </a:pPr>
            <a:endParaRPr sz="4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2100"/>
              <a:buFont typeface="Noto Sans Symbols"/>
              <a:buChar char="◻"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Practitioners (Developer) Perspectives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Myths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228600" y="1579632"/>
            <a:ext cx="89154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is Easy to Change.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136525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Software provides the greater reliability than the device they replaced.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Software Can remove all errors.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Reusing Software increase safety.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with more features is better Software.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 write the program and get it to work, our job is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775335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65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deliverable work product for a successful project is the working program.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2225" rIns="0" bIns="0" anchor="t" anchorCtr="0">
            <a:spAutoFit/>
          </a:bodyPr>
          <a:lstStyle/>
          <a:p>
            <a:pPr marL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Software Myth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304800" y="1600200"/>
            <a:ext cx="8534400" cy="449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2192</Words>
  <Application>Microsoft Office PowerPoint</Application>
  <PresentationFormat>On-screen Show (4:3)</PresentationFormat>
  <Paragraphs>317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SimSun</vt:lpstr>
      <vt:lpstr>Arial</vt:lpstr>
      <vt:lpstr>Calibri</vt:lpstr>
      <vt:lpstr>Noto Sans Symbols</vt:lpstr>
      <vt:lpstr>Times New Roman</vt:lpstr>
      <vt:lpstr>Trebuchet MS</vt:lpstr>
      <vt:lpstr>Twentieth Century</vt:lpstr>
      <vt:lpstr>Wingdings 3</vt:lpstr>
      <vt:lpstr>Facet</vt:lpstr>
      <vt:lpstr>PowerPoint Presentation</vt:lpstr>
      <vt:lpstr>Syllabus</vt:lpstr>
      <vt:lpstr>Software Engineering</vt:lpstr>
      <vt:lpstr>Classification Of Software</vt:lpstr>
      <vt:lpstr>Types Of Software</vt:lpstr>
      <vt:lpstr>Types Of Software</vt:lpstr>
      <vt:lpstr>Software Myth</vt:lpstr>
      <vt:lpstr>Software Myths</vt:lpstr>
      <vt:lpstr>Software Myth</vt:lpstr>
      <vt:lpstr>Software Myths</vt:lpstr>
      <vt:lpstr>Software Components</vt:lpstr>
      <vt:lpstr>Software Components</vt:lpstr>
      <vt:lpstr>Software Components</vt:lpstr>
      <vt:lpstr>PowerPoint Presentation</vt:lpstr>
      <vt:lpstr>PowerPoint Presentation</vt:lpstr>
      <vt:lpstr>Importance of Software</vt:lpstr>
      <vt:lpstr>Software Characteristic(important)</vt:lpstr>
      <vt:lpstr>Software does not wear out-</vt:lpstr>
      <vt:lpstr>Software does not wear out-</vt:lpstr>
      <vt:lpstr>PowerPoint Presentation</vt:lpstr>
      <vt:lpstr>PowerPoint Presentation</vt:lpstr>
      <vt:lpstr>Problems faced by Customers due to S/W Crisis</vt:lpstr>
      <vt:lpstr>Software Crisis </vt:lpstr>
      <vt:lpstr>Causes and Solution of S/W Crisis</vt:lpstr>
      <vt:lpstr>Software Engg: Layered Approach</vt:lpstr>
      <vt:lpstr>Goals Of Software Engg</vt:lpstr>
      <vt:lpstr>Challenges In Software Engg</vt:lpstr>
      <vt:lpstr>Software Engg. Process</vt:lpstr>
      <vt:lpstr>PowerPoint Presentation</vt:lpstr>
      <vt:lpstr>Software Process Framework</vt:lpstr>
      <vt:lpstr>Software Engg.Process</vt:lpstr>
      <vt:lpstr>Umbrella Activities (after deployment)</vt:lpstr>
      <vt:lpstr>Identifying a Task Set</vt:lpstr>
      <vt:lpstr>Process Assessment</vt:lpstr>
      <vt:lpstr>Software Process Characteristic</vt:lpstr>
      <vt:lpstr>A Generic Process Model</vt:lpstr>
      <vt:lpstr>Software Process </vt:lpstr>
      <vt:lpstr>Software Process Models</vt:lpstr>
      <vt:lpstr>Process Flow</vt:lpstr>
      <vt:lpstr>Difference between Conventional and Software Engg</vt:lpstr>
      <vt:lpstr>Difference between Conventional and Software Engg.</vt:lpstr>
      <vt:lpstr>Some Software failures</vt:lpstr>
      <vt:lpstr>Some Software failures</vt:lpstr>
      <vt:lpstr>Some Software failures</vt:lpstr>
      <vt:lpstr>Some Terminologies</vt:lpstr>
      <vt:lpstr>Deliverables and Milestones-</vt:lpstr>
      <vt:lpstr>Product and Process-</vt:lpstr>
      <vt:lpstr>Measures, Metrics, and Indicators-</vt:lpstr>
      <vt:lpstr>PowerPoint Presentation</vt:lpstr>
      <vt:lpstr>PowerPoint Presentation</vt:lpstr>
      <vt:lpstr>Software Quality Attributes [FRUEMP]</vt:lpstr>
      <vt:lpstr>Software Quality Attributes-</vt:lpstr>
      <vt:lpstr>PowerPoint Presentation</vt:lpstr>
      <vt:lpstr>Role of Management in Software Development</vt:lpstr>
      <vt:lpstr>Role of Management in Software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Asus</cp:lastModifiedBy>
  <cp:revision>1</cp:revision>
  <dcterms:created xsi:type="dcterms:W3CDTF">2018-01-12T09:23:23Z</dcterms:created>
  <dcterms:modified xsi:type="dcterms:W3CDTF">2022-02-14T11:01:17Z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2018-01-12T00:00:00Z</vt:filetime>
  </property>
  <property fmtid="{D5CDD505-2E9C-101B-9397-08002B2CF9AE}" pid="3" name="LastSaved">
    <vt:filetime>2018-01-12T00:00:00Z</vt:filetime>
  </property>
</Properties>
</file>