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74" roundtripDataSignature="AMtx7mjEZiPXgbiQDbiS4zscn2zslSFmA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51CF1E8-E5BD-49A3-BD47-70785D1F219B}">
  <a:tblStyle styleId="{851CF1E8-E5BD-49A3-BD47-70785D1F219B}" styleName="Table_0">
    <a:wholeTbl>
      <a:tcTxStyle b="off" i="off">
        <a:font>
          <a:latin typeface="Trebuchet MS"/>
          <a:ea typeface="Trebuchet MS"/>
          <a:cs typeface="Trebuchet MS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EF4E7"/>
          </a:solidFill>
        </a:fill>
      </a:tcStyle>
    </a:wholeTbl>
    <a:band1H>
      <a:tcTxStyle/>
      <a:tcStyle>
        <a:fill>
          <a:solidFill>
            <a:srgbClr val="DBE9CB"/>
          </a:solidFill>
        </a:fill>
      </a:tcStyle>
    </a:band1H>
    <a:band2H>
      <a:tcTxStyle/>
    </a:band2H>
    <a:band1V>
      <a:tcTxStyle/>
      <a:tcStyle>
        <a:fill>
          <a:solidFill>
            <a:srgbClr val="DBE9CB"/>
          </a:solidFill>
        </a:fill>
      </a:tcStyle>
    </a:band1V>
    <a:band2V>
      <a:tcTxStyle/>
    </a:band2V>
    <a:lastCol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74" Type="http://customschemas.google.com/relationships/presentationmetadata" Target="metadata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slide" Target="slides/slide60.xml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68" Type="http://schemas.openxmlformats.org/officeDocument/2006/relationships/slide" Target="slides/slide62.xml"/><Relationship Id="rId23" Type="http://schemas.openxmlformats.org/officeDocument/2006/relationships/slide" Target="slides/slide17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slide" Target="slides/slide6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5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5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5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5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5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5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5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5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6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6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6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6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6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6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6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6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69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28" name="Google Shape;28;p69"/>
            <p:cNvCxnSpPr/>
            <p:nvPr/>
          </p:nvCxnSpPr>
          <p:spPr>
            <a:xfrm flipH="1" rot="10800000">
              <a:off x="5130830" y="4175605"/>
              <a:ext cx="4022475" cy="2682396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9" name="Google Shape;29;p69"/>
            <p:cNvCxnSpPr/>
            <p:nvPr/>
          </p:nvCxnSpPr>
          <p:spPr>
            <a:xfrm>
              <a:off x="7042707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0" name="Google Shape;30;p69"/>
            <p:cNvSpPr/>
            <p:nvPr/>
          </p:nvSpPr>
          <p:spPr>
            <a:xfrm>
              <a:off x="6891896" y="1"/>
              <a:ext cx="2269442" cy="6866466"/>
            </a:xfrm>
            <a:custGeom>
              <a:rect b="b" l="l" r="r" t="t"/>
              <a:pathLst>
                <a:path extrusionOk="0" h="6866466" w="2269442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69"/>
            <p:cNvSpPr/>
            <p:nvPr/>
          </p:nvSpPr>
          <p:spPr>
            <a:xfrm>
              <a:off x="7205158" y="-8467"/>
              <a:ext cx="1948147" cy="6866467"/>
            </a:xfrm>
            <a:custGeom>
              <a:rect b="b" l="l" r="r" t="t"/>
              <a:pathLst>
                <a:path extrusionOk="0" h="6866467" w="194814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69"/>
            <p:cNvSpPr/>
            <p:nvPr/>
          </p:nvSpPr>
          <p:spPr>
            <a:xfrm>
              <a:off x="6637896" y="3920066"/>
              <a:ext cx="2513565" cy="2937933"/>
            </a:xfrm>
            <a:custGeom>
              <a:rect b="b" l="l" r="r" t="t"/>
              <a:pathLst>
                <a:path extrusionOk="0" h="3810000" w="3259667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69"/>
            <p:cNvSpPr/>
            <p:nvPr/>
          </p:nvSpPr>
          <p:spPr>
            <a:xfrm>
              <a:off x="7010429" y="-8467"/>
              <a:ext cx="2142876" cy="6866467"/>
            </a:xfrm>
            <a:custGeom>
              <a:rect b="b" l="l" r="r" t="t"/>
              <a:pathLst>
                <a:path extrusionOk="0" h="6866467" w="28532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34" name="Google Shape;34;p69"/>
            <p:cNvSpPr/>
            <p:nvPr/>
          </p:nvSpPr>
          <p:spPr>
            <a:xfrm>
              <a:off x="8295776" y="-8467"/>
              <a:ext cx="857530" cy="6866467"/>
            </a:xfrm>
            <a:custGeom>
              <a:rect b="b" l="l" r="r" t="t"/>
              <a:pathLst>
                <a:path extrusionOk="0" h="6866467" w="1286933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69"/>
            <p:cNvSpPr/>
            <p:nvPr/>
          </p:nvSpPr>
          <p:spPr>
            <a:xfrm>
              <a:off x="8077231" y="-8468"/>
              <a:ext cx="1066770" cy="6866467"/>
            </a:xfrm>
            <a:custGeom>
              <a:rect b="b" l="l" r="r" t="t"/>
              <a:pathLst>
                <a:path extrusionOk="0" h="6866467" w="1270244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69"/>
            <p:cNvSpPr/>
            <p:nvPr/>
          </p:nvSpPr>
          <p:spPr>
            <a:xfrm>
              <a:off x="8060297" y="4893733"/>
              <a:ext cx="1094086" cy="1964267"/>
            </a:xfrm>
            <a:custGeom>
              <a:rect b="b" l="l" r="r" t="t"/>
              <a:pathLst>
                <a:path extrusionOk="0" h="3268133" w="18203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69"/>
            <p:cNvSpPr/>
            <p:nvPr/>
          </p:nvSpPr>
          <p:spPr>
            <a:xfrm>
              <a:off x="-8466" y="-8468"/>
              <a:ext cx="863600" cy="5698067"/>
            </a:xfrm>
            <a:custGeom>
              <a:rect b="b" l="l" r="r" t="t"/>
              <a:pathLst>
                <a:path extrusionOk="0" h="5698067" w="863600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4705"/>
              </a:schemeClr>
            </a:solidFill>
            <a:ln>
              <a:noFill/>
            </a:ln>
          </p:spPr>
        </p:sp>
      </p:grpSp>
      <p:sp>
        <p:nvSpPr>
          <p:cNvPr id="38" name="Google Shape;38;p69"/>
          <p:cNvSpPr txBox="1"/>
          <p:nvPr>
            <p:ph type="ctrTitle"/>
          </p:nvPr>
        </p:nvSpPr>
        <p:spPr>
          <a:xfrm>
            <a:off x="1130595" y="2404534"/>
            <a:ext cx="5826719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9"/>
          <p:cNvSpPr txBox="1"/>
          <p:nvPr>
            <p:ph idx="1" type="subTitle"/>
          </p:nvPr>
        </p:nvSpPr>
        <p:spPr>
          <a:xfrm>
            <a:off x="1130595" y="4050834"/>
            <a:ext cx="5826719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0" name="Google Shape;40;p69"/>
          <p:cNvSpPr txBox="1"/>
          <p:nvPr>
            <p:ph idx="10" type="dt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9"/>
          <p:cNvSpPr txBox="1"/>
          <p:nvPr>
            <p:ph idx="11" type="ftr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9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78"/>
          <p:cNvSpPr txBox="1"/>
          <p:nvPr>
            <p:ph type="title"/>
          </p:nvPr>
        </p:nvSpPr>
        <p:spPr>
          <a:xfrm>
            <a:off x="609600" y="609600"/>
            <a:ext cx="6347714" cy="34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78"/>
          <p:cNvSpPr txBox="1"/>
          <p:nvPr>
            <p:ph idx="1" type="body"/>
          </p:nvPr>
        </p:nvSpPr>
        <p:spPr>
          <a:xfrm>
            <a:off x="609600" y="4470400"/>
            <a:ext cx="6347714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7" name="Google Shape;97;p78"/>
          <p:cNvSpPr txBox="1"/>
          <p:nvPr>
            <p:ph idx="10" type="dt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78"/>
          <p:cNvSpPr txBox="1"/>
          <p:nvPr>
            <p:ph idx="11" type="ftr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78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9"/>
          <p:cNvSpPr txBox="1"/>
          <p:nvPr>
            <p:ph type="title"/>
          </p:nvPr>
        </p:nvSpPr>
        <p:spPr>
          <a:xfrm>
            <a:off x="774885" y="609600"/>
            <a:ext cx="6072182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79"/>
          <p:cNvSpPr txBox="1"/>
          <p:nvPr>
            <p:ph idx="1" type="body"/>
          </p:nvPr>
        </p:nvSpPr>
        <p:spPr>
          <a:xfrm>
            <a:off x="1101074" y="3632200"/>
            <a:ext cx="541980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03" name="Google Shape;103;p79"/>
          <p:cNvSpPr txBox="1"/>
          <p:nvPr>
            <p:ph idx="2" type="body"/>
          </p:nvPr>
        </p:nvSpPr>
        <p:spPr>
          <a:xfrm>
            <a:off x="609598" y="4470400"/>
            <a:ext cx="6347715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4" name="Google Shape;104;p79"/>
          <p:cNvSpPr txBox="1"/>
          <p:nvPr>
            <p:ph idx="10" type="dt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79"/>
          <p:cNvSpPr txBox="1"/>
          <p:nvPr>
            <p:ph idx="11" type="ftr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79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7" name="Google Shape;107;p79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8" name="Google Shape;108;p79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80"/>
          <p:cNvSpPr txBox="1"/>
          <p:nvPr>
            <p:ph type="title"/>
          </p:nvPr>
        </p:nvSpPr>
        <p:spPr>
          <a:xfrm>
            <a:off x="609598" y="1931988"/>
            <a:ext cx="6347715" cy="25954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80"/>
          <p:cNvSpPr txBox="1"/>
          <p:nvPr>
            <p:ph idx="1" type="body"/>
          </p:nvPr>
        </p:nvSpPr>
        <p:spPr>
          <a:xfrm>
            <a:off x="609598" y="4527448"/>
            <a:ext cx="6347715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2" name="Google Shape;112;p80"/>
          <p:cNvSpPr txBox="1"/>
          <p:nvPr>
            <p:ph idx="10" type="dt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80"/>
          <p:cNvSpPr txBox="1"/>
          <p:nvPr>
            <p:ph idx="11" type="ftr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80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81"/>
          <p:cNvSpPr txBox="1"/>
          <p:nvPr>
            <p:ph type="title"/>
          </p:nvPr>
        </p:nvSpPr>
        <p:spPr>
          <a:xfrm>
            <a:off x="774885" y="609600"/>
            <a:ext cx="6072182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81"/>
          <p:cNvSpPr txBox="1"/>
          <p:nvPr>
            <p:ph idx="1" type="body"/>
          </p:nvPr>
        </p:nvSpPr>
        <p:spPr>
          <a:xfrm>
            <a:off x="609597" y="4013200"/>
            <a:ext cx="6347716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18" name="Google Shape;118;p81"/>
          <p:cNvSpPr txBox="1"/>
          <p:nvPr>
            <p:ph idx="2" type="body"/>
          </p:nvPr>
        </p:nvSpPr>
        <p:spPr>
          <a:xfrm>
            <a:off x="609598" y="4527448"/>
            <a:ext cx="6347715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9" name="Google Shape;119;p81"/>
          <p:cNvSpPr txBox="1"/>
          <p:nvPr>
            <p:ph idx="10" type="dt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81"/>
          <p:cNvSpPr txBox="1"/>
          <p:nvPr>
            <p:ph idx="11" type="ftr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81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2" name="Google Shape;122;p81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23" name="Google Shape;123;p81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2"/>
          <p:cNvSpPr txBox="1"/>
          <p:nvPr>
            <p:ph type="title"/>
          </p:nvPr>
        </p:nvSpPr>
        <p:spPr>
          <a:xfrm>
            <a:off x="615848" y="609600"/>
            <a:ext cx="6341465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82"/>
          <p:cNvSpPr txBox="1"/>
          <p:nvPr>
            <p:ph idx="1" type="body"/>
          </p:nvPr>
        </p:nvSpPr>
        <p:spPr>
          <a:xfrm>
            <a:off x="609597" y="4013200"/>
            <a:ext cx="6347716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27" name="Google Shape;127;p82"/>
          <p:cNvSpPr txBox="1"/>
          <p:nvPr>
            <p:ph idx="2" type="body"/>
          </p:nvPr>
        </p:nvSpPr>
        <p:spPr>
          <a:xfrm>
            <a:off x="609598" y="4527448"/>
            <a:ext cx="6347715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8" name="Google Shape;128;p82"/>
          <p:cNvSpPr txBox="1"/>
          <p:nvPr>
            <p:ph idx="10" type="dt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82"/>
          <p:cNvSpPr txBox="1"/>
          <p:nvPr>
            <p:ph idx="11" type="ftr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82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83"/>
          <p:cNvSpPr txBox="1"/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83"/>
          <p:cNvSpPr txBox="1"/>
          <p:nvPr>
            <p:ph idx="1" type="body"/>
          </p:nvPr>
        </p:nvSpPr>
        <p:spPr>
          <a:xfrm rot="5400000">
            <a:off x="1843070" y="927120"/>
            <a:ext cx="3880773" cy="6347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4" name="Google Shape;134;p83"/>
          <p:cNvSpPr txBox="1"/>
          <p:nvPr>
            <p:ph idx="10" type="dt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83"/>
          <p:cNvSpPr txBox="1"/>
          <p:nvPr>
            <p:ph idx="11" type="ftr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83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4"/>
          <p:cNvSpPr txBox="1"/>
          <p:nvPr>
            <p:ph type="title"/>
          </p:nvPr>
        </p:nvSpPr>
        <p:spPr>
          <a:xfrm rot="5400000">
            <a:off x="3840993" y="2745920"/>
            <a:ext cx="5251451" cy="978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84"/>
          <p:cNvSpPr txBox="1"/>
          <p:nvPr>
            <p:ph idx="1" type="body"/>
          </p:nvPr>
        </p:nvSpPr>
        <p:spPr>
          <a:xfrm rot="5400000">
            <a:off x="581386" y="637813"/>
            <a:ext cx="5251451" cy="51950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40" name="Google Shape;140;p84"/>
          <p:cNvSpPr txBox="1"/>
          <p:nvPr>
            <p:ph idx="10" type="dt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84"/>
          <p:cNvSpPr txBox="1"/>
          <p:nvPr>
            <p:ph idx="11" type="ftr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84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0"/>
          <p:cNvSpPr txBox="1"/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70"/>
          <p:cNvSpPr txBox="1"/>
          <p:nvPr>
            <p:ph idx="1" type="body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46" name="Google Shape;46;p70"/>
          <p:cNvSpPr txBox="1"/>
          <p:nvPr>
            <p:ph idx="10" type="dt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0"/>
          <p:cNvSpPr txBox="1"/>
          <p:nvPr>
            <p:ph idx="11" type="ftr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0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1"/>
          <p:cNvSpPr txBox="1"/>
          <p:nvPr>
            <p:ph idx="10" type="dt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1"/>
          <p:cNvSpPr txBox="1"/>
          <p:nvPr>
            <p:ph idx="11" type="ftr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1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2"/>
          <p:cNvSpPr txBox="1"/>
          <p:nvPr>
            <p:ph type="title"/>
          </p:nvPr>
        </p:nvSpPr>
        <p:spPr>
          <a:xfrm>
            <a:off x="609599" y="609600"/>
            <a:ext cx="6347714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2"/>
          <p:cNvSpPr txBox="1"/>
          <p:nvPr>
            <p:ph idx="10" type="dt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2"/>
          <p:cNvSpPr txBox="1"/>
          <p:nvPr>
            <p:ph idx="11" type="ftr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72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3"/>
          <p:cNvSpPr txBox="1"/>
          <p:nvPr>
            <p:ph type="title"/>
          </p:nvPr>
        </p:nvSpPr>
        <p:spPr>
          <a:xfrm>
            <a:off x="609598" y="2700868"/>
            <a:ext cx="6347715" cy="1826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73"/>
          <p:cNvSpPr txBox="1"/>
          <p:nvPr>
            <p:ph idx="1" type="body"/>
          </p:nvPr>
        </p:nvSpPr>
        <p:spPr>
          <a:xfrm>
            <a:off x="609598" y="4527448"/>
            <a:ext cx="6347715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1" name="Google Shape;61;p73"/>
          <p:cNvSpPr txBox="1"/>
          <p:nvPr>
            <p:ph idx="10" type="dt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73"/>
          <p:cNvSpPr txBox="1"/>
          <p:nvPr>
            <p:ph idx="11" type="ftr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73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74"/>
          <p:cNvSpPr txBox="1"/>
          <p:nvPr>
            <p:ph type="title"/>
          </p:nvPr>
        </p:nvSpPr>
        <p:spPr>
          <a:xfrm>
            <a:off x="609600" y="609600"/>
            <a:ext cx="6347714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74"/>
          <p:cNvSpPr txBox="1"/>
          <p:nvPr>
            <p:ph idx="1" type="body"/>
          </p:nvPr>
        </p:nvSpPr>
        <p:spPr>
          <a:xfrm>
            <a:off x="609600" y="2160589"/>
            <a:ext cx="3088109" cy="3880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67" name="Google Shape;67;p74"/>
          <p:cNvSpPr txBox="1"/>
          <p:nvPr>
            <p:ph idx="2" type="body"/>
          </p:nvPr>
        </p:nvSpPr>
        <p:spPr>
          <a:xfrm>
            <a:off x="3869204" y="2160590"/>
            <a:ext cx="3088110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68" name="Google Shape;68;p74"/>
          <p:cNvSpPr txBox="1"/>
          <p:nvPr>
            <p:ph idx="10" type="dt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74"/>
          <p:cNvSpPr txBox="1"/>
          <p:nvPr>
            <p:ph idx="11" type="ftr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74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75"/>
          <p:cNvSpPr txBox="1"/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75"/>
          <p:cNvSpPr txBox="1"/>
          <p:nvPr>
            <p:ph idx="1" type="body"/>
          </p:nvPr>
        </p:nvSpPr>
        <p:spPr>
          <a:xfrm>
            <a:off x="609599" y="2160983"/>
            <a:ext cx="309067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74" name="Google Shape;74;p75"/>
          <p:cNvSpPr txBox="1"/>
          <p:nvPr>
            <p:ph idx="2" type="body"/>
          </p:nvPr>
        </p:nvSpPr>
        <p:spPr>
          <a:xfrm>
            <a:off x="609599" y="2737246"/>
            <a:ext cx="3090672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75" name="Google Shape;75;p75"/>
          <p:cNvSpPr txBox="1"/>
          <p:nvPr>
            <p:ph idx="3" type="body"/>
          </p:nvPr>
        </p:nvSpPr>
        <p:spPr>
          <a:xfrm>
            <a:off x="3866640" y="2160983"/>
            <a:ext cx="309067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76" name="Google Shape;76;p75"/>
          <p:cNvSpPr txBox="1"/>
          <p:nvPr>
            <p:ph idx="4" type="body"/>
          </p:nvPr>
        </p:nvSpPr>
        <p:spPr>
          <a:xfrm>
            <a:off x="3866640" y="2737246"/>
            <a:ext cx="3090672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77" name="Google Shape;77;p75"/>
          <p:cNvSpPr txBox="1"/>
          <p:nvPr>
            <p:ph idx="10" type="dt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75"/>
          <p:cNvSpPr txBox="1"/>
          <p:nvPr>
            <p:ph idx="11" type="ftr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75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76"/>
          <p:cNvSpPr txBox="1"/>
          <p:nvPr>
            <p:ph type="title"/>
          </p:nvPr>
        </p:nvSpPr>
        <p:spPr>
          <a:xfrm>
            <a:off x="609599" y="1498604"/>
            <a:ext cx="2790182" cy="12784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76"/>
          <p:cNvSpPr txBox="1"/>
          <p:nvPr>
            <p:ph idx="1" type="body"/>
          </p:nvPr>
        </p:nvSpPr>
        <p:spPr>
          <a:xfrm>
            <a:off x="3571275" y="514925"/>
            <a:ext cx="3386037" cy="5526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83" name="Google Shape;83;p76"/>
          <p:cNvSpPr txBox="1"/>
          <p:nvPr>
            <p:ph idx="2" type="body"/>
          </p:nvPr>
        </p:nvSpPr>
        <p:spPr>
          <a:xfrm>
            <a:off x="609599" y="2777069"/>
            <a:ext cx="2790182" cy="2584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840"/>
              <a:buNone/>
              <a:defRPr sz="105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600"/>
              <a:buNone/>
              <a:defRPr sz="75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600"/>
              <a:buNone/>
              <a:defRPr sz="75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600"/>
              <a:buNone/>
              <a:defRPr sz="75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600"/>
              <a:buNone/>
              <a:defRPr sz="75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600"/>
              <a:buNone/>
              <a:defRPr sz="75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600"/>
              <a:buNone/>
              <a:defRPr sz="750"/>
            </a:lvl9pPr>
          </a:lstStyle>
          <a:p/>
        </p:txBody>
      </p:sp>
      <p:sp>
        <p:nvSpPr>
          <p:cNvPr id="84" name="Google Shape;84;p76"/>
          <p:cNvSpPr txBox="1"/>
          <p:nvPr>
            <p:ph idx="10" type="dt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76"/>
          <p:cNvSpPr txBox="1"/>
          <p:nvPr>
            <p:ph idx="11" type="ftr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76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77"/>
          <p:cNvSpPr txBox="1"/>
          <p:nvPr>
            <p:ph type="title"/>
          </p:nvPr>
        </p:nvSpPr>
        <p:spPr>
          <a:xfrm>
            <a:off x="609599" y="4800600"/>
            <a:ext cx="6347714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77"/>
          <p:cNvSpPr/>
          <p:nvPr>
            <p:ph idx="2" type="pic"/>
          </p:nvPr>
        </p:nvSpPr>
        <p:spPr>
          <a:xfrm>
            <a:off x="609599" y="609600"/>
            <a:ext cx="6347714" cy="3845718"/>
          </a:xfrm>
          <a:prstGeom prst="rect">
            <a:avLst/>
          </a:prstGeom>
          <a:noFill/>
          <a:ln>
            <a:noFill/>
          </a:ln>
        </p:spPr>
      </p:sp>
      <p:sp>
        <p:nvSpPr>
          <p:cNvPr id="90" name="Google Shape;90;p77"/>
          <p:cNvSpPr txBox="1"/>
          <p:nvPr>
            <p:ph idx="1" type="body"/>
          </p:nvPr>
        </p:nvSpPr>
        <p:spPr>
          <a:xfrm>
            <a:off x="609599" y="5367338"/>
            <a:ext cx="6347714" cy="674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1" name="Google Shape;91;p77"/>
          <p:cNvSpPr txBox="1"/>
          <p:nvPr>
            <p:ph idx="10" type="dt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77"/>
          <p:cNvSpPr txBox="1"/>
          <p:nvPr>
            <p:ph idx="11" type="ftr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77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68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11" name="Google Shape;11;p68"/>
            <p:cNvSpPr/>
            <p:nvPr/>
          </p:nvSpPr>
          <p:spPr>
            <a:xfrm>
              <a:off x="-8467" y="4013200"/>
              <a:ext cx="457200" cy="2853267"/>
            </a:xfrm>
            <a:custGeom>
              <a:rect b="b" l="l" r="r" t="t"/>
              <a:pathLst>
                <a:path extrusionOk="0" h="2853267" w="457200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2" name="Google Shape;12;p68"/>
            <p:cNvCxnSpPr/>
            <p:nvPr/>
          </p:nvCxnSpPr>
          <p:spPr>
            <a:xfrm flipH="1" rot="10800000">
              <a:off x="5130830" y="4175605"/>
              <a:ext cx="4022475" cy="2682396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" name="Google Shape;13;p68"/>
            <p:cNvCxnSpPr/>
            <p:nvPr/>
          </p:nvCxnSpPr>
          <p:spPr>
            <a:xfrm>
              <a:off x="7042707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4" name="Google Shape;14;p68"/>
            <p:cNvSpPr/>
            <p:nvPr/>
          </p:nvSpPr>
          <p:spPr>
            <a:xfrm>
              <a:off x="6891896" y="1"/>
              <a:ext cx="2269442" cy="6866466"/>
            </a:xfrm>
            <a:custGeom>
              <a:rect b="b" l="l" r="r" t="t"/>
              <a:pathLst>
                <a:path extrusionOk="0" h="6866466" w="2269442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68"/>
            <p:cNvSpPr/>
            <p:nvPr/>
          </p:nvSpPr>
          <p:spPr>
            <a:xfrm>
              <a:off x="7205158" y="-8467"/>
              <a:ext cx="1948147" cy="6866467"/>
            </a:xfrm>
            <a:custGeom>
              <a:rect b="b" l="l" r="r" t="t"/>
              <a:pathLst>
                <a:path extrusionOk="0" h="6866467" w="194814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68"/>
            <p:cNvSpPr/>
            <p:nvPr/>
          </p:nvSpPr>
          <p:spPr>
            <a:xfrm>
              <a:off x="6637896" y="3920066"/>
              <a:ext cx="2513565" cy="2937933"/>
            </a:xfrm>
            <a:custGeom>
              <a:rect b="b" l="l" r="r" t="t"/>
              <a:pathLst>
                <a:path extrusionOk="0" h="3810000" w="3259667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68"/>
            <p:cNvSpPr/>
            <p:nvPr/>
          </p:nvSpPr>
          <p:spPr>
            <a:xfrm>
              <a:off x="7010429" y="-8467"/>
              <a:ext cx="2142876" cy="6866467"/>
            </a:xfrm>
            <a:custGeom>
              <a:rect b="b" l="l" r="r" t="t"/>
              <a:pathLst>
                <a:path extrusionOk="0" h="6866467" w="28532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18" name="Google Shape;18;p68"/>
            <p:cNvSpPr/>
            <p:nvPr/>
          </p:nvSpPr>
          <p:spPr>
            <a:xfrm>
              <a:off x="8295776" y="-8467"/>
              <a:ext cx="857530" cy="6866467"/>
            </a:xfrm>
            <a:custGeom>
              <a:rect b="b" l="l" r="r" t="t"/>
              <a:pathLst>
                <a:path extrusionOk="0" h="6866467" w="1286933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68"/>
            <p:cNvSpPr/>
            <p:nvPr/>
          </p:nvSpPr>
          <p:spPr>
            <a:xfrm>
              <a:off x="8077231" y="-8468"/>
              <a:ext cx="1066770" cy="6866467"/>
            </a:xfrm>
            <a:custGeom>
              <a:rect b="b" l="l" r="r" t="t"/>
              <a:pathLst>
                <a:path extrusionOk="0" h="6866467" w="1270244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68"/>
            <p:cNvSpPr/>
            <p:nvPr/>
          </p:nvSpPr>
          <p:spPr>
            <a:xfrm>
              <a:off x="8060297" y="4893733"/>
              <a:ext cx="1094086" cy="1964267"/>
            </a:xfrm>
            <a:custGeom>
              <a:rect b="b" l="l" r="r" t="t"/>
              <a:pathLst>
                <a:path extrusionOk="0" h="3268133" w="18203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68"/>
          <p:cNvSpPr txBox="1"/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2" name="Google Shape;22;p68"/>
          <p:cNvSpPr txBox="1"/>
          <p:nvPr>
            <p:ph idx="1" type="body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3" name="Google Shape;23;p68"/>
          <p:cNvSpPr txBox="1"/>
          <p:nvPr>
            <p:ph idx="10" type="dt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4" name="Google Shape;24;p68"/>
          <p:cNvSpPr txBox="1"/>
          <p:nvPr>
            <p:ph idx="11" type="ftr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5" name="Google Shape;25;p68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jpg"/><Relationship Id="rId4" Type="http://schemas.openxmlformats.org/officeDocument/2006/relationships/image" Target="../media/image9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3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6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0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jpg"/><Relationship Id="rId4" Type="http://schemas.openxmlformats.org/officeDocument/2006/relationships/image" Target="../media/image3.jpg"/><Relationship Id="rId5" Type="http://schemas.openxmlformats.org/officeDocument/2006/relationships/image" Target="../media/image4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8.jpg"/><Relationship Id="rId4" Type="http://schemas.openxmlformats.org/officeDocument/2006/relationships/image" Target="../media/image22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5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3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6.jpg"/><Relationship Id="rId4" Type="http://schemas.openxmlformats.org/officeDocument/2006/relationships/image" Target="../media/image2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5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4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://istqbexamcertification.com/what-is-a-software-testing/" TargetMode="External"/><Relationship Id="rId4" Type="http://schemas.openxmlformats.org/officeDocument/2006/relationships/image" Target="../media/image3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7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9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36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32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34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40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31.jp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28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37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30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39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35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38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"/>
          <p:cNvSpPr txBox="1"/>
          <p:nvPr>
            <p:ph type="ctrTitle"/>
          </p:nvPr>
        </p:nvSpPr>
        <p:spPr>
          <a:xfrm>
            <a:off x="1130595" y="2404534"/>
            <a:ext cx="5826719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</a:pPr>
            <a:r>
              <a:rPr lang="en-US"/>
              <a:t>SDLC Models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0"/>
          <p:cNvSpPr txBox="1"/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SDLC Models </a:t>
            </a:r>
            <a:endParaRPr/>
          </a:p>
        </p:txBody>
      </p:sp>
      <p:sp>
        <p:nvSpPr>
          <p:cNvPr id="213" name="Google Shape;213;p10"/>
          <p:cNvSpPr txBox="1"/>
          <p:nvPr>
            <p:ph idx="1" type="body"/>
          </p:nvPr>
        </p:nvSpPr>
        <p:spPr>
          <a:xfrm>
            <a:off x="457200" y="1600200"/>
            <a:ext cx="69342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Waterfall Model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Prototype Model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Spiral Model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Evolutionary Development Model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Iterative Enhancement Model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RAD Model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Agile Model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1"/>
          <p:cNvSpPr txBox="1"/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1. Classical Waterfall Model </a:t>
            </a:r>
            <a:endParaRPr/>
          </a:p>
        </p:txBody>
      </p:sp>
      <p:pic>
        <p:nvPicPr>
          <p:cNvPr id="219" name="Google Shape;219;p1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2938" y="2143125"/>
            <a:ext cx="7786687" cy="3786188"/>
          </a:xfrm>
          <a:prstGeom prst="rect">
            <a:avLst/>
          </a:prstGeom>
          <a:noFill/>
          <a:ln>
            <a:noFill/>
          </a:ln>
          <a:effectLst>
            <a:outerShdw rotWithShape="0" algn="ctr" dir="2700000" dist="17961">
              <a:srgbClr val="FFFFFF"/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2"/>
          <p:cNvSpPr txBox="1"/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rebuchet MS"/>
              <a:buNone/>
            </a:pPr>
            <a:r>
              <a:rPr lang="en-US" sz="4900"/>
              <a:t>Classical Waterfall Model(Cont..)</a:t>
            </a:r>
            <a:endParaRPr/>
          </a:p>
        </p:txBody>
      </p:sp>
      <p:pic>
        <p:nvPicPr>
          <p:cNvPr descr="Related image" id="225" name="Google Shape;225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0" y="2000250"/>
            <a:ext cx="7072313" cy="456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:\arun\software engg &amp; cyber law\20120225_113816.jpg" id="230" name="Google Shape;230;p1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0" y="1066800"/>
            <a:ext cx="6897361" cy="510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4"/>
          <p:cNvSpPr txBox="1"/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rebuchet MS"/>
              <a:buNone/>
            </a:pPr>
            <a:r>
              <a:rPr lang="en-US" sz="4400"/>
              <a:t>Phases of Waterfall Model(Cont..)</a:t>
            </a:r>
            <a:endParaRPr/>
          </a:p>
        </p:txBody>
      </p:sp>
      <p:sp>
        <p:nvSpPr>
          <p:cNvPr id="236" name="Google Shape;236;p14"/>
          <p:cNvSpPr txBox="1"/>
          <p:nvPr>
            <p:ph idx="1" type="body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>
                <a:solidFill>
                  <a:srgbClr val="FF0000"/>
                </a:solidFill>
              </a:rPr>
              <a:t>Feasibility study:  </a:t>
            </a:r>
            <a:r>
              <a:rPr lang="en-US"/>
              <a:t>checking of financially and technical possibility to develop the product.</a:t>
            </a:r>
            <a:endParaRPr/>
          </a:p>
          <a:p>
            <a:pPr indent="-342900" lvl="0" marL="342900" rtl="0" algn="just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>
                <a:solidFill>
                  <a:srgbClr val="FF0000"/>
                </a:solidFill>
              </a:rPr>
              <a:t>Requirement Analysis and Specification: </a:t>
            </a:r>
            <a:r>
              <a:rPr lang="en-US"/>
              <a:t>The aim of this phase is to understand the exact </a:t>
            </a:r>
            <a:r>
              <a:rPr lang="en-US">
                <a:solidFill>
                  <a:schemeClr val="accent5"/>
                </a:solidFill>
              </a:rPr>
              <a:t>requirement</a:t>
            </a:r>
            <a:r>
              <a:rPr lang="en-US"/>
              <a:t> of the customer and to document them properly.</a:t>
            </a:r>
            <a:endParaRPr/>
          </a:p>
          <a:p>
            <a:pPr indent="-342900" lvl="0" marL="342900" rtl="0" algn="just">
              <a:spcBef>
                <a:spcPts val="100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>
                <a:solidFill>
                  <a:srgbClr val="FF0000"/>
                </a:solidFill>
              </a:rPr>
              <a:t>Requirement Gathering and Analysis: </a:t>
            </a:r>
            <a:r>
              <a:rPr lang="en-US"/>
              <a:t>This phase is done to get a clear understanding of the requirements and to remove the inconsistencies and incompleteness in the requirements.</a:t>
            </a:r>
            <a:endParaRPr/>
          </a:p>
          <a:p>
            <a:pPr indent="-342900" lvl="0" marL="342900" rtl="0" algn="just">
              <a:spcBef>
                <a:spcPts val="100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>
                <a:solidFill>
                  <a:srgbClr val="FF0000"/>
                </a:solidFill>
              </a:rPr>
              <a:t>Requirement Specification: </a:t>
            </a:r>
            <a:r>
              <a:rPr lang="en-US"/>
              <a:t>The requirement which are gathered are now converted into a specification document known as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b="1" lang="en-US">
                <a:solidFill>
                  <a:schemeClr val="accent5"/>
                </a:solidFill>
              </a:rPr>
              <a:t>SOFTWARE REQUIREMENT SPECIFICATION(SRS).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5"/>
          <p:cNvSpPr txBox="1"/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rebuchet MS"/>
              <a:buNone/>
            </a:pPr>
            <a:r>
              <a:rPr lang="en-US" sz="4400"/>
              <a:t>Phases of Waterfall Model(Cont..)</a:t>
            </a:r>
            <a:endParaRPr/>
          </a:p>
        </p:txBody>
      </p:sp>
      <p:sp>
        <p:nvSpPr>
          <p:cNvPr id="242" name="Google Shape;242;p15"/>
          <p:cNvSpPr txBox="1"/>
          <p:nvPr>
            <p:ph idx="1" type="body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>
                <a:solidFill>
                  <a:srgbClr val="FF0000"/>
                </a:solidFill>
              </a:rPr>
              <a:t>Design:</a:t>
            </a:r>
            <a:r>
              <a:rPr lang="en-US"/>
              <a:t> Transform the </a:t>
            </a:r>
            <a:r>
              <a:rPr lang="en-US">
                <a:solidFill>
                  <a:srgbClr val="BFE471"/>
                </a:solidFill>
              </a:rPr>
              <a:t>SRS Document into a structure </a:t>
            </a:r>
            <a:r>
              <a:rPr lang="en-US"/>
              <a:t>that can be implemented into some programming language.</a:t>
            </a:r>
            <a:endParaRPr/>
          </a:p>
          <a:p>
            <a:pPr indent="-342900" lvl="0" marL="342900" rtl="0" algn="just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Two different approaches </a:t>
            </a:r>
            <a:endParaRPr/>
          </a:p>
          <a:p>
            <a:pPr indent="-514350" lvl="0" marL="514350" rtl="0" algn="just">
              <a:spcBef>
                <a:spcPts val="1000"/>
              </a:spcBef>
              <a:spcAft>
                <a:spcPts val="0"/>
              </a:spcAft>
              <a:buSzPts val="1440"/>
              <a:buFont typeface="Trebuchet MS"/>
              <a:buAutoNum type="arabicPeriod"/>
            </a:pPr>
            <a:r>
              <a:rPr lang="en-US">
                <a:solidFill>
                  <a:srgbClr val="AD4C11"/>
                </a:solidFill>
              </a:rPr>
              <a:t>Procedural Design Approach- </a:t>
            </a:r>
            <a:r>
              <a:rPr lang="en-US"/>
              <a:t>based on Data Flow oriented design  -</a:t>
            </a:r>
            <a:r>
              <a:rPr lang="en-US">
                <a:solidFill>
                  <a:srgbClr val="FFC000"/>
                </a:solidFill>
              </a:rPr>
              <a:t>SA and SD</a:t>
            </a:r>
            <a:endParaRPr/>
          </a:p>
          <a:p>
            <a:pPr indent="-514350" lvl="0" marL="514350" rtl="0" algn="just">
              <a:spcBef>
                <a:spcPts val="1000"/>
              </a:spcBef>
              <a:spcAft>
                <a:spcPts val="0"/>
              </a:spcAft>
              <a:buSzPts val="1440"/>
              <a:buFont typeface="Trebuchet MS"/>
              <a:buAutoNum type="arabicPeriod"/>
            </a:pPr>
            <a:r>
              <a:rPr lang="en-US">
                <a:solidFill>
                  <a:srgbClr val="AD4C11"/>
                </a:solidFill>
              </a:rPr>
              <a:t>Object –oriented design- </a:t>
            </a:r>
            <a:r>
              <a:rPr lang="en-US"/>
              <a:t>Objects are identified in the problem and solution domain and also identified the relationship among the objects.</a:t>
            </a:r>
            <a:endParaRPr/>
          </a:p>
          <a:p>
            <a:pPr indent="-422910" lvl="0" marL="514350" rtl="0" algn="l">
              <a:spcBef>
                <a:spcPts val="1000"/>
              </a:spcBef>
              <a:spcAft>
                <a:spcPts val="0"/>
              </a:spcAft>
              <a:buSzPts val="1440"/>
              <a:buFont typeface="Trebuchet MS"/>
              <a:buNone/>
            </a:pPr>
            <a:r>
              <a:t/>
            </a:r>
            <a:endParaRPr/>
          </a:p>
          <a:p>
            <a:pPr indent="-514350" lvl="0" marL="514350" rtl="0" algn="l">
              <a:spcBef>
                <a:spcPts val="1000"/>
              </a:spcBef>
              <a:spcAft>
                <a:spcPts val="0"/>
              </a:spcAft>
              <a:buSzPts val="1440"/>
              <a:buFont typeface="Noto Sans Symbols"/>
              <a:buNone/>
            </a:pPr>
            <a:r>
              <a:rPr lang="en-US"/>
              <a:t>               </a:t>
            </a:r>
            <a:endParaRPr/>
          </a:p>
          <a:p>
            <a:pPr indent="-514350" lvl="0" marL="514350" rtl="0" algn="l">
              <a:spcBef>
                <a:spcPts val="1000"/>
              </a:spcBef>
              <a:spcAft>
                <a:spcPts val="0"/>
              </a:spcAft>
              <a:buSzPts val="144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6"/>
          <p:cNvSpPr txBox="1"/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rebuchet MS"/>
              <a:buNone/>
            </a:pPr>
            <a:r>
              <a:rPr lang="en-US" sz="4400"/>
              <a:t>Phases of Waterfall Model(Cont..)</a:t>
            </a:r>
            <a:endParaRPr/>
          </a:p>
        </p:txBody>
      </p:sp>
      <p:sp>
        <p:nvSpPr>
          <p:cNvPr id="248" name="Google Shape;248;p16"/>
          <p:cNvSpPr txBox="1"/>
          <p:nvPr>
            <p:ph idx="1" type="body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>
                <a:solidFill>
                  <a:srgbClr val="FF0000"/>
                </a:solidFill>
              </a:rPr>
              <a:t>Coding and Unit Testing: </a:t>
            </a:r>
            <a:r>
              <a:rPr lang="en-US">
                <a:solidFill>
                  <a:srgbClr val="AF8C13"/>
                </a:solidFill>
              </a:rPr>
              <a:t>Translate software design into a source code</a:t>
            </a:r>
            <a:endParaRPr/>
          </a:p>
          <a:p>
            <a:pPr indent="-342900" lvl="0" marL="342900" rtl="0" algn="just">
              <a:spcBef>
                <a:spcPts val="1000"/>
              </a:spcBef>
              <a:spcAft>
                <a:spcPts val="0"/>
              </a:spcAft>
              <a:buSzPts val="1440"/>
              <a:buFont typeface="Noto Sans Symbols"/>
              <a:buNone/>
            </a:pPr>
            <a:r>
              <a:rPr lang="en-US"/>
              <a:t>   This phase is also known as </a:t>
            </a:r>
            <a:r>
              <a:rPr lang="en-US">
                <a:solidFill>
                  <a:srgbClr val="FF0000"/>
                </a:solidFill>
              </a:rPr>
              <a:t>implementation phase.</a:t>
            </a:r>
            <a:endParaRPr/>
          </a:p>
          <a:p>
            <a:pPr indent="-342900" lvl="0" marL="342900" rtl="0" algn="just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>
                <a:solidFill>
                  <a:srgbClr val="FF0000"/>
                </a:solidFill>
              </a:rPr>
              <a:t>Integration and System Testing: </a:t>
            </a:r>
            <a:r>
              <a:rPr lang="en-US"/>
              <a:t>Integration of different modules are undertaken and system testing perform.</a:t>
            </a:r>
            <a:endParaRPr/>
          </a:p>
          <a:p>
            <a:pPr indent="-342900" lvl="0" marL="342900" rtl="0" algn="just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System testing consist of:</a:t>
            </a:r>
            <a:endParaRPr/>
          </a:p>
          <a:p>
            <a:pPr indent="-342900" lvl="0" marL="342900" rtl="0" algn="just">
              <a:spcBef>
                <a:spcPts val="1000"/>
              </a:spcBef>
              <a:spcAft>
                <a:spcPts val="0"/>
              </a:spcAft>
              <a:buSzPts val="1440"/>
              <a:buFont typeface="Noto Sans Symbols"/>
              <a:buNone/>
            </a:pPr>
            <a:r>
              <a:rPr lang="en-US">
                <a:solidFill>
                  <a:srgbClr val="FF0000"/>
                </a:solidFill>
              </a:rPr>
              <a:t>    Alpha testing</a:t>
            </a:r>
            <a:endParaRPr/>
          </a:p>
          <a:p>
            <a:pPr indent="-342900" lvl="0" marL="342900" rtl="0" algn="just">
              <a:spcBef>
                <a:spcPts val="1000"/>
              </a:spcBef>
              <a:spcAft>
                <a:spcPts val="0"/>
              </a:spcAft>
              <a:buSzPts val="1440"/>
              <a:buFont typeface="Noto Sans Symbols"/>
              <a:buNone/>
            </a:pPr>
            <a:r>
              <a:rPr lang="en-US">
                <a:solidFill>
                  <a:srgbClr val="FF0000"/>
                </a:solidFill>
              </a:rPr>
              <a:t>    Beta  testing</a:t>
            </a:r>
            <a:endParaRPr/>
          </a:p>
          <a:p>
            <a:pPr indent="-342900" lvl="0" marL="342900" rtl="0" algn="just">
              <a:spcBef>
                <a:spcPts val="1000"/>
              </a:spcBef>
              <a:spcAft>
                <a:spcPts val="0"/>
              </a:spcAft>
              <a:buSzPts val="1440"/>
              <a:buFont typeface="Noto Sans Symbols"/>
              <a:buNone/>
            </a:pPr>
            <a:r>
              <a:rPr lang="en-US">
                <a:solidFill>
                  <a:srgbClr val="FF0000"/>
                </a:solidFill>
              </a:rPr>
              <a:t>    Acceptance testing</a:t>
            </a:r>
            <a:endParaRPr/>
          </a:p>
          <a:p>
            <a:pPr indent="-342900" lvl="0" marL="342900" rtl="0" algn="just">
              <a:spcBef>
                <a:spcPts val="1000"/>
              </a:spcBef>
              <a:spcAft>
                <a:spcPts val="0"/>
              </a:spcAft>
              <a:buSzPts val="1440"/>
              <a:buFont typeface="Noto Sans Symbols"/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7"/>
          <p:cNvSpPr txBox="1"/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rebuchet MS"/>
              <a:buNone/>
            </a:pPr>
            <a:r>
              <a:rPr lang="en-US" sz="4400"/>
              <a:t>Phases of Waterfall Model(Cont..)</a:t>
            </a:r>
            <a:endParaRPr/>
          </a:p>
        </p:txBody>
      </p:sp>
      <p:sp>
        <p:nvSpPr>
          <p:cNvPr id="254" name="Google Shape;254;p17"/>
          <p:cNvSpPr txBox="1"/>
          <p:nvPr>
            <p:ph idx="1" type="body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>
                <a:solidFill>
                  <a:srgbClr val="FF0000"/>
                </a:solidFill>
              </a:rPr>
              <a:t>Maintenance</a:t>
            </a:r>
            <a:r>
              <a:rPr lang="en-US"/>
              <a:t>: last phase of SDLC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It starts when the software is delivered to the user or launched in the market.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Types </a:t>
            </a:r>
            <a:endParaRPr/>
          </a:p>
          <a:p>
            <a:pPr indent="-514350" lvl="0" marL="514350" rtl="0" algn="l">
              <a:spcBef>
                <a:spcPts val="1000"/>
              </a:spcBef>
              <a:spcAft>
                <a:spcPts val="0"/>
              </a:spcAft>
              <a:buSzPts val="1440"/>
              <a:buFont typeface="Trebuchet MS"/>
              <a:buAutoNum type="arabicPeriod"/>
            </a:pPr>
            <a:r>
              <a:rPr lang="en-US"/>
              <a:t>Corrective maintenance</a:t>
            </a:r>
            <a:endParaRPr/>
          </a:p>
          <a:p>
            <a:pPr indent="-514350" lvl="0" marL="514350" rtl="0" algn="l">
              <a:spcBef>
                <a:spcPts val="1000"/>
              </a:spcBef>
              <a:spcAft>
                <a:spcPts val="0"/>
              </a:spcAft>
              <a:buSzPts val="1440"/>
              <a:buFont typeface="Trebuchet MS"/>
              <a:buAutoNum type="arabicPeriod"/>
            </a:pPr>
            <a:r>
              <a:rPr lang="en-US"/>
              <a:t>Perfective Maintenance</a:t>
            </a:r>
            <a:endParaRPr/>
          </a:p>
          <a:p>
            <a:pPr indent="-514350" lvl="0" marL="514350" rtl="0" algn="l">
              <a:spcBef>
                <a:spcPts val="1000"/>
              </a:spcBef>
              <a:spcAft>
                <a:spcPts val="0"/>
              </a:spcAft>
              <a:buSzPts val="1440"/>
              <a:buFont typeface="Trebuchet MS"/>
              <a:buAutoNum type="arabicPeriod"/>
            </a:pPr>
            <a:r>
              <a:rPr lang="en-US"/>
              <a:t>Adaptive Maintenance</a:t>
            </a:r>
            <a:endParaRPr/>
          </a:p>
          <a:p>
            <a:pPr indent="-514350" lvl="0" marL="51435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8"/>
          <p:cNvSpPr txBox="1"/>
          <p:nvPr>
            <p:ph type="title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Trebuchet MS"/>
              <a:buNone/>
            </a:pPr>
            <a:r>
              <a:rPr lang="en-US" sz="3400"/>
              <a:t>The Effort estimation of Waterfall Model</a:t>
            </a:r>
            <a:endParaRPr/>
          </a:p>
        </p:txBody>
      </p:sp>
      <p:pic>
        <p:nvPicPr>
          <p:cNvPr descr="C:\Users\richa singh\Desktop\DOWNLODS\IMG_4166.JPG" id="260" name="Google Shape;260;p1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9613" y="1524000"/>
            <a:ext cx="7215187" cy="4389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9"/>
          <p:cNvSpPr txBox="1"/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Advantages</a:t>
            </a:r>
            <a:endParaRPr/>
          </a:p>
        </p:txBody>
      </p:sp>
      <p:sp>
        <p:nvSpPr>
          <p:cNvPr id="266" name="Google Shape;266;p19"/>
          <p:cNvSpPr txBox="1"/>
          <p:nvPr>
            <p:ph idx="1" type="body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Simple and easy to understand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Font typeface="Noto Sans Symbols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Easy to manage due to rigidity of requirements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Font typeface="Noto Sans Symbols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Phases are complete one at a time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Font typeface="Noto Sans Symbols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Estimation activity is less complex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Font typeface="Noto Sans Symbols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Suitable for small projects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"/>
          <p:cNvSpPr txBox="1"/>
          <p:nvPr>
            <p:ph type="title"/>
          </p:nvPr>
        </p:nvSpPr>
        <p:spPr>
          <a:xfrm>
            <a:off x="152400" y="156237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SDLC</a:t>
            </a:r>
            <a:endParaRPr/>
          </a:p>
        </p:txBody>
      </p:sp>
      <p:sp>
        <p:nvSpPr>
          <p:cNvPr id="153" name="Google Shape;153;p2"/>
          <p:cNvSpPr txBox="1"/>
          <p:nvPr>
            <p:ph idx="1" type="body"/>
          </p:nvPr>
        </p:nvSpPr>
        <p:spPr>
          <a:xfrm>
            <a:off x="381000" y="1143000"/>
            <a:ext cx="7086600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SDLC stands for “ </a:t>
            </a:r>
            <a:r>
              <a:rPr lang="en-US">
                <a:solidFill>
                  <a:srgbClr val="FF0000"/>
                </a:solidFill>
              </a:rPr>
              <a:t>Software Development Life Cycle</a:t>
            </a:r>
            <a:r>
              <a:rPr lang="en-US"/>
              <a:t>”.</a:t>
            </a:r>
            <a:endParaRPr/>
          </a:p>
          <a:p>
            <a:pPr indent="-342900" lvl="0" marL="342900" rtl="0" algn="just">
              <a:spcBef>
                <a:spcPts val="1000"/>
              </a:spcBef>
              <a:spcAft>
                <a:spcPts val="0"/>
              </a:spcAft>
              <a:buSzPts val="1440"/>
              <a:buFont typeface="Noto Sans Symbols"/>
              <a:buNone/>
            </a:pPr>
            <a:r>
              <a:t/>
            </a:r>
            <a:endParaRPr/>
          </a:p>
          <a:p>
            <a:pPr indent="-342900" lvl="0" marL="342900" rtl="0" algn="just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It is the series of identifiable stages that a software product undergoes during its lifetime.</a:t>
            </a:r>
            <a:endParaRPr/>
          </a:p>
          <a:p>
            <a:pPr indent="-342900" lvl="0" marL="342900" rtl="0" algn="just">
              <a:spcBef>
                <a:spcPts val="1000"/>
              </a:spcBef>
              <a:spcAft>
                <a:spcPts val="0"/>
              </a:spcAft>
              <a:buSzPts val="1440"/>
              <a:buFont typeface="Noto Sans Symbols"/>
              <a:buNone/>
            </a:pPr>
            <a:r>
              <a:t/>
            </a:r>
            <a:endParaRPr/>
          </a:p>
          <a:p>
            <a:pPr indent="-342900" lvl="0" marL="342900" rtl="0" algn="just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SDLC model is a descriptive and diagrammatic representation of the software life cycle. </a:t>
            </a:r>
            <a:endParaRPr/>
          </a:p>
          <a:p>
            <a:pPr indent="-342900" lvl="0" marL="342900" rtl="0" algn="just">
              <a:spcBef>
                <a:spcPts val="1000"/>
              </a:spcBef>
              <a:spcAft>
                <a:spcPts val="0"/>
              </a:spcAft>
              <a:buSzPts val="1440"/>
              <a:buFont typeface="Noto Sans Symbols"/>
              <a:buNone/>
            </a:pPr>
            <a:r>
              <a:t/>
            </a:r>
            <a:endParaRPr/>
          </a:p>
          <a:p>
            <a:pPr indent="-342900" lvl="0" marL="342900" rtl="0" algn="just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A life cycle model represents all the activities required to make a software product transit through its life cycle phases.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0"/>
          <p:cNvSpPr txBox="1"/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Waterfall Model (cont...)</a:t>
            </a:r>
            <a:endParaRPr/>
          </a:p>
        </p:txBody>
      </p:sp>
      <p:pic>
        <p:nvPicPr>
          <p:cNvPr id="272" name="Google Shape;272;p2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1500" y="2000250"/>
            <a:ext cx="7858125" cy="4429125"/>
          </a:xfrm>
          <a:prstGeom prst="rect">
            <a:avLst/>
          </a:prstGeom>
          <a:noFill/>
          <a:ln>
            <a:noFill/>
          </a:ln>
          <a:effectLst>
            <a:outerShdw rotWithShape="0" algn="ctr" dir="2700000" dist="17961">
              <a:srgbClr val="FFFFFF"/>
            </a:outerShdw>
          </a:effec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1"/>
          <p:cNvSpPr txBox="1"/>
          <p:nvPr>
            <p:ph type="title"/>
          </p:nvPr>
        </p:nvSpPr>
        <p:spPr>
          <a:xfrm>
            <a:off x="457200" y="304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23350">
            <a:spAutoFit/>
          </a:bodyPr>
          <a:lstStyle/>
          <a:p>
            <a:pPr indent="0" lvl="0" marL="914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imes New Roman"/>
              <a:buNone/>
            </a:pPr>
            <a:r>
              <a:rPr b="1" lang="en-US" sz="3600">
                <a:latin typeface="Times New Roman"/>
                <a:ea typeface="Times New Roman"/>
                <a:cs typeface="Times New Roman"/>
                <a:sym typeface="Times New Roman"/>
              </a:rPr>
              <a:t>When to use the Waterfall Model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8" name="Google Shape;278;p21"/>
          <p:cNvSpPr txBox="1"/>
          <p:nvPr/>
        </p:nvSpPr>
        <p:spPr>
          <a:xfrm>
            <a:off x="691388" y="1615119"/>
            <a:ext cx="7475855" cy="42606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20040" lvl="0" marL="3327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B80"/>
              </a:buClr>
              <a:buSzPts val="1900"/>
              <a:buFont typeface="Noto Sans Symbols"/>
              <a:buChar char="❑"/>
            </a:pPr>
            <a:r>
              <a:rPr b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Requirements are very </a:t>
            </a:r>
            <a:r>
              <a:rPr b="1" lang="en-US" sz="3200">
                <a:solidFill>
                  <a:srgbClr val="B85B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well known.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9"/>
              </a:spcBef>
              <a:spcAft>
                <a:spcPts val="0"/>
              </a:spcAft>
              <a:buClr>
                <a:srgbClr val="A4AB80"/>
              </a:buClr>
              <a:buSzPts val="3200"/>
              <a:buFont typeface="Noto Sans Symbols"/>
              <a:buNone/>
            </a:pPr>
            <a:r>
              <a:t/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0040" lvl="0" marL="332740" marR="0" rtl="0" algn="l">
              <a:lnSpc>
                <a:spcPct val="107937"/>
              </a:lnSpc>
              <a:spcBef>
                <a:spcPts val="0"/>
              </a:spcBef>
              <a:spcAft>
                <a:spcPts val="0"/>
              </a:spcAft>
              <a:buClr>
                <a:srgbClr val="A4AB80"/>
              </a:buClr>
              <a:buSzPts val="1900"/>
              <a:buFont typeface="Noto Sans Symbols"/>
              <a:buChar char="❑"/>
            </a:pPr>
            <a:r>
              <a:rPr b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it is possible to produce a </a:t>
            </a:r>
            <a:r>
              <a:rPr b="1" lang="en-US" sz="3200">
                <a:solidFill>
                  <a:srgbClr val="B85B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stable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32740" marR="0" rtl="0" algn="l">
              <a:lnSpc>
                <a:spcPct val="10793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B85B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design.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0040" lvl="0" marL="3327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B80"/>
              </a:buClr>
              <a:buSzPts val="1900"/>
              <a:buFont typeface="Noto Sans Symbols"/>
              <a:buChar char="❑"/>
            </a:pPr>
            <a:r>
              <a:rPr b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new </a:t>
            </a:r>
            <a:r>
              <a:rPr b="1" lang="en-US" sz="3200">
                <a:solidFill>
                  <a:srgbClr val="B85B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version of an existing product.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1"/>
              </a:spcBef>
              <a:spcAft>
                <a:spcPts val="0"/>
              </a:spcAft>
              <a:buClr>
                <a:srgbClr val="A4AB80"/>
              </a:buClr>
              <a:buSzPts val="3850"/>
              <a:buFont typeface="Noto Sans Symbols"/>
              <a:buNone/>
            </a:pPr>
            <a:r>
              <a:t/>
            </a:r>
            <a:endParaRPr sz="38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0040" lvl="0" marL="332740" marR="8826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A4AB80"/>
              </a:buClr>
              <a:buSzPts val="1900"/>
              <a:buFont typeface="Noto Sans Symbols"/>
              <a:buChar char="❑"/>
            </a:pPr>
            <a:r>
              <a:rPr b="1" lang="en-US" sz="3200">
                <a:solidFill>
                  <a:srgbClr val="B85B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porting an existing product </a:t>
            </a:r>
            <a:r>
              <a:rPr b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a new platform.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2"/>
          <p:cNvSpPr txBox="1"/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2. Prototype Model</a:t>
            </a:r>
            <a:endParaRPr/>
          </a:p>
        </p:txBody>
      </p:sp>
      <p:sp>
        <p:nvSpPr>
          <p:cNvPr id="284" name="Google Shape;284;p22"/>
          <p:cNvSpPr/>
          <p:nvPr/>
        </p:nvSpPr>
        <p:spPr>
          <a:xfrm>
            <a:off x="381000" y="1828800"/>
            <a:ext cx="8505840" cy="3124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85" name="Google Shape;285;p22"/>
          <p:cNvSpPr/>
          <p:nvPr/>
        </p:nvSpPr>
        <p:spPr>
          <a:xfrm>
            <a:off x="381000" y="4876800"/>
            <a:ext cx="8505840" cy="100012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3"/>
          <p:cNvSpPr txBox="1"/>
          <p:nvPr>
            <p:ph type="title"/>
          </p:nvPr>
        </p:nvSpPr>
        <p:spPr>
          <a:xfrm>
            <a:off x="609599" y="609600"/>
            <a:ext cx="6347714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0625">
            <a:spAutoFit/>
          </a:bodyPr>
          <a:lstStyle/>
          <a:p>
            <a:pPr indent="0" lvl="0" marL="469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wentieth Century"/>
              <a:buNone/>
            </a:pPr>
            <a:r>
              <a:rPr b="1" lang="en-US" sz="4400">
                <a:latin typeface="Twentieth Century"/>
                <a:ea typeface="Twentieth Century"/>
                <a:cs typeface="Twentieth Century"/>
                <a:sym typeface="Twentieth Century"/>
              </a:rPr>
              <a:t>Prototype</a:t>
            </a:r>
            <a:r>
              <a:rPr b="1" lang="en-US" sz="4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4400">
                <a:latin typeface="Twentieth Century"/>
                <a:ea typeface="Twentieth Century"/>
                <a:cs typeface="Twentieth Century"/>
                <a:sym typeface="Twentieth Century"/>
              </a:rPr>
              <a:t>Model</a:t>
            </a:r>
            <a:endParaRPr sz="440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91" name="Google Shape;291;p23"/>
          <p:cNvSpPr/>
          <p:nvPr/>
        </p:nvSpPr>
        <p:spPr>
          <a:xfrm>
            <a:off x="1219200" y="1909815"/>
            <a:ext cx="5867400" cy="426238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richa singh\Desktop\se-sdlc-models-160203-11-638.jpg" id="296" name="Google Shape;296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990600"/>
            <a:ext cx="8127428" cy="5334000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24"/>
          <p:cNvSpPr/>
          <p:nvPr/>
        </p:nvSpPr>
        <p:spPr>
          <a:xfrm>
            <a:off x="533400" y="6096000"/>
            <a:ext cx="8153400" cy="228600"/>
          </a:xfrm>
          <a:prstGeom prst="rect">
            <a:avLst/>
          </a:prstGeom>
          <a:solidFill>
            <a:srgbClr val="FFC000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5"/>
          <p:cNvSpPr txBox="1"/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Advantages </a:t>
            </a:r>
            <a:endParaRPr/>
          </a:p>
        </p:txBody>
      </p:sp>
      <p:pic>
        <p:nvPicPr>
          <p:cNvPr id="303" name="Google Shape;303;p2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1500" y="2000250"/>
            <a:ext cx="7572375" cy="4429125"/>
          </a:xfrm>
          <a:prstGeom prst="rect">
            <a:avLst/>
          </a:prstGeom>
          <a:noFill/>
          <a:ln>
            <a:noFill/>
          </a:ln>
          <a:effectLst>
            <a:outerShdw rotWithShape="0" algn="ctr" dir="2700000" dist="17961">
              <a:srgbClr val="FFFFFF"/>
            </a:outerShdw>
          </a:effec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6"/>
          <p:cNvSpPr txBox="1"/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Disadvantages</a:t>
            </a:r>
            <a:endParaRPr/>
          </a:p>
        </p:txBody>
      </p:sp>
      <p:pic>
        <p:nvPicPr>
          <p:cNvPr id="309" name="Google Shape;309;p2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0063" y="1928813"/>
            <a:ext cx="7929562" cy="4643437"/>
          </a:xfrm>
          <a:prstGeom prst="rect">
            <a:avLst/>
          </a:prstGeom>
          <a:noFill/>
          <a:ln>
            <a:noFill/>
          </a:ln>
          <a:effectLst>
            <a:outerShdw rotWithShape="0" algn="ctr" dir="2700000" dist="17961">
              <a:srgbClr val="FFFFFF"/>
            </a:outerShdw>
          </a:effec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7"/>
          <p:cNvSpPr txBox="1"/>
          <p:nvPr>
            <p:ph type="title"/>
          </p:nvPr>
        </p:nvSpPr>
        <p:spPr>
          <a:xfrm>
            <a:off x="457200" y="381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When to Use…..</a:t>
            </a:r>
            <a:endParaRPr/>
          </a:p>
        </p:txBody>
      </p:sp>
      <p:sp>
        <p:nvSpPr>
          <p:cNvPr id="315" name="Google Shape;315;p27"/>
          <p:cNvSpPr txBox="1"/>
          <p:nvPr>
            <p:ph idx="1" type="body"/>
          </p:nvPr>
        </p:nvSpPr>
        <p:spPr>
          <a:xfrm>
            <a:off x="457200" y="167640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Requirements are unstable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Short lived demonstration required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when the desired system needs to have a lot of interaction with the end users.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Typically, online systems, web interfaces have a very high amount of interaction with end users, are best suited for Prototype model. It might take a while for a system to be built that allows ease of use and needs minimal training for the end user.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Prototyping ensures that the end users constantly work with the system and provide a feedback which is incorporated in the prototype to result in a useable system. They are excellent for designing good human computer interface systems.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8"/>
          <p:cNvSpPr txBox="1"/>
          <p:nvPr>
            <p:ph type="title"/>
          </p:nvPr>
        </p:nvSpPr>
        <p:spPr>
          <a:xfrm>
            <a:off x="457200" y="704088"/>
            <a:ext cx="8229600" cy="8204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02850">
            <a:spAutoFit/>
          </a:bodyPr>
          <a:lstStyle/>
          <a:p>
            <a:pPr indent="0" lvl="0" marL="914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C911C"/>
              </a:buClr>
              <a:buSzPts val="4000"/>
              <a:buFont typeface="Times New Roman"/>
              <a:buNone/>
            </a:pPr>
            <a:r>
              <a:rPr b="1" lang="en-US" sz="4000">
                <a:solidFill>
                  <a:srgbClr val="6C911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Iterative Enhancement Model</a:t>
            </a:r>
            <a:endParaRPr sz="4000">
              <a:solidFill>
                <a:srgbClr val="6C911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1" name="Google Shape;321;p28"/>
          <p:cNvSpPr txBox="1"/>
          <p:nvPr/>
        </p:nvSpPr>
        <p:spPr>
          <a:xfrm>
            <a:off x="691388" y="1704315"/>
            <a:ext cx="7874000" cy="36518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20040" lvl="0" marL="3327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7F46"/>
              </a:buClr>
              <a:buSzPts val="1750"/>
              <a:buFont typeface="Noto Sans Symbols"/>
              <a:buChar char="◻"/>
            </a:pPr>
            <a:r>
              <a:rPr lang="en-US" sz="2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model has the </a:t>
            </a:r>
            <a:r>
              <a:rPr b="1" lang="en-US" sz="2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same phases as the waterfall</a:t>
            </a:r>
            <a:endParaRPr sz="2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327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</a:t>
            </a:r>
            <a:r>
              <a:rPr lang="en-US" sz="2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but with </a:t>
            </a:r>
            <a:r>
              <a:rPr b="1" lang="en-US" sz="2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fewer restrictions</a:t>
            </a:r>
            <a:r>
              <a:rPr lang="en-US" sz="2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0040" lvl="0" marL="332740" marR="20320" rtl="0" algn="l">
              <a:lnSpc>
                <a:spcPct val="100000"/>
              </a:lnSpc>
              <a:spcBef>
                <a:spcPts val="705"/>
              </a:spcBef>
              <a:spcAft>
                <a:spcPts val="0"/>
              </a:spcAft>
              <a:buClr>
                <a:srgbClr val="DD7F46"/>
              </a:buClr>
              <a:buSzPts val="1750"/>
              <a:buFont typeface="Noto Sans Symbols"/>
              <a:buChar char="◻"/>
            </a:pPr>
            <a:r>
              <a:rPr lang="en-US" sz="2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Generally the phases occur in the same order as in the waterfall model, but they may be </a:t>
            </a:r>
            <a:r>
              <a:rPr b="1" lang="en-US" sz="2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conducted in several cycles.</a:t>
            </a:r>
            <a:endParaRPr sz="2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0040" lvl="0" marL="332740" marR="5080" rtl="0" algn="l">
              <a:lnSpc>
                <a:spcPct val="100000"/>
              </a:lnSpc>
              <a:spcBef>
                <a:spcPts val="695"/>
              </a:spcBef>
              <a:spcAft>
                <a:spcPts val="0"/>
              </a:spcAft>
              <a:buClr>
                <a:srgbClr val="DD7F46"/>
              </a:buClr>
              <a:buSzPts val="1750"/>
              <a:buFont typeface="Noto Sans Symbols"/>
              <a:buChar char="◻"/>
            </a:pPr>
            <a:r>
              <a:rPr b="1" lang="en-US" sz="2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Useable product </a:t>
            </a:r>
            <a:r>
              <a:rPr lang="en-US" sz="2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</a:t>
            </a:r>
            <a:r>
              <a:rPr b="1" lang="en-US" sz="2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released at the end of the each cycle</a:t>
            </a:r>
            <a:r>
              <a:rPr lang="en-US" sz="2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with </a:t>
            </a:r>
            <a:r>
              <a:rPr b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release providing additional functionality.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9"/>
          <p:cNvSpPr txBox="1"/>
          <p:nvPr>
            <p:ph type="title"/>
          </p:nvPr>
        </p:nvSpPr>
        <p:spPr>
          <a:xfrm>
            <a:off x="457200" y="304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23350">
            <a:spAutoFit/>
          </a:bodyPr>
          <a:lstStyle/>
          <a:p>
            <a:pPr indent="0" lvl="0" marL="914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imes New Roman"/>
              <a:buNone/>
            </a:pPr>
            <a:r>
              <a:rPr b="1" lang="en-US" sz="3600">
                <a:latin typeface="Times New Roman"/>
                <a:ea typeface="Times New Roman"/>
                <a:cs typeface="Times New Roman"/>
                <a:sym typeface="Times New Roman"/>
              </a:rPr>
              <a:t>Iterative Enhancement Model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7" name="Google Shape;327;p29"/>
          <p:cNvSpPr/>
          <p:nvPr/>
        </p:nvSpPr>
        <p:spPr>
          <a:xfrm>
            <a:off x="219075" y="1600199"/>
            <a:ext cx="8620140" cy="52578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"/>
          <p:cNvSpPr txBox="1"/>
          <p:nvPr>
            <p:ph type="title"/>
          </p:nvPr>
        </p:nvSpPr>
        <p:spPr>
          <a:xfrm>
            <a:off x="457200" y="304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02850">
            <a:spAutoFit/>
          </a:bodyPr>
          <a:lstStyle/>
          <a:p>
            <a:pPr indent="0" lvl="0" marL="444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1" lang="en-US" sz="4000">
                <a:latin typeface="Times New Roman"/>
                <a:ea typeface="Times New Roman"/>
                <a:cs typeface="Times New Roman"/>
                <a:sym typeface="Times New Roman"/>
              </a:rPr>
              <a:t>Software Development Life Cycle</a:t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9" name="Google Shape;159;p3"/>
          <p:cNvSpPr/>
          <p:nvPr/>
        </p:nvSpPr>
        <p:spPr>
          <a:xfrm>
            <a:off x="12909" y="1275520"/>
            <a:ext cx="8967788" cy="200108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0" name="Google Shape;160;p3"/>
          <p:cNvSpPr/>
          <p:nvPr/>
        </p:nvSpPr>
        <p:spPr>
          <a:xfrm>
            <a:off x="144546" y="3009901"/>
            <a:ext cx="8836151" cy="11430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1" name="Google Shape;161;p3"/>
          <p:cNvSpPr txBox="1"/>
          <p:nvPr/>
        </p:nvSpPr>
        <p:spPr>
          <a:xfrm>
            <a:off x="367744" y="4469369"/>
            <a:ext cx="8408511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</a:t>
            </a:r>
            <a:r>
              <a:rPr b="1" i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framework</a:t>
            </a:r>
            <a:r>
              <a:rPr b="1" i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that</a:t>
            </a:r>
            <a:r>
              <a:rPr b="1" i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describes</a:t>
            </a:r>
            <a:r>
              <a:rPr b="1" i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the</a:t>
            </a:r>
            <a:r>
              <a:rPr b="1" i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activities</a:t>
            </a:r>
            <a:r>
              <a:rPr b="1" i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performed</a:t>
            </a:r>
            <a:r>
              <a:rPr b="1" i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at</a:t>
            </a:r>
            <a:r>
              <a:rPr b="1" i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each</a:t>
            </a:r>
            <a:r>
              <a:rPr b="1" i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stage</a:t>
            </a:r>
            <a:r>
              <a:rPr b="1" i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of</a:t>
            </a:r>
            <a:r>
              <a:rPr b="1" i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</a:t>
            </a:r>
            <a:r>
              <a:rPr b="1" i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software</a:t>
            </a:r>
            <a:r>
              <a:rPr b="1" i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development</a:t>
            </a:r>
            <a:r>
              <a:rPr b="1" i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project.</a:t>
            </a:r>
            <a:endParaRPr sz="24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62" name="Google Shape;162;p3"/>
          <p:cNvSpPr/>
          <p:nvPr/>
        </p:nvSpPr>
        <p:spPr>
          <a:xfrm>
            <a:off x="153924" y="3075110"/>
            <a:ext cx="8836151" cy="11430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0"/>
          <p:cNvSpPr txBox="1"/>
          <p:nvPr/>
        </p:nvSpPr>
        <p:spPr>
          <a:xfrm>
            <a:off x="383540" y="234442"/>
            <a:ext cx="7905750" cy="1031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775F54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Iterative</a:t>
            </a:r>
            <a:r>
              <a:rPr b="1" lang="en-US" sz="3600">
                <a:solidFill>
                  <a:srgbClr val="775F5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3600">
                <a:solidFill>
                  <a:srgbClr val="775F54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Enhancement</a:t>
            </a:r>
            <a:r>
              <a:rPr b="1" lang="en-US" sz="3600">
                <a:solidFill>
                  <a:srgbClr val="775F5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3600">
                <a:solidFill>
                  <a:srgbClr val="775F54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Model(Incremental</a:t>
            </a:r>
            <a:r>
              <a:rPr b="1" lang="en-US" sz="3600">
                <a:solidFill>
                  <a:srgbClr val="775F5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3600">
                <a:solidFill>
                  <a:srgbClr val="775F54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Model)</a:t>
            </a:r>
            <a:endParaRPr sz="36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33" name="Google Shape;333;p30"/>
          <p:cNvSpPr/>
          <p:nvPr/>
        </p:nvSpPr>
        <p:spPr>
          <a:xfrm>
            <a:off x="609600" y="1933575"/>
            <a:ext cx="7543800" cy="149542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34" name="Google Shape;334;p30"/>
          <p:cNvSpPr/>
          <p:nvPr/>
        </p:nvSpPr>
        <p:spPr>
          <a:xfrm>
            <a:off x="645999" y="3524250"/>
            <a:ext cx="7583545" cy="272415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terative model" id="339" name="Google Shape;339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1600200"/>
            <a:ext cx="7147659" cy="25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2"/>
          <p:cNvSpPr/>
          <p:nvPr/>
        </p:nvSpPr>
        <p:spPr>
          <a:xfrm>
            <a:off x="704850" y="1447800"/>
            <a:ext cx="7981950" cy="5410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45" name="Google Shape;345;p32"/>
          <p:cNvSpPr txBox="1"/>
          <p:nvPr/>
        </p:nvSpPr>
        <p:spPr>
          <a:xfrm>
            <a:off x="231140" y="531547"/>
            <a:ext cx="8326120" cy="4330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775F54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Iterative</a:t>
            </a:r>
            <a:r>
              <a:rPr b="1" lang="en-US" sz="3200">
                <a:solidFill>
                  <a:srgbClr val="775F5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3200">
                <a:solidFill>
                  <a:srgbClr val="775F54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Enhancement</a:t>
            </a:r>
            <a:r>
              <a:rPr b="1" lang="en-US" sz="3200">
                <a:solidFill>
                  <a:srgbClr val="775F5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3200">
                <a:solidFill>
                  <a:srgbClr val="775F54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Model(Incremental</a:t>
            </a:r>
            <a:r>
              <a:rPr b="1" lang="en-US" sz="3200">
                <a:solidFill>
                  <a:srgbClr val="775F5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3200">
                <a:solidFill>
                  <a:srgbClr val="775F54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Model)</a:t>
            </a:r>
            <a:endParaRPr sz="3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3"/>
          <p:cNvSpPr txBox="1"/>
          <p:nvPr/>
        </p:nvSpPr>
        <p:spPr>
          <a:xfrm>
            <a:off x="78740" y="531547"/>
            <a:ext cx="8326120" cy="4330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775F54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Iterative</a:t>
            </a:r>
            <a:r>
              <a:rPr b="1" lang="en-US" sz="3200">
                <a:solidFill>
                  <a:srgbClr val="775F5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3200">
                <a:solidFill>
                  <a:srgbClr val="775F54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Enhancement</a:t>
            </a:r>
            <a:r>
              <a:rPr b="1" lang="en-US" sz="3200">
                <a:solidFill>
                  <a:srgbClr val="775F5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3200">
                <a:solidFill>
                  <a:srgbClr val="775F54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Model(Incremental</a:t>
            </a:r>
            <a:r>
              <a:rPr b="1" lang="en-US" sz="3200">
                <a:solidFill>
                  <a:srgbClr val="775F5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3200">
                <a:solidFill>
                  <a:srgbClr val="775F54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Model)</a:t>
            </a:r>
            <a:endParaRPr sz="3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51" name="Google Shape;351;p33"/>
          <p:cNvSpPr/>
          <p:nvPr/>
        </p:nvSpPr>
        <p:spPr>
          <a:xfrm>
            <a:off x="609600" y="1219200"/>
            <a:ext cx="7315200" cy="33528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52" name="Google Shape;352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4400" y="4267200"/>
            <a:ext cx="6858000" cy="2200275"/>
          </a:xfrm>
          <a:prstGeom prst="rect">
            <a:avLst/>
          </a:prstGeom>
          <a:noFill/>
          <a:ln>
            <a:noFill/>
          </a:ln>
          <a:effectLst>
            <a:outerShdw rotWithShape="0" algn="ctr" dir="2700000" dist="17961">
              <a:srgbClr val="FFFFFF"/>
            </a:outerShdw>
          </a:effec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4"/>
          <p:cNvSpPr/>
          <p:nvPr/>
        </p:nvSpPr>
        <p:spPr>
          <a:xfrm>
            <a:off x="914400" y="4863405"/>
            <a:ext cx="7620000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52400" lvl="0" marL="0" marR="0" rtl="0" algn="l">
              <a:spcBef>
                <a:spcPts val="0"/>
              </a:spcBef>
              <a:spcAft>
                <a:spcPts val="0"/>
              </a:spcAft>
              <a:buClr>
                <a:srgbClr val="6C911C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6C911C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Each phase of an iteration is rigid with no overlaps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270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Costly system architecture or design issues may arise because not all requirements are gathered up front for the entire lifecycle</a:t>
            </a:r>
            <a:endParaRPr/>
          </a:p>
        </p:txBody>
      </p:sp>
      <p:pic>
        <p:nvPicPr>
          <p:cNvPr id="358" name="Google Shape;358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1143000"/>
            <a:ext cx="7715250" cy="3733800"/>
          </a:xfrm>
          <a:prstGeom prst="rect">
            <a:avLst/>
          </a:prstGeom>
          <a:noFill/>
          <a:ln>
            <a:noFill/>
          </a:ln>
          <a:effectLst>
            <a:outerShdw rotWithShape="0" algn="ctr" dir="2700000" dist="17961">
              <a:srgbClr val="FFFFFF"/>
            </a:outerShdw>
          </a:effectLst>
        </p:spPr>
      </p:pic>
      <p:sp>
        <p:nvSpPr>
          <p:cNvPr id="359" name="Google Shape;359;p34"/>
          <p:cNvSpPr txBox="1"/>
          <p:nvPr/>
        </p:nvSpPr>
        <p:spPr>
          <a:xfrm>
            <a:off x="914400" y="685800"/>
            <a:ext cx="4340099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A3A3A"/>
                </a:solidFill>
                <a:latin typeface="Trebuchet MS"/>
                <a:ea typeface="Trebuchet MS"/>
                <a:cs typeface="Trebuchet MS"/>
                <a:sym typeface="Trebuchet MS"/>
              </a:rPr>
              <a:t>Demerits of Iterative model:</a:t>
            </a:r>
            <a:r>
              <a:rPr b="1" lang="en-US" sz="1800">
                <a:solidFill>
                  <a:srgbClr val="3A3A3A"/>
                </a:solidFill>
                <a:latin typeface="Trebuchet MS"/>
                <a:ea typeface="Trebuchet MS"/>
                <a:cs typeface="Trebuchet MS"/>
                <a:sym typeface="Trebuchet MS"/>
              </a:rPr>
              <a:t>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5"/>
          <p:cNvSpPr txBox="1"/>
          <p:nvPr>
            <p:ph type="title"/>
          </p:nvPr>
        </p:nvSpPr>
        <p:spPr>
          <a:xfrm>
            <a:off x="457200" y="704088"/>
            <a:ext cx="8229600" cy="7795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23350">
            <a:spAutoFit/>
          </a:bodyPr>
          <a:lstStyle/>
          <a:p>
            <a:pPr indent="0" lvl="0" marL="914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imes New Roman"/>
              <a:buNone/>
            </a:pPr>
            <a:r>
              <a:rPr b="1" lang="en-US" sz="3600">
                <a:latin typeface="Times New Roman"/>
                <a:ea typeface="Times New Roman"/>
                <a:cs typeface="Times New Roman"/>
                <a:sym typeface="Times New Roman"/>
              </a:rPr>
              <a:t>4. Spiral Model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5" name="Google Shape;365;p35"/>
          <p:cNvSpPr txBox="1"/>
          <p:nvPr/>
        </p:nvSpPr>
        <p:spPr>
          <a:xfrm>
            <a:off x="691388" y="1708645"/>
            <a:ext cx="7998459" cy="43395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20040" lvl="0" marL="3327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7F46"/>
              </a:buClr>
              <a:buSzPts val="1750"/>
              <a:buFont typeface="Noto Sans Symbols"/>
              <a:buChar char="◻"/>
            </a:pPr>
            <a:r>
              <a:rPr lang="en-US" sz="2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	spiral	model	is	intended	for	</a:t>
            </a:r>
            <a:r>
              <a:rPr lang="en-US" sz="29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large,	expensive</a:t>
            </a:r>
            <a:endParaRPr sz="2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327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complicated projects.</a:t>
            </a:r>
            <a:endParaRPr sz="2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0040" lvl="0" marL="332740" marR="5080" rtl="0" algn="just">
              <a:lnSpc>
                <a:spcPct val="100000"/>
              </a:lnSpc>
              <a:spcBef>
                <a:spcPts val="705"/>
              </a:spcBef>
              <a:spcAft>
                <a:spcPts val="0"/>
              </a:spcAft>
              <a:buClr>
                <a:srgbClr val="DD7F46"/>
              </a:buClr>
              <a:buSzPts val="1750"/>
              <a:buFont typeface="Noto Sans Symbols"/>
              <a:buChar char="◻"/>
            </a:pPr>
            <a:r>
              <a:rPr lang="en-US" sz="2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  spiral   model   focuses   </a:t>
            </a:r>
            <a:r>
              <a:rPr lang="en-US" sz="29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   identifying   and eliminating  high-risk  problems  </a:t>
            </a:r>
            <a:r>
              <a:rPr lang="en-US" sz="2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  careful  process design.</a:t>
            </a:r>
            <a:endParaRPr sz="2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0040" lvl="0" marL="332740" marR="0" rtl="0" algn="l">
              <a:lnSpc>
                <a:spcPct val="100000"/>
              </a:lnSpc>
              <a:spcBef>
                <a:spcPts val="695"/>
              </a:spcBef>
              <a:spcAft>
                <a:spcPts val="0"/>
              </a:spcAft>
              <a:buClr>
                <a:srgbClr val="DD7F46"/>
              </a:buClr>
              <a:buSzPts val="1750"/>
              <a:buFont typeface="Noto Sans Symbols"/>
              <a:buChar char="◻"/>
            </a:pPr>
            <a:r>
              <a:rPr lang="en-US" sz="2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Boehm	defines	risk	management	as	a	discipline</a:t>
            </a:r>
            <a:endParaRPr sz="2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327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whose objectives are to-</a:t>
            </a:r>
            <a:endParaRPr sz="2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1" marL="927100" marR="5080" rtl="0" algn="just">
              <a:lnSpc>
                <a:spcPct val="100000"/>
              </a:lnSpc>
              <a:spcBef>
                <a:spcPts val="515"/>
              </a:spcBef>
              <a:spcAft>
                <a:spcPts val="0"/>
              </a:spcAft>
              <a:buClr>
                <a:srgbClr val="DD7F46"/>
              </a:buClr>
              <a:buSzPts val="1700"/>
              <a:buFont typeface="Noto Sans Symbols"/>
              <a:buChar char="■"/>
            </a:pPr>
            <a:r>
              <a:rPr b="0" i="0" lang="en-US" sz="2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identify,  address,  and  eliminate  software  risk  items  before they become either threats to successful software operation or a major source of expensive software rework.</a:t>
            </a:r>
            <a:endParaRPr b="0" i="0" sz="23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6"/>
          <p:cNvSpPr txBox="1"/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Spiral Model</a:t>
            </a:r>
            <a:endParaRPr/>
          </a:p>
        </p:txBody>
      </p:sp>
      <p:pic>
        <p:nvPicPr>
          <p:cNvPr descr="C:\Users\richa singh\Desktop\software-engineering-process-models-38-638.jpg" id="371" name="Google Shape;371;p3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7250" y="1935163"/>
            <a:ext cx="7143750" cy="4708525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36"/>
          <p:cNvSpPr txBox="1"/>
          <p:nvPr/>
        </p:nvSpPr>
        <p:spPr>
          <a:xfrm>
            <a:off x="1600200" y="4876800"/>
            <a:ext cx="199945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6C911C"/>
                </a:solidFill>
                <a:latin typeface="Trebuchet MS"/>
                <a:ea typeface="Trebuchet MS"/>
                <a:cs typeface="Trebuchet MS"/>
                <a:sym typeface="Trebuchet MS"/>
              </a:rPr>
              <a:t>&amp; Plan for Next phase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7"/>
          <p:cNvSpPr txBox="1"/>
          <p:nvPr>
            <p:ph type="title"/>
          </p:nvPr>
        </p:nvSpPr>
        <p:spPr>
          <a:xfrm>
            <a:off x="457200" y="704088"/>
            <a:ext cx="8229600" cy="8617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Times New Roman"/>
              <a:buNone/>
            </a:pPr>
            <a:r>
              <a:rPr b="1" lang="en-US" sz="2800">
                <a:latin typeface="Times New Roman"/>
                <a:ea typeface="Times New Roman"/>
                <a:cs typeface="Times New Roman"/>
                <a:sym typeface="Times New Roman"/>
              </a:rPr>
              <a:t>Each phase in this model is split into four sectors (or quadrants)</a:t>
            </a:r>
            <a:endParaRPr/>
          </a:p>
        </p:txBody>
      </p:sp>
      <p:sp>
        <p:nvSpPr>
          <p:cNvPr id="378" name="Google Shape;378;p37"/>
          <p:cNvSpPr txBox="1"/>
          <p:nvPr>
            <p:ph idx="1" type="body"/>
          </p:nvPr>
        </p:nvSpPr>
        <p:spPr>
          <a:xfrm>
            <a:off x="457200" y="1935480"/>
            <a:ext cx="8229600" cy="28905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20040" lvl="0" marL="532130" marR="1936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7F46"/>
              </a:buClr>
              <a:buSzPts val="1086"/>
              <a:buFont typeface="Noto Sans Symbols"/>
              <a:buChar char="◻"/>
            </a:pPr>
            <a:r>
              <a:rPr lang="en-US"/>
              <a:t>The </a:t>
            </a:r>
            <a:r>
              <a:rPr b="1" lang="en-US"/>
              <a:t>first quadrant </a:t>
            </a:r>
            <a:r>
              <a:rPr lang="en-US"/>
              <a:t>identifies the objectives of the phase and the alternative solutions possible for the phase under consideration.</a:t>
            </a:r>
            <a:endParaRPr/>
          </a:p>
          <a:p>
            <a:pPr indent="-320040" lvl="0" marL="532130" marR="5080" rtl="0" algn="l">
              <a:lnSpc>
                <a:spcPct val="100000"/>
              </a:lnSpc>
              <a:spcBef>
                <a:spcPts val="710"/>
              </a:spcBef>
              <a:spcAft>
                <a:spcPts val="0"/>
              </a:spcAft>
              <a:buClr>
                <a:srgbClr val="DD7F46"/>
              </a:buClr>
              <a:buSzPts val="1086"/>
              <a:buFont typeface="Noto Sans Symbols"/>
              <a:buChar char="◻"/>
            </a:pPr>
            <a:r>
              <a:rPr lang="en-US"/>
              <a:t>In the </a:t>
            </a:r>
            <a:r>
              <a:rPr b="1" lang="en-US"/>
              <a:t>second quadrant </a:t>
            </a:r>
            <a:r>
              <a:rPr lang="en-US"/>
              <a:t>we evaluate different alternatives based on the objectives and constraints. The evaluation is based on the risk perceptions for the project.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8"/>
          <p:cNvSpPr txBox="1"/>
          <p:nvPr>
            <p:ph type="title"/>
          </p:nvPr>
        </p:nvSpPr>
        <p:spPr>
          <a:xfrm>
            <a:off x="457200" y="704088"/>
            <a:ext cx="8229600" cy="8617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9144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Times New Roman"/>
              <a:buNone/>
            </a:pPr>
            <a:r>
              <a:rPr b="1" lang="en-US" sz="2800">
                <a:latin typeface="Times New Roman"/>
                <a:ea typeface="Times New Roman"/>
                <a:cs typeface="Times New Roman"/>
                <a:sym typeface="Times New Roman"/>
              </a:rPr>
              <a:t>Each phase in this model is split into four sectors (or quadrants)</a:t>
            </a:r>
            <a:endParaRPr/>
          </a:p>
        </p:txBody>
      </p:sp>
      <p:sp>
        <p:nvSpPr>
          <p:cNvPr id="384" name="Google Shape;384;p38"/>
          <p:cNvSpPr txBox="1"/>
          <p:nvPr/>
        </p:nvSpPr>
        <p:spPr>
          <a:xfrm>
            <a:off x="691388" y="1708645"/>
            <a:ext cx="7974330" cy="41062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20040" lvl="0" marL="33274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7F46"/>
              </a:buClr>
              <a:buSzPts val="1750"/>
              <a:buFont typeface="Noto Sans Symbols"/>
              <a:buChar char="◻"/>
            </a:pPr>
            <a:r>
              <a:rPr lang="en-US" sz="2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b="1" lang="en-US" sz="2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third quadrant </a:t>
            </a:r>
            <a:r>
              <a:rPr lang="en-US" sz="2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the next step that emphasizes development of strategies that resolve the uncertainties and risks. This may involve activities, such as benchmarking, simulation, and prototyping.</a:t>
            </a:r>
            <a:endParaRPr sz="2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0040" lvl="0" marL="332740" marR="340360" rtl="0" algn="l">
              <a:lnSpc>
                <a:spcPct val="100000"/>
              </a:lnSpc>
              <a:spcBef>
                <a:spcPts val="710"/>
              </a:spcBef>
              <a:spcAft>
                <a:spcPts val="0"/>
              </a:spcAft>
              <a:buClr>
                <a:srgbClr val="DD7F46"/>
              </a:buClr>
              <a:buSzPts val="1750"/>
              <a:buFont typeface="Noto Sans Symbols"/>
              <a:buChar char="◻"/>
            </a:pPr>
            <a:r>
              <a:rPr lang="en-US" sz="2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the last or </a:t>
            </a:r>
            <a:r>
              <a:rPr b="1" lang="en-US" sz="2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fourth quadrant </a:t>
            </a:r>
            <a:r>
              <a:rPr lang="en-US" sz="2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determine the objective that should be fulfilled in the next cycle of our software development in order to build the complete system.</a:t>
            </a:r>
            <a:endParaRPr sz="2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9"/>
          <p:cNvSpPr txBox="1"/>
          <p:nvPr/>
        </p:nvSpPr>
        <p:spPr>
          <a:xfrm>
            <a:off x="4495800" y="381000"/>
            <a:ext cx="4648200" cy="67403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Planning Phase: </a:t>
            </a: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Requirements are gathered during the planning phase. Requirements like ‘BRS’ that is ‘Bussiness Requirement Specifications’ and ‘SRS’ that is ‘System Requirement specifications’.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Risk Analysis:</a:t>
            </a: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 In the</a:t>
            </a:r>
            <a:r>
              <a:rPr b="1"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 risk analysis phase</a:t>
            </a: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, a process is undertaken to identify risk and alternate solutions.  A prototype is produced at the end of the risk analysis phase. If any risk is found during the risk analysis then alternate solutions are suggested and implemented.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Development Phase:</a:t>
            </a: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 In this phase software is </a:t>
            </a:r>
            <a:r>
              <a:rPr b="1"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developed</a:t>
            </a: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, along with </a:t>
            </a:r>
            <a:r>
              <a:rPr b="1" lang="en-US" sz="1800" u="sng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testing</a:t>
            </a: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 at the end of the phase. Hence in this phase the development and testing is done.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Evaluation phase: </a:t>
            </a: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This phase allows the customer to evaluate the output of the project to date before the project continues to the next spiral.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descr="Image result for spiral model" id="390" name="Google Shape;390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400" y="1295400"/>
            <a:ext cx="4267200" cy="37010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"/>
          <p:cNvSpPr txBox="1"/>
          <p:nvPr>
            <p:ph type="title"/>
          </p:nvPr>
        </p:nvSpPr>
        <p:spPr>
          <a:xfrm>
            <a:off x="152400" y="166510"/>
            <a:ext cx="6781800" cy="7795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23350">
            <a:spAutoFit/>
          </a:bodyPr>
          <a:lstStyle/>
          <a:p>
            <a:pPr indent="0" lvl="0" marL="914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imes New Roman"/>
              <a:buNone/>
            </a:pPr>
            <a:r>
              <a:rPr b="1" lang="en-US" sz="3600">
                <a:latin typeface="Times New Roman"/>
                <a:ea typeface="Times New Roman"/>
                <a:cs typeface="Times New Roman"/>
                <a:sym typeface="Times New Roman"/>
              </a:rPr>
              <a:t>Software Development Life Cycle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8" name="Google Shape;168;p4"/>
          <p:cNvSpPr txBox="1"/>
          <p:nvPr/>
        </p:nvSpPr>
        <p:spPr>
          <a:xfrm>
            <a:off x="304800" y="1267777"/>
            <a:ext cx="7586980" cy="43224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20040" lvl="0" marL="3327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7F46"/>
              </a:buClr>
              <a:buSzPts val="1750"/>
              <a:buFont typeface="Noto Sans Symbols"/>
              <a:buChar char="◻"/>
            </a:pPr>
            <a:r>
              <a:rPr lang="en-US" sz="2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information system goes through a series of</a:t>
            </a:r>
            <a:endParaRPr/>
          </a:p>
          <a:p>
            <a:pPr indent="0" lvl="0" marL="3327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phases from conception to implementation.</a:t>
            </a:r>
            <a:endParaRPr/>
          </a:p>
          <a:p>
            <a:pPr indent="-320040" lvl="0" marL="332740" marR="5080" rtl="0" algn="just">
              <a:lnSpc>
                <a:spcPct val="100000"/>
              </a:lnSpc>
              <a:spcBef>
                <a:spcPts val="705"/>
              </a:spcBef>
              <a:spcAft>
                <a:spcPts val="0"/>
              </a:spcAft>
              <a:buClr>
                <a:srgbClr val="DD7F46"/>
              </a:buClr>
              <a:buSzPts val="1750"/>
              <a:buFont typeface="Noto Sans Symbols"/>
              <a:buChar char="◻"/>
            </a:pPr>
            <a:r>
              <a:rPr lang="en-US" sz="2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process is called the Software-Development Life-Cycle. Various reasons for using a life-cycle model include:-</a:t>
            </a:r>
            <a:endParaRPr/>
          </a:p>
          <a:p>
            <a:pPr indent="-228600" lvl="1" marL="927100" marR="0" rtl="0" algn="l">
              <a:lnSpc>
                <a:spcPct val="100000"/>
              </a:lnSpc>
              <a:spcBef>
                <a:spcPts val="515"/>
              </a:spcBef>
              <a:spcAft>
                <a:spcPts val="0"/>
              </a:spcAft>
              <a:buClr>
                <a:srgbClr val="DD7F46"/>
              </a:buClr>
              <a:buSzPts val="1700"/>
              <a:buFont typeface="Noto Sans Symbols"/>
              <a:buChar char="■"/>
            </a:pPr>
            <a:r>
              <a:rPr b="0" i="0" lang="en-US" sz="2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Helps to understand the entire process</a:t>
            </a:r>
            <a:endParaRPr/>
          </a:p>
          <a:p>
            <a:pPr indent="-228600" lvl="1" marL="927100" marR="0" rtl="0" algn="l">
              <a:lnSpc>
                <a:spcPct val="100000"/>
              </a:lnSpc>
              <a:spcBef>
                <a:spcPts val="505"/>
              </a:spcBef>
              <a:spcAft>
                <a:spcPts val="0"/>
              </a:spcAft>
              <a:buClr>
                <a:srgbClr val="DD7F46"/>
              </a:buClr>
              <a:buSzPts val="1700"/>
              <a:buFont typeface="Noto Sans Symbols"/>
              <a:buChar char="■"/>
            </a:pPr>
            <a:r>
              <a:rPr b="0" i="0" lang="en-US" sz="2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Enforces a structured approach to development</a:t>
            </a:r>
            <a:endParaRPr/>
          </a:p>
          <a:p>
            <a:pPr indent="-228600" lvl="1" marL="927100" marR="0" rtl="0" algn="l">
              <a:lnSpc>
                <a:spcPct val="100000"/>
              </a:lnSpc>
              <a:spcBef>
                <a:spcPts val="490"/>
              </a:spcBef>
              <a:spcAft>
                <a:spcPts val="0"/>
              </a:spcAft>
              <a:buClr>
                <a:srgbClr val="DD7F46"/>
              </a:buClr>
              <a:buSzPts val="1700"/>
              <a:buFont typeface="Noto Sans Symbols"/>
              <a:buChar char="■"/>
            </a:pPr>
            <a:r>
              <a:rPr b="0" i="0" lang="en-US" sz="2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Enables planning of resources in advance</a:t>
            </a:r>
            <a:endParaRPr/>
          </a:p>
          <a:p>
            <a:pPr indent="-228600" lvl="1" marL="927100" marR="0" rtl="0" algn="l">
              <a:lnSpc>
                <a:spcPct val="100000"/>
              </a:lnSpc>
              <a:spcBef>
                <a:spcPts val="505"/>
              </a:spcBef>
              <a:spcAft>
                <a:spcPts val="0"/>
              </a:spcAft>
              <a:buClr>
                <a:srgbClr val="DD7F46"/>
              </a:buClr>
              <a:buSzPts val="1700"/>
              <a:buFont typeface="Noto Sans Symbols"/>
              <a:buChar char="■"/>
            </a:pPr>
            <a:r>
              <a:rPr b="0" i="0" lang="en-US" sz="2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Enables subsequent controls of them</a:t>
            </a:r>
            <a:endParaRPr/>
          </a:p>
          <a:p>
            <a:pPr indent="-228600" lvl="1" marL="9271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DD7F46"/>
              </a:buClr>
              <a:buSzPts val="1700"/>
              <a:buFont typeface="Noto Sans Symbols"/>
              <a:buChar char="■"/>
            </a:pPr>
            <a:r>
              <a:rPr b="0" i="0" lang="en-US" sz="2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Aids management to track progress of the system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0"/>
          <p:cNvSpPr txBox="1"/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Advantages</a:t>
            </a:r>
            <a:endParaRPr/>
          </a:p>
        </p:txBody>
      </p:sp>
      <p:pic>
        <p:nvPicPr>
          <p:cNvPr id="396" name="Google Shape;396;p4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0063" y="2143125"/>
            <a:ext cx="7715250" cy="4357688"/>
          </a:xfrm>
          <a:prstGeom prst="rect">
            <a:avLst/>
          </a:prstGeom>
          <a:noFill/>
          <a:ln>
            <a:noFill/>
          </a:ln>
          <a:effectLst>
            <a:outerShdw rotWithShape="0" algn="ctr" dir="2700000" dist="17961">
              <a:srgbClr val="FFFFFF"/>
            </a:outerShdw>
          </a:effectLst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1"/>
          <p:cNvSpPr txBox="1"/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Disadvantages</a:t>
            </a:r>
            <a:endParaRPr/>
          </a:p>
        </p:txBody>
      </p:sp>
      <p:pic>
        <p:nvPicPr>
          <p:cNvPr id="402" name="Google Shape;402;p4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9119" y="1524000"/>
            <a:ext cx="7358062" cy="4214812"/>
          </a:xfrm>
          <a:prstGeom prst="rect">
            <a:avLst/>
          </a:prstGeom>
          <a:noFill/>
          <a:ln>
            <a:noFill/>
          </a:ln>
          <a:effectLst>
            <a:outerShdw rotWithShape="0" algn="ctr" dir="2700000" dist="17961">
              <a:srgbClr val="FFFFFF"/>
            </a:outerShdw>
          </a:effectLst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42"/>
          <p:cNvSpPr txBox="1"/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When to Use Spiral Model….</a:t>
            </a:r>
            <a:endParaRPr/>
          </a:p>
        </p:txBody>
      </p:sp>
      <p:sp>
        <p:nvSpPr>
          <p:cNvPr id="408" name="Google Shape;408;p42"/>
          <p:cNvSpPr txBox="1"/>
          <p:nvPr>
            <p:ph idx="1" type="body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When costs and risk evaluation is important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For medium to high-risk projects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Long-term project commitment unwise because of potential changes to economic priorities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Users are unsure of their needs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Requirements are complex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New product line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Significant changes are expected (research and exploration)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43"/>
          <p:cNvSpPr txBox="1"/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rebuchet MS"/>
              <a:buNone/>
            </a:pPr>
            <a:r>
              <a:rPr lang="en-US" sz="4100"/>
              <a:t>5. Evolutionary/Incremental Development Model</a:t>
            </a:r>
            <a:endParaRPr/>
          </a:p>
        </p:txBody>
      </p:sp>
      <p:sp>
        <p:nvSpPr>
          <p:cNvPr id="414" name="Google Shape;414;p43"/>
          <p:cNvSpPr txBox="1"/>
          <p:nvPr>
            <p:ph idx="1" type="body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Evolutionary model (aka successive versions or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incremental model):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   &gt; The system is broken down into several modules which can be incrementally implemented and delivered.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First develop the core modules of the system.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The initial product skeleton is refined into increasing levels of capability: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    &gt; by adding new functionalities in successive versions.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44"/>
          <p:cNvSpPr txBox="1"/>
          <p:nvPr>
            <p:ph type="title"/>
          </p:nvPr>
        </p:nvSpPr>
        <p:spPr>
          <a:xfrm>
            <a:off x="457200" y="381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Incremental Model</a:t>
            </a:r>
            <a:endParaRPr/>
          </a:p>
        </p:txBody>
      </p:sp>
      <p:pic>
        <p:nvPicPr>
          <p:cNvPr id="420" name="Google Shape;420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1600200"/>
            <a:ext cx="8077200" cy="4777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45"/>
          <p:cNvSpPr txBox="1"/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t/>
            </a:r>
            <a:endParaRPr/>
          </a:p>
        </p:txBody>
      </p:sp>
      <p:pic>
        <p:nvPicPr>
          <p:cNvPr id="426" name="Google Shape;426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8150" y="2138363"/>
            <a:ext cx="8267700" cy="258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cremental lifecycle model in software testing" id="431" name="Google Shape;431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990600"/>
            <a:ext cx="8313124" cy="4648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2" name="Google Shape;432;p46"/>
          <p:cNvCxnSpPr/>
          <p:nvPr/>
        </p:nvCxnSpPr>
        <p:spPr>
          <a:xfrm flipH="1">
            <a:off x="2743200" y="1752600"/>
            <a:ext cx="5715000" cy="762000"/>
          </a:xfrm>
          <a:prstGeom prst="bentConnector3">
            <a:avLst>
              <a:gd fmla="val -7108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433" name="Google Shape;433;p46"/>
          <p:cNvCxnSpPr/>
          <p:nvPr/>
        </p:nvCxnSpPr>
        <p:spPr>
          <a:xfrm flipH="1">
            <a:off x="2743200" y="3124199"/>
            <a:ext cx="5715000" cy="762000"/>
          </a:xfrm>
          <a:prstGeom prst="bentConnector3">
            <a:avLst>
              <a:gd fmla="val -7108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434" name="Google Shape;434;p46"/>
          <p:cNvSpPr txBox="1"/>
          <p:nvPr/>
        </p:nvSpPr>
        <p:spPr>
          <a:xfrm>
            <a:off x="2133600" y="2971800"/>
            <a:ext cx="272832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47"/>
          <p:cNvSpPr txBox="1"/>
          <p:nvPr>
            <p:ph type="title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rebuchet MS"/>
              <a:buNone/>
            </a:pPr>
            <a:r>
              <a:rPr lang="en-US" sz="4400"/>
              <a:t> Evolutionary Development Model</a:t>
            </a:r>
            <a:endParaRPr/>
          </a:p>
        </p:txBody>
      </p:sp>
      <p:pic>
        <p:nvPicPr>
          <p:cNvPr id="440" name="Google Shape;440;p4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0" y="1676400"/>
            <a:ext cx="5943600" cy="4707817"/>
          </a:xfrm>
          <a:prstGeom prst="rect">
            <a:avLst/>
          </a:prstGeom>
          <a:noFill/>
          <a:ln>
            <a:noFill/>
          </a:ln>
          <a:effectLst>
            <a:outerShdw rotWithShape="0" algn="ctr" dir="2700000" dist="17961">
              <a:srgbClr val="FFFFFF"/>
            </a:outerShdw>
          </a:effectLst>
        </p:spPr>
      </p:pic>
      <p:sp>
        <p:nvSpPr>
          <p:cNvPr id="441" name="Google Shape;441;p47"/>
          <p:cNvSpPr txBox="1"/>
          <p:nvPr/>
        </p:nvSpPr>
        <p:spPr>
          <a:xfrm>
            <a:off x="0" y="1981200"/>
            <a:ext cx="2927596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AutoNum type="arabicPeriod"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Contains many features 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of incremental model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2.  Sometimes referred to 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as </a:t>
            </a:r>
            <a:r>
              <a:rPr b="1" i="1" lang="en-US" sz="1800">
                <a:solidFill>
                  <a:srgbClr val="212D32"/>
                </a:solidFill>
                <a:latin typeface="Trebuchet MS"/>
                <a:ea typeface="Trebuchet MS"/>
                <a:cs typeface="Trebuchet MS"/>
                <a:sym typeface="Trebuchet MS"/>
              </a:rPr>
              <a:t>design a little,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rgbClr val="212D32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build a little,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rgbClr val="212D32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test a little, 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rgbClr val="212D32"/>
                </a:solidFill>
                <a:latin typeface="Trebuchet MS"/>
                <a:ea typeface="Trebuchet MS"/>
                <a:cs typeface="Trebuchet MS"/>
                <a:sym typeface="Trebuchet MS"/>
              </a:rPr>
              <a:t>     deploy a little</a:t>
            </a: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model.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48"/>
          <p:cNvSpPr txBox="1"/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b="1" lang="en-US"/>
              <a:t>Advantages</a:t>
            </a:r>
            <a:endParaRPr/>
          </a:p>
        </p:txBody>
      </p:sp>
      <p:sp>
        <p:nvSpPr>
          <p:cNvPr id="447" name="Google Shape;447;p48"/>
          <p:cNvSpPr txBox="1"/>
          <p:nvPr>
            <p:ph idx="1" type="body"/>
          </p:nvPr>
        </p:nvSpPr>
        <p:spPr>
          <a:xfrm>
            <a:off x="581463" y="1676400"/>
            <a:ext cx="634771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Generates working software quickly and early during the software life cycle.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This model is more flexible – less costly to change scope and requirements.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It is easier to test and debug during a smaller iteration.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In this model customer can respond to each built.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Lowers initial delivery cost.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Easier to manage risk because risky pieces are identified and handled during it’s iteration.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Error reduction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Incremental resource deployment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49"/>
          <p:cNvSpPr txBox="1"/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b="1" lang="en-US"/>
              <a:t>Disadvantages</a:t>
            </a:r>
            <a:endParaRPr/>
          </a:p>
        </p:txBody>
      </p:sp>
      <p:sp>
        <p:nvSpPr>
          <p:cNvPr id="453" name="Google Shape;453;p49"/>
          <p:cNvSpPr txBox="1"/>
          <p:nvPr>
            <p:ph idx="1" type="body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Needs good planning and design.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Needs a clear and complete definition of the whole system before it can be broken down and built incrementally.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Total cost is higher than </a:t>
            </a:r>
            <a:r>
              <a:rPr b="1" lang="en-US"/>
              <a:t>waterfall</a:t>
            </a:r>
            <a:r>
              <a:rPr lang="en-US"/>
              <a:t>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Ad hoc design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Feature division into incremental parts can be non-trivial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5"/>
          <p:cNvSpPr txBox="1"/>
          <p:nvPr>
            <p:ph type="title"/>
          </p:nvPr>
        </p:nvSpPr>
        <p:spPr>
          <a:xfrm>
            <a:off x="76200" y="20002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23350">
            <a:spAutoFit/>
          </a:bodyPr>
          <a:lstStyle/>
          <a:p>
            <a:pPr indent="0" lvl="0" marL="914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imes New Roman"/>
              <a:buNone/>
            </a:pPr>
            <a:r>
              <a:rPr b="1" lang="en-US" sz="3600">
                <a:latin typeface="Times New Roman"/>
                <a:ea typeface="Times New Roman"/>
                <a:cs typeface="Times New Roman"/>
                <a:sym typeface="Times New Roman"/>
              </a:rPr>
              <a:t>Software Development Life Cycle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4" name="Google Shape;174;p5"/>
          <p:cNvSpPr txBox="1"/>
          <p:nvPr/>
        </p:nvSpPr>
        <p:spPr>
          <a:xfrm>
            <a:off x="463174" y="1343025"/>
            <a:ext cx="7388225" cy="8369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20040" lvl="0" marL="3327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7F46"/>
              </a:buClr>
              <a:buSzPts val="1750"/>
              <a:buFont typeface="Noto Sans Symbols"/>
              <a:buChar char="◻"/>
            </a:pPr>
            <a:r>
              <a:rPr lang="en-US" sz="2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 development life-cycle can be divided</a:t>
            </a:r>
            <a:endParaRPr/>
          </a:p>
          <a:p>
            <a:pPr indent="0" lvl="0" marL="3327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into 5-9 phases:</a:t>
            </a:r>
            <a:endParaRPr/>
          </a:p>
        </p:txBody>
      </p:sp>
      <p:sp>
        <p:nvSpPr>
          <p:cNvPr id="175" name="Google Shape;175;p5"/>
          <p:cNvSpPr/>
          <p:nvPr/>
        </p:nvSpPr>
        <p:spPr>
          <a:xfrm>
            <a:off x="675891" y="2425798"/>
            <a:ext cx="7175508" cy="374640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50"/>
          <p:cNvSpPr txBox="1"/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b="1" lang="en-US"/>
              <a:t>When to use</a:t>
            </a:r>
            <a:endParaRPr/>
          </a:p>
        </p:txBody>
      </p:sp>
      <p:sp>
        <p:nvSpPr>
          <p:cNvPr id="459" name="Google Shape;459;p50"/>
          <p:cNvSpPr txBox="1"/>
          <p:nvPr>
            <p:ph idx="1" type="body"/>
          </p:nvPr>
        </p:nvSpPr>
        <p:spPr>
          <a:xfrm>
            <a:off x="609598" y="1676400"/>
            <a:ext cx="634771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This model can be used when the requirements of the complete system are clearly defined and understood.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Major requirements must be defined; however, some details can evolve with time.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There is a need to get a product to the market early.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A new technology is being used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Resources with needed skill set are not available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There are some high risk features and goals.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b="1" lang="en-US"/>
              <a:t>The evolutionary model is well-suited to use in Object-oriented software development projects.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51"/>
          <p:cNvSpPr txBox="1"/>
          <p:nvPr>
            <p:ph type="title"/>
          </p:nvPr>
        </p:nvSpPr>
        <p:spPr>
          <a:xfrm>
            <a:off x="457200" y="457200"/>
            <a:ext cx="8229600" cy="7179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23350">
            <a:spAutoFit/>
          </a:bodyPr>
          <a:lstStyle/>
          <a:p>
            <a:pPr indent="0" lvl="0" marL="914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Times New Roman"/>
              <a:buNone/>
            </a:pPr>
            <a:r>
              <a:rPr b="1" lang="en-US" sz="3200">
                <a:latin typeface="Times New Roman"/>
                <a:ea typeface="Times New Roman"/>
                <a:cs typeface="Times New Roman"/>
                <a:sym typeface="Times New Roman"/>
              </a:rPr>
              <a:t>6.Rapid Application Development(RAD)Model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5" name="Google Shape;465;p51"/>
          <p:cNvSpPr txBox="1"/>
          <p:nvPr/>
        </p:nvSpPr>
        <p:spPr>
          <a:xfrm>
            <a:off x="691388" y="1699528"/>
            <a:ext cx="7997825" cy="42856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20040" lvl="0" marL="33274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7F46"/>
              </a:buClr>
              <a:buSzPts val="1600"/>
              <a:buFont typeface="Noto Sans Symbols"/>
              <a:buChar char="◻"/>
            </a:pPr>
            <a:r>
              <a:rPr lang="en-US" sz="2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Rapid Application Development is a </a:t>
            </a:r>
            <a:r>
              <a:rPr b="1" lang="en-US" sz="2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linear sequential software development process model </a:t>
            </a:r>
            <a:r>
              <a:rPr lang="en-US" sz="2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that emphasizes an extremely </a:t>
            </a:r>
            <a:r>
              <a:rPr b="1" lang="en-US" sz="2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short development cycle</a:t>
            </a:r>
            <a:r>
              <a:rPr lang="en-US" sz="2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0040" lvl="0" marL="332740" marR="5080" rtl="0" algn="just">
              <a:lnSpc>
                <a:spcPct val="100000"/>
              </a:lnSpc>
              <a:spcBef>
                <a:spcPts val="705"/>
              </a:spcBef>
              <a:spcAft>
                <a:spcPts val="0"/>
              </a:spcAft>
              <a:buClr>
                <a:srgbClr val="DD7F46"/>
              </a:buClr>
              <a:buSzPts val="1600"/>
              <a:buFont typeface="Noto Sans Symbols"/>
              <a:buChar char="◻"/>
            </a:pPr>
            <a:r>
              <a:rPr lang="en-US" sz="2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Rapid  application  achieved  by  using  a  </a:t>
            </a:r>
            <a:r>
              <a:rPr b="1" lang="en-US" sz="27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Component Based Construction </a:t>
            </a:r>
            <a:r>
              <a:rPr lang="en-US" sz="2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approach.</a:t>
            </a:r>
            <a:endParaRPr sz="2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0040" lvl="0" marL="332740" marR="5080" rtl="0" algn="just">
              <a:lnSpc>
                <a:spcPct val="100000"/>
              </a:lnSpc>
              <a:spcBef>
                <a:spcPts val="695"/>
              </a:spcBef>
              <a:spcAft>
                <a:spcPts val="0"/>
              </a:spcAft>
              <a:buClr>
                <a:srgbClr val="DD7F46"/>
              </a:buClr>
              <a:buSzPts val="1600"/>
              <a:buFont typeface="Noto Sans Symbols"/>
              <a:buChar char="◻"/>
            </a:pPr>
            <a:r>
              <a:rPr lang="en-US" sz="2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  requirements   are   </a:t>
            </a:r>
            <a:r>
              <a:rPr b="1" lang="en-US" sz="2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well   understood   and   project scope  is  constrained  </a:t>
            </a:r>
            <a:r>
              <a:rPr lang="en-US" sz="2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 </a:t>
            </a:r>
            <a:r>
              <a:rPr b="1" lang="en-US" sz="2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RAD  process  enables  </a:t>
            </a:r>
            <a:r>
              <a:rPr lang="en-US" sz="2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development  team  to  create  a  </a:t>
            </a:r>
            <a:r>
              <a:rPr b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―”fully  functional system” </a:t>
            </a:r>
            <a:r>
              <a:rPr lang="en-US" sz="2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within very short time periods (</a:t>
            </a:r>
            <a:r>
              <a:rPr b="1" lang="en-US" sz="2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e.g., 60 to 90 days</a:t>
            </a:r>
            <a:r>
              <a:rPr lang="en-US" sz="2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).</a:t>
            </a:r>
            <a:endParaRPr sz="2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52"/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53"/>
          <p:cNvSpPr/>
          <p:nvPr/>
        </p:nvSpPr>
        <p:spPr>
          <a:xfrm>
            <a:off x="76200" y="0"/>
            <a:ext cx="9067800" cy="685799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54"/>
          <p:cNvSpPr txBox="1"/>
          <p:nvPr>
            <p:ph type="title"/>
          </p:nvPr>
        </p:nvSpPr>
        <p:spPr>
          <a:xfrm>
            <a:off x="457200" y="304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23350">
            <a:spAutoFit/>
          </a:bodyPr>
          <a:lstStyle/>
          <a:p>
            <a:pPr indent="0" lvl="0" marL="914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imes New Roman"/>
              <a:buNone/>
            </a:pPr>
            <a:r>
              <a:rPr b="1" lang="en-US" sz="3600">
                <a:latin typeface="Times New Roman"/>
                <a:ea typeface="Times New Roman"/>
                <a:cs typeface="Times New Roman"/>
                <a:sym typeface="Times New Roman"/>
              </a:rPr>
              <a:t>RAD Phases :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1" name="Google Shape;481;p54"/>
          <p:cNvSpPr txBox="1"/>
          <p:nvPr/>
        </p:nvSpPr>
        <p:spPr>
          <a:xfrm>
            <a:off x="691388" y="1664068"/>
            <a:ext cx="3822700" cy="42894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20040" lvl="0" marL="3327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7F46"/>
              </a:buClr>
              <a:buSzPts val="1750"/>
              <a:buFont typeface="Noto Sans Symbols"/>
              <a:buChar char="◻"/>
            </a:pPr>
            <a:r>
              <a:rPr lang="en-US" sz="2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Business modeling.</a:t>
            </a:r>
            <a:endParaRPr sz="2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1"/>
              </a:spcBef>
              <a:spcAft>
                <a:spcPts val="0"/>
              </a:spcAft>
              <a:buClr>
                <a:srgbClr val="DD7F46"/>
              </a:buClr>
              <a:buSzPts val="3600"/>
              <a:buFont typeface="Noto Sans Symbols"/>
              <a:buNone/>
            </a:pPr>
            <a:r>
              <a:t/>
            </a:r>
            <a:endParaRPr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0040" lvl="0" marL="3327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7F46"/>
              </a:buClr>
              <a:buSzPts val="1750"/>
              <a:buFont typeface="Noto Sans Symbols"/>
              <a:buChar char="◻"/>
            </a:pPr>
            <a:r>
              <a:rPr lang="en-US" sz="2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modeling.</a:t>
            </a:r>
            <a:endParaRPr sz="2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Clr>
                <a:srgbClr val="DD7F46"/>
              </a:buClr>
              <a:buSzPts val="3600"/>
              <a:buFont typeface="Noto Sans Symbols"/>
              <a:buNone/>
            </a:pPr>
            <a:r>
              <a:t/>
            </a:r>
            <a:endParaRPr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0040" lvl="0" marL="3327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7F46"/>
              </a:buClr>
              <a:buSzPts val="1750"/>
              <a:buFont typeface="Noto Sans Symbols"/>
              <a:buChar char="◻"/>
            </a:pPr>
            <a:r>
              <a:rPr lang="en-US" sz="2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 modeling.</a:t>
            </a:r>
            <a:endParaRPr sz="2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9"/>
              </a:spcBef>
              <a:spcAft>
                <a:spcPts val="0"/>
              </a:spcAft>
              <a:buClr>
                <a:srgbClr val="DD7F46"/>
              </a:buClr>
              <a:buSzPts val="3600"/>
              <a:buFont typeface="Noto Sans Symbols"/>
              <a:buNone/>
            </a:pPr>
            <a:r>
              <a:t/>
            </a:r>
            <a:endParaRPr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0040" lvl="0" marL="3327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7F46"/>
              </a:buClr>
              <a:buSzPts val="1750"/>
              <a:buFont typeface="Noto Sans Symbols"/>
              <a:buChar char="◻"/>
            </a:pPr>
            <a:r>
              <a:rPr lang="en-US" sz="2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Application generation.</a:t>
            </a:r>
            <a:endParaRPr sz="2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7"/>
              </a:spcBef>
              <a:spcAft>
                <a:spcPts val="0"/>
              </a:spcAft>
              <a:buClr>
                <a:srgbClr val="DD7F46"/>
              </a:buClr>
              <a:buSzPts val="3600"/>
              <a:buFont typeface="Noto Sans Symbols"/>
              <a:buNone/>
            </a:pPr>
            <a:r>
              <a:t/>
            </a:r>
            <a:endParaRPr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0040" lvl="0" marL="3327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7F46"/>
              </a:buClr>
              <a:buSzPts val="1750"/>
              <a:buFont typeface="Noto Sans Symbols"/>
              <a:buChar char="◻"/>
            </a:pPr>
            <a:r>
              <a:rPr lang="en-US" sz="2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Testing and turnover.</a:t>
            </a:r>
            <a:endParaRPr sz="2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55"/>
          <p:cNvSpPr txBox="1"/>
          <p:nvPr>
            <p:ph type="title"/>
          </p:nvPr>
        </p:nvSpPr>
        <p:spPr>
          <a:xfrm>
            <a:off x="457200" y="381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23350">
            <a:spAutoFit/>
          </a:bodyPr>
          <a:lstStyle/>
          <a:p>
            <a:pPr indent="0" lvl="0" marL="914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imes New Roman"/>
              <a:buNone/>
            </a:pPr>
            <a:r>
              <a:rPr b="1" lang="en-US" sz="3600">
                <a:latin typeface="Times New Roman"/>
                <a:ea typeface="Times New Roman"/>
                <a:cs typeface="Times New Roman"/>
                <a:sym typeface="Times New Roman"/>
              </a:rPr>
              <a:t>RAD Phases involve: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7" name="Google Shape;487;p55"/>
          <p:cNvSpPr txBox="1"/>
          <p:nvPr/>
        </p:nvSpPr>
        <p:spPr>
          <a:xfrm>
            <a:off x="691388" y="1619157"/>
            <a:ext cx="7809230" cy="46850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20040" lvl="0" marL="3327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7F46"/>
              </a:buClr>
              <a:buSzPts val="1500"/>
              <a:buFont typeface="Noto Sans Symbols"/>
              <a:buChar char="◻"/>
            </a:pPr>
            <a:r>
              <a:rPr b="1"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Business Modeling: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4320" lvl="1" marL="652780" marR="0" rtl="0" algn="l">
              <a:lnSpc>
                <a:spcPct val="107916"/>
              </a:lnSpc>
              <a:spcBef>
                <a:spcPts val="30"/>
              </a:spcBef>
              <a:spcAft>
                <a:spcPts val="0"/>
              </a:spcAft>
              <a:buClr>
                <a:srgbClr val="93B6D2"/>
              </a:buClr>
              <a:buSzPts val="1650"/>
              <a:buFont typeface="Noto Sans Symbols"/>
              <a:buChar char=" 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information ﬂow among business functions 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652780" marR="0" rtl="0" algn="l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modeled in a way that answers the following questions-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2" marL="1384300" marR="0" rtl="0" algn="l">
              <a:lnSpc>
                <a:spcPct val="112708"/>
              </a:lnSpc>
              <a:spcBef>
                <a:spcPts val="0"/>
              </a:spcBef>
              <a:spcAft>
                <a:spcPts val="0"/>
              </a:spcAft>
              <a:buClr>
                <a:srgbClr val="A4AB80"/>
              </a:buClr>
              <a:buSzPts val="180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Where does information come from and go ?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2" marL="1384300" marR="0" rtl="0" algn="l">
              <a:lnSpc>
                <a:spcPct val="112708"/>
              </a:lnSpc>
              <a:spcBef>
                <a:spcPts val="0"/>
              </a:spcBef>
              <a:spcAft>
                <a:spcPts val="0"/>
              </a:spcAft>
              <a:buClr>
                <a:srgbClr val="A4AB80"/>
              </a:buClr>
              <a:buSzPts val="180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Who processes it ?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2" marL="1384300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A4AB80"/>
              </a:buClr>
              <a:buSzPts val="180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information drives the business process?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2" marL="1384300" marR="0" rtl="0" algn="l">
              <a:lnSpc>
                <a:spcPct val="116250"/>
              </a:lnSpc>
              <a:spcBef>
                <a:spcPts val="0"/>
              </a:spcBef>
              <a:spcAft>
                <a:spcPts val="0"/>
              </a:spcAft>
              <a:buClr>
                <a:srgbClr val="A4AB80"/>
              </a:buClr>
              <a:buSzPts val="180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information is generated ?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0040" lvl="0" marL="332740" marR="0" rtl="0" algn="l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>
                <a:srgbClr val="DD7F46"/>
              </a:buClr>
              <a:buSzPts val="1500"/>
              <a:buFont typeface="Noto Sans Symbols"/>
              <a:buChar char="◻"/>
            </a:pPr>
            <a:r>
              <a:rPr b="1"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Modeling: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4320" lvl="1" marL="652780" marR="5080" rtl="0" algn="l">
              <a:lnSpc>
                <a:spcPct val="80100"/>
              </a:lnSpc>
              <a:spcBef>
                <a:spcPts val="600"/>
              </a:spcBef>
              <a:spcAft>
                <a:spcPts val="0"/>
              </a:spcAft>
              <a:buClr>
                <a:srgbClr val="93B6D2"/>
              </a:buClr>
              <a:buSzPts val="1650"/>
              <a:buFont typeface="Noto Sans Symbols"/>
              <a:buChar char=" 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information flow defined as part of the business modeling phase is refined into a set of data objects that are needed to support the business.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4320" lvl="1" marL="652780" marR="208915" rtl="0" algn="just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93B6D2"/>
              </a:buClr>
              <a:buSzPts val="1650"/>
              <a:buFont typeface="Noto Sans Symbols"/>
              <a:buChar char=" 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characteristics (</a:t>
            </a: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called attributes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of each object are identified and the relationships between these objects are defined.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56"/>
          <p:cNvSpPr txBox="1"/>
          <p:nvPr>
            <p:ph type="title"/>
          </p:nvPr>
        </p:nvSpPr>
        <p:spPr>
          <a:xfrm>
            <a:off x="457200" y="381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23350">
            <a:spAutoFit/>
          </a:bodyPr>
          <a:lstStyle/>
          <a:p>
            <a:pPr indent="0" lvl="0" marL="914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imes New Roman"/>
              <a:buNone/>
            </a:pPr>
            <a:r>
              <a:rPr b="1" lang="en-US" sz="3600">
                <a:latin typeface="Times New Roman"/>
                <a:ea typeface="Times New Roman"/>
                <a:cs typeface="Times New Roman"/>
                <a:sym typeface="Times New Roman"/>
              </a:rPr>
              <a:t>RAD Phases involve: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3" name="Google Shape;493;p56"/>
          <p:cNvSpPr txBox="1"/>
          <p:nvPr/>
        </p:nvSpPr>
        <p:spPr>
          <a:xfrm>
            <a:off x="691388" y="1617232"/>
            <a:ext cx="8234045" cy="40220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20040" lvl="0" marL="3327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7F46"/>
              </a:buClr>
              <a:buSzPts val="1600"/>
              <a:buFont typeface="Noto Sans Symbols"/>
              <a:buChar char="◻"/>
            </a:pPr>
            <a:r>
              <a:rPr b="1" lang="en-US" sz="2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 modeling:</a:t>
            </a:r>
            <a:endParaRPr sz="2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4320" lvl="1" marL="652780" marR="299720" rtl="0" algn="l">
              <a:lnSpc>
                <a:spcPct val="95833"/>
              </a:lnSpc>
              <a:spcBef>
                <a:spcPts val="600"/>
              </a:spcBef>
              <a:spcAft>
                <a:spcPts val="0"/>
              </a:spcAft>
              <a:buClr>
                <a:srgbClr val="93B6D2"/>
              </a:buClr>
              <a:buSzPts val="1650"/>
              <a:buFont typeface="Noto Sans Symbols"/>
              <a:buChar char=" 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modeling phase are transformed to achieve the information flow 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necessary to </a:t>
            </a: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 a business function.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4320" lvl="1" marL="652780" marR="0" rtl="0" algn="l">
              <a:lnSpc>
                <a:spcPct val="108124"/>
              </a:lnSpc>
              <a:spcBef>
                <a:spcPts val="45"/>
              </a:spcBef>
              <a:spcAft>
                <a:spcPts val="0"/>
              </a:spcAft>
              <a:buClr>
                <a:srgbClr val="93B6D2"/>
              </a:buClr>
              <a:buSzPts val="1650"/>
              <a:buFont typeface="Noto Sans Symbols"/>
              <a:buChar char=" "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add, modify, delete, or retain a data object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there is a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873125" rtl="0" algn="ctr">
              <a:lnSpc>
                <a:spcPct val="10812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need for description 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which is done in this phase.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0040" lvl="0" marL="332740" marR="0" rtl="0" algn="l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Clr>
                <a:srgbClr val="DD7F46"/>
              </a:buClr>
              <a:buSzPts val="1600"/>
              <a:buFont typeface="Noto Sans Symbols"/>
              <a:buChar char="◻"/>
            </a:pPr>
            <a:r>
              <a:rPr b="1" lang="en-US" sz="2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Application generation:</a:t>
            </a:r>
            <a:endParaRPr sz="2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4320" lvl="1" marL="652780" marR="0" rtl="0" algn="l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>
                <a:srgbClr val="93B6D2"/>
              </a:buClr>
              <a:buSzPts val="1650"/>
              <a:buFont typeface="Noto Sans Symbols"/>
              <a:buChar char=" "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RAD assumes the use of 4 generation techniques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4320" lvl="1" marL="652780" marR="508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93B6D2"/>
              </a:buClr>
              <a:buSzPts val="1650"/>
              <a:buFont typeface="Noto Sans Symbols"/>
              <a:buChar char=" 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Rather than creating software using conventional 3 generation programming languages, the </a:t>
            </a: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RAD process works to reuse existing program components 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(when possible) or created reusable components (when necessary).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57"/>
          <p:cNvSpPr txBox="1"/>
          <p:nvPr>
            <p:ph type="title"/>
          </p:nvPr>
        </p:nvSpPr>
        <p:spPr>
          <a:xfrm>
            <a:off x="457200" y="457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23350">
            <a:spAutoFit/>
          </a:bodyPr>
          <a:lstStyle/>
          <a:p>
            <a:pPr indent="0" lvl="0" marL="914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imes New Roman"/>
              <a:buNone/>
            </a:pPr>
            <a:r>
              <a:rPr b="1" lang="en-US" sz="3600">
                <a:latin typeface="Times New Roman"/>
                <a:ea typeface="Times New Roman"/>
                <a:cs typeface="Times New Roman"/>
                <a:sym typeface="Times New Roman"/>
              </a:rPr>
              <a:t>RAD Phases involve: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9" name="Google Shape;499;p57"/>
          <p:cNvSpPr txBox="1"/>
          <p:nvPr/>
        </p:nvSpPr>
        <p:spPr>
          <a:xfrm>
            <a:off x="154940" y="1702700"/>
            <a:ext cx="8594090" cy="32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20040" lvl="0" marL="3327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7F46"/>
              </a:buClr>
              <a:buSzPts val="1650"/>
              <a:buFont typeface="Noto Sans Symbols"/>
              <a:buChar char="◻"/>
            </a:pPr>
            <a:r>
              <a:rPr b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Testing and Turnover: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4320" lvl="1" marL="652780" marR="5080" rtl="0" algn="l">
              <a:lnSpc>
                <a:spcPct val="100000"/>
              </a:lnSpc>
              <a:spcBef>
                <a:spcPts val="615"/>
              </a:spcBef>
              <a:spcAft>
                <a:spcPts val="0"/>
              </a:spcAft>
              <a:buClr>
                <a:srgbClr val="93B6D2"/>
              </a:buClr>
              <a:buSzPts val="1650"/>
              <a:buFont typeface="Noto Sans Symbols"/>
              <a:buChar char=" 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Since the </a:t>
            </a: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RAD process emphasizes reuse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many of the program components have already been tested.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4320" lvl="1" marL="652780" marR="385445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3B6D2"/>
              </a:buClr>
              <a:buSzPts val="1650"/>
              <a:buFont typeface="Noto Sans Symbols"/>
              <a:buChar char=" 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 we use some these </a:t>
            </a: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already existing	programs 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which	are already	tested.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4320" lvl="1" marL="65278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3B6D2"/>
              </a:buClr>
              <a:buSzPts val="1650"/>
              <a:buFont typeface="Noto Sans Symbols"/>
              <a:buChar char=" 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</a:t>
            </a: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reduces over all testing time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4320" lvl="1" marL="65278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3B6D2"/>
              </a:buClr>
              <a:buSzPts val="1650"/>
              <a:buFont typeface="Noto Sans Symbols"/>
              <a:buChar char=" 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However, </a:t>
            </a: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new components must be tested 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all interfaces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6527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must be </a:t>
            </a: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fully exercised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58"/>
          <p:cNvSpPr txBox="1"/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43850">
            <a:spAutoFit/>
          </a:bodyPr>
          <a:lstStyle/>
          <a:p>
            <a:pPr indent="0" lvl="0" marL="914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imes New Roman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Advantages &amp; Disadvantages of RAD:</a:t>
            </a:r>
            <a:endParaRPr/>
          </a:p>
        </p:txBody>
      </p:sp>
      <p:sp>
        <p:nvSpPr>
          <p:cNvPr id="505" name="Google Shape;505;p58"/>
          <p:cNvSpPr txBox="1"/>
          <p:nvPr/>
        </p:nvSpPr>
        <p:spPr>
          <a:xfrm>
            <a:off x="691388" y="2117656"/>
            <a:ext cx="7995284" cy="37497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20040" lvl="0" marL="3327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7F46"/>
              </a:buClr>
              <a:buSzPts val="1600"/>
              <a:buFont typeface="Noto Sans Symbols"/>
              <a:buChar char="◻"/>
            </a:pPr>
            <a:r>
              <a:rPr b="1" lang="en-US" sz="2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Advantages-</a:t>
            </a:r>
            <a:endParaRPr b="1" sz="2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8440" lvl="0" marL="3327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7F46"/>
              </a:buClr>
              <a:buSzPts val="1600"/>
              <a:buFont typeface="Noto Sans Symbols"/>
              <a:buNone/>
            </a:pPr>
            <a:r>
              <a:t/>
            </a:r>
            <a:endParaRPr b="1" sz="2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0040" lvl="0" marL="3327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1.Reduced</a:t>
            </a: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development time.</a:t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0040" lvl="0" marL="3327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2.Uses </a:t>
            </a: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component-based construction 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emphasizes</a:t>
            </a: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reuse 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</a:t>
            </a: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code generation.(</a:t>
            </a: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Increases reusability of components)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3.Quick initial reviews occur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4.Encourages customer feedback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5.Integration from very beginning solves a lot of </a:t>
            </a:r>
            <a:r>
              <a:rPr b="1"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integration issues</a:t>
            </a: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endParaRPr/>
          </a:p>
          <a:p>
            <a:pPr indent="0" lvl="0" marL="652780" marR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59"/>
          <p:cNvSpPr txBox="1"/>
          <p:nvPr>
            <p:ph idx="1" type="body"/>
          </p:nvPr>
        </p:nvSpPr>
        <p:spPr>
          <a:xfrm>
            <a:off x="381000" y="762000"/>
            <a:ext cx="81534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40000" lnSpcReduction="20000"/>
          </a:bodyPr>
          <a:lstStyle/>
          <a:p>
            <a:pPr indent="-320040" lvl="0" marL="3327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7F46"/>
              </a:buClr>
              <a:buSzPct val="59258"/>
              <a:buFont typeface="Noto Sans Symbols"/>
              <a:buChar char="◻"/>
            </a:pPr>
            <a:r>
              <a:rPr b="1" lang="en-US" sz="5500">
                <a:latin typeface="Times New Roman"/>
                <a:ea typeface="Times New Roman"/>
                <a:cs typeface="Times New Roman"/>
                <a:sym typeface="Times New Roman"/>
              </a:rPr>
              <a:t>Disadvantages-</a:t>
            </a:r>
            <a:endParaRPr/>
          </a:p>
          <a:p>
            <a:pPr indent="-237255" lvl="0" marL="332740" rtl="0" algn="l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Clr>
                <a:srgbClr val="DD7F46"/>
              </a:buClr>
              <a:buSzPct val="59258"/>
              <a:buFont typeface="Noto Sans Symbols"/>
              <a:buNone/>
            </a:pPr>
            <a:r>
              <a:t/>
            </a:r>
            <a:endParaRPr b="1" sz="5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0040" lvl="0" marL="332740" rtl="0" algn="l">
              <a:spcBef>
                <a:spcPts val="50"/>
              </a:spcBef>
              <a:spcAft>
                <a:spcPts val="0"/>
              </a:spcAft>
              <a:buClr>
                <a:srgbClr val="DD7F46"/>
              </a:buClr>
              <a:buSzPct val="59258"/>
              <a:buChar char="►"/>
            </a:pPr>
            <a:r>
              <a:rPr lang="en-US" sz="5500"/>
              <a:t>For large, but scalable projects, RAD requires sufficient human resources to create the right number of RAD teams.</a:t>
            </a:r>
            <a:endParaRPr/>
          </a:p>
          <a:p>
            <a:pPr indent="-320040" lvl="0" marL="332740" rtl="0" algn="l">
              <a:spcBef>
                <a:spcPts val="50"/>
              </a:spcBef>
              <a:spcAft>
                <a:spcPts val="0"/>
              </a:spcAft>
              <a:buClr>
                <a:srgbClr val="DD7F46"/>
              </a:buClr>
              <a:buSzPct val="59258"/>
              <a:buChar char="►"/>
            </a:pPr>
            <a:r>
              <a:rPr lang="en-US" sz="5500"/>
              <a:t>Requires	strong commitment between developers and customers for “rapid-fire” activities</a:t>
            </a:r>
            <a:endParaRPr/>
          </a:p>
          <a:p>
            <a:pPr indent="-320040" lvl="0" marL="332740" rtl="0" algn="l">
              <a:spcBef>
                <a:spcPts val="50"/>
              </a:spcBef>
              <a:spcAft>
                <a:spcPts val="0"/>
              </a:spcAft>
              <a:buClr>
                <a:srgbClr val="DD7F46"/>
              </a:buClr>
              <a:buSzPct val="59258"/>
              <a:buChar char="►"/>
            </a:pPr>
            <a:r>
              <a:rPr lang="en-US" sz="5500"/>
              <a:t>High	performance	requirements	maybe	can’t	meet (requires tuning the components).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80000"/>
              <a:buChar char="►"/>
            </a:pPr>
            <a:r>
              <a:rPr lang="en-US" sz="5500"/>
              <a:t>Depends on strong team and individual performances for identifying business requirements.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80000"/>
              <a:buChar char="►"/>
            </a:pPr>
            <a:r>
              <a:rPr lang="en-US" sz="5500"/>
              <a:t>Only system that can be modularized can be built using RAD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80000"/>
              <a:buChar char="►"/>
            </a:pPr>
            <a:r>
              <a:rPr lang="en-US" sz="5500"/>
              <a:t>Requires highly skilled developers/designers.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80000"/>
              <a:buChar char="►"/>
            </a:pPr>
            <a:r>
              <a:rPr lang="en-US" sz="5500"/>
              <a:t>High dependency on modeling skills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80000"/>
              <a:buChar char="►"/>
            </a:pPr>
            <a:r>
              <a:rPr lang="en-US" sz="5500"/>
              <a:t>Inapplicable to cheaper projects as cost of modeling and automated code generation is very high.</a:t>
            </a:r>
            <a:endParaRPr/>
          </a:p>
          <a:p>
            <a:pPr indent="-306324" lvl="0" marL="34290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6"/>
          <p:cNvSpPr txBox="1"/>
          <p:nvPr>
            <p:ph type="title"/>
          </p:nvPr>
        </p:nvSpPr>
        <p:spPr>
          <a:xfrm>
            <a:off x="612140" y="302935"/>
            <a:ext cx="7919719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rebuchet MS"/>
              <a:buNone/>
            </a:pPr>
            <a:r>
              <a:rPr b="1" lang="en-US"/>
              <a:t>Outputs of SDLC Phases</a:t>
            </a:r>
            <a:endParaRPr/>
          </a:p>
        </p:txBody>
      </p:sp>
      <p:sp>
        <p:nvSpPr>
          <p:cNvPr id="181" name="Google Shape;181;p6"/>
          <p:cNvSpPr txBox="1"/>
          <p:nvPr>
            <p:ph idx="1" type="body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1459" lvl="0" marL="34290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graphicFrame>
        <p:nvGraphicFramePr>
          <p:cNvPr id="182" name="Google Shape;182;p6"/>
          <p:cNvGraphicFramePr/>
          <p:nvPr/>
        </p:nvGraphicFramePr>
        <p:xfrm>
          <a:off x="228600" y="10668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{851CF1E8-E5BD-49A3-BD47-70785D1F219B}</a:tableStyleId>
              </a:tblPr>
              <a:tblGrid>
                <a:gridCol w="1828800"/>
                <a:gridCol w="2819400"/>
                <a:gridCol w="4114800"/>
              </a:tblGrid>
              <a:tr h="531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SDLC Phase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Input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Output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992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Requirement gathering /elicitation/Initial phase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Customer or user requirement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URS (user requirement specification)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31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Analysis phase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URS document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SRS (Software Requirement Specification)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31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Designing Phase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SRS document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TDD(Technical design document) [UML</a:t>
                      </a:r>
                      <a:r>
                        <a:rPr lang="en-US" sz="1600"/>
                        <a:t> diagrams etc.]</a:t>
                      </a:r>
                      <a:br>
                        <a:rPr lang="en-US" sz="1600"/>
                      </a:br>
                      <a:endParaRPr sz="1600"/>
                    </a:p>
                  </a:txBody>
                  <a:tcPr marT="45725" marB="45725" marR="91450" marL="91450"/>
                </a:tc>
              </a:tr>
              <a:tr h="531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Coding phase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TDD 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Developed software , Abstract</a:t>
                      </a:r>
                      <a:r>
                        <a:rPr lang="en-US" sz="1600"/>
                        <a:t> code</a:t>
                      </a:r>
                      <a:endParaRPr sz="1600"/>
                    </a:p>
                  </a:txBody>
                  <a:tcPr marT="45725" marB="45725" marR="91450" marL="91450"/>
                </a:tc>
              </a:tr>
              <a:tr h="531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Testing Phase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Developed software(Build),Test Case,Test Environment.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Quality Product,Test Deliverables,Test Reports, modification/change request.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31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Implementation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Quality product,Tested and build module / application / solution.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Real time Issues, Application live for User Acceptance Testing and ensure its running with out bug and errors, Operational System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1434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Maintenance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Operational system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 working business solution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60"/>
          <p:cNvSpPr txBox="1"/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b="1" lang="en-US"/>
              <a:t>When to use RAD model:</a:t>
            </a:r>
            <a:endParaRPr/>
          </a:p>
        </p:txBody>
      </p:sp>
      <p:sp>
        <p:nvSpPr>
          <p:cNvPr id="516" name="Google Shape;516;p60"/>
          <p:cNvSpPr txBox="1"/>
          <p:nvPr>
            <p:ph idx="1" type="body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ct val="79999"/>
              <a:buChar char="►"/>
            </a:pPr>
            <a:r>
              <a:rPr lang="en-US"/>
              <a:t>RAD should be used when there is a need to create a system that can be modularized in 2-3 months of time.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US"/>
              <a:t>It should be used if there’s high availability of designers for modeling and the budget is high enough to afford their cost along with the cost of automated code generating tools.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US"/>
              <a:t>RAD </a:t>
            </a:r>
            <a:r>
              <a:rPr b="1" lang="en-US"/>
              <a:t>SDLC model</a:t>
            </a:r>
            <a:r>
              <a:rPr lang="en-US"/>
              <a:t> should be chosen only if resources with high business knowledge are available and there is a need to produce the system in a short span of time (2-3 months).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b="1" lang="en-US"/>
              <a:t>For customized software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b="1" lang="en-US"/>
              <a:t>For Non-critical software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b="1" lang="en-US"/>
              <a:t>For highly constraint project schedule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b="1" lang="en-US"/>
              <a:t>For large software</a:t>
            </a:r>
            <a:endParaRPr b="1"/>
          </a:p>
          <a:p>
            <a:pPr indent="-258318" lvl="0" marL="34290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61"/>
          <p:cNvSpPr txBox="1"/>
          <p:nvPr>
            <p:ph type="title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23350">
            <a:spAutoFit/>
          </a:bodyPr>
          <a:lstStyle/>
          <a:p>
            <a:pPr indent="0" lvl="0" marL="914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imes New Roman"/>
              <a:buNone/>
            </a:pPr>
            <a:r>
              <a:rPr b="1" lang="en-US" sz="3600">
                <a:latin typeface="Times New Roman"/>
                <a:ea typeface="Times New Roman"/>
                <a:cs typeface="Times New Roman"/>
                <a:sym typeface="Times New Roman"/>
              </a:rPr>
              <a:t>Selection of a Life Cycle Model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2" name="Google Shape;522;p61"/>
          <p:cNvSpPr txBox="1"/>
          <p:nvPr/>
        </p:nvSpPr>
        <p:spPr>
          <a:xfrm>
            <a:off x="691388" y="1704315"/>
            <a:ext cx="5417185" cy="2289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20040" lvl="0" marL="3327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7F46"/>
              </a:buClr>
              <a:buSzPts val="1750"/>
              <a:buFont typeface="Noto Sans Symbols"/>
              <a:buChar char="◻"/>
            </a:pPr>
            <a:r>
              <a:rPr b="1" lang="en-US" sz="2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Selection of a model is based on:</a:t>
            </a:r>
            <a:endParaRPr sz="2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4320" lvl="1" marL="652780" marR="0" rtl="0" algn="l">
              <a:lnSpc>
                <a:spcPct val="100000"/>
              </a:lnSpc>
              <a:spcBef>
                <a:spcPts val="610"/>
              </a:spcBef>
              <a:spcAft>
                <a:spcPts val="0"/>
              </a:spcAft>
              <a:buClr>
                <a:srgbClr val="93B6D2"/>
              </a:buClr>
              <a:buSzPts val="1800"/>
              <a:buFont typeface="Noto Sans Symbols"/>
              <a:buChar char=" "/>
            </a:pPr>
            <a:r>
              <a:rPr b="0" i="0" lang="en-US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Requirements.</a:t>
            </a:r>
            <a:endParaRPr b="0" i="0" sz="2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4320" lvl="1" marL="65278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3B6D2"/>
              </a:buClr>
              <a:buSzPts val="1800"/>
              <a:buFont typeface="Noto Sans Symbols"/>
              <a:buChar char=" "/>
            </a:pPr>
            <a:r>
              <a:rPr b="0" i="0" lang="en-US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Development team.</a:t>
            </a:r>
            <a:endParaRPr b="0" i="0" sz="2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4320" lvl="1" marL="65278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3B6D2"/>
              </a:buClr>
              <a:buSzPts val="1800"/>
              <a:buFont typeface="Noto Sans Symbols"/>
              <a:buChar char=" "/>
            </a:pPr>
            <a:r>
              <a:rPr b="0" i="0" lang="en-US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Users.</a:t>
            </a:r>
            <a:endParaRPr b="0" i="0" sz="2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4320" lvl="1" marL="65278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3B6D2"/>
              </a:buClr>
              <a:buSzPts val="1800"/>
              <a:buFont typeface="Noto Sans Symbols"/>
              <a:buChar char=" "/>
            </a:pPr>
            <a:r>
              <a:rPr b="0" i="0" lang="en-US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type and associated risk.</a:t>
            </a:r>
            <a:endParaRPr b="0" i="0" sz="2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62"/>
          <p:cNvSpPr txBox="1"/>
          <p:nvPr/>
        </p:nvSpPr>
        <p:spPr>
          <a:xfrm>
            <a:off x="1069650" y="508776"/>
            <a:ext cx="7713345" cy="4832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775F54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Based</a:t>
            </a:r>
            <a:r>
              <a:rPr lang="en-US" sz="3600">
                <a:solidFill>
                  <a:srgbClr val="775F5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>
                <a:solidFill>
                  <a:srgbClr val="775F54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On</a:t>
            </a:r>
            <a:r>
              <a:rPr lang="en-US" sz="3600">
                <a:solidFill>
                  <a:srgbClr val="775F5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>
                <a:solidFill>
                  <a:srgbClr val="775F54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Characteristics</a:t>
            </a:r>
            <a:r>
              <a:rPr lang="en-US" sz="3600">
                <a:solidFill>
                  <a:srgbClr val="775F5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>
                <a:solidFill>
                  <a:srgbClr val="775F54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Of</a:t>
            </a:r>
            <a:r>
              <a:rPr lang="en-US" sz="3600">
                <a:solidFill>
                  <a:srgbClr val="775F5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>
                <a:solidFill>
                  <a:srgbClr val="775F54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Requirements</a:t>
            </a:r>
            <a:endParaRPr sz="36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28" name="Google Shape;528;p62"/>
          <p:cNvSpPr/>
          <p:nvPr/>
        </p:nvSpPr>
        <p:spPr>
          <a:xfrm>
            <a:off x="381000" y="1266840"/>
            <a:ext cx="8229600" cy="498155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63"/>
          <p:cNvSpPr txBox="1"/>
          <p:nvPr>
            <p:ph type="title"/>
          </p:nvPr>
        </p:nvSpPr>
        <p:spPr>
          <a:xfrm>
            <a:off x="457200" y="304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05825">
            <a:spAutoFit/>
          </a:bodyPr>
          <a:lstStyle/>
          <a:p>
            <a:pPr indent="0" lvl="0" marL="88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 sz="3600"/>
              <a:t>Based</a:t>
            </a: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/>
              <a:t>On</a:t>
            </a: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/>
              <a:t>Status</a:t>
            </a: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/>
              <a:t>Of</a:t>
            </a: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/>
              <a:t>Development</a:t>
            </a: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/>
              <a:t>Team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4" name="Google Shape;534;p63"/>
          <p:cNvSpPr/>
          <p:nvPr/>
        </p:nvSpPr>
        <p:spPr>
          <a:xfrm>
            <a:off x="457200" y="1628790"/>
            <a:ext cx="8305800" cy="469580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64"/>
          <p:cNvSpPr txBox="1"/>
          <p:nvPr>
            <p:ph type="title"/>
          </p:nvPr>
        </p:nvSpPr>
        <p:spPr>
          <a:xfrm>
            <a:off x="457200" y="381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0625">
            <a:spAutoFit/>
          </a:bodyPr>
          <a:lstStyle/>
          <a:p>
            <a:pPr indent="0" lvl="0" marL="88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</a:pPr>
            <a:r>
              <a:rPr lang="en-US" sz="4400"/>
              <a:t>Based</a:t>
            </a:r>
            <a:r>
              <a:rPr lang="en-US" sz="4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400"/>
              <a:t>On</a:t>
            </a:r>
            <a:r>
              <a:rPr lang="en-US" sz="4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400">
                <a:latin typeface="Twentieth Century"/>
                <a:ea typeface="Twentieth Century"/>
                <a:cs typeface="Twentieth Century"/>
                <a:sym typeface="Twentieth Century"/>
              </a:rPr>
              <a:t>User’s Participation</a:t>
            </a:r>
            <a:endParaRPr sz="440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40" name="Google Shape;540;p64"/>
          <p:cNvSpPr/>
          <p:nvPr/>
        </p:nvSpPr>
        <p:spPr>
          <a:xfrm>
            <a:off x="307503" y="1633606"/>
            <a:ext cx="8379317" cy="484339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65"/>
          <p:cNvSpPr txBox="1"/>
          <p:nvPr>
            <p:ph type="title"/>
          </p:nvPr>
        </p:nvSpPr>
        <p:spPr>
          <a:xfrm>
            <a:off x="457200" y="337560"/>
            <a:ext cx="8229600" cy="1338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28600">
            <a:spAutoFit/>
          </a:bodyPr>
          <a:lstStyle/>
          <a:p>
            <a:pPr indent="0" lvl="0" marL="88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 sz="3600"/>
              <a:t>Based</a:t>
            </a: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/>
              <a:t>On</a:t>
            </a: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/>
              <a:t>Type</a:t>
            </a: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/>
              <a:t>Of</a:t>
            </a: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/>
              <a:t>Project</a:t>
            </a: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/>
              <a:t>With</a:t>
            </a: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/>
              <a:t>Associated</a:t>
            </a: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/>
              <a:t>Risk</a:t>
            </a:r>
            <a:endParaRPr/>
          </a:p>
        </p:txBody>
      </p:sp>
      <p:sp>
        <p:nvSpPr>
          <p:cNvPr id="546" name="Google Shape;546;p65"/>
          <p:cNvSpPr/>
          <p:nvPr/>
        </p:nvSpPr>
        <p:spPr>
          <a:xfrm>
            <a:off x="533400" y="1676400"/>
            <a:ext cx="8001000" cy="47244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1" name="Google Shape;551;p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9150" y="646097"/>
            <a:ext cx="7562850" cy="6059503"/>
          </a:xfrm>
          <a:prstGeom prst="rect">
            <a:avLst/>
          </a:prstGeom>
          <a:noFill/>
          <a:ln>
            <a:noFill/>
          </a:ln>
        </p:spPr>
      </p:pic>
      <p:sp>
        <p:nvSpPr>
          <p:cNvPr id="552" name="Google Shape;552;p66"/>
          <p:cNvSpPr txBox="1"/>
          <p:nvPr/>
        </p:nvSpPr>
        <p:spPr>
          <a:xfrm>
            <a:off x="457200" y="152400"/>
            <a:ext cx="859934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 u="sng">
                <a:solidFill>
                  <a:srgbClr val="C00000"/>
                </a:solidFill>
                <a:latin typeface="Trebuchet MS"/>
                <a:ea typeface="Trebuchet MS"/>
                <a:cs typeface="Trebuchet MS"/>
                <a:sym typeface="Trebuchet MS"/>
              </a:rPr>
              <a:t>Comparison/Selection of various Software Models</a:t>
            </a: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67"/>
          <p:cNvSpPr txBox="1"/>
          <p:nvPr/>
        </p:nvSpPr>
        <p:spPr>
          <a:xfrm>
            <a:off x="2895600" y="2819400"/>
            <a:ext cx="3728521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6C911C"/>
                </a:solidFill>
                <a:latin typeface="Trebuchet MS"/>
                <a:ea typeface="Trebuchet MS"/>
                <a:cs typeface="Trebuchet MS"/>
                <a:sym typeface="Trebuchet MS"/>
              </a:rPr>
              <a:t>END OF Unit-II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 result for sdlc" id="187" name="Google Shape;18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762000"/>
            <a:ext cx="6768660" cy="426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7"/>
          <p:cNvSpPr txBox="1"/>
          <p:nvPr/>
        </p:nvSpPr>
        <p:spPr>
          <a:xfrm>
            <a:off x="1600200" y="5791200"/>
            <a:ext cx="613719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Software Development Life Cycle (SDLC)</a:t>
            </a:r>
            <a:endParaRPr/>
          </a:p>
        </p:txBody>
      </p:sp>
      <p:sp>
        <p:nvSpPr>
          <p:cNvPr id="189" name="Google Shape;189;p7"/>
          <p:cNvSpPr txBox="1"/>
          <p:nvPr/>
        </p:nvSpPr>
        <p:spPr>
          <a:xfrm>
            <a:off x="6099114" y="545068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r>
            <a:endParaRPr/>
          </a:p>
        </p:txBody>
      </p:sp>
      <p:sp>
        <p:nvSpPr>
          <p:cNvPr id="190" name="Google Shape;190;p7"/>
          <p:cNvSpPr txBox="1"/>
          <p:nvPr/>
        </p:nvSpPr>
        <p:spPr>
          <a:xfrm>
            <a:off x="7696200" y="1447800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  <a:endParaRPr/>
          </a:p>
        </p:txBody>
      </p:sp>
      <p:sp>
        <p:nvSpPr>
          <p:cNvPr id="191" name="Google Shape;191;p7"/>
          <p:cNvSpPr txBox="1"/>
          <p:nvPr/>
        </p:nvSpPr>
        <p:spPr>
          <a:xfrm>
            <a:off x="7848600" y="3364468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3</a:t>
            </a:r>
            <a:endParaRPr/>
          </a:p>
        </p:txBody>
      </p:sp>
      <p:sp>
        <p:nvSpPr>
          <p:cNvPr id="192" name="Google Shape;192;p7"/>
          <p:cNvSpPr txBox="1"/>
          <p:nvPr/>
        </p:nvSpPr>
        <p:spPr>
          <a:xfrm>
            <a:off x="7696200" y="4648200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4</a:t>
            </a:r>
            <a:endParaRPr/>
          </a:p>
        </p:txBody>
      </p:sp>
      <p:sp>
        <p:nvSpPr>
          <p:cNvPr id="193" name="Google Shape;193;p7"/>
          <p:cNvSpPr txBox="1"/>
          <p:nvPr/>
        </p:nvSpPr>
        <p:spPr>
          <a:xfrm>
            <a:off x="609600" y="4724400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5</a:t>
            </a:r>
            <a:endParaRPr/>
          </a:p>
        </p:txBody>
      </p:sp>
      <p:sp>
        <p:nvSpPr>
          <p:cNvPr id="194" name="Google Shape;194;p7"/>
          <p:cNvSpPr txBox="1"/>
          <p:nvPr/>
        </p:nvSpPr>
        <p:spPr>
          <a:xfrm>
            <a:off x="304800" y="3352800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6</a:t>
            </a:r>
            <a:endParaRPr/>
          </a:p>
        </p:txBody>
      </p:sp>
      <p:sp>
        <p:nvSpPr>
          <p:cNvPr id="195" name="Google Shape;195;p7"/>
          <p:cNvSpPr txBox="1"/>
          <p:nvPr/>
        </p:nvSpPr>
        <p:spPr>
          <a:xfrm>
            <a:off x="838200" y="1600200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7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8"/>
          <p:cNvSpPr txBox="1"/>
          <p:nvPr>
            <p:ph type="title"/>
          </p:nvPr>
        </p:nvSpPr>
        <p:spPr>
          <a:xfrm>
            <a:off x="457200" y="381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23350">
            <a:spAutoFit/>
          </a:bodyPr>
          <a:lstStyle/>
          <a:p>
            <a:pPr indent="0" lvl="0" marL="914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imes New Roman"/>
              <a:buNone/>
            </a:pPr>
            <a:r>
              <a:rPr b="1" lang="en-US" sz="3600">
                <a:latin typeface="Times New Roman"/>
                <a:ea typeface="Times New Roman"/>
                <a:cs typeface="Times New Roman"/>
                <a:sym typeface="Times New Roman"/>
              </a:rPr>
              <a:t>Software Development Life Cycle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1" name="Google Shape;201;p8"/>
          <p:cNvSpPr txBox="1"/>
          <p:nvPr/>
        </p:nvSpPr>
        <p:spPr>
          <a:xfrm>
            <a:off x="691388" y="1713036"/>
            <a:ext cx="6984365" cy="36188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A8432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Background on software process models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0040" lvl="0" marL="332740" marR="0" rtl="0" algn="l">
              <a:lnSpc>
                <a:spcPct val="100000"/>
              </a:lnSpc>
              <a:spcBef>
                <a:spcPts val="705"/>
              </a:spcBef>
              <a:spcAft>
                <a:spcPts val="0"/>
              </a:spcAft>
              <a:buClr>
                <a:srgbClr val="DD7F46"/>
              </a:buClr>
              <a:buSzPts val="1750"/>
              <a:buFont typeface="Noto Sans Symbols"/>
              <a:buChar char="⮚"/>
            </a:pPr>
            <a:r>
              <a:rPr b="1" lang="en-US" sz="2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1950 </a:t>
            </a:r>
            <a:r>
              <a:rPr b="1" lang="en-US" sz="29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：</a:t>
            </a:r>
            <a:r>
              <a:rPr b="1" lang="en-US" sz="2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Code-and-fix model</a:t>
            </a:r>
            <a:endParaRPr sz="2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0040" lvl="0" marL="332740" marR="0" rtl="0" algn="l">
              <a:lnSpc>
                <a:spcPct val="100000"/>
              </a:lnSpc>
              <a:spcBef>
                <a:spcPts val="695"/>
              </a:spcBef>
              <a:spcAft>
                <a:spcPts val="0"/>
              </a:spcAft>
              <a:buClr>
                <a:srgbClr val="DD7F46"/>
              </a:buClr>
              <a:buSzPts val="1750"/>
              <a:buFont typeface="Noto Sans Symbols"/>
              <a:buChar char="⮚"/>
            </a:pPr>
            <a:r>
              <a:rPr b="1" lang="en-US" sz="2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1956 </a:t>
            </a:r>
            <a:r>
              <a:rPr b="1" lang="en-US" sz="29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： </a:t>
            </a:r>
            <a:r>
              <a:rPr b="1" lang="en-US" sz="2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Stage-wise model (Bengington )</a:t>
            </a:r>
            <a:endParaRPr sz="2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0040" lvl="0" marL="332740" marR="0" rtl="0" algn="l">
              <a:lnSpc>
                <a:spcPct val="100000"/>
              </a:lnSpc>
              <a:spcBef>
                <a:spcPts val="710"/>
              </a:spcBef>
              <a:spcAft>
                <a:spcPts val="0"/>
              </a:spcAft>
              <a:buClr>
                <a:srgbClr val="DD7F46"/>
              </a:buClr>
              <a:buSzPts val="1750"/>
              <a:buFont typeface="Noto Sans Symbols"/>
              <a:buChar char="⮚"/>
            </a:pPr>
            <a:r>
              <a:rPr b="1" lang="en-US" sz="2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1970 </a:t>
            </a:r>
            <a:r>
              <a:rPr b="1" lang="en-US" sz="29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： </a:t>
            </a:r>
            <a:r>
              <a:rPr b="1" lang="en-US" sz="2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Waterfall model (Royce)</a:t>
            </a:r>
            <a:endParaRPr sz="2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0040" lvl="0" marL="332740" marR="0" rtl="0" algn="l">
              <a:lnSpc>
                <a:spcPct val="100000"/>
              </a:lnSpc>
              <a:spcBef>
                <a:spcPts val="695"/>
              </a:spcBef>
              <a:spcAft>
                <a:spcPts val="0"/>
              </a:spcAft>
              <a:buClr>
                <a:srgbClr val="DD7F46"/>
              </a:buClr>
              <a:buSzPts val="1750"/>
              <a:buFont typeface="Noto Sans Symbols"/>
              <a:buChar char="⮚"/>
            </a:pPr>
            <a:r>
              <a:rPr b="1" lang="en-US" sz="2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1971	</a:t>
            </a:r>
            <a:r>
              <a:rPr b="1" lang="en-US" sz="29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： </a:t>
            </a:r>
            <a:r>
              <a:rPr b="1" lang="en-US" sz="2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Incremental model(Mills)</a:t>
            </a:r>
            <a:endParaRPr sz="2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0040" lvl="0" marL="33274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DD7F46"/>
              </a:buClr>
              <a:buSzPts val="1750"/>
              <a:buFont typeface="Noto Sans Symbols"/>
              <a:buChar char="⮚"/>
            </a:pPr>
            <a:r>
              <a:rPr b="1" lang="en-US" sz="2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1977	</a:t>
            </a:r>
            <a:r>
              <a:rPr b="1" lang="en-US" sz="29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： </a:t>
            </a:r>
            <a:r>
              <a:rPr b="1" lang="en-US" sz="2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Prototyping model(Bally)</a:t>
            </a:r>
            <a:endParaRPr sz="2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0040" lvl="0" marL="332740" marR="0" rtl="0" algn="l">
              <a:lnSpc>
                <a:spcPct val="100000"/>
              </a:lnSpc>
              <a:spcBef>
                <a:spcPts val="705"/>
              </a:spcBef>
              <a:spcAft>
                <a:spcPts val="0"/>
              </a:spcAft>
              <a:buClr>
                <a:srgbClr val="DD7F46"/>
              </a:buClr>
              <a:buSzPts val="1750"/>
              <a:buFont typeface="Noto Sans Symbols"/>
              <a:buChar char="⮚"/>
            </a:pPr>
            <a:r>
              <a:rPr b="1" lang="en-US" sz="2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1988 </a:t>
            </a:r>
            <a:r>
              <a:rPr b="1" lang="en-US" sz="29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： </a:t>
            </a:r>
            <a:r>
              <a:rPr b="1" lang="en-US" sz="2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Spiral model(Boehm)</a:t>
            </a:r>
            <a:endParaRPr sz="2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9"/>
          <p:cNvSpPr txBox="1"/>
          <p:nvPr>
            <p:ph type="title"/>
          </p:nvPr>
        </p:nvSpPr>
        <p:spPr>
          <a:xfrm>
            <a:off x="457200" y="304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83050">
            <a:spAutoFit/>
          </a:bodyPr>
          <a:lstStyle/>
          <a:p>
            <a:pPr indent="0" lvl="0" marL="88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wentieth Century"/>
              <a:buNone/>
            </a:pPr>
            <a:r>
              <a:rPr b="1" lang="en-US" sz="4000">
                <a:latin typeface="Twentieth Century"/>
                <a:ea typeface="Twentieth Century"/>
                <a:cs typeface="Twentieth Century"/>
                <a:sym typeface="Twentieth Century"/>
              </a:rPr>
              <a:t>Generic</a:t>
            </a:r>
            <a:r>
              <a:rPr b="1" lang="en-US" sz="4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4000">
                <a:latin typeface="Twentieth Century"/>
                <a:ea typeface="Twentieth Century"/>
                <a:cs typeface="Twentieth Century"/>
                <a:sym typeface="Twentieth Century"/>
              </a:rPr>
              <a:t>S/W</a:t>
            </a:r>
            <a:r>
              <a:rPr b="1" lang="en-US" sz="4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4000">
                <a:latin typeface="Twentieth Century"/>
                <a:ea typeface="Twentieth Century"/>
                <a:cs typeface="Twentieth Century"/>
                <a:sym typeface="Twentieth Century"/>
              </a:rPr>
              <a:t>Process</a:t>
            </a:r>
            <a:r>
              <a:rPr b="1" lang="en-US" sz="4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4000">
                <a:latin typeface="Twentieth Century"/>
                <a:ea typeface="Twentieth Century"/>
                <a:cs typeface="Twentieth Century"/>
                <a:sym typeface="Twentieth Century"/>
              </a:rPr>
              <a:t>Models-</a:t>
            </a:r>
            <a:endParaRPr sz="400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07" name="Google Shape;207;p9"/>
          <p:cNvSpPr/>
          <p:nvPr/>
        </p:nvSpPr>
        <p:spPr>
          <a:xfrm>
            <a:off x="271462" y="1600200"/>
            <a:ext cx="8601090" cy="48006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2018-02-01T03:47:34Z</dcterms:created>
  <dc:creator>Richa</dc:creator>
</cp:coreProperties>
</file>