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61" r:id="rId4"/>
    <p:sldId id="262" r:id="rId5"/>
    <p:sldId id="263" r:id="rId6"/>
    <p:sldId id="265" r:id="rId7"/>
    <p:sldId id="267" r:id="rId8"/>
    <p:sldId id="268" r:id="rId9"/>
    <p:sldId id="270" r:id="rId10"/>
    <p:sldId id="271" r:id="rId11"/>
    <p:sldId id="273" r:id="rId12"/>
    <p:sldId id="276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F6A7-A6C3-4774-908F-D816EDC6FC2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F15B3-34CA-4DCD-A62E-EF20FD3B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4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195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27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5" name="Google Shape;4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815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9" name="Google Shape;4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578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7" name="Google Shape;52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875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5" name="Google Shape;53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510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395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902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738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6" name="Google Shape;3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7371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92" name="Google Shape;3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819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8" name="Google Shape;4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413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6" name="Google Shape;4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295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900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0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0"/>
          <p:cNvSpPr txBox="1"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150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0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0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9"/>
          <p:cNvSpPr txBox="1"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9"/>
          <p:cNvSpPr>
            <a:spLocks noGrp="1"/>
          </p:cNvSpPr>
          <p:nvPr>
            <p:ph type="pic" idx="2"/>
          </p:nvPr>
        </p:nvSpPr>
        <p:spPr>
          <a:xfrm>
            <a:off x="812799" y="609600"/>
            <a:ext cx="8463619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59"/>
          <p:cNvSpPr txBox="1">
            <a:spLocks noGrp="1"/>
          </p:cNvSpPr>
          <p:nvPr>
            <p:ph type="body" idx="1"/>
          </p:nvPr>
        </p:nvSpPr>
        <p:spPr>
          <a:xfrm>
            <a:off x="812799" y="5367338"/>
            <a:ext cx="8463619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159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9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9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6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0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0"/>
          <p:cNvSpPr txBox="1"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0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0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0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7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1"/>
          <p:cNvSpPr txBox="1"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1"/>
          <p:cNvSpPr txBox="1">
            <a:spLocks noGrp="1"/>
          </p:cNvSpPr>
          <p:nvPr>
            <p:ph type="body" idx="1"/>
          </p:nvPr>
        </p:nvSpPr>
        <p:spPr>
          <a:xfrm>
            <a:off x="1468099" y="3632200"/>
            <a:ext cx="722640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6" name="Google Shape;106;p161"/>
          <p:cNvSpPr txBox="1">
            <a:spLocks noGrp="1"/>
          </p:cNvSpPr>
          <p:nvPr>
            <p:ph type="body" idx="2"/>
          </p:nvPr>
        </p:nvSpPr>
        <p:spPr>
          <a:xfrm>
            <a:off x="812798" y="4470400"/>
            <a:ext cx="8463620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1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1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1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  <p:sp>
        <p:nvSpPr>
          <p:cNvPr id="110" name="Google Shape;110;p161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kern="0">
                <a:solidFill>
                  <a:srgbClr val="BFE471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1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kern="0">
                <a:solidFill>
                  <a:srgbClr val="BFE471"/>
                </a:solidFill>
                <a:ea typeface="Arial"/>
                <a:cs typeface="Arial"/>
                <a:sym typeface="Arial"/>
              </a:rPr>
              <a:t>”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6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2"/>
          <p:cNvSpPr txBox="1"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2"/>
          <p:cNvSpPr txBox="1"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2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2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2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8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3"/>
          <p:cNvSpPr txBox="1"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3"/>
          <p:cNvSpPr txBox="1">
            <a:spLocks noGrp="1"/>
          </p:cNvSpPr>
          <p:nvPr>
            <p:ph type="body" idx="1"/>
          </p:nvPr>
        </p:nvSpPr>
        <p:spPr>
          <a:xfrm>
            <a:off x="812796" y="4013200"/>
            <a:ext cx="8463621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1" name="Google Shape;121;p163"/>
          <p:cNvSpPr txBox="1">
            <a:spLocks noGrp="1"/>
          </p:cNvSpPr>
          <p:nvPr>
            <p:ph type="body" idx="2"/>
          </p:nvPr>
        </p:nvSpPr>
        <p:spPr>
          <a:xfrm>
            <a:off x="812798" y="4527448"/>
            <a:ext cx="8463620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63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3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3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  <p:sp>
        <p:nvSpPr>
          <p:cNvPr id="125" name="Google Shape;125;p16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kern="0">
                <a:solidFill>
                  <a:srgbClr val="BFE471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3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kern="0">
                <a:solidFill>
                  <a:srgbClr val="BFE471"/>
                </a:solidFill>
                <a:ea typeface="Arial"/>
                <a:cs typeface="Arial"/>
                <a:sym typeface="Arial"/>
              </a:rPr>
              <a:t>”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8907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4"/>
          <p:cNvSpPr txBox="1"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4"/>
          <p:cNvSpPr txBox="1">
            <a:spLocks noGrp="1"/>
          </p:cNvSpPr>
          <p:nvPr>
            <p:ph type="body" idx="1"/>
          </p:nvPr>
        </p:nvSpPr>
        <p:spPr>
          <a:xfrm>
            <a:off x="812796" y="4013200"/>
            <a:ext cx="8463621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4"/>
          <p:cNvSpPr txBox="1">
            <a:spLocks noGrp="1"/>
          </p:cNvSpPr>
          <p:nvPr>
            <p:ph type="body" idx="2"/>
          </p:nvPr>
        </p:nvSpPr>
        <p:spPr>
          <a:xfrm>
            <a:off x="812798" y="4527448"/>
            <a:ext cx="8463620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64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4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4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6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5"/>
          <p:cNvSpPr txBox="1">
            <a:spLocks noGrp="1"/>
          </p:cNvSpPr>
          <p:nvPr>
            <p:ph type="body" idx="1"/>
          </p:nvPr>
        </p:nvSpPr>
        <p:spPr>
          <a:xfrm rot="5400000">
            <a:off x="3104223" y="-130833"/>
            <a:ext cx="3880773" cy="846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7" name="Google Shape;137;p165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5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5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37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6"/>
          <p:cNvSpPr txBox="1">
            <a:spLocks noGrp="1"/>
          </p:cNvSpPr>
          <p:nvPr>
            <p:ph type="title"/>
          </p:nvPr>
        </p:nvSpPr>
        <p:spPr>
          <a:xfrm rot="5400000">
            <a:off x="5996567" y="2582785"/>
            <a:ext cx="5251451" cy="130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6"/>
          <p:cNvSpPr txBox="1">
            <a:spLocks noGrp="1"/>
          </p:cNvSpPr>
          <p:nvPr>
            <p:ph type="body" idx="1"/>
          </p:nvPr>
        </p:nvSpPr>
        <p:spPr>
          <a:xfrm rot="5400000">
            <a:off x="1650424" y="-228025"/>
            <a:ext cx="5251451" cy="692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3" name="Google Shape;143;p166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6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6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1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1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1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8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  <a:defRPr sz="2800" b="1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0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152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0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" name="Google Shape;36;p152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2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2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10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53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41" name="Google Shape;41;p153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15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43;p153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3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3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3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47" name="Google Shape;47;p15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3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3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51" name="Google Shape;51;p153"/>
          <p:cNvSpPr txBox="1"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3"/>
          <p:cNvSpPr txBox="1"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3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3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3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3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4"/>
          <p:cNvSpPr txBox="1"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4"/>
          <p:cNvSpPr txBox="1"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4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4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4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9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5"/>
          <p:cNvSpPr txBox="1">
            <a:spLocks noGrp="1"/>
          </p:cNvSpPr>
          <p:nvPr>
            <p:ph type="body" idx="1"/>
          </p:nvPr>
        </p:nvSpPr>
        <p:spPr>
          <a:xfrm>
            <a:off x="812801" y="2160589"/>
            <a:ext cx="411747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5" name="Google Shape;65;p155"/>
          <p:cNvSpPr txBox="1">
            <a:spLocks noGrp="1"/>
          </p:cNvSpPr>
          <p:nvPr>
            <p:ph type="body" idx="2"/>
          </p:nvPr>
        </p:nvSpPr>
        <p:spPr>
          <a:xfrm>
            <a:off x="5158939" y="2160590"/>
            <a:ext cx="411748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6" name="Google Shape;66;p155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5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5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5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6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6"/>
          <p:cNvSpPr txBox="1"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56"/>
          <p:cNvSpPr txBox="1">
            <a:spLocks noGrp="1"/>
          </p:cNvSpPr>
          <p:nvPr>
            <p:ph type="body" idx="2"/>
          </p:nvPr>
        </p:nvSpPr>
        <p:spPr>
          <a:xfrm>
            <a:off x="812799" y="2737247"/>
            <a:ext cx="4120896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156"/>
          <p:cNvSpPr txBox="1">
            <a:spLocks noGrp="1"/>
          </p:cNvSpPr>
          <p:nvPr>
            <p:ph type="body" idx="3"/>
          </p:nvPr>
        </p:nvSpPr>
        <p:spPr>
          <a:xfrm>
            <a:off x="5155520" y="2160983"/>
            <a:ext cx="412089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56"/>
          <p:cNvSpPr txBox="1">
            <a:spLocks noGrp="1"/>
          </p:cNvSpPr>
          <p:nvPr>
            <p:ph type="body" idx="4"/>
          </p:nvPr>
        </p:nvSpPr>
        <p:spPr>
          <a:xfrm>
            <a:off x="5155520" y="2737247"/>
            <a:ext cx="4120896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5" name="Google Shape;75;p156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6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6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4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7"/>
          <p:cNvSpPr txBox="1"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7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7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7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8"/>
          <p:cNvSpPr txBox="1"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8"/>
          <p:cNvSpPr txBox="1">
            <a:spLocks noGrp="1"/>
          </p:cNvSpPr>
          <p:nvPr>
            <p:ph type="body" idx="1"/>
          </p:nvPr>
        </p:nvSpPr>
        <p:spPr>
          <a:xfrm>
            <a:off x="4761701" y="514926"/>
            <a:ext cx="4514716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6" name="Google Shape;86;p158"/>
          <p:cNvSpPr txBox="1">
            <a:spLocks noGrp="1"/>
          </p:cNvSpPr>
          <p:nvPr>
            <p:ph type="body" idx="2"/>
          </p:nvPr>
        </p:nvSpPr>
        <p:spPr>
          <a:xfrm>
            <a:off x="812799" y="2777069"/>
            <a:ext cx="3720243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7" name="Google Shape;87;p158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8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8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9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Google Shape;7;p149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8;p149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14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4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9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9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49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9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49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49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49"/>
          <p:cNvSpPr txBox="1"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49"/>
          <p:cNvSpPr txBox="1">
            <a:spLocks noGrp="1"/>
          </p:cNvSpPr>
          <p:nvPr>
            <p:ph type="dt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kern="0"/>
          </a:p>
        </p:txBody>
      </p:sp>
      <p:sp>
        <p:nvSpPr>
          <p:cNvPr id="20" name="Google Shape;20;p149"/>
          <p:cNvSpPr txBox="1">
            <a:spLocks noGrp="1"/>
          </p:cNvSpPr>
          <p:nvPr>
            <p:ph type="ft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kern="0"/>
          </a:p>
        </p:txBody>
      </p:sp>
      <p:sp>
        <p:nvSpPr>
          <p:cNvPr id="21" name="Google Shape;21;p149"/>
          <p:cNvSpPr txBox="1">
            <a:spLocks noGrp="1"/>
          </p:cNvSpPr>
          <p:nvPr>
            <p:ph type="sldNum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kern="0">
                <a:solidFill>
                  <a:srgbClr val="90C226"/>
                </a:solidFill>
              </a:rPr>
              <a:pPr/>
              <a:t>‹#›</a:t>
            </a:fld>
            <a:endParaRPr kern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278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ice_of_the_custom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Enginee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>
            <a:spLocks noGrp="1"/>
          </p:cNvSpPr>
          <p:nvPr>
            <p:ph type="title"/>
          </p:nvPr>
        </p:nvSpPr>
        <p:spPr>
          <a:xfrm>
            <a:off x="2215388" y="421590"/>
            <a:ext cx="550227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SzPts val="3600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B-Requirements Elicitation.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592428" y="996265"/>
            <a:ext cx="9834729" cy="619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5080" indent="-320040" algn="just"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Elicitation is a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Process 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parties involved and affected in the  problem situation.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6350" indent="-320040" algn="just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in elicitation are-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meetings, interviews,  video conferencing, e-mails, and existing documents  study and facts findings.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7620" indent="-320040" algn="just">
              <a:spcBef>
                <a:spcPts val="69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90% to 95% elicitation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complete  in the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initiation stage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5%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 completed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development life-cycle</a:t>
            </a:r>
            <a:r>
              <a:rPr lang="en-US" sz="2000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32740" indent="-320040"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are gathered from various sources</a:t>
            </a:r>
          </a:p>
          <a:p>
            <a:pPr marL="332740">
              <a:buClr>
                <a:srgbClr val="000000"/>
              </a:buClr>
              <a:buSzPts val="2900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elicitation.</a:t>
            </a:r>
          </a:p>
          <a:p>
            <a:pPr marL="332740" indent="-320040">
              <a:spcBef>
                <a:spcPts val="710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sz="24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Sources are-</a:t>
            </a:r>
            <a:endParaRPr lang="en-US" sz="24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7100" lvl="1" indent="-228600">
              <a:spcBef>
                <a:spcPts val="495"/>
              </a:spcBef>
              <a:buClr>
                <a:srgbClr val="DD8046"/>
              </a:buClr>
              <a:buSzPts val="2300"/>
              <a:buFont typeface="Noto Sans Symbols"/>
              <a:buChar char="■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(Initiator).</a:t>
            </a:r>
          </a:p>
          <a:p>
            <a:pPr marL="927100" lvl="1" indent="-228600">
              <a:spcBef>
                <a:spcPts val="490"/>
              </a:spcBef>
              <a:buClr>
                <a:srgbClr val="DD8046"/>
              </a:buClr>
              <a:buSzPts val="2300"/>
              <a:buFont typeface="Noto Sans Symbols"/>
              <a:buChar char="■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Users.</a:t>
            </a:r>
          </a:p>
          <a:p>
            <a:pPr marL="927100" lvl="1" indent="-228600">
              <a:spcBef>
                <a:spcPts val="500"/>
              </a:spcBef>
              <a:buClr>
                <a:srgbClr val="DD8046"/>
              </a:buClr>
              <a:buSzPts val="2300"/>
              <a:buFont typeface="Noto Sans Symbols"/>
              <a:buChar char="■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Users.</a:t>
            </a:r>
          </a:p>
          <a:p>
            <a:pPr marL="927100" lvl="1" indent="-228600">
              <a:spcBef>
                <a:spcPts val="505"/>
              </a:spcBef>
              <a:buClr>
                <a:srgbClr val="DD8046"/>
              </a:buClr>
              <a:buSzPts val="2300"/>
              <a:buFont typeface="Noto Sans Symbols"/>
              <a:buChar char="■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Users.</a:t>
            </a:r>
          </a:p>
          <a:p>
            <a:pPr marL="927100" lvl="1" indent="-228600">
              <a:spcBef>
                <a:spcPts val="490"/>
              </a:spcBef>
              <a:buClr>
                <a:srgbClr val="DD8046"/>
              </a:buClr>
              <a:buSzPts val="2300"/>
              <a:buFont typeface="Noto Sans Symbols"/>
              <a:buChar char="■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Stakeholders.</a:t>
            </a:r>
          </a:p>
          <a:p>
            <a:pPr marL="332740" marR="7620" indent="-320040" algn="just">
              <a:spcBef>
                <a:spcPts val="69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endParaRPr lang="en-US" sz="2400" kern="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7620" indent="-320040" algn="just">
              <a:spcBef>
                <a:spcPts val="69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endParaRPr sz="24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499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2261807" y="189770"/>
            <a:ext cx="478155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SzPts val="3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C-Requirement Analysis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289179" y="859981"/>
            <a:ext cx="11108623" cy="593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indent="-320040"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	analysis	is	a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important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after elicitation.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715" indent="-320040" algn="just">
              <a:spcBef>
                <a:spcPts val="710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phase,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requirement is analyzed from the  point-of-view of validity, consistency, and feasibility  for consideration in the RDD and then in the SRS.</a:t>
            </a:r>
            <a:endParaRPr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indent="-320040" algn="just">
              <a:spcBef>
                <a:spcPts val="69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Validity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confirms its relevance to goals and objectives  and consistently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confirms that it does not conflict  with other requirements but supports others where  necessary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32740" marR="5080" indent="-320040" algn="just"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portion of Analysis attempts to find for  each requirement, its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functionality, features, and  facilities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need for these under different  conditions and constraints-</a:t>
            </a:r>
          </a:p>
          <a:p>
            <a:pPr marL="652780" lvl="1" indent="-274320">
              <a:spcBef>
                <a:spcPts val="610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Functionality-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“How to achieve the requirement goal.”</a:t>
            </a:r>
          </a:p>
          <a:p>
            <a:pPr marL="652780" lvl="1" indent="-274320">
              <a:spcBef>
                <a:spcPts val="595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Features-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attributes of functionality,</a:t>
            </a:r>
          </a:p>
          <a:p>
            <a:pPr marL="652780" marR="6350" lvl="1" indent="-27432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Facilities-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	its	delivery,	administration,	and  communication to other systems.</a:t>
            </a:r>
          </a:p>
          <a:p>
            <a:pPr marL="332740" marR="5080" indent="-320040" algn="just">
              <a:spcBef>
                <a:spcPts val="69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42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>
            <a:spLocks noGrp="1"/>
          </p:cNvSpPr>
          <p:nvPr>
            <p:ph type="title"/>
          </p:nvPr>
        </p:nvSpPr>
        <p:spPr>
          <a:xfrm>
            <a:off x="2215388" y="421590"/>
            <a:ext cx="432498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Clr>
                <a:srgbClr val="775F54"/>
              </a:buClr>
              <a:buSzPts val="3600"/>
            </a:pPr>
            <a:r>
              <a:rPr lang="en-US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1755141" y="1538880"/>
            <a:ext cx="8265159" cy="329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332740" indent="-320040">
              <a:buClr>
                <a:srgbClr val="DD8046"/>
              </a:buClr>
              <a:buSzPts val="1650"/>
              <a:buFont typeface="Noto Sans Symbols"/>
              <a:buChar char="◻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question should be made understandable-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lvl="1" indent="-274320">
              <a:spcBef>
                <a:spcPts val="605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problem.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lvl="1" indent="-27432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is important to solve the problem?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lvl="1" indent="-27432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possible solutions to the problem?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lvl="1" indent="-274320">
              <a:spcBef>
                <a:spcPts val="595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data input the system?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lvl="1" indent="-274320">
              <a:spcBef>
                <a:spcPts val="595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might complexities that arise while solving the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145">
              <a:buClr>
                <a:srgbClr val="000000"/>
              </a:buClr>
              <a:buSzPts val="2600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44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2215387" y="421589"/>
            <a:ext cx="635635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SzPts val="3600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D-Requirements Documentation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283556" y="1169074"/>
            <a:ext cx="11101368" cy="561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224154" indent="-320040"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documentation is a very important  activity, which is written after the requirements  elicitation and analysis.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335915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way </a:t>
            </a: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represent requirements in a  consistent format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690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document is called the Software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>
              <a:buClr>
                <a:srgbClr val="000000"/>
              </a:buClr>
              <a:buSzPts val="2900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Specification (SRS</a:t>
            </a:r>
            <a:r>
              <a:rPr lang="en-US" sz="29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  <a:p>
            <a:pPr marL="332740" indent="-320040">
              <a:lnSpc>
                <a:spcPct val="114074"/>
              </a:lnSpc>
              <a:spcBef>
                <a:spcPts val="380"/>
              </a:spcBef>
              <a:buClr>
                <a:srgbClr val="DD80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-US" sz="2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serves a number of purposes </a:t>
            </a: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depending on </a:t>
            </a:r>
            <a:r>
              <a:rPr lang="en-US" sz="2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is</a:t>
            </a:r>
            <a:endParaRPr lang="en-US"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>
              <a:lnSpc>
                <a:spcPct val="114074"/>
              </a:lnSpc>
              <a:buClr>
                <a:srgbClr val="000000"/>
              </a:buClr>
              <a:buSzPts val="2700"/>
            </a:pPr>
            <a:r>
              <a:rPr lang="en-US" sz="2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it-</a:t>
            </a:r>
            <a:endParaRPr lang="en-US"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648335" lvl="1" indent="-274320">
              <a:lnSpc>
                <a:spcPct val="107916"/>
              </a:lnSpc>
              <a:spcBef>
                <a:spcPts val="640"/>
              </a:spcBef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SRS could be written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customer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 system. in this SRS is used to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the needs and  expectations of the users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52780" marR="254000" lvl="1" indent="-274320">
              <a:lnSpc>
                <a:spcPct val="107916"/>
              </a:lnSpc>
              <a:spcBef>
                <a:spcPts val="600"/>
              </a:spcBef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Second,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SRS could be written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developer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 system. It serves as a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 document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and developer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32740">
              <a:buClr>
                <a:srgbClr val="000000"/>
              </a:buClr>
              <a:buSzPts val="2900"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88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"/>
          <p:cNvSpPr txBox="1">
            <a:spLocks noGrp="1"/>
          </p:cNvSpPr>
          <p:nvPr>
            <p:ph type="title"/>
          </p:nvPr>
        </p:nvSpPr>
        <p:spPr>
          <a:xfrm>
            <a:off x="2215388" y="421590"/>
            <a:ext cx="590105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SzPts val="3600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F-Requirements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48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1" name="Google Shape;531;p48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2" name="Google Shape;532;p48"/>
          <p:cNvSpPr txBox="1"/>
          <p:nvPr/>
        </p:nvSpPr>
        <p:spPr>
          <a:xfrm>
            <a:off x="2215388" y="1538682"/>
            <a:ext cx="7959725" cy="446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0" anchor="t" anchorCtr="0">
            <a:spAutoFit/>
          </a:bodyPr>
          <a:lstStyle/>
          <a:p>
            <a:pPr marL="332740" marR="5080" indent="-320040">
              <a:lnSpc>
                <a:spcPct val="80000"/>
              </a:lnSpc>
              <a:buClr>
                <a:srgbClr val="DD80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define the capability that the software  system solution must deliver and the intended results  that must result on its application to business problems.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335915" indent="-320040">
              <a:lnSpc>
                <a:spcPct val="95925"/>
              </a:lnSpc>
              <a:spcBef>
                <a:spcPts val="685"/>
              </a:spcBef>
              <a:buClr>
                <a:srgbClr val="DD80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generate such requirements, a systematic  approach is necessary, through a formal management  process called Requirements Management.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118745" indent="-320040">
              <a:lnSpc>
                <a:spcPct val="80000"/>
              </a:lnSpc>
              <a:spcBef>
                <a:spcPts val="715"/>
              </a:spcBef>
              <a:buClr>
                <a:srgbClr val="DD80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management is defined as </a:t>
            </a:r>
            <a:r>
              <a:rPr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systematic  approach to eliciting, organizing, and documenting the  requirements of the system,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that  establishes and maintains agreement between the  customer and project team on the changing  requirements of the system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898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"/>
          <p:cNvSpPr txBox="1">
            <a:spLocks noGrp="1"/>
          </p:cNvSpPr>
          <p:nvPr>
            <p:ph type="title"/>
          </p:nvPr>
        </p:nvSpPr>
        <p:spPr>
          <a:xfrm>
            <a:off x="2215388" y="453593"/>
            <a:ext cx="665289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>
              <a:buClr>
                <a:srgbClr val="775F54"/>
              </a:buClr>
              <a:buSzPts val="3200"/>
            </a:pPr>
            <a:r>
              <a:rPr lang="en-US" sz="32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of Requirements Management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49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9" name="Google Shape;539;p49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0" name="Google Shape;540;p49"/>
          <p:cNvSpPr txBox="1"/>
          <p:nvPr/>
        </p:nvSpPr>
        <p:spPr>
          <a:xfrm>
            <a:off x="1831341" y="1553629"/>
            <a:ext cx="8523605" cy="338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900" rIns="0" bIns="0" anchor="t" anchorCtr="0">
            <a:spAutoFit/>
          </a:bodyPr>
          <a:lstStyle/>
          <a:p>
            <a:pPr marL="332740" indent="-320040">
              <a:buClr>
                <a:srgbClr val="DD8046"/>
              </a:buClr>
              <a:buSzPts val="140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of Management requirements fall into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classes-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121920" lvl="1" indent="-274320">
              <a:spcBef>
                <a:spcPts val="595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Enduring Requirements-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relatively </a:t>
            </a:r>
            <a:r>
              <a:rPr lang="en-US" sz="2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  requirements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derive from the core activity of the  organization and which relate directly to the domain of the  system.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5080" lvl="1" indent="-27432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 Requirements-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requirements which are </a:t>
            </a:r>
            <a:r>
              <a:rPr lang="en-US" sz="2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likely to change during the system development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after the  system has been put into operation.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463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2331297" y="1144921"/>
            <a:ext cx="246507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Clr>
                <a:srgbClr val="775F54"/>
              </a:buClr>
              <a:buSzPts val="3600"/>
            </a:pPr>
            <a:r>
              <a:rPr lang="en-US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1-Interviews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2215387" y="1852610"/>
            <a:ext cx="7998459" cy="505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5080" indent="-320040" algn="just"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Problem statement is received from a  customer, then this stage comes, where the meeting  with a customer is arranged.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715" indent="-320040" algn="just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 is a one of the most popular method for  understanding the problem domains.</a:t>
            </a:r>
            <a:endParaRPr sz="2000" kern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690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	interview	</a:t>
            </a:r>
            <a:r>
              <a:rPr lang="en-US" sz="20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	engineers	and</a:t>
            </a:r>
            <a:endParaRPr sz="2000" kern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>
              <a:buClr>
                <a:srgbClr val="000000"/>
              </a:buClr>
              <a:buSzPts val="2900"/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interact with each other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8255" indent="-320040" algn="just">
              <a:spcBef>
                <a:spcPts val="69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engineer must be open minded and  asked the question freely from customer.</a:t>
            </a:r>
          </a:p>
          <a:p>
            <a:pPr algn="ctr">
              <a:buClr>
                <a:srgbClr val="000000"/>
              </a:buClr>
              <a:buSzPts val="2900"/>
              <a:buFont typeface="Arial"/>
              <a:buNone/>
            </a:pPr>
            <a:r>
              <a:rPr lang="en-US" sz="24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steps involved in an  interviews are-</a:t>
            </a:r>
            <a:endParaRPr lang="en-US" sz="24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>
              <a:spcBef>
                <a:spcPts val="605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0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the Questionnaire.</a:t>
            </a:r>
            <a:endParaRPr lang="en-US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>
              <a:spcBef>
                <a:spcPts val="595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0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Interviewer.</a:t>
            </a:r>
            <a:endParaRPr lang="en-US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0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Contacts.</a:t>
            </a:r>
            <a:endParaRPr lang="en-US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🞑"/>
            </a:pPr>
            <a:r>
              <a:rPr lang="en-US" sz="20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 the interview(face to face).</a:t>
            </a:r>
            <a:endParaRPr lang="en-US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8255" indent="-320040" algn="just">
              <a:spcBef>
                <a:spcPts val="69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325;p23"/>
          <p:cNvSpPr txBox="1">
            <a:spLocks/>
          </p:cNvSpPr>
          <p:nvPr/>
        </p:nvSpPr>
        <p:spPr>
          <a:xfrm>
            <a:off x="1829020" y="516544"/>
            <a:ext cx="731497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buClr>
                <a:srgbClr val="775F54"/>
              </a:buClr>
              <a:buSzPts val="3600"/>
            </a:pPr>
            <a:r>
              <a:rPr lang="en-US" sz="4000" kern="0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Elicitation Process</a:t>
            </a:r>
            <a:endParaRPr lang="en-US" sz="4000" kern="0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427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title"/>
          </p:nvPr>
        </p:nvSpPr>
        <p:spPr>
          <a:xfrm>
            <a:off x="2215387" y="421590"/>
            <a:ext cx="327787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Clr>
                <a:srgbClr val="775F54"/>
              </a:buClr>
              <a:buSzPts val="3600"/>
            </a:pPr>
            <a:r>
              <a:rPr lang="en-US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2-Brainstorming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2215387" y="996265"/>
            <a:ext cx="7980680" cy="615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7620" indent="-320040"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in many business application, is a group  of techniques to promote </a:t>
            </a:r>
            <a:r>
              <a:rPr lang="en-US" sz="28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 thinking 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used  during elicitation process to </a:t>
            </a:r>
            <a:r>
              <a:rPr lang="en-US" sz="28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new ideas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 the creative thinking by </a:t>
            </a:r>
            <a:r>
              <a:rPr lang="en-US" sz="28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discussions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496569" indent="-320040">
              <a:spcBef>
                <a:spcPts val="690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becomes very popular and it is widely used by  many companies.</a:t>
            </a:r>
            <a:endParaRPr sz="28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will not be critic for the ideas.</a:t>
            </a:r>
          </a:p>
          <a:p>
            <a:pPr marL="12700">
              <a:buClr>
                <a:srgbClr val="DD8046"/>
              </a:buClr>
              <a:buSzPts val="1700"/>
            </a:pP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</a:p>
          <a:p>
            <a:pPr marL="12700">
              <a:buClr>
                <a:srgbClr val="DD8046"/>
              </a:buClr>
              <a:buSzPts val="1700"/>
            </a:pP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 in a Brainstorming Session-</a:t>
            </a:r>
          </a:p>
          <a:p>
            <a:pPr marL="652780" lvl="1" indent="-274320">
              <a:spcBef>
                <a:spcPts val="600"/>
              </a:spcBef>
              <a:buClr>
                <a:srgbClr val="93B6D2"/>
              </a:buClr>
              <a:buSzPts val="1950"/>
              <a:buFont typeface="Noto Sans Symbols"/>
              <a:buChar char="🞑"/>
            </a:pPr>
            <a:r>
              <a:rPr lang="en-US" sz="24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Leader-(facilitator or moderator).</a:t>
            </a:r>
            <a:endParaRPr lang="en-US" sz="24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lvl="1" indent="-274320">
              <a:spcBef>
                <a:spcPts val="595"/>
              </a:spcBef>
              <a:buClr>
                <a:srgbClr val="93B6D2"/>
              </a:buClr>
              <a:buSzPts val="1950"/>
              <a:buFont typeface="Noto Sans Symbols"/>
              <a:buChar char="🞑"/>
            </a:pPr>
            <a:r>
              <a:rPr lang="en-US" sz="24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Scribe(penman) </a:t>
            </a:r>
            <a:r>
              <a:rPr lang="en-US" sz="2400" i="1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(one who writes;</a:t>
            </a:r>
            <a:r>
              <a:rPr lang="en-US" sz="2400" i="1" kern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i="1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draughtsman)</a:t>
            </a:r>
            <a:endParaRPr lang="en-US"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652780" lvl="1" indent="-274320">
              <a:spcBef>
                <a:spcPts val="595"/>
              </a:spcBef>
              <a:buClr>
                <a:srgbClr val="93B6D2"/>
              </a:buClr>
              <a:buSzPts val="1950"/>
              <a:buFont typeface="Noto Sans Symbols"/>
              <a:buChar char="🞑"/>
            </a:pPr>
            <a:r>
              <a:rPr lang="en-US" sz="24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Participant(involv</a:t>
            </a:r>
            <a:r>
              <a:rPr lang="en-US" sz="28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 many stakeholders).</a:t>
            </a:r>
            <a:endParaRPr lang="en-US" sz="28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endParaRPr sz="28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291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/>
          <p:nvPr/>
        </p:nvSpPr>
        <p:spPr>
          <a:xfrm>
            <a:off x="152400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 extrusionOk="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2114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 extrusionOk="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p28"/>
          <p:cNvSpPr txBox="1"/>
          <p:nvPr/>
        </p:nvSpPr>
        <p:spPr>
          <a:xfrm>
            <a:off x="1907540" y="323429"/>
            <a:ext cx="8146311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buClr>
                <a:srgbClr val="000000"/>
              </a:buClr>
              <a:buSzPts val="2800"/>
            </a:pPr>
            <a:r>
              <a:rPr lang="en-US" sz="2800" b="1" kern="0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</a:t>
            </a:r>
            <a:r>
              <a:rPr lang="en-US" sz="2400" b="1" kern="0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Facilitated Application Specification Techniques(FAST).</a:t>
            </a:r>
            <a:endParaRPr sz="24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2114551" y="1763877"/>
            <a:ext cx="7998459" cy="430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12700">
              <a:lnSpc>
                <a:spcPct val="114137"/>
              </a:lnSpc>
              <a:buClr>
                <a:srgbClr val="000000"/>
              </a:buClr>
              <a:buSzPts val="2900"/>
            </a:pPr>
            <a:r>
              <a:rPr lang="en-US" sz="29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	technique is specifically	for collecting requirements and is </a:t>
            </a:r>
            <a:r>
              <a:rPr lang="en-US" sz="29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brainstorming.</a:t>
            </a:r>
            <a:endParaRPr lang="en-US" sz="29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715" indent="-320040" algn="just">
              <a:lnSpc>
                <a:spcPct val="90000"/>
              </a:lnSpc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9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technique is to </a:t>
            </a:r>
            <a:r>
              <a:rPr lang="en-US" sz="29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 the  expectation gap</a:t>
            </a:r>
            <a:r>
              <a:rPr lang="en-US" sz="29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</a:t>
            </a:r>
            <a:r>
              <a:rPr lang="en-US" sz="29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what  developers think they are suppose to build and what  customers think they are going to get</a:t>
            </a:r>
            <a:r>
              <a:rPr lang="en-US" sz="29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9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indent="-320040" algn="just">
              <a:lnSpc>
                <a:spcPct val="107931"/>
              </a:lnSpc>
              <a:spcBef>
                <a:spcPts val="740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9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for </a:t>
            </a:r>
            <a:r>
              <a:rPr lang="en-US" sz="2900" kern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the expectation gap</a:t>
            </a:r>
            <a:r>
              <a:rPr lang="en-US" sz="29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team  oriented approach is developed for requirements  gathering and is called the FAST.</a:t>
            </a:r>
            <a:endParaRPr sz="29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62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>
            <a:spLocks noGrp="1"/>
          </p:cNvSpPr>
          <p:nvPr>
            <p:ph type="title"/>
          </p:nvPr>
        </p:nvSpPr>
        <p:spPr>
          <a:xfrm>
            <a:off x="2215388" y="176892"/>
            <a:ext cx="776287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Clr>
                <a:srgbClr val="775F54"/>
              </a:buClr>
              <a:buSzPts val="3600"/>
            </a:pPr>
            <a:r>
              <a:rPr lang="en-US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4-Joint Application Development (JAD)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p29"/>
          <p:cNvSpPr txBox="1"/>
          <p:nvPr/>
        </p:nvSpPr>
        <p:spPr>
          <a:xfrm>
            <a:off x="2215388" y="864478"/>
            <a:ext cx="8000365" cy="580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32740" marR="8890" indent="-320040" algn="just">
              <a:buClr>
                <a:srgbClr val="DD8046"/>
              </a:buClr>
              <a:buSzPts val="1300"/>
              <a:buFont typeface="Noto Sans Symbols"/>
              <a:buChar char="◻"/>
            </a:pP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application design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(JAD) is a process used in the </a:t>
            </a:r>
            <a:r>
              <a:rPr lang="en-US" sz="20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prototyping  life cycle area of the Dynamic Systems Development Method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(DSDM) to collect business requirements while developing new  information systems for a company.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8255" indent="-320040" algn="just">
              <a:spcBef>
                <a:spcPts val="695"/>
              </a:spcBef>
              <a:buClr>
                <a:srgbClr val="DD8046"/>
              </a:buClr>
              <a:buSzPts val="13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JAD process also </a:t>
            </a:r>
            <a:r>
              <a:rPr lang="en-US" sz="20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approaches for enhancing user  participation, expediting development, and improving the quality of  specifications.</a:t>
            </a:r>
            <a:endParaRPr sz="2000" kern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indent="-320040" algn="just">
              <a:spcBef>
                <a:spcPts val="710"/>
              </a:spcBef>
              <a:buClr>
                <a:srgbClr val="DD8046"/>
              </a:buClr>
              <a:buSzPts val="13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consists of a </a:t>
            </a:r>
            <a:r>
              <a:rPr lang="en-US" sz="20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workshop where knowledge workers and IT  specialists meet, sometimes for several days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to define and review  the business requirements for the system</a:t>
            </a: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8255" indent="-320040" algn="just">
              <a:spcBef>
                <a:spcPts val="720"/>
              </a:spcBef>
              <a:buClr>
                <a:srgbClr val="DD8046"/>
              </a:buClr>
              <a:buSzPts val="1200"/>
              <a:buFont typeface="Noto Sans Symbols"/>
              <a:buChar char="◻"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attendees include high level management officials who will ensure the  product provides the needed reports</a:t>
            </a: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information at the end</a:t>
            </a:r>
            <a:r>
              <a:rPr lang="en-US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700">
              <a:buClr>
                <a:srgbClr val="000000"/>
              </a:buClr>
              <a:buSzPts val="1800"/>
            </a:pPr>
            <a:r>
              <a:rPr lang="en-US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participants-</a:t>
            </a:r>
            <a:endParaRPr lang="en-US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382905" indent="-320040" algn="just">
              <a:lnSpc>
                <a:spcPct val="80000"/>
              </a:lnSpc>
              <a:spcBef>
                <a:spcPts val="700"/>
              </a:spcBef>
              <a:buClr>
                <a:srgbClr val="DD8046"/>
              </a:buClr>
              <a:buSzPts val="1050"/>
              <a:buFont typeface="Noto Sans Symbols"/>
              <a:buChar char="◻"/>
            </a:pPr>
            <a:r>
              <a:rPr lang="en-US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 Sponsor</a:t>
            </a: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en-US" kern="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382905" indent="-320040" algn="just">
              <a:lnSpc>
                <a:spcPct val="80000"/>
              </a:lnSpc>
              <a:spcBef>
                <a:spcPts val="700"/>
              </a:spcBef>
              <a:buClr>
                <a:srgbClr val="DD8046"/>
              </a:buClr>
              <a:buSzPts val="1050"/>
              <a:buFont typeface="Noto Sans Symbols"/>
              <a:buChar char="◻"/>
            </a:pPr>
            <a:r>
              <a:rPr lang="en-US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</a:t>
            </a:r>
            <a:r>
              <a:rPr lang="en-US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Matter Experts</a:t>
            </a: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en-US" kern="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382905" indent="-320040" algn="just">
              <a:lnSpc>
                <a:spcPct val="80000"/>
              </a:lnSpc>
              <a:spcBef>
                <a:spcPts val="700"/>
              </a:spcBef>
              <a:buClr>
                <a:srgbClr val="DD8046"/>
              </a:buClr>
              <a:buSzPts val="1050"/>
              <a:buFont typeface="Noto Sans Symbols"/>
              <a:buChar char="◻"/>
            </a:pPr>
            <a:r>
              <a:rPr lang="en-US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Facilitator/Session Leader</a:t>
            </a:r>
            <a:r>
              <a:rPr lang="en-US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32740" marR="382905" indent="-320040" algn="just">
              <a:lnSpc>
                <a:spcPct val="80000"/>
              </a:lnSpc>
              <a:spcBef>
                <a:spcPts val="700"/>
              </a:spcBef>
              <a:buClr>
                <a:srgbClr val="DD8046"/>
              </a:buClr>
              <a:buSzPts val="1050"/>
              <a:buFont typeface="Noto Sans Symbols"/>
              <a:buChar char="◻"/>
            </a:pPr>
            <a:r>
              <a:rPr lang="en-US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Scribe/Modeler/Recorder/Documentation Expert</a:t>
            </a:r>
            <a:r>
              <a:rPr lang="en-US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32740" marR="382905" indent="-320040" algn="just">
              <a:lnSpc>
                <a:spcPct val="80000"/>
              </a:lnSpc>
              <a:spcBef>
                <a:spcPts val="700"/>
              </a:spcBef>
              <a:buClr>
                <a:srgbClr val="DD8046"/>
              </a:buClr>
              <a:buSzPts val="1050"/>
              <a:buFont typeface="Noto Sans Symbols"/>
              <a:buChar char="◻"/>
            </a:pPr>
            <a:r>
              <a:rPr lang="en-US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Observers</a:t>
            </a:r>
            <a:r>
              <a:rPr lang="en-US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681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title"/>
          </p:nvPr>
        </p:nvSpPr>
        <p:spPr>
          <a:xfrm>
            <a:off x="2202509" y="196418"/>
            <a:ext cx="283781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>
              <a:buClr>
                <a:srgbClr val="775F54"/>
              </a:buClr>
              <a:buSzPts val="3200"/>
            </a:pPr>
            <a:r>
              <a:rPr lang="en-US" sz="3200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5-Task Analysis.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2063369" y="710768"/>
            <a:ext cx="7887334" cy="164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indent="-320040"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domain is decomposed into hierarchy</a:t>
            </a:r>
            <a:endParaRPr sz="2000" kern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>
              <a:buClr>
                <a:srgbClr val="000000"/>
              </a:buClr>
              <a:buSzPts val="2900"/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task and subtask.</a:t>
            </a:r>
            <a:endParaRPr sz="2000" kern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indent="-320040">
              <a:spcBef>
                <a:spcPts val="710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customer approaches to engineer and express  his desire of what software should contribute to the  organization ,how the software should work, what  services should provide and so on.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402;p32"/>
          <p:cNvSpPr txBox="1">
            <a:spLocks/>
          </p:cNvSpPr>
          <p:nvPr/>
        </p:nvSpPr>
        <p:spPr>
          <a:xfrm>
            <a:off x="2063369" y="2779771"/>
            <a:ext cx="56362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buClr>
                <a:srgbClr val="775F54"/>
              </a:buClr>
              <a:buSzPts val="3200"/>
            </a:pPr>
            <a:r>
              <a:rPr lang="en-US" sz="3200" kern="0" dirty="0" smtClean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6-Quality Function Deployment.</a:t>
            </a:r>
            <a:endParaRPr lang="en-US" sz="3200" kern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405;p32"/>
          <p:cNvSpPr txBox="1"/>
          <p:nvPr/>
        </p:nvSpPr>
        <p:spPr>
          <a:xfrm>
            <a:off x="1741106" y="3467251"/>
            <a:ext cx="8531860" cy="310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indent="-320040"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technique of </a:t>
            </a:r>
            <a:r>
              <a:rPr lang="en-US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Management </a:t>
            </a: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helps</a:t>
            </a:r>
            <a:endParaRPr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>
              <a:buClr>
                <a:srgbClr val="000000"/>
              </a:buClr>
              <a:buSzPts val="2900"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incorporate the voice of customers.</a:t>
            </a:r>
            <a:endParaRPr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360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the </a:t>
            </a: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voice of the customer</a:t>
            </a: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[VOC] into  </a:t>
            </a: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engineering</a:t>
            </a: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characteristics for a product.</a:t>
            </a:r>
            <a:endParaRPr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6985" indent="-320040" algn="just">
              <a:spcBef>
                <a:spcPts val="69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requirement are documented and result  in the software Requirements Specification(SRS)  documents.</a:t>
            </a:r>
            <a:endParaRPr kern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715" indent="-320040">
              <a:spcBef>
                <a:spcPts val="74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	these	requirement	further	translated	in	to	design  </a:t>
            </a:r>
            <a:r>
              <a:rPr lang="en-US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requirements.</a:t>
            </a:r>
            <a:endParaRPr lang="en-US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715" indent="-320040">
              <a:spcBef>
                <a:spcPts val="745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r>
              <a:rPr lang="en-US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requirement	is	prime	concerns	of	this  techniques.</a:t>
            </a:r>
            <a:endParaRPr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022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title"/>
          </p:nvPr>
        </p:nvSpPr>
        <p:spPr>
          <a:xfrm>
            <a:off x="2215387" y="421590"/>
            <a:ext cx="324104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Clr>
                <a:srgbClr val="775F54"/>
              </a:buClr>
              <a:buSzPts val="3600"/>
            </a:pPr>
            <a:r>
              <a:rPr lang="en-US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7-Form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2215388" y="1575258"/>
            <a:ext cx="7996555" cy="466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332740" marR="5080" indent="-320040" algn="just">
              <a:lnSpc>
                <a:spcPct val="90000"/>
              </a:lnSpc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90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play an important role in any organization  and contain lot of meaningful information about  data objects of the domain as shown in the  employee registration form.</a:t>
            </a:r>
            <a:endParaRPr sz="29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86865">
              <a:spcBef>
                <a:spcPts val="315"/>
              </a:spcBef>
              <a:buClr>
                <a:srgbClr val="000000"/>
              </a:buClr>
              <a:buSzPts val="3200"/>
            </a:pPr>
            <a:r>
              <a:rPr lang="en-US" sz="3200" b="1" u="sng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Registration Form</a:t>
            </a:r>
            <a:endParaRPr sz="32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1460" marR="4051934">
              <a:lnSpc>
                <a:spcPct val="102899"/>
              </a:lnSpc>
              <a:spcBef>
                <a:spcPts val="15"/>
              </a:spcBef>
              <a:buClr>
                <a:srgbClr val="000000"/>
              </a:buClr>
              <a:buSzPts val="2600"/>
            </a:pPr>
            <a:r>
              <a:rPr lang="en-US" sz="26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Name:  Address:  Position:</a:t>
            </a:r>
            <a:endParaRPr sz="26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1460" marR="4269740">
              <a:lnSpc>
                <a:spcPct val="102699"/>
              </a:lnSpc>
              <a:buClr>
                <a:srgbClr val="000000"/>
              </a:buClr>
              <a:buSzPts val="2600"/>
            </a:pPr>
            <a:r>
              <a:rPr lang="en-US" sz="26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of joining:  Salary:</a:t>
            </a:r>
            <a:endParaRPr sz="26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27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>
            <a:spLocks noGrp="1"/>
          </p:cNvSpPr>
          <p:nvPr>
            <p:ph type="title"/>
          </p:nvPr>
        </p:nvSpPr>
        <p:spPr>
          <a:xfrm>
            <a:off x="2215387" y="175930"/>
            <a:ext cx="382651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Clr>
                <a:srgbClr val="775F54"/>
              </a:buClr>
              <a:buSzPts val="3600"/>
            </a:pPr>
            <a:r>
              <a:rPr lang="en-US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8-Delphi Technique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133856" y="750605"/>
            <a:ext cx="6833613" cy="5892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850" rIns="0" bIns="0" anchor="t" anchorCtr="0">
            <a:spAutoFit/>
          </a:bodyPr>
          <a:lstStyle/>
          <a:p>
            <a:pPr marL="332740" marR="135255" lvl="1" indent="-320040">
              <a:buClr>
                <a:srgbClr val="DD8046"/>
              </a:buClr>
              <a:buSzPts val="115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Delphi method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communication technique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originally  developed as a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systematic, interactive forecasting method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relies on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panel of experts.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lvl="1" indent="-320040">
              <a:spcBef>
                <a:spcPts val="155"/>
              </a:spcBef>
              <a:buClr>
                <a:srgbClr val="DD8046"/>
              </a:buClr>
              <a:buSzPts val="13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experts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questionnaires in two or more rounds.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82550" lvl="1" indent="-320040">
              <a:spcBef>
                <a:spcPts val="705"/>
              </a:spcBef>
              <a:buClr>
                <a:srgbClr val="DD8046"/>
              </a:buClr>
              <a:buSzPts val="13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round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facilitator provides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 summary  of the experts’ forecasts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round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well as the 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reasons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provided for their judgments.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lvl="1" indent="-320040">
              <a:spcBef>
                <a:spcPts val="165"/>
              </a:spcBef>
              <a:buClr>
                <a:srgbClr val="DD8046"/>
              </a:buClr>
              <a:buSzPts val="13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experts are encouraged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revise their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earlier answers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lvl="1">
              <a:buClr>
                <a:srgbClr val="000000"/>
              </a:buClr>
              <a:buSzPts val="2200"/>
            </a:pP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of the replies of other members of their panel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lvl="1" indent="-320040">
              <a:spcBef>
                <a:spcPts val="170"/>
              </a:spcBef>
              <a:buClr>
                <a:srgbClr val="DD8046"/>
              </a:buClr>
              <a:buSzPts val="13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believed that during this process the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of the answers will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lvl="1">
              <a:buClr>
                <a:srgbClr val="000000"/>
              </a:buClr>
              <a:buSzPts val="2200"/>
            </a:pP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group will converge towards the "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answer.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lvl="1" indent="-320040">
              <a:spcBef>
                <a:spcPts val="180"/>
              </a:spcBef>
              <a:buClr>
                <a:srgbClr val="DD8046"/>
              </a:buClr>
              <a:buSzPts val="13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the process is stopped after a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pre-defined stop criterion.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32384" lvl="1" indent="-320040">
              <a:spcBef>
                <a:spcPts val="695"/>
              </a:spcBef>
              <a:buClr>
                <a:srgbClr val="DD8046"/>
              </a:buClr>
              <a:buSzPts val="1300"/>
              <a:buFont typeface="Noto Sans Symbols"/>
              <a:buChar char="◻"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Delphi is based on the principle that </a:t>
            </a: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forecasts (or decisions) </a:t>
            </a:r>
            <a:r>
              <a:rPr lang="en-US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  structured groups or unstructured groups of individuals.</a:t>
            </a: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428;p35"/>
          <p:cNvSpPr/>
          <p:nvPr/>
        </p:nvSpPr>
        <p:spPr>
          <a:xfrm>
            <a:off x="7476745" y="969545"/>
            <a:ext cx="4492370" cy="47891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395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>
            <a:spLocks noGrp="1"/>
          </p:cNvSpPr>
          <p:nvPr>
            <p:ph type="title"/>
          </p:nvPr>
        </p:nvSpPr>
        <p:spPr>
          <a:xfrm>
            <a:off x="1831340" y="453593"/>
            <a:ext cx="83693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>
              <a:buClr>
                <a:srgbClr val="775F54"/>
              </a:buClr>
              <a:buSzPts val="3200"/>
            </a:pPr>
            <a:r>
              <a:rPr lang="en-US" sz="32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9-User Scenario(With Help of use case diagram)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6"/>
          <p:cNvSpPr txBox="1">
            <a:spLocks noGrp="1"/>
          </p:cNvSpPr>
          <p:nvPr>
            <p:ph type="body" idx="1"/>
          </p:nvPr>
        </p:nvSpPr>
        <p:spPr>
          <a:xfrm>
            <a:off x="2133599" y="2160590"/>
            <a:ext cx="6347714" cy="30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568960">
              <a:spcBef>
                <a:spcPts val="0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900"/>
              <a:t>This technique use for capturing requirements from</a:t>
            </a:r>
            <a:endParaRPr sz="2900"/>
          </a:p>
          <a:p>
            <a:pPr marL="568960" indent="-342900">
              <a:buSzPts val="2320"/>
            </a:pPr>
            <a:r>
              <a:rPr lang="en-US" sz="2900"/>
              <a:t>point of view.</a:t>
            </a:r>
            <a:endParaRPr sz="2900"/>
          </a:p>
          <a:p>
            <a:pPr marL="568960">
              <a:spcBef>
                <a:spcPts val="710"/>
              </a:spcBef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sz="2900"/>
              <a:t>A scenario is a story that illustrates how a perceived</a:t>
            </a:r>
            <a:endParaRPr sz="2900"/>
          </a:p>
          <a:p>
            <a:pPr marL="568960" indent="-342900">
              <a:buSzPts val="2320"/>
            </a:pPr>
            <a:r>
              <a:rPr lang="en-US" sz="2900"/>
              <a:t>system will satisfy a user needs.</a:t>
            </a:r>
            <a:endParaRPr sz="2900"/>
          </a:p>
        </p:txBody>
      </p:sp>
      <p:sp>
        <p:nvSpPr>
          <p:cNvPr id="435" name="Google Shape;435;p36"/>
          <p:cNvSpPr txBox="1"/>
          <p:nvPr/>
        </p:nvSpPr>
        <p:spPr>
          <a:xfrm>
            <a:off x="6609970" y="6327831"/>
            <a:ext cx="86677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7699629" y="6328136"/>
            <a:ext cx="895985" cy="24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12857"/>
              </a:lnSpc>
              <a:buClr>
                <a:srgbClr val="000000"/>
              </a:buClr>
              <a:buSzPts val="1400"/>
            </a:pPr>
            <a:r>
              <a:rPr lang="en-US" sz="1400" kern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kern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224472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1009</Words>
  <Application>Microsoft Office PowerPoint</Application>
  <PresentationFormat>Widescreen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Noto Sans Symbols</vt:lpstr>
      <vt:lpstr>Times New Roman</vt:lpstr>
      <vt:lpstr>Trebuchet MS</vt:lpstr>
      <vt:lpstr>Twentieth Century</vt:lpstr>
      <vt:lpstr>Facet</vt:lpstr>
      <vt:lpstr>B-Requirements Elicitation.</vt:lpstr>
      <vt:lpstr>1-Interviews</vt:lpstr>
      <vt:lpstr>2-Brainstorming</vt:lpstr>
      <vt:lpstr>PowerPoint Presentation</vt:lpstr>
      <vt:lpstr>4-Joint Application Development (JAD)</vt:lpstr>
      <vt:lpstr>5-Task Analysis.</vt:lpstr>
      <vt:lpstr>7-Form Analysis</vt:lpstr>
      <vt:lpstr>8-Delphi Technique</vt:lpstr>
      <vt:lpstr>9-User Scenario(With Help of use case diagram)</vt:lpstr>
      <vt:lpstr>C-Requirement Analysis</vt:lpstr>
      <vt:lpstr>Requirement Analysis</vt:lpstr>
      <vt:lpstr>D-Requirements Documentation</vt:lpstr>
      <vt:lpstr>F-Requirements Management</vt:lpstr>
      <vt:lpstr>Classes of Requirements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My-pc</dc:creator>
  <cp:lastModifiedBy>My-pc</cp:lastModifiedBy>
  <cp:revision>6</cp:revision>
  <dcterms:created xsi:type="dcterms:W3CDTF">2023-03-15T10:59:50Z</dcterms:created>
  <dcterms:modified xsi:type="dcterms:W3CDTF">2023-03-20T06:16:29Z</dcterms:modified>
</cp:coreProperties>
</file>