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76" r:id="rId9"/>
    <p:sldId id="271" r:id="rId10"/>
    <p:sldId id="269" r:id="rId11"/>
    <p:sldId id="270" r:id="rId12"/>
    <p:sldId id="272" r:id="rId13"/>
    <p:sldId id="274" r:id="rId14"/>
    <p:sldId id="275" r:id="rId1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2" roundtripDataSignature="AMtx7mgDZIMZ1/lXBtX1EVwwB0yYYH5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A6639E-DE14-4922-9DC8-8A88AB37BB26}">
  <a:tblStyle styleId="{52A6639E-DE14-4922-9DC8-8A88AB37BB26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593AA9-6FA9-4A4D-BBCC-11E5BAA0FEF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76" Type="http://schemas.openxmlformats.org/officeDocument/2006/relationships/tableStyles" Target="tableStyles.xml"/><Relationship Id="rId3" Type="http://schemas.openxmlformats.org/officeDocument/2006/relationships/slide" Target="slides/slide2.xml"/><Relationship Id="rId17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7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7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7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15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0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1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6" name="Google Shape;106;p161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6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2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2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3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3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1" name="Google Shape;121;p163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6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6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4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4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5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7" name="Google Shape;137;p1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6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6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3" name="Google Shape;143;p1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53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41" name="Google Shape;41;p15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15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43;p15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47" name="Google Shape;47;p15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3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3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51" name="Google Shape;51;p153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3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4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4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5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5" name="Google Shape;65;p155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6" name="Google Shape;66;p15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6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56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156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56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15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8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8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6" name="Google Shape;86;p158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7" name="Google Shape;87;p15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9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9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9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5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9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49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8;p14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14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4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4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9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9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4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49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4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4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4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 extrusionOk="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 extrusionOk="0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 extrusionOk="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 extrusionOk="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title"/>
          </p:nvPr>
        </p:nvSpPr>
        <p:spPr>
          <a:xfrm>
            <a:off x="3486150" y="1494485"/>
            <a:ext cx="2152650" cy="124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UNIT-II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KCS-  01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452752" y="2715895"/>
            <a:ext cx="6009005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PART-I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2441194" y="6092139"/>
            <a:ext cx="427164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7013193" y="289052"/>
            <a:ext cx="86042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609601" y="485597"/>
            <a:ext cx="7590662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REQUIREMENTS ENGINEERING PROCESS</a:t>
            </a:r>
            <a:endParaRPr sz="2800" dirty="0"/>
          </a:p>
        </p:txBody>
      </p:sp>
      <p:sp>
        <p:nvSpPr>
          <p:cNvPr id="260" name="Google Shape;260;p14"/>
          <p:cNvSpPr/>
          <p:nvPr/>
        </p:nvSpPr>
        <p:spPr>
          <a:xfrm>
            <a:off x="429488" y="1731824"/>
            <a:ext cx="7827817" cy="24985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2136394" y="5005077"/>
            <a:ext cx="44526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Process Steps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Engineering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5085969" y="6327830"/>
            <a:ext cx="86677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304801" y="382651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REQUIREMENTS   ENGINEERING	PROCESS</a:t>
            </a:r>
            <a:endParaRPr/>
          </a:p>
        </p:txBody>
      </p:sp>
      <p:pic>
        <p:nvPicPr>
          <p:cNvPr id="269" name="Google Shape;269;p15" descr="Image result for requirement engg proc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84" y="2133600"/>
            <a:ext cx="7038975" cy="3686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7620000" y="3733800"/>
            <a:ext cx="11729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(Review)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7543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3200"/>
              <a:t>A.  Feasibility Study</a:t>
            </a:r>
            <a:endParaRPr/>
          </a:p>
        </p:txBody>
      </p:sp>
      <p:pic>
        <p:nvPicPr>
          <p:cNvPr id="285" name="Google Shape;2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52599"/>
            <a:ext cx="7772400" cy="479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8144301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title"/>
          </p:nvPr>
        </p:nvSpPr>
        <p:spPr>
          <a:xfrm>
            <a:off x="457200" y="235518"/>
            <a:ext cx="8458200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can be divided into following:</a:t>
            </a:r>
            <a:endParaRPr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20"/>
          <p:cNvSpPr txBox="1">
            <a:spLocks noGrp="1"/>
          </p:cNvSpPr>
          <p:nvPr>
            <p:ph type="body" idx="1"/>
          </p:nvPr>
        </p:nvSpPr>
        <p:spPr>
          <a:xfrm>
            <a:off x="454787" y="874657"/>
            <a:ext cx="823442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feasibility/operational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feasibility (man power resources and work culture of organization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457200">
              <a:buSzPct val="80000"/>
              <a:buFont typeface="Noto Sans Symbols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indent="-457200">
              <a:buSzPct val="80000"/>
              <a:buFont typeface="Noto Sans Symbols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easibility Study SDLC Phase 2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10" y="3297386"/>
            <a:ext cx="6096000" cy="353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691387" y="421589"/>
            <a:ext cx="167830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4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612775" y="1828800"/>
            <a:ext cx="8153400" cy="228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32952" y="421589"/>
            <a:ext cx="694626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4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5085969" y="6096000"/>
            <a:ext cx="1089659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372722" y="1273463"/>
            <a:ext cx="7997825" cy="455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5080" lvl="0" indent="-32004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software development is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specification 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(RSD)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  specification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SRS)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process of developing  this document is called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332740" marR="5080" lvl="0" indent="-32004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missed or bad requirement can result into a  software error which requires lots of rework and  also lead to financial and legal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implications.</a:t>
            </a:r>
          </a:p>
          <a:p>
            <a:pPr marL="332740" marR="5080" lvl="0" indent="-32004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of the system or a  description of something that the system is capable of doing  in order to fulfill the system’s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purpose.</a:t>
            </a:r>
          </a:p>
          <a:p>
            <a:pPr marL="332740" marR="5080" lvl="0" indent="-320040" algn="just">
              <a:spcBef>
                <a:spcPts val="69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describe the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“what”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system, not the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“how”.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>
              <a:spcBef>
                <a:spcPts val="69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one large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written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contains a description of 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the system will do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describing how it will do it.</a:t>
            </a:r>
          </a:p>
          <a:p>
            <a:pPr marL="332740" marR="5080" indent="-320040" algn="just">
              <a:spcBef>
                <a:spcPts val="69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endParaRPr lang="en-US" sz="20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374087" y="73772"/>
            <a:ext cx="6954970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4"/>
              </a:buClr>
              <a:buSzPts val="3600"/>
              <a:buFont typeface="Times New Roman"/>
              <a:buNone/>
            </a:pPr>
            <a:r>
              <a:rPr lang="en-US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dirty="0"/>
          </a:p>
        </p:txBody>
      </p:sp>
      <p:sp>
        <p:nvSpPr>
          <p:cNvPr id="178" name="Google Shape;178;p4"/>
          <p:cNvSpPr txBox="1"/>
          <p:nvPr/>
        </p:nvSpPr>
        <p:spPr>
          <a:xfrm>
            <a:off x="5085969" y="6327830"/>
            <a:ext cx="86677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179050" y="1140150"/>
            <a:ext cx="8756100" cy="331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0" anchor="t" anchorCtr="0">
            <a:spAutoFit/>
          </a:bodyPr>
          <a:lstStyle/>
          <a:p>
            <a:pPr marL="12700" marR="6350" lvl="0" algn="just" rtl="0">
              <a:lnSpc>
                <a:spcPct val="95925"/>
              </a:lnSpc>
              <a:spcBef>
                <a:spcPts val="685"/>
              </a:spcBef>
              <a:spcAft>
                <a:spcPts val="0"/>
              </a:spcAft>
              <a:buClr>
                <a:srgbClr val="DD8046"/>
              </a:buClr>
              <a:buSzPts val="1600"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defines a requirement as: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1360" marR="0" lvl="1" indent="-342900" algn="l" rtl="0">
              <a:lnSpc>
                <a:spcPct val="108124"/>
              </a:lnSpc>
              <a:spcBef>
                <a:spcPts val="3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or capability </a:t>
            </a:r>
          </a:p>
          <a:p>
            <a:pPr marL="835660" lvl="3" indent="-457200">
              <a:lnSpc>
                <a:spcPct val="108124"/>
              </a:lnSpc>
              <a:spcBef>
                <a:spcPts val="30"/>
              </a:spcBef>
              <a:buClr>
                <a:srgbClr val="93B6D2"/>
              </a:buClr>
              <a:buSzPts val="1650"/>
              <a:buFont typeface="+mj-lt"/>
              <a:buAutoNum type="alphaLcParenR"/>
            </a:pPr>
            <a:r>
              <a:rPr lang="en-US" sz="240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needed by a user to solve a problem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achieve an 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objective.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5660" lvl="3" indent="-457200">
              <a:lnSpc>
                <a:spcPct val="108124"/>
              </a:lnSpc>
              <a:spcBef>
                <a:spcPts val="30"/>
              </a:spcBef>
              <a:buClr>
                <a:srgbClr val="93B6D2"/>
              </a:buClr>
              <a:buSzPts val="1650"/>
              <a:buFont typeface="+mj-lt"/>
              <a:buAutoNum type="alphaLcParenR"/>
            </a:pP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must be met by a system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satisfy a correct, standard, specification document.</a:t>
            </a:r>
            <a:endParaRPr sz="240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21360" marR="0" lvl="1" indent="-342900" algn="l" rtl="0">
              <a:lnSpc>
                <a:spcPct val="107916"/>
              </a:lnSpc>
              <a:spcBef>
                <a:spcPts val="2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representation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condition or capability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(a),(b).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691387" y="421589"/>
            <a:ext cx="694626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4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5085969" y="6327830"/>
            <a:ext cx="86677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691387" y="1621358"/>
            <a:ext cx="7997190" cy="364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32740" marR="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ts val="1650"/>
              <a:buFont typeface="Noto Sans Symbols"/>
              <a:buChar char="◻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Requirements Engineering is the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the C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ustomer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715" lvl="0" indent="-320040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8046"/>
              </a:buClr>
              <a:buSzPts val="1650"/>
              <a:buFont typeface="Noto Sans Symbols"/>
              <a:buChar char="◻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Requirements Engineering (RE)  process is a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 Specification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the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Definition and Description  (RDD).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DD8046"/>
              </a:buClr>
              <a:buSzPts val="1750"/>
              <a:buFont typeface="Noto Sans Symbols"/>
              <a:buChar char="◻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Requirements Specification forms the  basis for designing software solutions.</a:t>
            </a:r>
            <a:endParaRPr sz="29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1993717" y="234021"/>
            <a:ext cx="450659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4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Requirements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5085969" y="6327830"/>
            <a:ext cx="86677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211015" y="1014702"/>
            <a:ext cx="8412156" cy="603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85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categories of the requirements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100965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basis of their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requirements are  classified into the following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</a:p>
          <a:p>
            <a:pPr marL="652780" lvl="1" indent="-274320">
              <a:spcBef>
                <a:spcPts val="605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requirements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should be absolutely met.</a:t>
            </a: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requirements: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that are highly desirable but not necessary.</a:t>
            </a:r>
          </a:p>
          <a:p>
            <a:pPr marL="652780" lvl="1" indent="-274320">
              <a:spcBef>
                <a:spcPts val="595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Undreamt requirements: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that are possible but could be eliminated.</a:t>
            </a:r>
          </a:p>
          <a:p>
            <a:pPr marL="332740" marR="100965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basis of their functionality the requirements are classified into the following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types:-</a:t>
            </a:r>
          </a:p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and Non functional</a:t>
            </a:r>
          </a:p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and system requirement</a:t>
            </a:r>
          </a:p>
          <a:p>
            <a:pPr marL="332740" marR="100965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8046"/>
              </a:buClr>
              <a:buSzPts val="1700"/>
              <a:buFont typeface="Noto Sans Symbols"/>
              <a:buChar char="◻"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8460" marR="0" lvl="1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3B6D2"/>
              </a:buClr>
              <a:buSzPts val="1650"/>
            </a:pPr>
            <a:endParaRPr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title"/>
          </p:nvPr>
        </p:nvSpPr>
        <p:spPr>
          <a:xfrm>
            <a:off x="691387" y="421589"/>
            <a:ext cx="450659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4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Requirements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5085969" y="6327830"/>
            <a:ext cx="86677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303450" y="1221252"/>
            <a:ext cx="8465412" cy="500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5080" lvl="1" indent="-27432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define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on what the software has to do and also called as product features</a:t>
            </a:r>
          </a:p>
          <a:p>
            <a:pPr marL="652780" marR="5080" lvl="1" indent="-27432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I/O formats, storage structure,  computational capabilities, timing, and synchronization.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ts val="1600"/>
              <a:buFont typeface="Noto Sans Symbols"/>
              <a:buChar char="◻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requirements:-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7620" lvl="1" indent="-274320" algn="just">
              <a:spcBef>
                <a:spcPts val="605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define the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or qualities of a product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usability, efficiency, performance, space,  reliability, portability, etc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7620" lvl="1" indent="-274320" algn="just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 on the services or functions offered by the system </a:t>
            </a:r>
          </a:p>
          <a:p>
            <a:pPr marL="652780" marR="7620" lvl="2" indent="-274320" algn="just">
              <a:spcBef>
                <a:spcPts val="605"/>
              </a:spcBef>
              <a:buClr>
                <a:srgbClr val="93B6D2"/>
              </a:buClr>
              <a:buSzPts val="1650"/>
              <a:buFont typeface="Noto Sans Symbols"/>
              <a:buChar char="🞑"/>
            </a:pP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constraints on timing, development process and standards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1636" y="2784764"/>
            <a:ext cx="4211782" cy="12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8764" y="886691"/>
            <a:ext cx="7356763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requirements: </a:t>
            </a:r>
          </a:p>
          <a:p>
            <a:pPr marL="355600" marR="100965" lvl="8" indent="-342900">
              <a:spcBef>
                <a:spcPts val="705"/>
              </a:spcBef>
              <a:buClr>
                <a:srgbClr val="DD8046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users </a:t>
            </a:r>
          </a:p>
          <a:p>
            <a:pPr marL="355600" marR="100965" lvl="8" indent="-342900">
              <a:spcBef>
                <a:spcPts val="705"/>
              </a:spcBef>
              <a:buClr>
                <a:srgbClr val="DD8046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functional and non functional requirements</a:t>
            </a:r>
          </a:p>
          <a:p>
            <a:pPr marL="355600" marR="100965" lvl="8" indent="-342900">
              <a:spcBef>
                <a:spcPts val="705"/>
              </a:spcBef>
              <a:buClr>
                <a:srgbClr val="DD8046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the external behavior of the system with some constraints and quality parameters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700" marR="100965" lvl="8">
              <a:spcBef>
                <a:spcPts val="705"/>
              </a:spcBef>
              <a:buClr>
                <a:srgbClr val="DD8046"/>
              </a:buClr>
              <a:buSzPts val="17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requirements:</a:t>
            </a:r>
          </a:p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from user requirements</a:t>
            </a:r>
          </a:p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form of the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requirements</a:t>
            </a:r>
          </a:p>
          <a:p>
            <a:pPr marL="332740" marR="100965" lvl="8" indent="-320040">
              <a:spcBef>
                <a:spcPts val="705"/>
              </a:spcBef>
              <a:buClr>
                <a:srgbClr val="DD8046"/>
              </a:buClr>
              <a:buSzPts val="1700"/>
              <a:buFont typeface="Noto Sans Symbols"/>
              <a:buChar char="◻"/>
            </a:pPr>
            <a:endParaRPr lang="en-US" sz="24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100965" lvl="8">
              <a:spcBef>
                <a:spcPts val="705"/>
              </a:spcBef>
              <a:buClr>
                <a:srgbClr val="DD8046"/>
              </a:buClr>
              <a:buSzPts val="17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35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 extrusionOk="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 extrusionOk="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383540" y="485597"/>
            <a:ext cx="8028940" cy="471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20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ENGINEERING PROCESS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2015"/>
              </a:spcBef>
              <a:spcAft>
                <a:spcPts val="0"/>
              </a:spcAft>
              <a:buClr>
                <a:srgbClr val="DD8046"/>
              </a:buClr>
              <a:buSzPts val="1650"/>
              <a:buFont typeface="Noto Sans Symbols"/>
              <a:buChar char="◻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engineering consists of the following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processes-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3444" marR="0" lvl="1" indent="-51498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Times New Roman"/>
              <a:buAutoNum type="alphaUcPeriod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sz="2400" b="0" i="0" u="none" strike="noStrike" cap="none" dirty="0">
              <a:solidFill>
                <a:srgbClr val="002060"/>
              </a:solidFill>
              <a:sym typeface="Arial"/>
            </a:endParaRPr>
          </a:p>
          <a:p>
            <a:pPr marL="893444" marR="0" lvl="1" indent="-51498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Times New Roman"/>
              <a:buAutoNum type="alphaUcPeriod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Elicitation.</a:t>
            </a:r>
            <a:endParaRPr sz="24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3444" marR="0" lvl="1" indent="-5149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Times New Roman"/>
              <a:buAutoNum type="alphaUcPeriod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Analysis and Modeling.</a:t>
            </a:r>
            <a:endParaRPr sz="24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3444" marR="0" lvl="1" indent="-51498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Times New Roman"/>
              <a:buAutoNum type="alphaUcPeriod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Documentation.</a:t>
            </a:r>
            <a:endParaRPr sz="24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3444" marR="0" lvl="1" indent="-51498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Times New Roman"/>
              <a:buAutoNum type="alphaUcPeriod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Review(Validation).</a:t>
            </a:r>
            <a:endParaRPr sz="24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3444" marR="0" lvl="1" indent="-5149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Times New Roman"/>
              <a:buAutoNum type="alphaUcPeriod"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Management.</a:t>
            </a:r>
            <a:endParaRPr sz="24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5085969" y="6327830"/>
            <a:ext cx="86677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6175628" y="6328135"/>
            <a:ext cx="895985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sz="1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554</Words>
  <Application>Microsoft Office PowerPoint</Application>
  <PresentationFormat>On-screen Show (4:3)</PresentationFormat>
  <Paragraphs>85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Noto Sans Symbols</vt:lpstr>
      <vt:lpstr>Times New Roman</vt:lpstr>
      <vt:lpstr>Trebuchet MS</vt:lpstr>
      <vt:lpstr>Twentieth Century</vt:lpstr>
      <vt:lpstr>Wingdings</vt:lpstr>
      <vt:lpstr>Facet</vt:lpstr>
      <vt:lpstr>UNIT-II KCS-  01</vt:lpstr>
      <vt:lpstr>Syllabus</vt:lpstr>
      <vt:lpstr>REQUIREMENT ENGINEERING</vt:lpstr>
      <vt:lpstr>REQUIREMENT ENGINEERING</vt:lpstr>
      <vt:lpstr>REQUIREMENT ENGINEERING</vt:lpstr>
      <vt:lpstr>Types of Requirements</vt:lpstr>
      <vt:lpstr>Types of Requirements</vt:lpstr>
      <vt:lpstr>PowerPoint Presentation</vt:lpstr>
      <vt:lpstr>PowerPoint Presentation</vt:lpstr>
      <vt:lpstr>REQUIREMENTS ENGINEERING PROCESS</vt:lpstr>
      <vt:lpstr>REQUIREMENTS   ENGINEERING PROCESS</vt:lpstr>
      <vt:lpstr>A.  Feasibility Study</vt:lpstr>
      <vt:lpstr>PowerPoint Presentation</vt:lpstr>
      <vt:lpstr>Feasibility study can be divided into following: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KCS-  01</dc:title>
  <dc:creator>NEERAJ</dc:creator>
  <cp:lastModifiedBy>DIPTI</cp:lastModifiedBy>
  <cp:revision>18</cp:revision>
  <dcterms:created xsi:type="dcterms:W3CDTF">2018-01-31T05:48:34Z</dcterms:created>
  <dcterms:modified xsi:type="dcterms:W3CDTF">2023-03-16T08:23:14Z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2018-01-31T00:00:00Z</vt:filetime>
  </property>
</Properties>
</file>