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  <Override PartName="/ppt/media/media4.mp4" ContentType="video/unknown"/>
  <Override PartName="/ppt/media/media5.mp4" ContentType="video/unknown"/>
  <Override PartName="/ppt/media/media6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060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521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982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5443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44" sz="42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5" sz="3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Информация о факте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Уровень текста 1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+mn-lt"/>
                <a:ea typeface="+mn-ea"/>
                <a:cs typeface="+mn-cs"/>
                <a:sym typeface="Helvetica Neue"/>
              </a:defRPr>
            </a:pPr>
            <a:r>
              <a:t>100 %
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2221992" algn="ctr" defTabSz="1975104">
              <a:lnSpc>
                <a:spcPct val="80000"/>
              </a:lnSpc>
              <a:spcBef>
                <a:spcPts val="0"/>
              </a:spcBef>
              <a:buSzTx/>
              <a:buNone/>
              <a:defRPr sz="6804">
                <a:latin typeface="+mn-lt"/>
                <a:ea typeface="+mn-ea"/>
                <a:cs typeface="+mn-cs"/>
                <a:sym typeface="Helvetica Neue"/>
              </a:defRPr>
            </a:pPr>
            <a:r>
              <a:t>«Важная цитата»
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100" sz="29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100" sz="4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Уровень текста 1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79"/>
          </a:xfrm>
          <a:prstGeom prst="rect">
            <a:avLst/>
          </a:prstGeom>
        </p:spPr>
        <p:txBody>
          <a:bodyPr/>
          <a:lstStyle>
            <a:lvl1pPr marL="409575" indent="-409575">
              <a:defRPr sz="3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Текст пункта на слайде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100" sz="4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video" Target="../media/media5.mp4"/><Relationship Id="rId3" Type="http://schemas.microsoft.com/office/2007/relationships/media" Target="../media/media5.mp4"/><Relationship Id="rId4" Type="http://schemas.openxmlformats.org/officeDocument/2006/relationships/image" Target="../media/image5.png"/><Relationship Id="rId5" Type="http://schemas.openxmlformats.org/officeDocument/2006/relationships/video" Target="../media/media6.mp4"/><Relationship Id="rId6" Type="http://schemas.microsoft.com/office/2007/relationships/media" Target="../media/media6.mp4"/><Relationship Id="rId7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Relationship Id="rId6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Relationship Id="rId8" Type="http://schemas.openxmlformats.org/officeDocument/2006/relationships/video" Target="../media/media3.mp4"/><Relationship Id="rId9" Type="http://schemas.microsoft.com/office/2007/relationships/media" Target="../media/media3.mp4"/><Relationship Id="rId10" Type="http://schemas.openxmlformats.org/officeDocument/2006/relationships/image" Target="../media/image3.png"/><Relationship Id="rId11" Type="http://schemas.openxmlformats.org/officeDocument/2006/relationships/video" Target="../media/media4.mp4"/><Relationship Id="rId12" Type="http://schemas.microsoft.com/office/2007/relationships/media" Target="../media/media4.mp4"/><Relationship Id="rId1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Выполнили: Дорош Мишель Игорь Шер"/>
          <p:cNvSpPr txBox="1"/>
          <p:nvPr>
            <p:ph type="body" sz="quarter" idx="1"/>
          </p:nvPr>
        </p:nvSpPr>
        <p:spPr>
          <a:xfrm>
            <a:off x="17877986" y="10688424"/>
            <a:ext cx="6339867" cy="1880058"/>
          </a:xfrm>
          <a:prstGeom prst="rect">
            <a:avLst/>
          </a:prstGeom>
        </p:spPr>
        <p:txBody>
          <a:bodyPr/>
          <a:lstStyle/>
          <a:p>
            <a:pPr defTabSz="825500">
              <a:defRPr spc="-100" sz="3000"/>
            </a:pPr>
            <a:r>
              <a:t>Выполнили:</a:t>
            </a:r>
            <a:br/>
            <a:r>
              <a:t>Дорош Мишель</a:t>
            </a:r>
            <a:br/>
            <a:r>
              <a:t>Игорь Шер</a:t>
            </a:r>
          </a:p>
        </p:txBody>
      </p:sp>
      <p:sp>
        <p:nvSpPr>
          <p:cNvPr id="152" name="Reinforcement learning"/>
          <p:cNvSpPr txBox="1"/>
          <p:nvPr>
            <p:ph type="title"/>
          </p:nvPr>
        </p:nvSpPr>
        <p:spPr>
          <a:xfrm>
            <a:off x="2063150" y="1149160"/>
            <a:ext cx="20257700" cy="3104365"/>
          </a:xfrm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153" name="Pendulum with DDPG"/>
          <p:cNvSpPr txBox="1"/>
          <p:nvPr/>
        </p:nvSpPr>
        <p:spPr>
          <a:xfrm>
            <a:off x="1219200" y="7567579"/>
            <a:ext cx="21945600" cy="225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55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Pendulum with DDPG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Визуализация"/>
          <p:cNvSpPr txBox="1"/>
          <p:nvPr/>
        </p:nvSpPr>
        <p:spPr>
          <a:xfrm>
            <a:off x="7305985" y="807271"/>
            <a:ext cx="9772030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Визуализация</a:t>
            </a:r>
          </a:p>
        </p:txBody>
      </p:sp>
      <p:pic>
        <p:nvPicPr>
          <p:cNvPr id="201" name="video (4).mp4" descr="video (4)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508310" y="3187699"/>
            <a:ext cx="7620001" cy="734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video (5).mp4" descr="video (5)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14349293" y="3213099"/>
            <a:ext cx="7620001" cy="728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Итерация: 100"/>
          <p:cNvSpPr txBox="1"/>
          <p:nvPr/>
        </p:nvSpPr>
        <p:spPr>
          <a:xfrm>
            <a:off x="2712640" y="2105194"/>
            <a:ext cx="7211343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Итерация: 100 </a:t>
            </a:r>
          </a:p>
        </p:txBody>
      </p:sp>
      <p:sp>
        <p:nvSpPr>
          <p:cNvPr id="204" name="Итерация: 250"/>
          <p:cNvSpPr txBox="1"/>
          <p:nvPr/>
        </p:nvSpPr>
        <p:spPr>
          <a:xfrm>
            <a:off x="14553623" y="2117894"/>
            <a:ext cx="7211343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Итерация: 250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7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967" fill="hold"/>
                                        <p:tgtEl>
                                          <p:spTgt spid="2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4" dur="1000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01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0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1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02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0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inforcement learning"/>
          <p:cNvSpPr txBox="1"/>
          <p:nvPr/>
        </p:nvSpPr>
        <p:spPr>
          <a:xfrm>
            <a:off x="5948491" y="230635"/>
            <a:ext cx="12487018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44" sz="4200">
                <a:latin typeface="Canela Bold"/>
                <a:ea typeface="Canela Bold"/>
                <a:cs typeface="Canela Bold"/>
                <a:sym typeface="Canela Bold"/>
              </a:defRPr>
            </a:lvl1pPr>
          </a:lstStyle>
          <a:p>
            <a:pPr/>
            <a:r>
              <a:t>Reinforcement learning</a:t>
            </a:r>
          </a:p>
        </p:txBody>
      </p:sp>
      <p:sp>
        <p:nvSpPr>
          <p:cNvPr id="156" name="Как это работает?"/>
          <p:cNvSpPr txBox="1"/>
          <p:nvPr/>
        </p:nvSpPr>
        <p:spPr>
          <a:xfrm>
            <a:off x="9943408" y="1479475"/>
            <a:ext cx="4497185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Как это работает?</a:t>
            </a:r>
          </a:p>
        </p:txBody>
      </p:sp>
      <p:pic>
        <p:nvPicPr>
          <p:cNvPr id="15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9856" y="3255625"/>
            <a:ext cx="13058609" cy="7204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123" y="2322172"/>
            <a:ext cx="16210976" cy="9071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715343"/>
            <a:ext cx="15913100" cy="441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5827" y="6967095"/>
            <a:ext cx="15595601" cy="443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Модель «Субъект-критик»"/>
          <p:cNvSpPr txBox="1"/>
          <p:nvPr/>
        </p:nvSpPr>
        <p:spPr>
          <a:xfrm>
            <a:off x="5432603" y="552598"/>
            <a:ext cx="13518794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Модель «Субъект-критик»</a:t>
            </a:r>
          </a:p>
        </p:txBody>
      </p:sp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833" y="3077076"/>
            <a:ext cx="10074563" cy="7561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57962" y="4533900"/>
            <a:ext cx="10160001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Основные характеристики, используемые в DDPG"/>
          <p:cNvSpPr txBox="1"/>
          <p:nvPr/>
        </p:nvSpPr>
        <p:spPr>
          <a:xfrm>
            <a:off x="3116431" y="825636"/>
            <a:ext cx="18812411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Основные характеристики, используемые в DDPG</a:t>
            </a:r>
          </a:p>
        </p:txBody>
      </p:sp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7061" y="2160700"/>
            <a:ext cx="6355540" cy="806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116" y="3840096"/>
            <a:ext cx="8607055" cy="860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35419" y="5573657"/>
            <a:ext cx="11427153" cy="139203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Оптимальная Q-функция и оптимальное действие"/>
          <p:cNvSpPr txBox="1"/>
          <p:nvPr/>
        </p:nvSpPr>
        <p:spPr>
          <a:xfrm>
            <a:off x="2020117" y="2252621"/>
            <a:ext cx="9136414" cy="10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3000"/>
            </a:lvl1pPr>
          </a:lstStyle>
          <a:p>
            <a:pPr/>
            <a:r>
              <a:t>Оптимальная Q-функция и оптимальное действие</a:t>
            </a:r>
          </a:p>
        </p:txBody>
      </p:sp>
      <p:sp>
        <p:nvSpPr>
          <p:cNvPr id="173" name="Уравнение Беллмана"/>
          <p:cNvSpPr txBox="1"/>
          <p:nvPr/>
        </p:nvSpPr>
        <p:spPr>
          <a:xfrm>
            <a:off x="4672615" y="3977866"/>
            <a:ext cx="4296500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Уравнение Беллмана</a:t>
            </a:r>
          </a:p>
        </p:txBody>
      </p:sp>
      <p:sp>
        <p:nvSpPr>
          <p:cNvPr id="174" name="Среднеквадратичная ошибка Беллмана (MSBE)"/>
          <p:cNvSpPr txBox="1"/>
          <p:nvPr/>
        </p:nvSpPr>
        <p:spPr>
          <a:xfrm>
            <a:off x="654613" y="5977092"/>
            <a:ext cx="11161653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Среднеквадратичная ошибка Беллмана (MSBE)</a:t>
            </a:r>
          </a:p>
        </p:txBody>
      </p:sp>
      <p:sp>
        <p:nvSpPr>
          <p:cNvPr id="175" name="Текст"/>
          <p:cNvSpPr txBox="1"/>
          <p:nvPr/>
        </p:nvSpPr>
        <p:spPr>
          <a:xfrm>
            <a:off x="9816319" y="8662719"/>
            <a:ext cx="6528525" cy="93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4300"/>
              </a:lnSpc>
              <a:spcBef>
                <a:spcPts val="2400"/>
              </a:spcBef>
              <a:defRPr sz="1600"/>
            </a:pPr>
          </a:p>
        </p:txBody>
      </p:sp>
      <p:pic>
        <p:nvPicPr>
          <p:cNvPr id="176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79893" y="7838547"/>
            <a:ext cx="5986940" cy="77343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Цель"/>
          <p:cNvSpPr txBox="1"/>
          <p:nvPr/>
        </p:nvSpPr>
        <p:spPr>
          <a:xfrm>
            <a:off x="3827395" y="7932681"/>
            <a:ext cx="5986940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Цель</a:t>
            </a:r>
          </a:p>
        </p:txBody>
      </p:sp>
      <p:sp>
        <p:nvSpPr>
          <p:cNvPr id="178" name="Целевая сеть"/>
          <p:cNvSpPr txBox="1"/>
          <p:nvPr/>
        </p:nvSpPr>
        <p:spPr>
          <a:xfrm>
            <a:off x="4184238" y="9888270"/>
            <a:ext cx="5273255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Целевая сеть</a:t>
            </a:r>
          </a:p>
        </p:txBody>
      </p:sp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30860" y="9905006"/>
            <a:ext cx="5836338" cy="551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Алгоритм"/>
          <p:cNvSpPr txBox="1"/>
          <p:nvPr/>
        </p:nvSpPr>
        <p:spPr>
          <a:xfrm>
            <a:off x="7420906" y="456253"/>
            <a:ext cx="9542187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Алгоритм</a:t>
            </a:r>
          </a:p>
        </p:txBody>
      </p:sp>
      <p:pic>
        <p:nvPicPr>
          <p:cNvPr id="1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2115" y="1598562"/>
            <a:ext cx="11659770" cy="12014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Результаты испытаний"/>
          <p:cNvSpPr txBox="1"/>
          <p:nvPr/>
        </p:nvSpPr>
        <p:spPr>
          <a:xfrm>
            <a:off x="4842509" y="924276"/>
            <a:ext cx="14698980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Результаты испытаний</a:t>
            </a:r>
          </a:p>
        </p:txBody>
      </p:sp>
      <p:sp>
        <p:nvSpPr>
          <p:cNvPr id="185" name="Кол-во итераций: 1000"/>
          <p:cNvSpPr txBox="1"/>
          <p:nvPr/>
        </p:nvSpPr>
        <p:spPr>
          <a:xfrm>
            <a:off x="14244346" y="3002235"/>
            <a:ext cx="7827543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Кол-во итераций: 1000</a:t>
            </a:r>
          </a:p>
        </p:txBody>
      </p:sp>
      <p:pic>
        <p:nvPicPr>
          <p:cNvPr id="18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6489" y="5474271"/>
            <a:ext cx="9643257" cy="7273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56" y="5503179"/>
            <a:ext cx="9643257" cy="721548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Кол-во итераций: 30"/>
          <p:cNvSpPr txBox="1"/>
          <p:nvPr/>
        </p:nvSpPr>
        <p:spPr>
          <a:xfrm>
            <a:off x="1859597" y="3002236"/>
            <a:ext cx="7649658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Кол-во итераций: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video (3).mp4" descr="video (3)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025006" y="6115458"/>
            <a:ext cx="7620002" cy="756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video (2).mp4" descr="video (2)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3900656" y="6001158"/>
            <a:ext cx="7620002" cy="779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video.mp4" descr="video.mp4"/>
          <p:cNvPicPr>
            <a:picLocks noChangeAspect="0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0">
            <a:extLst/>
          </a:blip>
          <a:stretch>
            <a:fillRect/>
          </a:stretch>
        </p:blipFill>
        <p:spPr>
          <a:xfrm>
            <a:off x="3742687" y="-155520"/>
            <a:ext cx="7620001" cy="7467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video (1).mp4" descr="video (1).mp4"/>
          <p:cNvPicPr>
            <a:picLocks noChangeAspect="0"/>
          </p:cNvPicPr>
          <p:nvPr>
            <a:vide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3">
            <a:extLst/>
          </a:blip>
          <a:stretch>
            <a:fillRect/>
          </a:stretch>
        </p:blipFill>
        <p:spPr>
          <a:xfrm>
            <a:off x="16864483" y="-66620"/>
            <a:ext cx="7620002" cy="72898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Итерация: 1"/>
          <p:cNvSpPr txBox="1"/>
          <p:nvPr/>
        </p:nvSpPr>
        <p:spPr>
          <a:xfrm>
            <a:off x="691063" y="2382403"/>
            <a:ext cx="3857726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Итерация: 1 </a:t>
            </a:r>
          </a:p>
        </p:txBody>
      </p:sp>
      <p:sp>
        <p:nvSpPr>
          <p:cNvPr id="195" name="Итерация: 2"/>
          <p:cNvSpPr txBox="1"/>
          <p:nvPr/>
        </p:nvSpPr>
        <p:spPr>
          <a:xfrm>
            <a:off x="10675737" y="2382403"/>
            <a:ext cx="7211344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Итерация: 2 </a:t>
            </a:r>
          </a:p>
        </p:txBody>
      </p:sp>
      <p:sp>
        <p:nvSpPr>
          <p:cNvPr id="196" name="Итерация: 20"/>
          <p:cNvSpPr txBox="1"/>
          <p:nvPr/>
        </p:nvSpPr>
        <p:spPr>
          <a:xfrm>
            <a:off x="-985745" y="8759153"/>
            <a:ext cx="7211343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Итерация: 20 </a:t>
            </a:r>
          </a:p>
        </p:txBody>
      </p:sp>
      <p:sp>
        <p:nvSpPr>
          <p:cNvPr id="197" name="Итерация: 50"/>
          <p:cNvSpPr txBox="1"/>
          <p:nvPr/>
        </p:nvSpPr>
        <p:spPr>
          <a:xfrm>
            <a:off x="11642483" y="8759153"/>
            <a:ext cx="5746479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Итерация: 50</a:t>
            </a:r>
          </a:p>
        </p:txBody>
      </p:sp>
      <p:sp>
        <p:nvSpPr>
          <p:cNvPr id="198" name="Визуализация"/>
          <p:cNvSpPr txBox="1"/>
          <p:nvPr/>
        </p:nvSpPr>
        <p:spPr>
          <a:xfrm>
            <a:off x="7543644" y="807271"/>
            <a:ext cx="9772034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Визуализация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67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99" fill="hold"/>
                                        <p:tgtEl>
                                          <p:spTgt spid="1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4" dur="1000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mediacall" nodeType="clickEffect" presetSubtype="0" presetID="1" grpId="3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9899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mediacall" nodeType="clickEffect" presetSubtype="0" presetID="3" grpId="3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26" dur="1000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1" grpId="4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734" fill="hold"/>
                                        <p:tgtEl>
                                          <p:spTgt spid="1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mediacall" nodeType="clickEffect" presetSubtype="0" presetID="3" grpId="4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34" dur="1000" fill="hold"/>
                                        <p:tgtEl>
                                          <p:spTgt spid="1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35" fill="hold" display="0">
                  <p:stCondLst>
                    <p:cond delay="indefinite"/>
                  </p:stCondLst>
                </p:cTn>
                <p:tgtEl>
                  <p:spTgt spid="190"/>
                </p:tgtEl>
              </p:cMediaNode>
            </p:video>
            <p:seq concurrent="1" prevAc="none" nextAc="seek">
              <p:cTn id="36" evtFilter="cancelBubble" nodeType="interactiveSeq" restart="whenNotActive" fill="hold">
                <p:stCondLst>
                  <p:cond delay="0" evt="onClick">
                    <p:tgtEl>
                      <p:spTgt spid="19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1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0"/>
                  </p:tgtEl>
                </p:cond>
              </p:nextCondLst>
            </p:seq>
            <p:video fullScrn="0">
              <p:cMediaNode mute="0" showWhenStopped="1" numSld="1" vol="100000">
                <p:cTn id="41" fill="hold" display="0">
                  <p:stCondLst>
                    <p:cond delay="indefinite"/>
                  </p:stCondLst>
                </p:cTn>
                <p:tgtEl>
                  <p:spTgt spid="191"/>
                </p:tgtEl>
              </p:cMediaNode>
            </p:video>
            <p:seq concurrent="1" prevAc="none" nextAc="seek">
              <p:cTn id="42" evtFilter="cancelBubble" nodeType="interactiveSeq" restart="whenNotActive" fill="hold">
                <p:stCondLst>
                  <p:cond delay="0" evt="onClick">
                    <p:tgtEl>
                      <p:spTgt spid="19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1"/>
                  </p:tgtEl>
                </p:cond>
              </p:nextCondLst>
            </p:seq>
            <p:video fullScrn="0">
              <p:cMediaNode mute="0" showWhenStopped="1" numSld="1" vol="100000">
                <p:cTn id="47" fill="hold" display="0">
                  <p:stCondLst>
                    <p:cond delay="indefinite"/>
                  </p:stCondLst>
                </p:cTn>
                <p:tgtEl>
                  <p:spTgt spid="192"/>
                </p:tgtEl>
              </p:cMediaNode>
            </p:video>
            <p:seq concurrent="1" prevAc="none" nextAc="seek">
              <p:cTn id="48" evtFilter="cancelBubble" nodeType="interactiveSeq" restart="whenNotActive" fill="hold">
                <p:stCondLst>
                  <p:cond delay="0" evt="onClick">
                    <p:tgtEl>
                      <p:spTgt spid="19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2"/>
                  </p:tgtEl>
                </p:cond>
              </p:nextCondLst>
            </p:seq>
            <p:video fullScrn="0">
              <p:cMediaNode mute="0" showWhenStopped="1" numSld="1" vol="100000">
                <p:cTn id="53" fill="hold" display="0">
                  <p:stCondLst>
                    <p:cond delay="indefinite"/>
                  </p:stCondLst>
                </p:cTn>
                <p:tgtEl>
                  <p:spTgt spid="193"/>
                </p:tgtEl>
              </p:cMediaNode>
            </p:video>
            <p:seq concurrent="1" prevAc="none" nextAc="seek">
              <p:cTn id="54" evtFilter="cancelBubble" nodeType="interactiveSeq" restart="whenNotActive" fill="hold">
                <p:stCondLst>
                  <p:cond delay="0" evt="onClick">
                    <p:tgtEl>
                      <p:spTgt spid="19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8" dur="1" fill="hold"/>
                                        <p:tgtEl>
                                          <p:spTgt spid="1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