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5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5/10/20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96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30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14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99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79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73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35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34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30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5/10/20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57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13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EE4C7D-0DA5-674C-A75E-CAF69D225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lang="en-US" sz="4800" dirty="0"/>
              <a:t>RESTful APIs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74E18-13B2-A94E-81B3-B5F7F99CF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lang="en-US" sz="2000" dirty="0"/>
              <a:t>By James Brown</a:t>
            </a:r>
          </a:p>
          <a:p>
            <a:r>
              <a:rPr lang="en-US" sz="2000" dirty="0"/>
              <a:t>05/10/2020</a:t>
            </a:r>
          </a:p>
        </p:txBody>
      </p:sp>
    </p:spTree>
    <p:extLst>
      <p:ext uri="{BB962C8B-B14F-4D97-AF65-F5344CB8AC3E}">
        <p14:creationId xmlns:p14="http://schemas.microsoft.com/office/powerpoint/2010/main" val="132416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C46BD7-DFA8-D948-A30C-593B1003C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374" y="1263404"/>
            <a:ext cx="8247189" cy="3115075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7200">
                <a:solidFill>
                  <a:schemeClr val="accent1"/>
                </a:solidFill>
              </a:rPr>
              <a:t>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B048C-0014-694E-987B-F9BD14DEF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7374" y="4560432"/>
            <a:ext cx="8300202" cy="1228171"/>
          </a:xfrm>
        </p:spPr>
        <p:txBody>
          <a:bodyPr vert="horz" lIns="91440" tIns="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/>
              <a:t>Richardson, L., &amp; Amundsen, M. (2013). </a:t>
            </a:r>
            <a:r>
              <a:rPr lang="en-US" sz="2400" i="1"/>
              <a:t>RESTful Web APIs</a:t>
            </a:r>
            <a:r>
              <a:rPr lang="en-US" sz="2400"/>
              <a:t>. O’Reilly</a:t>
            </a:r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6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4131CA-913E-1E41-8C87-3E4A95BF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tx1"/>
                </a:solidFill>
              </a:rPr>
              <a:t>TOPICS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F1A71-14B5-E443-9306-C3E157328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What are RESTful APIs? </a:t>
            </a:r>
          </a:p>
          <a:p>
            <a:r>
              <a:rPr lang="en-US" dirty="0"/>
              <a:t>How are RESTful APIs used? </a:t>
            </a:r>
          </a:p>
          <a:p>
            <a:r>
              <a:rPr lang="en-US" dirty="0"/>
              <a:t>Website Communications</a:t>
            </a:r>
          </a:p>
          <a:p>
            <a:r>
              <a:rPr lang="en-US" dirty="0"/>
              <a:t>Advantages of RESTful APIs</a:t>
            </a:r>
          </a:p>
          <a:p>
            <a:r>
              <a:rPr lang="en-US" dirty="0"/>
              <a:t>Disadvantages of RESTful APIs</a:t>
            </a:r>
          </a:p>
          <a:p>
            <a:r>
              <a:rPr lang="en-US" dirty="0"/>
              <a:t>URI vs URL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8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4D8A41-05EE-1C45-93DC-7E9946571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2800">
                <a:solidFill>
                  <a:schemeClr val="accent1"/>
                </a:solidFill>
              </a:rPr>
              <a:t>What are RESTful APIs? </a:t>
            </a:r>
            <a:br>
              <a:rPr lang="en-US" sz="2800">
                <a:solidFill>
                  <a:schemeClr val="accent1"/>
                </a:solidFill>
              </a:rPr>
            </a:br>
            <a:endParaRPr lang="en-US" sz="280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06ED9-EE1E-A14E-B4ED-1E3005BCF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pPr lvl="1"/>
            <a:r>
              <a:rPr lang="en-US" dirty="0"/>
              <a:t>API stands for Application Program Interface. A REST API is an API built with RESTful Architecture. By now you are familiar with REST, so I won’t go into details about what REST is.</a:t>
            </a:r>
          </a:p>
          <a:p>
            <a:pPr lvl="1"/>
            <a:r>
              <a:rPr lang="en-US" dirty="0"/>
              <a:t>RESTful APIs provide access to third party applications in a uniform way.</a:t>
            </a:r>
          </a:p>
          <a:p>
            <a:pPr lvl="1"/>
            <a:r>
              <a:rPr lang="en-US" dirty="0"/>
              <a:t>RESTful APIs allow communication over HTTP</a:t>
            </a:r>
          </a:p>
          <a:p>
            <a:pPr lvl="1"/>
            <a:r>
              <a:rPr lang="en-US" dirty="0"/>
              <a:t>These APIs are very flexible and lightweight</a:t>
            </a:r>
          </a:p>
          <a:p>
            <a:pPr lvl="1"/>
            <a:r>
              <a:rPr lang="en-US" dirty="0"/>
              <a:t>REST supports various kinds of data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91780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948E9-E5B7-0A48-9552-AFA20ADBF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8" y="1124998"/>
            <a:ext cx="3456122" cy="4589717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How are RESTful APIs used? </a:t>
            </a:r>
            <a:br>
              <a:rPr lang="en-US" sz="4800"/>
            </a:b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64781-E1B5-AA4B-8836-670A15A0D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77" y="794042"/>
            <a:ext cx="5427137" cy="5248622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RESTful APIs are used to communicate between two programs.</a:t>
            </a:r>
          </a:p>
          <a:p>
            <a:pPr lvl="1"/>
            <a:r>
              <a:rPr lang="en-US" dirty="0"/>
              <a:t>These are used in applications small to large. </a:t>
            </a:r>
          </a:p>
          <a:p>
            <a:pPr lvl="1"/>
            <a:r>
              <a:rPr lang="en-US" dirty="0"/>
              <a:t>Large companies typically develop these to offer an easy for developers to use their applications</a:t>
            </a:r>
          </a:p>
          <a:p>
            <a:pPr lvl="1"/>
            <a:r>
              <a:rPr lang="en-US" dirty="0"/>
              <a:t>These are used as a “black box”, in the sense that you don’t need to know how the underlying code works. You simply need to know how to interact with it.</a:t>
            </a:r>
          </a:p>
          <a:p>
            <a:pPr lvl="1"/>
            <a:r>
              <a:rPr lang="en-US" dirty="0"/>
              <a:t>Generally used with HTTP</a:t>
            </a:r>
          </a:p>
          <a:p>
            <a:pPr lvl="1"/>
            <a:r>
              <a:rPr lang="en-US" dirty="0"/>
              <a:t>Supports many HTTP methods</a:t>
            </a:r>
          </a:p>
        </p:txBody>
      </p:sp>
    </p:spTree>
    <p:extLst>
      <p:ext uri="{BB962C8B-B14F-4D97-AF65-F5344CB8AC3E}">
        <p14:creationId xmlns:p14="http://schemas.microsoft.com/office/powerpoint/2010/main" val="153870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8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E88E2492-F4B2-904D-B48D-7910B3132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979" y="927376"/>
            <a:ext cx="11552981" cy="2512771"/>
          </a:xfrm>
          <a:prstGeom prst="rect">
            <a:avLst/>
          </a:prstGeom>
          <a:ln w="12700">
            <a:noFill/>
          </a:ln>
        </p:spPr>
      </p:pic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121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730D19F-B89B-7348-A9AD-F62D97B70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Website Communications</a:t>
            </a:r>
          </a:p>
        </p:txBody>
      </p:sp>
    </p:spTree>
    <p:extLst>
      <p:ext uri="{BB962C8B-B14F-4D97-AF65-F5344CB8AC3E}">
        <p14:creationId xmlns:p14="http://schemas.microsoft.com/office/powerpoint/2010/main" val="4269847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AA7DD7-089C-4846-A405-959789EA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2800">
                <a:solidFill>
                  <a:schemeClr val="accent1"/>
                </a:solidFill>
              </a:rPr>
              <a:t>Website Communications</a:t>
            </a:r>
            <a:br>
              <a:rPr lang="en-US" sz="2800">
                <a:solidFill>
                  <a:schemeClr val="accent1"/>
                </a:solidFill>
              </a:rPr>
            </a:br>
            <a:endParaRPr lang="en-US" sz="280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85C67-D72F-D144-BD2F-52E4B7900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pPr lvl="1"/>
            <a:r>
              <a:rPr lang="en-US" dirty="0"/>
              <a:t>Offer several methods of communication that include:</a:t>
            </a:r>
          </a:p>
          <a:p>
            <a:pPr lvl="2"/>
            <a:r>
              <a:rPr lang="en-US" sz="1600"/>
              <a:t>GET, PUT, POST, PATCH, DELETE &amp; more</a:t>
            </a:r>
          </a:p>
          <a:p>
            <a:pPr lvl="1"/>
            <a:r>
              <a:rPr lang="en-US" dirty="0"/>
              <a:t>REST </a:t>
            </a:r>
            <a:r>
              <a:rPr lang="en-US"/>
              <a:t>apis</a:t>
            </a:r>
            <a:r>
              <a:rPr lang="en-US" dirty="0"/>
              <a:t> make use of HTTP.</a:t>
            </a:r>
          </a:p>
          <a:p>
            <a:pPr lvl="1"/>
            <a:r>
              <a:rPr lang="en-US" dirty="0"/>
              <a:t>Can be used with various HTTP transmission tools such as </a:t>
            </a:r>
            <a:r>
              <a:rPr lang="en-US"/>
              <a:t>cURL</a:t>
            </a:r>
            <a:r>
              <a:rPr lang="en-US" dirty="0"/>
              <a:t> and </a:t>
            </a:r>
            <a:r>
              <a:rPr lang="en-US"/>
              <a:t>Wget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Since the overall framework is lightweight, it offers high speed communications over the web. </a:t>
            </a:r>
          </a:p>
          <a:p>
            <a:pPr lvl="1"/>
            <a:r>
              <a:rPr lang="en-US" dirty="0"/>
              <a:t>REST architecture standardizes the way of communications, so communication with various companies over HTTP is simplified.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152032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4D8A41-05EE-1C45-93DC-7E9946571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8" y="1124998"/>
            <a:ext cx="3456122" cy="4589717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Advantages of RESTful APIs</a:t>
            </a:r>
            <a:br>
              <a:rPr lang="en-US" sz="4800"/>
            </a:br>
            <a:br>
              <a:rPr lang="en-US" sz="4800"/>
            </a:b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06ED9-EE1E-A14E-B4ED-1E3005BCF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77" y="794042"/>
            <a:ext cx="5427137" cy="5248622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en-US"/>
              <a:t>RESTful APIs are lightweight in comparison to other alternatives, such as NVP or SOAP. </a:t>
            </a:r>
          </a:p>
          <a:p>
            <a:pPr lvl="1">
              <a:lnSpc>
                <a:spcPct val="110000"/>
              </a:lnSpc>
            </a:pPr>
            <a:r>
              <a:rPr lang="en-US"/>
              <a:t>They are accessed through HTTP, which has been around since the beginning of the internet, so it is fairly easy for someone with HTTP experience to learn. </a:t>
            </a:r>
          </a:p>
          <a:p>
            <a:pPr lvl="1">
              <a:lnSpc>
                <a:spcPct val="110000"/>
              </a:lnSpc>
            </a:pPr>
            <a:r>
              <a:rPr lang="en-US"/>
              <a:t>Accepts several types of data including JSON and XML.</a:t>
            </a:r>
          </a:p>
          <a:p>
            <a:pPr lvl="1">
              <a:lnSpc>
                <a:spcPct val="110000"/>
              </a:lnSpc>
            </a:pPr>
            <a:r>
              <a:rPr lang="en-US"/>
              <a:t>Lots of large companies with powerful tools build these apis. Having access to reliable APIs will save time when developing applications. </a:t>
            </a:r>
          </a:p>
          <a:p>
            <a:pPr lvl="1">
              <a:lnSpc>
                <a:spcPct val="110000"/>
              </a:lnSpc>
            </a:pPr>
            <a:r>
              <a:rPr lang="en-US"/>
              <a:t>Provides a separation of concerns. The api server doesn’t need to know the current state of your application and vice versa. </a:t>
            </a:r>
          </a:p>
          <a:p>
            <a:pPr lvl="1">
              <a:lnSpc>
                <a:spcPct val="110000"/>
              </a:lnSpc>
            </a:pPr>
            <a:r>
              <a:rPr lang="en-US"/>
              <a:t>Caching functionality allows for more bandwidth in your application.</a:t>
            </a:r>
          </a:p>
          <a:p>
            <a:pPr lvl="1">
              <a:lnSpc>
                <a:spcPct val="110000"/>
              </a:lnSpc>
            </a:pPr>
            <a:r>
              <a:rPr lang="en-US"/>
              <a:t>Support idempotency. </a:t>
            </a:r>
          </a:p>
          <a:p>
            <a:pPr>
              <a:lnSpc>
                <a:spcPct val="110000"/>
              </a:lnSpc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147966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9ABBB-7BEA-A24F-9CC7-7B7374CB7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2800">
                <a:solidFill>
                  <a:schemeClr val="accent1"/>
                </a:solidFill>
              </a:rPr>
              <a:t>Disadvantages of RESTful APIs</a:t>
            </a:r>
            <a:br>
              <a:rPr lang="en-US" sz="2800">
                <a:solidFill>
                  <a:schemeClr val="accent1"/>
                </a:solidFill>
              </a:rPr>
            </a:br>
            <a:endParaRPr lang="en-US" sz="2800">
              <a:solidFill>
                <a:schemeClr val="accent1"/>
              </a:solidFill>
            </a:endParaRP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110F1-802F-3846-9DF3-940CF8775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pPr lvl="1"/>
            <a:r>
              <a:rPr lang="en-US" dirty="0"/>
              <a:t>If you have an application that relies on the state of the API, this would not be possible with REST as is stateless.</a:t>
            </a:r>
          </a:p>
          <a:p>
            <a:pPr lvl="1"/>
            <a:r>
              <a:rPr lang="en-US" dirty="0"/>
              <a:t>Potentially end up sending multiple requests because state isn’t tracked. </a:t>
            </a:r>
          </a:p>
          <a:p>
            <a:pPr lvl="1"/>
            <a:r>
              <a:rPr lang="en-US" dirty="0"/>
              <a:t>It is another technology your team will have to learn</a:t>
            </a:r>
          </a:p>
          <a:p>
            <a:pPr lvl="1"/>
            <a:r>
              <a:rPr lang="en-US" dirty="0"/>
              <a:t>Can only use HTTP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85109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9E89B-9309-FB4D-8999-E5317059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8" y="1124998"/>
            <a:ext cx="3456122" cy="4589717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URI vs URL</a:t>
            </a:r>
            <a:br>
              <a:rPr lang="en-US" sz="4800"/>
            </a:b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1CE82-391D-AD46-9620-205C862D5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77" y="794042"/>
            <a:ext cx="5427137" cy="5248622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URL stands for uniform resource locator</a:t>
            </a:r>
          </a:p>
          <a:p>
            <a:pPr lvl="1"/>
            <a:r>
              <a:rPr lang="en-US" dirty="0"/>
              <a:t>URI stands for uniform resource identifier</a:t>
            </a:r>
          </a:p>
          <a:p>
            <a:pPr lvl="1"/>
            <a:r>
              <a:rPr lang="en-US" dirty="0"/>
              <a:t>Both terms are generally used interchangeably, depending on the context in which it is being used.</a:t>
            </a:r>
          </a:p>
          <a:p>
            <a:pPr lvl="1"/>
            <a:r>
              <a:rPr lang="en-US" dirty="0"/>
              <a:t>URL tells you where the resource is located.</a:t>
            </a:r>
          </a:p>
          <a:p>
            <a:pPr lvl="1"/>
            <a:r>
              <a:rPr lang="en-US" dirty="0"/>
              <a:t>Pretty much anything can be referred to as a URI.</a:t>
            </a:r>
          </a:p>
          <a:p>
            <a:pPr lvl="1"/>
            <a:r>
              <a:rPr lang="en-US" dirty="0"/>
              <a:t>URI only tells you the name of the resource.</a:t>
            </a:r>
          </a:p>
          <a:p>
            <a:pPr lvl="1"/>
            <a:r>
              <a:rPr lang="en-US" dirty="0"/>
              <a:t>Without a URL, you wouldn’t be able to get to the location where the resource is located. You’d get a 404 if you tried search only a </a:t>
            </a:r>
            <a:r>
              <a:rPr lang="en-US"/>
              <a:t>uri</a:t>
            </a:r>
            <a:r>
              <a:rPr lang="en-US" dirty="0"/>
              <a:t>. 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72777172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559</Words>
  <Application>Microsoft Macintosh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 Light</vt:lpstr>
      <vt:lpstr>Rockwell</vt:lpstr>
      <vt:lpstr>Wingdings</vt:lpstr>
      <vt:lpstr>Atlas</vt:lpstr>
      <vt:lpstr>RESTful APIs </vt:lpstr>
      <vt:lpstr>TOPICS</vt:lpstr>
      <vt:lpstr>What are RESTful APIs?  </vt:lpstr>
      <vt:lpstr>How are RESTful APIs used?  </vt:lpstr>
      <vt:lpstr>Website Communications</vt:lpstr>
      <vt:lpstr>Website Communications </vt:lpstr>
      <vt:lpstr>Advantages of RESTful APIs  </vt:lpstr>
      <vt:lpstr>Disadvantages of RESTful APIs </vt:lpstr>
      <vt:lpstr>URI vs URL </vt:lpstr>
      <vt:lpstr>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APIs </dc:title>
  <dc:creator>Brown, James</dc:creator>
  <cp:lastModifiedBy>Brown, James</cp:lastModifiedBy>
  <cp:revision>1</cp:revision>
  <dcterms:created xsi:type="dcterms:W3CDTF">2020-05-11T04:13:37Z</dcterms:created>
  <dcterms:modified xsi:type="dcterms:W3CDTF">2020-05-11T04:14:26Z</dcterms:modified>
</cp:coreProperties>
</file>