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5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6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0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4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9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7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7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5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4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7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3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EE4C7D-0DA5-674C-A75E-CAF69D225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accent1"/>
                </a:solidFill>
              </a:rPr>
              <a:t>Service Oriented Architecture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74E18-13B2-A94E-81B3-B5F7F99CF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By James Brown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06/14/2020</a:t>
            </a:r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6948E9-E5B7-0A48-9552-AFA20ADB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477651"/>
            <a:ext cx="3756774" cy="4575659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/>
            <a:r>
              <a:rPr lang="en-US" sz="5000" dirty="0">
                <a:solidFill>
                  <a:schemeClr val="accent1"/>
                </a:solidFill>
              </a:rPr>
              <a:t>How to scale a SOA environment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905F-1E89-814F-9361-A859F5C4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764" y="1477651"/>
            <a:ext cx="6160555" cy="45756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SOA protocols and requirements are defined</a:t>
            </a:r>
          </a:p>
          <a:p>
            <a:pPr lvl="0"/>
            <a:r>
              <a:rPr lang="en-US" dirty="0"/>
              <a:t>Each service that needs to be added must follow these pre-defined protocols</a:t>
            </a:r>
          </a:p>
          <a:p>
            <a:pPr lvl="0"/>
            <a:r>
              <a:rPr lang="en-US" dirty="0"/>
              <a:t>By maintaining requirements, it keeps things consistent and allows scalability to happen easier. </a:t>
            </a:r>
          </a:p>
          <a:p>
            <a:pPr lvl="0"/>
            <a:r>
              <a:rPr lang="en-US" dirty="0"/>
              <a:t>ESB must be stateless, so that it can be duplicated if needed. </a:t>
            </a:r>
          </a:p>
          <a:p>
            <a:pPr lvl="0"/>
            <a:r>
              <a:rPr lang="en-US" dirty="0"/>
              <a:t>Scaling will probably not be a one-size fits all approach, as each business is a little different. </a:t>
            </a:r>
          </a:p>
        </p:txBody>
      </p:sp>
    </p:spTree>
    <p:extLst>
      <p:ext uri="{BB962C8B-B14F-4D97-AF65-F5344CB8AC3E}">
        <p14:creationId xmlns:p14="http://schemas.microsoft.com/office/powerpoint/2010/main" val="170323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46BD7-DFA8-D948-A30C-593B1003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145962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048C-0014-694E-987B-F9BD14DE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374" y="4560432"/>
            <a:ext cx="8300202" cy="1228171"/>
          </a:xfrm>
        </p:spPr>
        <p:txBody>
          <a:bodyPr vert="horz" lIns="91440" tIns="0" rIns="91440" bIns="45720" rtlCol="0"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err="1"/>
              <a:t>Krasso</a:t>
            </a:r>
            <a:r>
              <a:rPr lang="en-US" dirty="0"/>
              <a:t>, P. (2020). Retrieved June 14, 2020, from slack</a:t>
            </a:r>
          </a:p>
          <a:p>
            <a:r>
              <a:rPr lang="en-US" dirty="0"/>
              <a:t>Richardson, L., &amp; Amundsen, M. (2013). </a:t>
            </a:r>
            <a:r>
              <a:rPr lang="en-US" i="1" dirty="0"/>
              <a:t>RESTful Web APIs.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6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72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8" name="Group 93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9" name="Rectangle 98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6BD7-DFA8-D948-A30C-593B1003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184" y="1771135"/>
            <a:ext cx="6450227" cy="371483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solidFill>
                  <a:schemeClr val="bg1"/>
                </a:solidFill>
              </a:rPr>
              <a:t>Thank you for your time.</a:t>
            </a:r>
            <a:br>
              <a:rPr lang="en-US" sz="6000">
                <a:solidFill>
                  <a:schemeClr val="bg1"/>
                </a:solidFill>
              </a:rPr>
            </a:br>
            <a:r>
              <a:rPr lang="en-US" sz="600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98888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14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6" name="Group 16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7" name="Rectangle 173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92" y="-1"/>
            <a:ext cx="121732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175">
            <a:extLst>
              <a:ext uri="{FF2B5EF4-FFF2-40B4-BE49-F238E27FC236}">
                <a16:creationId xmlns:a16="http://schemas.microsoft.com/office/drawing/2014/main" id="{2B9CCAD9-1D1C-44DB-9BC4-912C4B230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7" name="Freeform 5">
              <a:extLst>
                <a:ext uri="{FF2B5EF4-FFF2-40B4-BE49-F238E27FC236}">
                  <a16:creationId xmlns:a16="http://schemas.microsoft.com/office/drawing/2014/main" id="{28157D96-27A9-4D8B-B0B0-DE56CBA53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4E3CD45D-8191-42E4-A784-B140BAC4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id="{52490F6E-EA2C-4B87-AB46-A113AD5F4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8">
              <a:extLst>
                <a:ext uri="{FF2B5EF4-FFF2-40B4-BE49-F238E27FC236}">
                  <a16:creationId xmlns:a16="http://schemas.microsoft.com/office/drawing/2014/main" id="{9AB5722B-673A-44AA-8BB1-DDDCC4016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9">
              <a:extLst>
                <a:ext uri="{FF2B5EF4-FFF2-40B4-BE49-F238E27FC236}">
                  <a16:creationId xmlns:a16="http://schemas.microsoft.com/office/drawing/2014/main" id="{92EA1CA7-8593-45AF-B093-57394C19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10">
              <a:extLst>
                <a:ext uri="{FF2B5EF4-FFF2-40B4-BE49-F238E27FC236}">
                  <a16:creationId xmlns:a16="http://schemas.microsoft.com/office/drawing/2014/main" id="{6244AECB-5C98-493E-99B2-01E27C435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id="{F7F7FFBF-6D14-4896-93E3-FB0F19302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BE088677-0DFA-42E7-8B64-ED276E5C7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C13FA224-119E-41E9-858A-CA7B7FEE5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C172ACE0-5D17-4F91-8E9A-A86FB5D4D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C2B7CF33-95B1-432D-B125-80D234021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id="{1E3EEB73-0365-4E60-B10D-E58B06233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7">
              <a:extLst>
                <a:ext uri="{FF2B5EF4-FFF2-40B4-BE49-F238E27FC236}">
                  <a16:creationId xmlns:a16="http://schemas.microsoft.com/office/drawing/2014/main" id="{4E6A4E07-3D39-4DC9-A677-E6B0393C5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5830D94D-8F55-45FA-B114-A127A03ED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9">
              <a:extLst>
                <a:ext uri="{FF2B5EF4-FFF2-40B4-BE49-F238E27FC236}">
                  <a16:creationId xmlns:a16="http://schemas.microsoft.com/office/drawing/2014/main" id="{DD73F6BF-3B13-4AFF-9F4B-E2C1030E0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20">
              <a:extLst>
                <a:ext uri="{FF2B5EF4-FFF2-40B4-BE49-F238E27FC236}">
                  <a16:creationId xmlns:a16="http://schemas.microsoft.com/office/drawing/2014/main" id="{C74EBE4D-8A85-4E53-BD51-1A9E5DD7F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21">
              <a:extLst>
                <a:ext uri="{FF2B5EF4-FFF2-40B4-BE49-F238E27FC236}">
                  <a16:creationId xmlns:a16="http://schemas.microsoft.com/office/drawing/2014/main" id="{340D0EEA-DB4C-46C0-B1BD-2E162745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130A846E-43D7-4A97-A7D0-9B1C00F87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DD20401B-453B-42EE-A76C-23B1286E1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15780-F087-7C49-A87E-2A453836E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9677" y="637197"/>
            <a:ext cx="2944603" cy="5291703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171450" indent="-171450" algn="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What service-oriented architectures are.</a:t>
            </a:r>
          </a:p>
          <a:p>
            <a:pPr marL="171450" indent="-171450" algn="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What enterprise service buses are.</a:t>
            </a:r>
          </a:p>
          <a:p>
            <a:pPr marL="171450" indent="-171450" algn="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Relationship between an ESB and SOA architecture.</a:t>
            </a:r>
          </a:p>
          <a:p>
            <a:pPr marL="171450" indent="-171450" algn="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How data is transmitted through a SOA environment.</a:t>
            </a:r>
          </a:p>
          <a:p>
            <a:pPr marL="171450" indent="-171450" algn="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advantages of a SOA architecture.</a:t>
            </a:r>
          </a:p>
          <a:p>
            <a:pPr marL="171450" indent="-171450" algn="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disadvantages of a SOA architecture.</a:t>
            </a:r>
          </a:p>
          <a:p>
            <a:pPr marL="171450" indent="-171450" algn="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How software in a SOA architecture is deployed and managed in a production environment.</a:t>
            </a:r>
          </a:p>
          <a:p>
            <a:pPr marL="171450" indent="-171450" algn="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How to scale a SOA environment.</a:t>
            </a:r>
          </a:p>
          <a:p>
            <a:pPr marL="171450" indent="-171450" algn="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986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131CA-913E-1E41-8C87-3E4A95B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51" y="1080007"/>
            <a:ext cx="7175499" cy="4848892"/>
          </a:xfrm>
        </p:spPr>
        <p:txBody>
          <a:bodyPr vert="horz" lIns="228600" tIns="228600" rIns="228600" bIns="0" rtlCol="0" anchor="t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8000" dirty="0">
                <a:solidFill>
                  <a:schemeClr val="accent1"/>
                </a:solidFill>
              </a:rPr>
              <a:t>TOPICS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76F2538C-03D7-664F-870E-FB9333085B8E}"/>
              </a:ext>
            </a:extLst>
          </p:cNvPr>
          <p:cNvSpPr txBox="1">
            <a:spLocks/>
          </p:cNvSpPr>
          <p:nvPr/>
        </p:nvSpPr>
        <p:spPr>
          <a:xfrm>
            <a:off x="1409244" y="2348825"/>
            <a:ext cx="8673427" cy="228032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4D8A41-05EE-1C45-93DC-7E994657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service-oriented architectures?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BFB19-2785-A34F-B58B-570B9A6B2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752" y="1498203"/>
            <a:ext cx="6281873" cy="5248622"/>
          </a:xfrm>
        </p:spPr>
        <p:txBody>
          <a:bodyPr/>
          <a:lstStyle/>
          <a:p>
            <a:r>
              <a:rPr lang="en-US" dirty="0"/>
              <a:t>What service-oriented architectures are.</a:t>
            </a:r>
          </a:p>
          <a:p>
            <a:r>
              <a:rPr lang="en-US" dirty="0"/>
              <a:t>-SOA is an architecture wherein numerous applications or (services) can be combined into a larger application. </a:t>
            </a:r>
          </a:p>
          <a:p>
            <a:pPr lvl="0"/>
            <a:r>
              <a:rPr lang="en-US" dirty="0"/>
              <a:t>SOAs are made up of services, data store, monitoring, and ESB. (</a:t>
            </a:r>
            <a:r>
              <a:rPr lang="en-US" dirty="0" err="1"/>
              <a:t>Krasso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Makes applications interoperable </a:t>
            </a:r>
          </a:p>
          <a:p>
            <a:pPr lvl="0"/>
            <a:r>
              <a:rPr lang="en-US" dirty="0"/>
              <a:t>Applications are grouped logically. </a:t>
            </a:r>
          </a:p>
          <a:p>
            <a:pPr lvl="0"/>
            <a:r>
              <a:rPr lang="en-US" dirty="0"/>
              <a:t>All applications are able to communicate with each other through an enterprise service bus. </a:t>
            </a:r>
          </a:p>
          <a:p>
            <a:pPr lvl="0"/>
            <a:r>
              <a:rPr lang="en-US" dirty="0"/>
              <a:t>Can be integrated with services that use SOAP/REST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0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948E9-E5B7-0A48-9552-AFA20ADB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What is an enterprise service bus?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905F-1E89-814F-9361-A859F5C4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1600"/>
              <a:t>ESB’s main responsibility is to route traffic to services, data store, monitoring. </a:t>
            </a:r>
          </a:p>
          <a:p>
            <a:pPr lvl="0"/>
            <a:r>
              <a:rPr lang="en-US" sz="1600"/>
              <a:t>The ESB makes the connection to the applications that are integrated</a:t>
            </a:r>
          </a:p>
          <a:p>
            <a:pPr lvl="0"/>
            <a:r>
              <a:rPr lang="en-US" sz="1600"/>
              <a:t>Makes SOA based applications easy to scale as new applications can be added as long as they adhere to the ESB pre-defined rules.</a:t>
            </a:r>
          </a:p>
          <a:p>
            <a:pPr lvl="0"/>
            <a:r>
              <a:rPr lang="en-US" sz="1600"/>
              <a:t>Supports XML/JSON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3870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48E9-E5B7-0A48-9552-AFA20ADB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an ESB and SOA architecture.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905F-1E89-814F-9361-A859F5C4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ESB is how applications are able to talk to each other, whereas SOA is the overall architecture design.</a:t>
            </a:r>
          </a:p>
          <a:p>
            <a:pPr lvl="0"/>
            <a:r>
              <a:rPr lang="en-US" dirty="0"/>
              <a:t>SOA splits each application out logically and the ESB is how the consumers interact with the various applications.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B630-5993-0442-AB59-71A401F95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7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948E9-E5B7-0A48-9552-AFA20ADB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How data is transmitted through a SOA environment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905F-1E89-814F-9361-A859F5C4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Services transfer data through ESBs.</a:t>
            </a:r>
          </a:p>
          <a:p>
            <a:pPr lvl="0"/>
            <a:r>
              <a:rPr lang="en-US" dirty="0"/>
              <a:t>ESB’s provide flexibility in data types that can be transmitted</a:t>
            </a:r>
          </a:p>
          <a:p>
            <a:pPr lvl="0"/>
            <a:r>
              <a:rPr lang="en-US" dirty="0"/>
              <a:t>Data is transmitted through requests/responses</a:t>
            </a:r>
          </a:p>
          <a:p>
            <a:pPr lvl="0"/>
            <a:r>
              <a:rPr lang="en-US" dirty="0"/>
              <a:t>All services connect to one centralized location, allowing communication across the entire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0054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48E9-E5B7-0A48-9552-AFA20ADB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advantages of a SOA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905F-1E89-814F-9361-A859F5C4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Makes large applications easier to scale as services are not tightly coupled</a:t>
            </a:r>
          </a:p>
          <a:p>
            <a:pPr lvl="0"/>
            <a:r>
              <a:rPr lang="en-US" dirty="0"/>
              <a:t>Makes applications re-usable. With SOA, you can use a single service in as many applications as needed. This reduces redundancies. </a:t>
            </a:r>
          </a:p>
          <a:p>
            <a:pPr lvl="0"/>
            <a:r>
              <a:rPr lang="en-US" dirty="0"/>
              <a:t>Reliability – As the services are split out, each service is self-contained. </a:t>
            </a:r>
          </a:p>
          <a:p>
            <a:pPr lvl="0"/>
            <a:r>
              <a:rPr lang="en-US" dirty="0"/>
              <a:t>Monitoring – provides logging and insight into how the application is running. </a:t>
            </a:r>
          </a:p>
          <a:p>
            <a:pPr lvl="0"/>
            <a:r>
              <a:rPr lang="en-US" dirty="0"/>
              <a:t>Allows you the ability to integrate an existing application into a service.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B630-5993-0442-AB59-71A401F95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948E9-E5B7-0A48-9552-AFA20ADB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/>
            <a:r>
              <a:rPr lang="en-US" sz="3100">
                <a:solidFill>
                  <a:schemeClr val="accent1"/>
                </a:solidFill>
              </a:rPr>
              <a:t>The disadvantages of a SOA architecture.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905F-1E89-814F-9361-A859F5C4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1600"/>
              <a:t>Initial investment can be expensive. </a:t>
            </a:r>
          </a:p>
          <a:p>
            <a:pPr lvl="0"/>
            <a:r>
              <a:rPr lang="en-US" sz="1600"/>
              <a:t>ESB is the only way for the services to talk to each other. This can be a disadvantage if the ESB has issues, which means no back-ups if the bus goes down.</a:t>
            </a:r>
          </a:p>
          <a:p>
            <a:pPr lvl="0"/>
            <a:r>
              <a:rPr lang="en-US" sz="1600"/>
              <a:t>Trust can become an issue as each service may be developed by another team. </a:t>
            </a:r>
          </a:p>
          <a:p>
            <a:pPr lvl="0"/>
            <a:r>
              <a:rPr lang="en-US" sz="1600"/>
              <a:t>SOA has a lot of overhead on hardware as each request has to be filtered. </a:t>
            </a:r>
          </a:p>
        </p:txBody>
      </p:sp>
    </p:spTree>
    <p:extLst>
      <p:ext uri="{BB962C8B-B14F-4D97-AF65-F5344CB8AC3E}">
        <p14:creationId xmlns:p14="http://schemas.microsoft.com/office/powerpoint/2010/main" val="420798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48E9-E5B7-0A48-9552-AFA20ADB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2025"/>
            <a:ext cx="3501197" cy="2306471"/>
          </a:xfrm>
        </p:spPr>
        <p:txBody>
          <a:bodyPr>
            <a:normAutofit fontScale="90000"/>
          </a:bodyPr>
          <a:lstStyle/>
          <a:p>
            <a:r>
              <a:rPr lang="en-US" dirty="0"/>
              <a:t>How software in a SOA architecture is deployed and managed in a production environment.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905F-1E89-814F-9361-A859F5C4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business goal is defined</a:t>
            </a:r>
          </a:p>
          <a:p>
            <a:pPr lvl="0"/>
            <a:r>
              <a:rPr lang="en-US" dirty="0"/>
              <a:t>The Service to meet the business goal is defined</a:t>
            </a:r>
          </a:p>
          <a:p>
            <a:pPr lvl="0"/>
            <a:r>
              <a:rPr lang="en-US" dirty="0"/>
              <a:t>Service is created</a:t>
            </a:r>
          </a:p>
          <a:p>
            <a:pPr lvl="0"/>
            <a:r>
              <a:rPr lang="en-US" dirty="0"/>
              <a:t>Service is mapped to the existing infrastructure </a:t>
            </a:r>
          </a:p>
          <a:p>
            <a:pPr lvl="0"/>
            <a:r>
              <a:rPr lang="en-US" dirty="0"/>
              <a:t>Service is integrated in a staging environment</a:t>
            </a:r>
          </a:p>
          <a:p>
            <a:pPr lvl="0"/>
            <a:r>
              <a:rPr lang="en-US" dirty="0"/>
              <a:t>The newly onboarded service is monitored and updated if changes are needed</a:t>
            </a:r>
          </a:p>
          <a:p>
            <a:pPr lvl="0"/>
            <a:r>
              <a:rPr lang="en-US" dirty="0"/>
              <a:t>Once testing is complete, the service is pushed to production and monitored. </a:t>
            </a:r>
          </a:p>
          <a:p>
            <a:pPr lvl="0"/>
            <a:r>
              <a:rPr lang="en-US" dirty="0"/>
              <a:t>If changes are needed later, they are first done so in a testing environment, then rolled out to production.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B630-5993-0442-AB59-71A401F95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1839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675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Rockwell</vt:lpstr>
      <vt:lpstr>Wingdings</vt:lpstr>
      <vt:lpstr>Atlas</vt:lpstr>
      <vt:lpstr>Service Oriented Architecture </vt:lpstr>
      <vt:lpstr>TOPICS</vt:lpstr>
      <vt:lpstr>What are service-oriented architectures? </vt:lpstr>
      <vt:lpstr>What is an enterprise service bus?</vt:lpstr>
      <vt:lpstr>Relationship between an ESB and SOA architecture.</vt:lpstr>
      <vt:lpstr>How data is transmitted through a SOA environment</vt:lpstr>
      <vt:lpstr>The advantages of a SOA architecture</vt:lpstr>
      <vt:lpstr>The disadvantages of a SOA architecture.</vt:lpstr>
      <vt:lpstr>How software in a SOA architecture is deployed and managed in a production environment.</vt:lpstr>
      <vt:lpstr>How to scale a SOA environment</vt:lpstr>
      <vt:lpstr>Sources</vt:lpstr>
      <vt:lpstr>Thank you for your time.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Oriented Architecture </dc:title>
  <dc:creator>Brown, James</dc:creator>
  <cp:lastModifiedBy>Brown, James</cp:lastModifiedBy>
  <cp:revision>1</cp:revision>
  <dcterms:created xsi:type="dcterms:W3CDTF">2020-06-15T02:51:08Z</dcterms:created>
  <dcterms:modified xsi:type="dcterms:W3CDTF">2020-06-15T02:54:41Z</dcterms:modified>
</cp:coreProperties>
</file>