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80" r:id="rId6"/>
    <p:sldId id="289" r:id="rId7"/>
    <p:sldId id="283" r:id="rId8"/>
    <p:sldId id="281" r:id="rId9"/>
    <p:sldId id="282" r:id="rId10"/>
    <p:sldId id="291" r:id="rId11"/>
    <p:sldId id="284" r:id="rId12"/>
    <p:sldId id="288" r:id="rId13"/>
    <p:sldId id="285" r:id="rId14"/>
    <p:sldId id="286" r:id="rId15"/>
    <p:sldId id="287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95" d="100"/>
          <a:sy n="95" d="100"/>
        </p:scale>
        <p:origin x="10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1: Strategy and Decision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2: Kuma, Marcus, Mike and Kunal (K2M2)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F9AB-7530-21F4-8BFA-258A5AE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28F4-2206-ADE3-3881-FFB42E16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643" y="2076450"/>
            <a:ext cx="4296914" cy="3714749"/>
          </a:xfrm>
        </p:spPr>
        <p:txBody>
          <a:bodyPr/>
          <a:lstStyle/>
          <a:p>
            <a:r>
              <a:rPr lang="en-US" dirty="0"/>
              <a:t>Over the HFI and HFS comparison</a:t>
            </a:r>
          </a:p>
          <a:p>
            <a:r>
              <a:rPr lang="en-US" dirty="0"/>
              <a:t>Status of most of the loans DPD vs FICO, DPD vs loan segment</a:t>
            </a:r>
          </a:p>
          <a:p>
            <a:r>
              <a:rPr lang="en-US" dirty="0"/>
              <a:t>Overall health of the portfolio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B67B7-ABE7-70AD-8A1C-4D4F2F0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76450"/>
            <a:ext cx="482984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4BDA-4F85-5655-4156-1EA2893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4CA6C-E41B-79B8-4D22-683E01A6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5" y="2538370"/>
            <a:ext cx="10749452" cy="28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0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D6B-50DC-BBE1-26A1-F9AFE082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82FB9-21DD-DB14-5FCA-B796CDD0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0" y="2160376"/>
            <a:ext cx="5520255" cy="4250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43D60-D8BB-459F-5F53-580BF3B2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49" y="2160375"/>
            <a:ext cx="5278582" cy="42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5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2083-DC6C-295D-EF70-59F5D30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F0CF-12C0-6F09-78E3-D134613F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05568"/>
          </a:xfrm>
        </p:spPr>
        <p:txBody>
          <a:bodyPr/>
          <a:lstStyle/>
          <a:p>
            <a:r>
              <a:rPr lang="en-US" dirty="0"/>
              <a:t>With this tool: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solution to this problem has been proven successful and made our workflow more efficient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Future improvements to the automation tool: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Expand from analyzing YTD data to multiple period (historical data) for vintage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Management will have full access to data to make quick decisions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Marketing can switch channel and regional strategies quickly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Credit organization can introduce risk strategies to mitigate losses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Helps improve revenue and profitability at enterprise level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4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430A-784A-8D65-E41C-9DEB02C5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8887-58E3-237C-CAD8-EF7DDD25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428389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K2M2 Lending: Provide personal loans to individual consumers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Currently the analytics is reviewed manually using excel which is prone to human error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Reviewing the big data manually is costly and time consuming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Delay in management actions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Build an automatic analysis tool for the management to make profitable decisions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Management has access to timely data to make swift strategic decisions</a:t>
            </a:r>
          </a:p>
          <a:p>
            <a:pPr marL="415800" indent="-342900">
              <a:buFont typeface="Wingdings" panose="05000000000000000000" pitchFamily="2" charset="2"/>
              <a:buChar char="v"/>
            </a:pPr>
            <a:r>
              <a:rPr lang="en-US" dirty="0"/>
              <a:t>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data for personal loans focused on debt consolidation, home improvement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Range: YTD 2022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7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F967-E6F4-12E0-B2FD-CEFA1C57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3" y="438151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Executive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4FBF-9191-4D8E-A300-2E2E3537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Kuma Lin: Accounting Manager</a:t>
            </a:r>
          </a:p>
          <a:p>
            <a:r>
              <a:rPr lang="en-US" dirty="0"/>
              <a:t>Mike </a:t>
            </a:r>
            <a:r>
              <a:rPr lang="en-US" dirty="0" err="1"/>
              <a:t>Mozeko</a:t>
            </a:r>
            <a:r>
              <a:rPr lang="en-US" dirty="0"/>
              <a:t>: Sales Manager</a:t>
            </a:r>
          </a:p>
          <a:p>
            <a:r>
              <a:rPr lang="en-US" dirty="0"/>
              <a:t>Kunal Sood: Marketing Manager</a:t>
            </a:r>
          </a:p>
          <a:p>
            <a:r>
              <a:rPr lang="en-US" dirty="0"/>
              <a:t>Marcus Cudjoe: Chief Credit Officer</a:t>
            </a:r>
          </a:p>
        </p:txBody>
      </p:sp>
    </p:spTree>
    <p:extLst>
      <p:ext uri="{BB962C8B-B14F-4D97-AF65-F5344CB8AC3E}">
        <p14:creationId xmlns:p14="http://schemas.microsoft.com/office/powerpoint/2010/main" val="253352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C13B-F26C-0BF0-7BAD-DADC4064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2" y="307597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Aggregation of Loan and Related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05E4F-CFEB-9952-C21B-AA5ADC2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06432"/>
            <a:ext cx="920058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E17C-FEB8-41AA-F4DF-76A0A1D5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4" y="381000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Journal Entry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35E2D-D9AE-FCDB-5308-CA0242BB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76" y="1638300"/>
            <a:ext cx="70675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B009-405F-F0E5-485A-17BC09CF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Sales Opportunities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78C29-39E7-BC74-9AF7-546F56120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81" t="44928" r="9644"/>
          <a:stretch/>
        </p:blipFill>
        <p:spPr>
          <a:xfrm>
            <a:off x="174812" y="1969994"/>
            <a:ext cx="5634317" cy="3504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B4F5F-7C8F-BB46-AAFC-16B260B33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32" t="58627" r="5116" b="6079"/>
          <a:stretch/>
        </p:blipFill>
        <p:spPr>
          <a:xfrm>
            <a:off x="6031006" y="1969994"/>
            <a:ext cx="6064626" cy="35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1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C2A2-DD3C-AE0C-CE9D-4299C9F7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Sales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B223-B422-2C87-185B-12BD050DD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77" t="55000" b="5882"/>
          <a:stretch/>
        </p:blipFill>
        <p:spPr>
          <a:xfrm>
            <a:off x="484094" y="2218765"/>
            <a:ext cx="5351930" cy="268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1EA49-101B-CE69-5583-B51549368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3" t="56666" b="4216"/>
          <a:stretch/>
        </p:blipFill>
        <p:spPr>
          <a:xfrm>
            <a:off x="5966656" y="2218765"/>
            <a:ext cx="5839862" cy="26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1E0A-8605-D85A-D656-059F9B49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3" y="360829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Marketing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A8626-EA36-16DD-E6CF-83AEA0C0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93" y="1949387"/>
            <a:ext cx="5677692" cy="3041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DB889-59A8-888C-6535-E3245A20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12" y="1949386"/>
            <a:ext cx="5739277" cy="304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312D2F-3DA9-9DE1-F608-8346C3D64482}"/>
              </a:ext>
            </a:extLst>
          </p:cNvPr>
          <p:cNvSpPr/>
          <p:nvPr/>
        </p:nvSpPr>
        <p:spPr>
          <a:xfrm>
            <a:off x="820271" y="2225493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69D81-0F8B-28F9-13E1-C5381B709030}"/>
              </a:ext>
            </a:extLst>
          </p:cNvPr>
          <p:cNvSpPr/>
          <p:nvPr/>
        </p:nvSpPr>
        <p:spPr>
          <a:xfrm>
            <a:off x="7138148" y="2243418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9DA30-15F8-B4FE-ED79-E9221436E88F}"/>
              </a:ext>
            </a:extLst>
          </p:cNvPr>
          <p:cNvSpPr/>
          <p:nvPr/>
        </p:nvSpPr>
        <p:spPr>
          <a:xfrm>
            <a:off x="1775871" y="2243417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D38DB-C243-D1C2-6AA5-D06E9E4A546F}"/>
              </a:ext>
            </a:extLst>
          </p:cNvPr>
          <p:cNvSpPr/>
          <p:nvPr/>
        </p:nvSpPr>
        <p:spPr>
          <a:xfrm>
            <a:off x="8039102" y="2234452"/>
            <a:ext cx="771257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05DFE-3A9D-A85D-EA35-AC097C6E5CED}"/>
              </a:ext>
            </a:extLst>
          </p:cNvPr>
          <p:cNvSpPr txBox="1"/>
          <p:nvPr/>
        </p:nvSpPr>
        <p:spPr>
          <a:xfrm>
            <a:off x="289110" y="5199965"/>
            <a:ext cx="11604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review, we see few opportunities for market to explore: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cross-sell opportunity for people in big purchase segment, given the loan volume in the segment – cross sell can be done through proactive email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with CCO and Accounting team, to identify segments where we can increase interest for debt consolidation loans</a:t>
            </a:r>
          </a:p>
        </p:txBody>
      </p:sp>
    </p:spTree>
    <p:extLst>
      <p:ext uri="{BB962C8B-B14F-4D97-AF65-F5344CB8AC3E}">
        <p14:creationId xmlns:p14="http://schemas.microsoft.com/office/powerpoint/2010/main" val="146691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E5A0-80DD-9833-BEFB-BEAE9638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Marketing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15D19-E563-DB1A-E21F-D58B6B91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2" y="1933701"/>
            <a:ext cx="5871543" cy="3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AA329-FAD8-694C-C642-8531B166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11" y="1933701"/>
            <a:ext cx="5503026" cy="3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940B7-6D98-F0AE-8C5C-67F64C099435}"/>
              </a:ext>
            </a:extLst>
          </p:cNvPr>
          <p:cNvSpPr txBox="1"/>
          <p:nvPr/>
        </p:nvSpPr>
        <p:spPr>
          <a:xfrm>
            <a:off x="289110" y="5199965"/>
            <a:ext cx="1160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 can expand more targeting in North-West Region to increase sales in that region, West region is where we get most income from, use that as proxy to explore marketing ideas in other regions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60F2-C103-C45B-203A-EB0985EA5B19}"/>
              </a:ext>
            </a:extLst>
          </p:cNvPr>
          <p:cNvSpPr/>
          <p:nvPr/>
        </p:nvSpPr>
        <p:spPr>
          <a:xfrm>
            <a:off x="2952925" y="4085439"/>
            <a:ext cx="612396" cy="444616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{8FE3B8C5-CAAA-4EE2-A442-8857C9CD0BCE}tf55705232_win32</Template>
  <TotalTime>3046</TotalTime>
  <Words>349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Goudy Old Style</vt:lpstr>
      <vt:lpstr>Wingdings</vt:lpstr>
      <vt:lpstr>Wingdings 2</vt:lpstr>
      <vt:lpstr>SlateVTI</vt:lpstr>
      <vt:lpstr>Project 1: Strategy and Decision Automation</vt:lpstr>
      <vt:lpstr>Executive Summary</vt:lpstr>
      <vt:lpstr>Executive Overview</vt:lpstr>
      <vt:lpstr>Aggregation of Loan and Related Accounts</vt:lpstr>
      <vt:lpstr>Journal Entry Form </vt:lpstr>
      <vt:lpstr>Sales Opportunities</vt:lpstr>
      <vt:lpstr>Sales Opportunities</vt:lpstr>
      <vt:lpstr>Marketing Opportunities</vt:lpstr>
      <vt:lpstr>Marketing Opportunities</vt:lpstr>
      <vt:lpstr>Portfolio Health</vt:lpstr>
      <vt:lpstr>Portfolio Health</vt:lpstr>
      <vt:lpstr>Portfolio Health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Decision Automation</dc:title>
  <dc:creator>Kunal Sood</dc:creator>
  <cp:lastModifiedBy>Kunal Sood</cp:lastModifiedBy>
  <cp:revision>9</cp:revision>
  <dcterms:created xsi:type="dcterms:W3CDTF">2022-08-27T17:28:40Z</dcterms:created>
  <dcterms:modified xsi:type="dcterms:W3CDTF">2022-08-29T20:18:58Z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