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89" r:id="rId7"/>
    <p:sldId id="283" r:id="rId8"/>
    <p:sldId id="281" r:id="rId9"/>
    <p:sldId id="282" r:id="rId10"/>
    <p:sldId id="291" r:id="rId11"/>
    <p:sldId id="284" r:id="rId12"/>
    <p:sldId id="288" r:id="rId13"/>
    <p:sldId id="285" r:id="rId14"/>
    <p:sldId id="286" r:id="rId15"/>
    <p:sldId id="287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5" d="100"/>
          <a:sy n="95" d="100"/>
        </p:scale>
        <p:origin x="4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3DE19-A930-4609-849B-F4F4CA801B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B1F908-4C28-403C-8CE3-7C017B00152F}">
      <dgm:prSet/>
      <dgm:spPr/>
      <dgm:t>
        <a:bodyPr/>
        <a:lstStyle/>
        <a:p>
          <a:r>
            <a:rPr lang="en-US"/>
            <a:t>Kuma Lin: Accounting Manager</a:t>
          </a:r>
        </a:p>
      </dgm:t>
    </dgm:pt>
    <dgm:pt modelId="{03BBC5E2-A0D4-49DD-A3C4-FB7D4F14F491}" type="parTrans" cxnId="{BBA4B8D5-8308-4A3A-8860-AB8719DA8D19}">
      <dgm:prSet/>
      <dgm:spPr/>
      <dgm:t>
        <a:bodyPr/>
        <a:lstStyle/>
        <a:p>
          <a:endParaRPr lang="en-US"/>
        </a:p>
      </dgm:t>
    </dgm:pt>
    <dgm:pt modelId="{2D94BFD6-C2F5-454F-99D4-707EE45649BA}" type="sibTrans" cxnId="{BBA4B8D5-8308-4A3A-8860-AB8719DA8D19}">
      <dgm:prSet/>
      <dgm:spPr/>
      <dgm:t>
        <a:bodyPr/>
        <a:lstStyle/>
        <a:p>
          <a:endParaRPr lang="en-US"/>
        </a:p>
      </dgm:t>
    </dgm:pt>
    <dgm:pt modelId="{C3F7400E-52AD-4288-8160-E156D4ECB8CF}">
      <dgm:prSet/>
      <dgm:spPr/>
      <dgm:t>
        <a:bodyPr/>
        <a:lstStyle/>
        <a:p>
          <a:r>
            <a:rPr lang="en-US"/>
            <a:t>Mike Mozeko: Sales Manager</a:t>
          </a:r>
        </a:p>
      </dgm:t>
    </dgm:pt>
    <dgm:pt modelId="{7ABCFA4B-EDE4-4203-B2D2-26F0D641ED49}" type="parTrans" cxnId="{C155C896-210E-4CE8-A0C6-A8BC99F501D6}">
      <dgm:prSet/>
      <dgm:spPr/>
      <dgm:t>
        <a:bodyPr/>
        <a:lstStyle/>
        <a:p>
          <a:endParaRPr lang="en-US"/>
        </a:p>
      </dgm:t>
    </dgm:pt>
    <dgm:pt modelId="{9C7AAFBD-71AF-4844-9D61-3AACAF133EA1}" type="sibTrans" cxnId="{C155C896-210E-4CE8-A0C6-A8BC99F501D6}">
      <dgm:prSet/>
      <dgm:spPr/>
      <dgm:t>
        <a:bodyPr/>
        <a:lstStyle/>
        <a:p>
          <a:endParaRPr lang="en-US"/>
        </a:p>
      </dgm:t>
    </dgm:pt>
    <dgm:pt modelId="{BFCD7811-C451-4DC4-A9AD-3926B77EF426}">
      <dgm:prSet/>
      <dgm:spPr/>
      <dgm:t>
        <a:bodyPr/>
        <a:lstStyle/>
        <a:p>
          <a:r>
            <a:rPr lang="en-US"/>
            <a:t>Kunal Sood: Marketing Manager</a:t>
          </a:r>
        </a:p>
      </dgm:t>
    </dgm:pt>
    <dgm:pt modelId="{9FE1033E-D450-4645-BD5D-00071427D0A3}" type="parTrans" cxnId="{7A50FDE1-DBC9-42C3-843A-2D49B5D405F5}">
      <dgm:prSet/>
      <dgm:spPr/>
      <dgm:t>
        <a:bodyPr/>
        <a:lstStyle/>
        <a:p>
          <a:endParaRPr lang="en-US"/>
        </a:p>
      </dgm:t>
    </dgm:pt>
    <dgm:pt modelId="{EFE76195-A740-46E8-B428-605D41ECB505}" type="sibTrans" cxnId="{7A50FDE1-DBC9-42C3-843A-2D49B5D405F5}">
      <dgm:prSet/>
      <dgm:spPr/>
      <dgm:t>
        <a:bodyPr/>
        <a:lstStyle/>
        <a:p>
          <a:endParaRPr lang="en-US"/>
        </a:p>
      </dgm:t>
    </dgm:pt>
    <dgm:pt modelId="{6A7D6CAE-F9DB-4F6F-9E35-33953A6A46F2}">
      <dgm:prSet/>
      <dgm:spPr/>
      <dgm:t>
        <a:bodyPr/>
        <a:lstStyle/>
        <a:p>
          <a:r>
            <a:rPr lang="en-US"/>
            <a:t>Marcus Cudjoe: Chief Credit Officer</a:t>
          </a:r>
        </a:p>
      </dgm:t>
    </dgm:pt>
    <dgm:pt modelId="{8137932E-E4A1-4486-90AC-87D7DAB962D3}" type="parTrans" cxnId="{10CEA02A-F2B2-4AF7-87AE-FDD88AB071DF}">
      <dgm:prSet/>
      <dgm:spPr/>
      <dgm:t>
        <a:bodyPr/>
        <a:lstStyle/>
        <a:p>
          <a:endParaRPr lang="en-US"/>
        </a:p>
      </dgm:t>
    </dgm:pt>
    <dgm:pt modelId="{33A16930-8913-4F26-A42E-34B1DA44CD83}" type="sibTrans" cxnId="{10CEA02A-F2B2-4AF7-87AE-FDD88AB071DF}">
      <dgm:prSet/>
      <dgm:spPr/>
      <dgm:t>
        <a:bodyPr/>
        <a:lstStyle/>
        <a:p>
          <a:endParaRPr lang="en-US"/>
        </a:p>
      </dgm:t>
    </dgm:pt>
    <dgm:pt modelId="{805A5182-67D8-40F9-9100-C8B3B1256D7B}" type="pres">
      <dgm:prSet presAssocID="{29C3DE19-A930-4609-849B-F4F4CA801BA3}" presName="linear" presStyleCnt="0">
        <dgm:presLayoutVars>
          <dgm:animLvl val="lvl"/>
          <dgm:resizeHandles val="exact"/>
        </dgm:presLayoutVars>
      </dgm:prSet>
      <dgm:spPr/>
    </dgm:pt>
    <dgm:pt modelId="{4FF87DE4-FC5B-42EB-9327-56A8C8281D9D}" type="pres">
      <dgm:prSet presAssocID="{7EB1F908-4C28-403C-8CE3-7C017B0015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264967-185E-4C0E-956B-B935214BDADC}" type="pres">
      <dgm:prSet presAssocID="{2D94BFD6-C2F5-454F-99D4-707EE45649BA}" presName="spacer" presStyleCnt="0"/>
      <dgm:spPr/>
    </dgm:pt>
    <dgm:pt modelId="{B93ADC5B-A721-4DDC-BE6A-1F5B7BF60DB8}" type="pres">
      <dgm:prSet presAssocID="{C3F7400E-52AD-4288-8160-E156D4ECB8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30003C-A9A7-48D2-828D-1F96D088935F}" type="pres">
      <dgm:prSet presAssocID="{9C7AAFBD-71AF-4844-9D61-3AACAF133EA1}" presName="spacer" presStyleCnt="0"/>
      <dgm:spPr/>
    </dgm:pt>
    <dgm:pt modelId="{23A35BBA-CCE7-49C6-B265-87A4C0E6C2B7}" type="pres">
      <dgm:prSet presAssocID="{BFCD7811-C451-4DC4-A9AD-3926B77EF4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416F89-0018-4C64-A908-228C50471550}" type="pres">
      <dgm:prSet presAssocID="{EFE76195-A740-46E8-B428-605D41ECB505}" presName="spacer" presStyleCnt="0"/>
      <dgm:spPr/>
    </dgm:pt>
    <dgm:pt modelId="{4B49145A-187A-402D-95A1-1E9F4FA24378}" type="pres">
      <dgm:prSet presAssocID="{6A7D6CAE-F9DB-4F6F-9E35-33953A6A46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0CEA02A-F2B2-4AF7-87AE-FDD88AB071DF}" srcId="{29C3DE19-A930-4609-849B-F4F4CA801BA3}" destId="{6A7D6CAE-F9DB-4F6F-9E35-33953A6A46F2}" srcOrd="3" destOrd="0" parTransId="{8137932E-E4A1-4486-90AC-87D7DAB962D3}" sibTransId="{33A16930-8913-4F26-A42E-34B1DA44CD83}"/>
    <dgm:cxn modelId="{113C132E-133F-4C2C-93A4-606ADEE8C3E1}" type="presOf" srcId="{6A7D6CAE-F9DB-4F6F-9E35-33953A6A46F2}" destId="{4B49145A-187A-402D-95A1-1E9F4FA24378}" srcOrd="0" destOrd="0" presId="urn:microsoft.com/office/officeart/2005/8/layout/vList2"/>
    <dgm:cxn modelId="{AFFCC16D-93B8-4E53-A23F-8C036A3EDFA0}" type="presOf" srcId="{7EB1F908-4C28-403C-8CE3-7C017B00152F}" destId="{4FF87DE4-FC5B-42EB-9327-56A8C8281D9D}" srcOrd="0" destOrd="0" presId="urn:microsoft.com/office/officeart/2005/8/layout/vList2"/>
    <dgm:cxn modelId="{4318E078-42FD-4B23-8798-548A87E089CC}" type="presOf" srcId="{BFCD7811-C451-4DC4-A9AD-3926B77EF426}" destId="{23A35BBA-CCE7-49C6-B265-87A4C0E6C2B7}" srcOrd="0" destOrd="0" presId="urn:microsoft.com/office/officeart/2005/8/layout/vList2"/>
    <dgm:cxn modelId="{C155C896-210E-4CE8-A0C6-A8BC99F501D6}" srcId="{29C3DE19-A930-4609-849B-F4F4CA801BA3}" destId="{C3F7400E-52AD-4288-8160-E156D4ECB8CF}" srcOrd="1" destOrd="0" parTransId="{7ABCFA4B-EDE4-4203-B2D2-26F0D641ED49}" sibTransId="{9C7AAFBD-71AF-4844-9D61-3AACAF133EA1}"/>
    <dgm:cxn modelId="{BBA4B8D5-8308-4A3A-8860-AB8719DA8D19}" srcId="{29C3DE19-A930-4609-849B-F4F4CA801BA3}" destId="{7EB1F908-4C28-403C-8CE3-7C017B00152F}" srcOrd="0" destOrd="0" parTransId="{03BBC5E2-A0D4-49DD-A3C4-FB7D4F14F491}" sibTransId="{2D94BFD6-C2F5-454F-99D4-707EE45649BA}"/>
    <dgm:cxn modelId="{7A50FDE1-DBC9-42C3-843A-2D49B5D405F5}" srcId="{29C3DE19-A930-4609-849B-F4F4CA801BA3}" destId="{BFCD7811-C451-4DC4-A9AD-3926B77EF426}" srcOrd="2" destOrd="0" parTransId="{9FE1033E-D450-4645-BD5D-00071427D0A3}" sibTransId="{EFE76195-A740-46E8-B428-605D41ECB505}"/>
    <dgm:cxn modelId="{FD4D10F2-95B7-49D8-859C-5C55FD18B004}" type="presOf" srcId="{29C3DE19-A930-4609-849B-F4F4CA801BA3}" destId="{805A5182-67D8-40F9-9100-C8B3B1256D7B}" srcOrd="0" destOrd="0" presId="urn:microsoft.com/office/officeart/2005/8/layout/vList2"/>
    <dgm:cxn modelId="{84146EF7-2744-4583-A514-6C6987E0E8F5}" type="presOf" srcId="{C3F7400E-52AD-4288-8160-E156D4ECB8CF}" destId="{B93ADC5B-A721-4DDC-BE6A-1F5B7BF60DB8}" srcOrd="0" destOrd="0" presId="urn:microsoft.com/office/officeart/2005/8/layout/vList2"/>
    <dgm:cxn modelId="{9AE422BE-5430-4638-83CC-E08818777FE1}" type="presParOf" srcId="{805A5182-67D8-40F9-9100-C8B3B1256D7B}" destId="{4FF87DE4-FC5B-42EB-9327-56A8C8281D9D}" srcOrd="0" destOrd="0" presId="urn:microsoft.com/office/officeart/2005/8/layout/vList2"/>
    <dgm:cxn modelId="{CBD9BA85-E650-428B-995C-0F0A1D84026C}" type="presParOf" srcId="{805A5182-67D8-40F9-9100-C8B3B1256D7B}" destId="{AC264967-185E-4C0E-956B-B935214BDADC}" srcOrd="1" destOrd="0" presId="urn:microsoft.com/office/officeart/2005/8/layout/vList2"/>
    <dgm:cxn modelId="{C689AB6F-12DE-442C-B9A9-858B85322283}" type="presParOf" srcId="{805A5182-67D8-40F9-9100-C8B3B1256D7B}" destId="{B93ADC5B-A721-4DDC-BE6A-1F5B7BF60DB8}" srcOrd="2" destOrd="0" presId="urn:microsoft.com/office/officeart/2005/8/layout/vList2"/>
    <dgm:cxn modelId="{807AD0B3-141B-4240-80C8-511418932984}" type="presParOf" srcId="{805A5182-67D8-40F9-9100-C8B3B1256D7B}" destId="{4430003C-A9A7-48D2-828D-1F96D088935F}" srcOrd="3" destOrd="0" presId="urn:microsoft.com/office/officeart/2005/8/layout/vList2"/>
    <dgm:cxn modelId="{7E35FB66-75D8-4056-873C-B629749E2BEA}" type="presParOf" srcId="{805A5182-67D8-40F9-9100-C8B3B1256D7B}" destId="{23A35BBA-CCE7-49C6-B265-87A4C0E6C2B7}" srcOrd="4" destOrd="0" presId="urn:microsoft.com/office/officeart/2005/8/layout/vList2"/>
    <dgm:cxn modelId="{C8FDA720-52C0-4A8A-8B1A-0C6B01B72A7C}" type="presParOf" srcId="{805A5182-67D8-40F9-9100-C8B3B1256D7B}" destId="{90416F89-0018-4C64-A908-228C50471550}" srcOrd="5" destOrd="0" presId="urn:microsoft.com/office/officeart/2005/8/layout/vList2"/>
    <dgm:cxn modelId="{FD2C3DA0-E4FD-4140-901E-3106BDA89D55}" type="presParOf" srcId="{805A5182-67D8-40F9-9100-C8B3B1256D7B}" destId="{4B49145A-187A-402D-95A1-1E9F4FA243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87DE4-FC5B-42EB-9327-56A8C8281D9D}">
      <dsp:nvSpPr>
        <dsp:cNvPr id="0" name=""/>
        <dsp:cNvSpPr/>
      </dsp:nvSpPr>
      <dsp:spPr>
        <a:xfrm>
          <a:off x="0" y="27224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Kuma Lin: Accounting Manager</a:t>
          </a:r>
        </a:p>
      </dsp:txBody>
      <dsp:txXfrm>
        <a:off x="40980" y="68204"/>
        <a:ext cx="10271801" cy="757514"/>
      </dsp:txXfrm>
    </dsp:sp>
    <dsp:sp modelId="{B93ADC5B-A721-4DDC-BE6A-1F5B7BF60DB8}">
      <dsp:nvSpPr>
        <dsp:cNvPr id="0" name=""/>
        <dsp:cNvSpPr/>
      </dsp:nvSpPr>
      <dsp:spPr>
        <a:xfrm>
          <a:off x="0" y="967499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Mike Mozeko: Sales Manager</a:t>
          </a:r>
        </a:p>
      </dsp:txBody>
      <dsp:txXfrm>
        <a:off x="40980" y="1008479"/>
        <a:ext cx="10271801" cy="757514"/>
      </dsp:txXfrm>
    </dsp:sp>
    <dsp:sp modelId="{23A35BBA-CCE7-49C6-B265-87A4C0E6C2B7}">
      <dsp:nvSpPr>
        <dsp:cNvPr id="0" name=""/>
        <dsp:cNvSpPr/>
      </dsp:nvSpPr>
      <dsp:spPr>
        <a:xfrm>
          <a:off x="0" y="1907774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Kunal Sood: Marketing Manager</a:t>
          </a:r>
        </a:p>
      </dsp:txBody>
      <dsp:txXfrm>
        <a:off x="40980" y="1948754"/>
        <a:ext cx="10271801" cy="757514"/>
      </dsp:txXfrm>
    </dsp:sp>
    <dsp:sp modelId="{4B49145A-187A-402D-95A1-1E9F4FA24378}">
      <dsp:nvSpPr>
        <dsp:cNvPr id="0" name=""/>
        <dsp:cNvSpPr/>
      </dsp:nvSpPr>
      <dsp:spPr>
        <a:xfrm>
          <a:off x="0" y="2848049"/>
          <a:ext cx="10353761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Marcus Cudjoe: Chief Credit Officer</a:t>
          </a:r>
        </a:p>
      </dsp:txBody>
      <dsp:txXfrm>
        <a:off x="40980" y="2889029"/>
        <a:ext cx="10271801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1: Strategy and Decision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2: Kuma, Marcus, Mike and Kunal (K2M2)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9AB-7530-21F4-8BFA-258A5AE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8F4-2206-ADE3-3881-FFB42E1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3" y="2076450"/>
            <a:ext cx="4296914" cy="3714749"/>
          </a:xfrm>
        </p:spPr>
        <p:txBody>
          <a:bodyPr/>
          <a:lstStyle/>
          <a:p>
            <a:r>
              <a:rPr lang="en-US" dirty="0"/>
              <a:t>Over the HFI and HFS comparison</a:t>
            </a:r>
          </a:p>
          <a:p>
            <a:r>
              <a:rPr lang="en-US" dirty="0"/>
              <a:t>Status of most of the loans DPD vs FICO, DPD vs loan segment</a:t>
            </a:r>
          </a:p>
          <a:p>
            <a:r>
              <a:rPr lang="en-US" dirty="0"/>
              <a:t>Overall health of the portfolio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67B7-ABE7-70AD-8A1C-4D4F2F02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76450"/>
            <a:ext cx="482984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4BDA-4F85-5655-4156-1EA2893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4CA6C-E41B-79B8-4D22-683E01A6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5" y="2538370"/>
            <a:ext cx="10749452" cy="28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D6B-50DC-BBE1-26A1-F9AFE08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Portfolio Health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82FB9-21DD-DB14-5FCA-B796CDD0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70" y="2160376"/>
            <a:ext cx="5520255" cy="4250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43D60-D8BB-459F-5F53-580BF3B2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49" y="2160375"/>
            <a:ext cx="5278582" cy="42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2083-DC6C-295D-EF70-59F5D30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F0CF-12C0-6F09-78E3-D134613F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05568"/>
          </a:xfrm>
        </p:spPr>
        <p:txBody>
          <a:bodyPr/>
          <a:lstStyle/>
          <a:p>
            <a:r>
              <a:rPr lang="en-US" dirty="0"/>
              <a:t>With this tool: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solution to this problem has been proven successful and made our workflow more 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Future improvements to the automation tool: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Expand from analyzing YTD data to multiple period (historical data) for vintage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will have full access to data to make quick decisions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Marketing can switch channel and regional strategies quickly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Credit organization can introduce risk strategies to mitigate losses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improve revenue and profitability at enterprise level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30A-784A-8D65-E41C-9DEB02C5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8887-58E3-237C-CAD8-EF7DDD25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428389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K2M2 Lending: Provide personal loans to individual consumers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Currently the analytics is reviewed manually using excel which is prone to human 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Reviewing the big data manually is costly and time consuming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Delay in management actions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Build an automatic analysis tool for the management to make profitable decisions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Management has access to timely data to make swift strategic decisions</a:t>
            </a:r>
          </a:p>
          <a:p>
            <a:pPr marL="415800" indent="-342900">
              <a:buFont typeface="Wingdings" panose="05000000000000000000" pitchFamily="2" charset="2"/>
              <a:buChar char="v"/>
            </a:pPr>
            <a:r>
              <a:rPr lang="en-US" dirty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data for personal loans focused on debt consolidation, home improvement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Range: YTD 2022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F967-E6F4-12E0-B2FD-CEFA1C57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3" y="438151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Executive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49B53A-17E6-8AB0-E313-7FA4FF1206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9119" y="2204197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6275F1-5A69-4A14-A820-DB2E859A9A14}"/>
              </a:ext>
            </a:extLst>
          </p:cNvPr>
          <p:cNvSpPr txBox="1"/>
          <p:nvPr/>
        </p:nvSpPr>
        <p:spPr>
          <a:xfrm>
            <a:off x="2702859" y="1464618"/>
            <a:ext cx="69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 to Dave Melillo (Chief Executive Officer)</a:t>
            </a:r>
          </a:p>
        </p:txBody>
      </p:sp>
    </p:spTree>
    <p:extLst>
      <p:ext uri="{BB962C8B-B14F-4D97-AF65-F5344CB8AC3E}">
        <p14:creationId xmlns:p14="http://schemas.microsoft.com/office/powerpoint/2010/main" val="25335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13B-F26C-0BF0-7BAD-DADC406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42" y="307597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Aggregation of Loan and Related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05E4F-CFEB-9952-C21B-AA5ADC24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06432"/>
            <a:ext cx="920058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E17C-FEB8-41AA-F4DF-76A0A1D5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4" y="381000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Journal Entry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5E2D-D9AE-FCDB-5308-CA0242BB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76" y="1638300"/>
            <a:ext cx="70675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009-405F-F0E5-485A-17BC09CF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Sales Opportunities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04A524-0297-9A93-C4D2-1AEB26F0E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1" b="18245"/>
          <a:stretch/>
        </p:blipFill>
        <p:spPr bwMode="auto">
          <a:xfrm>
            <a:off x="96369" y="1969994"/>
            <a:ext cx="5857392" cy="35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E3A02F-57F7-F280-353F-E8268673F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1" b="8179"/>
          <a:stretch/>
        </p:blipFill>
        <p:spPr bwMode="auto">
          <a:xfrm>
            <a:off x="6090676" y="1969994"/>
            <a:ext cx="5754712" cy="35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1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C2A2-DD3C-AE0C-CE9D-4299C9F7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Sales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B223-B422-2C87-185B-12BD050D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7" t="55000" b="5882"/>
          <a:stretch/>
        </p:blipFill>
        <p:spPr>
          <a:xfrm>
            <a:off x="484094" y="2218765"/>
            <a:ext cx="5351930" cy="2682688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F2965D1-7A47-5617-217C-CC607E0CA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5"/>
          <a:stretch/>
        </p:blipFill>
        <p:spPr bwMode="auto">
          <a:xfrm>
            <a:off x="5955552" y="2218765"/>
            <a:ext cx="5423647" cy="277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1E0A-8605-D85A-D656-059F9B49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3" y="360829"/>
            <a:ext cx="10353762" cy="1257300"/>
          </a:xfrm>
        </p:spPr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A8626-EA36-16DD-E6CF-83AEA0C0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3" y="1949387"/>
            <a:ext cx="5677692" cy="304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DB889-59A8-888C-6535-E3245A20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12" y="1949386"/>
            <a:ext cx="5739277" cy="304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312D2F-3DA9-9DE1-F608-8346C3D64482}"/>
              </a:ext>
            </a:extLst>
          </p:cNvPr>
          <p:cNvSpPr/>
          <p:nvPr/>
        </p:nvSpPr>
        <p:spPr>
          <a:xfrm>
            <a:off x="820271" y="2225493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69D81-0F8B-28F9-13E1-C5381B709030}"/>
              </a:ext>
            </a:extLst>
          </p:cNvPr>
          <p:cNvSpPr/>
          <p:nvPr/>
        </p:nvSpPr>
        <p:spPr>
          <a:xfrm>
            <a:off x="7138148" y="2243418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DA30-15F8-B4FE-ED79-E9221436E88F}"/>
              </a:ext>
            </a:extLst>
          </p:cNvPr>
          <p:cNvSpPr/>
          <p:nvPr/>
        </p:nvSpPr>
        <p:spPr>
          <a:xfrm>
            <a:off x="1775871" y="2243417"/>
            <a:ext cx="900954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D38DB-C243-D1C2-6AA5-D06E9E4A546F}"/>
              </a:ext>
            </a:extLst>
          </p:cNvPr>
          <p:cNvSpPr/>
          <p:nvPr/>
        </p:nvSpPr>
        <p:spPr>
          <a:xfrm>
            <a:off x="8039102" y="2234452"/>
            <a:ext cx="771257" cy="2665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05DFE-3A9D-A85D-EA35-AC097C6E5CED}"/>
              </a:ext>
            </a:extLst>
          </p:cNvPr>
          <p:cNvSpPr txBox="1"/>
          <p:nvPr/>
        </p:nvSpPr>
        <p:spPr>
          <a:xfrm>
            <a:off x="289110" y="5199965"/>
            <a:ext cx="1160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review, we see few opportunities for market to explore: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cross-sell opportunity for people in big purchase segment, given the loan volume in the segment – cross sell can be done through proactive email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CCO and Accounting team, to identify segments where we can increase interest for debt consolidation loans</a:t>
            </a:r>
          </a:p>
        </p:txBody>
      </p:sp>
    </p:spTree>
    <p:extLst>
      <p:ext uri="{BB962C8B-B14F-4D97-AF65-F5344CB8AC3E}">
        <p14:creationId xmlns:p14="http://schemas.microsoft.com/office/powerpoint/2010/main" val="146691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E5A0-80DD-9833-BEFB-BEAE9638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Marketing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15D19-E563-DB1A-E21F-D58B6B91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2" y="1933701"/>
            <a:ext cx="5871543" cy="3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A329-FAD8-694C-C642-8531B166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11" y="1933701"/>
            <a:ext cx="5503026" cy="3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940B7-6D98-F0AE-8C5C-67F64C099435}"/>
              </a:ext>
            </a:extLst>
          </p:cNvPr>
          <p:cNvSpPr txBox="1"/>
          <p:nvPr/>
        </p:nvSpPr>
        <p:spPr>
          <a:xfrm>
            <a:off x="289110" y="5199965"/>
            <a:ext cx="1160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Marketing can expand more targeting in North-West Region to increase sales in that region, West region is where we get most income from, use that as proxy to explore marketing ideas in other regions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360F2-C103-C45B-203A-EB0985EA5B19}"/>
              </a:ext>
            </a:extLst>
          </p:cNvPr>
          <p:cNvSpPr/>
          <p:nvPr/>
        </p:nvSpPr>
        <p:spPr>
          <a:xfrm>
            <a:off x="2952925" y="4085439"/>
            <a:ext cx="612396" cy="444616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8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{8FE3B8C5-CAAA-4EE2-A442-8857C9CD0BCE}tf55705232_win32</Template>
  <TotalTime>3198</TotalTime>
  <Words>358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Project 1: Strategy and Decision Automation</vt:lpstr>
      <vt:lpstr>Executive Summary</vt:lpstr>
      <vt:lpstr>Executive Overview</vt:lpstr>
      <vt:lpstr>Aggregation of Loan and Related Accounts</vt:lpstr>
      <vt:lpstr>Journal Entry Form </vt:lpstr>
      <vt:lpstr>Sales Opportunities</vt:lpstr>
      <vt:lpstr>Sales Opportunities</vt:lpstr>
      <vt:lpstr>Marketing Opportunities</vt:lpstr>
      <vt:lpstr>Marketing Opportunities</vt:lpstr>
      <vt:lpstr>Portfolio Health</vt:lpstr>
      <vt:lpstr>Portfolio Health</vt:lpstr>
      <vt:lpstr>Portfolio Health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and Decision Automation</dc:title>
  <dc:creator>Kunal Sood</dc:creator>
  <cp:lastModifiedBy>Kunal Sood</cp:lastModifiedBy>
  <cp:revision>12</cp:revision>
  <dcterms:created xsi:type="dcterms:W3CDTF">2022-08-27T17:28:40Z</dcterms:created>
  <dcterms:modified xsi:type="dcterms:W3CDTF">2022-08-29T22:50:45Z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