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
      <p:font typeface="Source Code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f4ea427e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f4ea427e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f4ea427e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f4ea427e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f4ea427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f4ea427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f4ea427e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f4ea427e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f4ea427e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f4ea427e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f4ea427e6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f4ea427e6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f4ea427e6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f4ea427e6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f4ea427e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f4ea427e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f4ea427e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f4ea427e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f4ea427e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f4ea427e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print([0,1])</a:t>
            </a:r>
            <a:endParaRPr/>
          </a:p>
          <a:p>
            <a:pPr indent="0" lvl="0" marL="0" rtl="0" algn="l">
              <a:spcBef>
                <a:spcPts val="0"/>
              </a:spcBef>
              <a:spcAft>
                <a:spcPts val="0"/>
              </a:spcAft>
              <a:buNone/>
            </a:pPr>
            <a:r>
              <a:rPr lang="en"/>
              <a:t>print</a:t>
            </a:r>
            <a:r>
              <a:rPr lang="en"/>
              <a:t>([2,3])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4ea42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4ea42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f4ea427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f4ea427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f4ea427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f4ea427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f4ea427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f4ea427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f4ea427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f4ea427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f4ea427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f4ea427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f4ea427e6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f4ea427e6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f4ea427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f4ea427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Workshop</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Anisha Jain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conditionals</a:t>
            </a:r>
            <a:endParaRPr/>
          </a:p>
        </p:txBody>
      </p:sp>
      <p:sp>
        <p:nvSpPr>
          <p:cNvPr id="129" name="Google Shape;129;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elif, else</a:t>
            </a:r>
            <a:endParaRPr/>
          </a:p>
        </p:txBody>
      </p:sp>
      <p:sp>
        <p:nvSpPr>
          <p:cNvPr id="130" name="Google Shape;130;p22"/>
          <p:cNvSpPr txBox="1"/>
          <p:nvPr/>
        </p:nvSpPr>
        <p:spPr>
          <a:xfrm>
            <a:off x="56275" y="2233000"/>
            <a:ext cx="3351600" cy="3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a:t>
            </a:r>
            <a:r>
              <a:rPr lang="en">
                <a:solidFill>
                  <a:srgbClr val="00FF00"/>
                </a:solidFill>
                <a:latin typeface="Source Code Pro"/>
                <a:ea typeface="Source Code Pro"/>
                <a:cs typeface="Source Code Pro"/>
                <a:sym typeface="Source Code Pro"/>
              </a:rPr>
              <a:t>	zero = 0</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2</a:t>
            </a:r>
            <a:r>
              <a:rPr lang="en">
                <a:solidFill>
                  <a:srgbClr val="00FF00"/>
                </a:solidFill>
                <a:latin typeface="Source Code Pro"/>
                <a:ea typeface="Source Code Pro"/>
                <a:cs typeface="Source Code Pro"/>
                <a:sym typeface="Source Code Pro"/>
              </a:rPr>
              <a:t>	one = 1</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3</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4</a:t>
            </a:r>
            <a:r>
              <a:rPr lang="en">
                <a:solidFill>
                  <a:srgbClr val="00FF00"/>
                </a:solidFill>
                <a:latin typeface="Source Code Pro"/>
                <a:ea typeface="Source Code Pro"/>
                <a:cs typeface="Source Code Pro"/>
                <a:sym typeface="Source Code Pro"/>
              </a:rPr>
              <a:t>	if 0:</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5</a:t>
            </a:r>
            <a:r>
              <a:rPr lang="en">
                <a:solidFill>
                  <a:srgbClr val="00FF00"/>
                </a:solidFill>
                <a:latin typeface="Source Code Pro"/>
                <a:ea typeface="Source Code Pro"/>
                <a:cs typeface="Source Code Pro"/>
                <a:sym typeface="Source Code Pro"/>
              </a:rPr>
              <a:t>		print(zero)</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6</a:t>
            </a:r>
            <a:r>
              <a:rPr lang="en">
                <a:solidFill>
                  <a:srgbClr val="00FF00"/>
                </a:solidFill>
                <a:latin typeface="Source Code Pro"/>
                <a:ea typeface="Source Code Pro"/>
                <a:cs typeface="Source Code Pro"/>
                <a:sym typeface="Source Code Pro"/>
              </a:rPr>
              <a:t>	elif 1:</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7</a:t>
            </a:r>
            <a:r>
              <a:rPr lang="en">
                <a:solidFill>
                  <a:srgbClr val="00FF00"/>
                </a:solidFill>
                <a:latin typeface="Source Code Pro"/>
                <a:ea typeface="Source Code Pro"/>
                <a:cs typeface="Source Code Pro"/>
                <a:sym typeface="Source Code Pro"/>
              </a:rPr>
              <a:t>		print(one)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8</a:t>
            </a:r>
            <a:r>
              <a:rPr lang="en">
                <a:solidFill>
                  <a:srgbClr val="00FF00"/>
                </a:solidFill>
                <a:latin typeface="Source Code Pro"/>
                <a:ea typeface="Source Code Pro"/>
                <a:cs typeface="Source Code Pro"/>
                <a:sym typeface="Source Code Pro"/>
              </a:rPr>
              <a:t>	else: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9</a:t>
            </a:r>
            <a:r>
              <a:rPr lang="en">
                <a:solidFill>
                  <a:srgbClr val="00FF00"/>
                </a:solidFill>
                <a:latin typeface="Source Code Pro"/>
                <a:ea typeface="Source Code Pro"/>
                <a:cs typeface="Source Code Pro"/>
                <a:sym typeface="Source Code Pro"/>
              </a:rPr>
              <a:t>		print(‘ruh roh’)</a:t>
            </a:r>
            <a:endParaRPr>
              <a:solidFill>
                <a:srgbClr val="00FF00"/>
              </a:solidFill>
              <a:latin typeface="Source Code Pro"/>
              <a:ea typeface="Source Code Pro"/>
              <a:cs typeface="Source Code Pro"/>
              <a:sym typeface="Source Code Pro"/>
            </a:endParaRPr>
          </a:p>
        </p:txBody>
      </p:sp>
      <p:sp>
        <p:nvSpPr>
          <p:cNvPr id="131" name="Google Shape;131;p22"/>
          <p:cNvSpPr txBox="1"/>
          <p:nvPr/>
        </p:nvSpPr>
        <p:spPr>
          <a:xfrm>
            <a:off x="2942175" y="2197900"/>
            <a:ext cx="2624700" cy="3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zero = 0</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one = 1</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if False: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print(zero)</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elif True: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print(one)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else: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print(‘zoinks’)</a:t>
            </a:r>
            <a:endParaRPr>
              <a:solidFill>
                <a:srgbClr val="00FF00"/>
              </a:solidFill>
              <a:latin typeface="Source Code Pro"/>
              <a:ea typeface="Source Code Pro"/>
              <a:cs typeface="Source Code Pro"/>
              <a:sym typeface="Source Code Pro"/>
            </a:endParaRPr>
          </a:p>
        </p:txBody>
      </p:sp>
      <p:sp>
        <p:nvSpPr>
          <p:cNvPr id="132" name="Google Shape;132;p22"/>
          <p:cNvSpPr txBox="1"/>
          <p:nvPr/>
        </p:nvSpPr>
        <p:spPr>
          <a:xfrm>
            <a:off x="5404575" y="2233000"/>
            <a:ext cx="3810000" cy="24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zero = 0</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one = 1</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if ‘’:				</a:t>
            </a:r>
            <a:r>
              <a:rPr i="1" lang="en">
                <a:solidFill>
                  <a:srgbClr val="00FF00"/>
                </a:solidFill>
                <a:latin typeface="Source Code Pro"/>
                <a:ea typeface="Source Code Pro"/>
                <a:cs typeface="Source Code Pro"/>
                <a:sym typeface="Source Code Pro"/>
              </a:rPr>
              <a:t>#never</a:t>
            </a:r>
            <a:r>
              <a:rPr lang="en">
                <a:solidFill>
                  <a:srgbClr val="00FF00"/>
                </a:solidFill>
                <a:latin typeface="Source Code Pro"/>
                <a:ea typeface="Source Code Pro"/>
                <a:cs typeface="Source Code Pro"/>
                <a:sym typeface="Source Code Pro"/>
              </a:rPr>
              <a:t>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print(zero)</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elif ‘hi’:			</a:t>
            </a:r>
            <a:r>
              <a:rPr i="1" lang="en">
                <a:solidFill>
                  <a:srgbClr val="00FF00"/>
                </a:solidFill>
                <a:latin typeface="Source Code Pro"/>
                <a:ea typeface="Source Code Pro"/>
                <a:cs typeface="Source Code Pro"/>
                <a:sym typeface="Source Code Pro"/>
              </a:rPr>
              <a:t>#always here</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print(one)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else:				</a:t>
            </a:r>
            <a:r>
              <a:rPr i="1" lang="en">
                <a:solidFill>
                  <a:srgbClr val="00FF00"/>
                </a:solidFill>
                <a:latin typeface="Source Code Pro"/>
                <a:ea typeface="Source Code Pro"/>
                <a:cs typeface="Source Code Pro"/>
                <a:sym typeface="Source Code Pro"/>
              </a:rPr>
              <a:t>#won’t reach</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print(‘jeepers’)</a:t>
            </a:r>
            <a:endParaRPr>
              <a:latin typeface="Roboto"/>
              <a:ea typeface="Roboto"/>
              <a:cs typeface="Roboto"/>
              <a:sym typeface="Roboto"/>
            </a:endParaRPr>
          </a:p>
        </p:txBody>
      </p:sp>
      <p:sp>
        <p:nvSpPr>
          <p:cNvPr id="133" name="Google Shape;133;p22"/>
          <p:cNvSpPr/>
          <p:nvPr/>
        </p:nvSpPr>
        <p:spPr>
          <a:xfrm>
            <a:off x="5260675" y="2011225"/>
            <a:ext cx="24000" cy="255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2858925" y="2011225"/>
            <a:ext cx="24000" cy="255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 and Classes</a:t>
            </a:r>
            <a:endParaRPr/>
          </a:p>
        </p:txBody>
      </p:sp>
      <p:sp>
        <p:nvSpPr>
          <p:cNvPr id="140" name="Google Shape;140;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Objects call methods</a:t>
            </a:r>
            <a:endParaRPr/>
          </a:p>
          <a:p>
            <a:pPr indent="-342900" lvl="0" marL="457200" rtl="0" algn="l">
              <a:spcBef>
                <a:spcPts val="0"/>
              </a:spcBef>
              <a:spcAft>
                <a:spcPts val="0"/>
              </a:spcAft>
              <a:buSzPts val="1800"/>
              <a:buChar char="●"/>
            </a:pPr>
            <a:r>
              <a:rPr lang="en"/>
              <a:t>Objects are apart of classes</a:t>
            </a:r>
            <a:endParaRPr/>
          </a:p>
          <a:p>
            <a:pPr indent="-342900" lvl="0" marL="457200" rtl="0" algn="l">
              <a:spcBef>
                <a:spcPts val="0"/>
              </a:spcBef>
              <a:spcAft>
                <a:spcPts val="0"/>
              </a:spcAft>
              <a:buSzPts val="1800"/>
              <a:buChar char="●"/>
            </a:pPr>
            <a:r>
              <a:rPr lang="en"/>
              <a:t>An object can only call methods in its class</a:t>
            </a:r>
            <a:endParaRPr/>
          </a:p>
          <a:p>
            <a:pPr indent="-317500" lvl="1" marL="914400" rtl="0" algn="l">
              <a:spcBef>
                <a:spcPts val="0"/>
              </a:spcBef>
              <a:spcAft>
                <a:spcPts val="0"/>
              </a:spcAft>
              <a:buSzPts val="1400"/>
              <a:buChar char="○"/>
            </a:pPr>
            <a:r>
              <a:rPr lang="en"/>
              <a:t>Scope</a:t>
            </a:r>
            <a:endParaRPr/>
          </a:p>
        </p:txBody>
      </p:sp>
      <p:sp>
        <p:nvSpPr>
          <p:cNvPr id="141" name="Google Shape;141;p23"/>
          <p:cNvSpPr txBox="1"/>
          <p:nvPr/>
        </p:nvSpPr>
        <p:spPr>
          <a:xfrm>
            <a:off x="5516700" y="298550"/>
            <a:ext cx="3467400" cy="3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Class Dog:</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snack =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Def _init_(self, s):</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Self.snack = s</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Return</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Def bark(self, sound):</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print(sound)</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Class Human:</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glasses = False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Def _init_(self, g):</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self.glasses = g</a:t>
            </a:r>
            <a:endParaRPr>
              <a:solidFill>
                <a:srgbClr val="00FF00"/>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rgbClr val="00FF00"/>
                </a:solidFill>
                <a:latin typeface="Source Code Pro"/>
                <a:ea typeface="Source Code Pro"/>
                <a:cs typeface="Source Code Pro"/>
                <a:sym typeface="Source Code Pro"/>
              </a:rPr>
              <a:t>Def has_glasses(self):</a:t>
            </a:r>
            <a:endParaRPr>
              <a:solidFill>
                <a:srgbClr val="00FF00"/>
              </a:solidFill>
              <a:latin typeface="Source Code Pro"/>
              <a:ea typeface="Source Code Pro"/>
              <a:cs typeface="Source Code Pro"/>
              <a:sym typeface="Source Code Pro"/>
            </a:endParaRPr>
          </a:p>
          <a:p>
            <a:pPr indent="457200" lvl="0" marL="457200" rtl="0" algn="l">
              <a:spcBef>
                <a:spcPts val="0"/>
              </a:spcBef>
              <a:spcAft>
                <a:spcPts val="0"/>
              </a:spcAft>
              <a:buNone/>
            </a:pPr>
            <a:r>
              <a:rPr lang="en">
                <a:solidFill>
                  <a:srgbClr val="00FF00"/>
                </a:solidFill>
                <a:latin typeface="Source Code Pro"/>
                <a:ea typeface="Source Code Pro"/>
                <a:cs typeface="Source Code Pro"/>
                <a:sym typeface="Source Code Pro"/>
              </a:rPr>
              <a:t>Return self.glasses </a:t>
            </a:r>
            <a:endParaRPr>
              <a:solidFill>
                <a:srgbClr val="00FF00"/>
              </a:solidFill>
              <a:latin typeface="Source Code Pro"/>
              <a:ea typeface="Source Code Pro"/>
              <a:cs typeface="Source Code Pro"/>
              <a:sym typeface="Source Code Pro"/>
            </a:endParaRPr>
          </a:p>
        </p:txBody>
      </p:sp>
      <p:sp>
        <p:nvSpPr>
          <p:cNvPr id="142" name="Google Shape;142;p23"/>
          <p:cNvSpPr txBox="1"/>
          <p:nvPr/>
        </p:nvSpPr>
        <p:spPr>
          <a:xfrm>
            <a:off x="1384250" y="3101025"/>
            <a:ext cx="3935700" cy="17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Scooby = Dog(“scooby snack”)</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Velma = Human(True)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Daphne = Human(False)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Scooby.bark(“ruh roh”)</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Data Structures: List</a:t>
            </a:r>
            <a:endParaRPr/>
          </a:p>
        </p:txBody>
      </p:sp>
      <p:sp>
        <p:nvSpPr>
          <p:cNvPr id="148" name="Google Shape;148;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Ordered and indexed</a:t>
            </a:r>
            <a:endParaRPr/>
          </a:p>
          <a:p>
            <a:pPr indent="-317500" lvl="1" marL="914400" rtl="0" algn="l">
              <a:spcBef>
                <a:spcPts val="0"/>
              </a:spcBef>
              <a:spcAft>
                <a:spcPts val="0"/>
              </a:spcAft>
              <a:buSzPts val="1400"/>
              <a:buChar char="○"/>
            </a:pPr>
            <a:r>
              <a:rPr lang="en"/>
              <a:t>Slicing! (string is a type of list)</a:t>
            </a:r>
            <a:endParaRPr/>
          </a:p>
          <a:p>
            <a:pPr indent="-317500" lvl="2" marL="1371600" rtl="0" algn="l">
              <a:spcBef>
                <a:spcPts val="0"/>
              </a:spcBef>
              <a:spcAft>
                <a:spcPts val="0"/>
              </a:spcAft>
              <a:buSzPts val="1400"/>
              <a:buChar char="■"/>
            </a:pPr>
            <a:r>
              <a:rPr lang="en"/>
              <a:t>Add lists</a:t>
            </a:r>
            <a:endParaRPr/>
          </a:p>
          <a:p>
            <a:pPr indent="-342900" lvl="0" marL="457200" rtl="0" algn="l">
              <a:spcBef>
                <a:spcPts val="0"/>
              </a:spcBef>
              <a:spcAft>
                <a:spcPts val="0"/>
              </a:spcAft>
              <a:buSzPts val="1800"/>
              <a:buChar char="●"/>
            </a:pPr>
            <a:r>
              <a:rPr lang="en"/>
              <a:t>Slow to add or remove, slow to access</a:t>
            </a:r>
            <a:endParaRPr/>
          </a:p>
          <a:p>
            <a:pPr indent="-342900" lvl="0" marL="457200" rtl="0" algn="l">
              <a:spcBef>
                <a:spcPts val="0"/>
              </a:spcBef>
              <a:spcAft>
                <a:spcPts val="0"/>
              </a:spcAft>
              <a:buSzPts val="1800"/>
              <a:buChar char="●"/>
            </a:pPr>
            <a:r>
              <a:rPr lang="en"/>
              <a:t>Helpful list related methods:</a:t>
            </a:r>
            <a:endParaRPr/>
          </a:p>
          <a:p>
            <a:pPr indent="-317500" lvl="1" marL="914400" rtl="0" algn="l">
              <a:spcBef>
                <a:spcPts val="0"/>
              </a:spcBef>
              <a:spcAft>
                <a:spcPts val="0"/>
              </a:spcAft>
              <a:buSzPts val="1400"/>
              <a:buChar char="○"/>
            </a:pPr>
            <a:r>
              <a:rPr lang="en"/>
              <a:t>‘’.join(list)</a:t>
            </a:r>
            <a:endParaRPr/>
          </a:p>
          <a:p>
            <a:pPr indent="-317500" lvl="1" marL="914400" rtl="0" algn="l">
              <a:spcBef>
                <a:spcPts val="0"/>
              </a:spcBef>
              <a:spcAft>
                <a:spcPts val="0"/>
              </a:spcAft>
              <a:buSzPts val="1400"/>
              <a:buChar char="○"/>
            </a:pPr>
            <a:r>
              <a:rPr lang="en"/>
              <a:t>sum(list)</a:t>
            </a:r>
            <a:endParaRPr/>
          </a:p>
          <a:p>
            <a:pPr indent="-317500" lvl="1" marL="914400" rtl="0" algn="l">
              <a:spcBef>
                <a:spcPts val="0"/>
              </a:spcBef>
              <a:spcAft>
                <a:spcPts val="0"/>
              </a:spcAft>
              <a:buSzPts val="1400"/>
              <a:buChar char="○"/>
            </a:pPr>
            <a:r>
              <a:rPr lang="en"/>
              <a:t>len(list)</a:t>
            </a:r>
            <a:endParaRPr/>
          </a:p>
        </p:txBody>
      </p:sp>
      <p:sp>
        <p:nvSpPr>
          <p:cNvPr id="149" name="Google Shape;149;p24"/>
          <p:cNvSpPr txBox="1"/>
          <p:nvPr/>
        </p:nvSpPr>
        <p:spPr>
          <a:xfrm>
            <a:off x="5516700" y="1947475"/>
            <a:ext cx="2945100" cy="2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a:t>
            </a:r>
            <a:r>
              <a:rPr lang="en">
                <a:latin typeface="Source Code Pro"/>
                <a:ea typeface="Source Code Pro"/>
                <a:cs typeface="Source Code Pro"/>
                <a:sym typeface="Source Code Pro"/>
              </a:rPr>
              <a:t>	</a:t>
            </a:r>
            <a:r>
              <a:rPr lang="en">
                <a:solidFill>
                  <a:srgbClr val="00FF00"/>
                </a:solidFill>
                <a:latin typeface="Source Code Pro"/>
                <a:ea typeface="Source Code Pro"/>
                <a:cs typeface="Source Code Pro"/>
                <a:sym typeface="Source Code Pro"/>
              </a:rPr>
              <a:t>My_list =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Coding Bat!</a:t>
            </a:r>
            <a:endParaRPr/>
          </a:p>
        </p:txBody>
      </p:sp>
      <p:sp>
        <p:nvSpPr>
          <p:cNvPr id="155" name="Google Shape;155;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codingbat.com/python</a:t>
            </a:r>
            <a:endParaRPr/>
          </a:p>
          <a:p>
            <a:pPr indent="-342900" lvl="0" marL="457200" rtl="0" algn="l">
              <a:spcBef>
                <a:spcPts val="0"/>
              </a:spcBef>
              <a:spcAft>
                <a:spcPts val="0"/>
              </a:spcAft>
              <a:buSzPts val="1800"/>
              <a:buChar char="●"/>
            </a:pPr>
            <a:r>
              <a:rPr lang="en"/>
              <a:t>List-1</a:t>
            </a:r>
            <a:endParaRPr/>
          </a:p>
          <a:p>
            <a:pPr indent="-342900" lvl="0" marL="457200" rtl="0" algn="l">
              <a:spcBef>
                <a:spcPts val="0"/>
              </a:spcBef>
              <a:spcAft>
                <a:spcPts val="0"/>
              </a:spcAft>
              <a:buSzPts val="1800"/>
              <a:buChar char="●"/>
            </a:pPr>
            <a:r>
              <a:rPr lang="en"/>
              <a:t>same_first_last</a:t>
            </a:r>
            <a:endParaRPr/>
          </a:p>
        </p:txBody>
      </p:sp>
      <p:pic>
        <p:nvPicPr>
          <p:cNvPr id="156" name="Google Shape;156;p25"/>
          <p:cNvPicPr preferRelativeResize="0"/>
          <p:nvPr/>
        </p:nvPicPr>
        <p:blipFill>
          <a:blip r:embed="rId3">
            <a:alphaModFix/>
          </a:blip>
          <a:stretch>
            <a:fillRect/>
          </a:stretch>
        </p:blipFill>
        <p:spPr>
          <a:xfrm>
            <a:off x="3621375" y="2334625"/>
            <a:ext cx="2552700" cy="1790700"/>
          </a:xfrm>
          <a:prstGeom prst="rect">
            <a:avLst/>
          </a:prstGeom>
          <a:noFill/>
          <a:ln>
            <a:noFill/>
          </a:ln>
        </p:spPr>
      </p:pic>
      <p:pic>
        <p:nvPicPr>
          <p:cNvPr id="157" name="Google Shape;157;p25"/>
          <p:cNvPicPr preferRelativeResize="0"/>
          <p:nvPr/>
        </p:nvPicPr>
        <p:blipFill rotWithShape="1">
          <a:blip r:embed="rId4">
            <a:alphaModFix/>
          </a:blip>
          <a:srcRect b="0" l="7089" r="0" t="0"/>
          <a:stretch/>
        </p:blipFill>
        <p:spPr>
          <a:xfrm>
            <a:off x="6005274" y="2428675"/>
            <a:ext cx="2398300" cy="1771650"/>
          </a:xfrm>
          <a:prstGeom prst="rect">
            <a:avLst/>
          </a:prstGeom>
          <a:noFill/>
          <a:ln>
            <a:noFill/>
          </a:ln>
        </p:spPr>
      </p:pic>
      <p:sp>
        <p:nvSpPr>
          <p:cNvPr id="158" name="Google Shape;158;p25"/>
          <p:cNvSpPr txBox="1"/>
          <p:nvPr/>
        </p:nvSpPr>
        <p:spPr>
          <a:xfrm>
            <a:off x="6867050" y="2497125"/>
            <a:ext cx="1235100" cy="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00FF00"/>
                </a:solidFill>
                <a:latin typeface="Source Code Pro"/>
                <a:ea typeface="Source Code Pro"/>
                <a:cs typeface="Source Code Pro"/>
                <a:sym typeface="Source Code Pro"/>
              </a:rPr>
              <a:t>Beep boop </a:t>
            </a:r>
            <a:r>
              <a:rPr lang="en" sz="600">
                <a:solidFill>
                  <a:srgbClr val="00FF00"/>
                </a:solidFill>
                <a:latin typeface="Source Code Pro"/>
                <a:ea typeface="Source Code Pro"/>
                <a:cs typeface="Source Code Pro"/>
                <a:sym typeface="Source Code Pro"/>
              </a:rPr>
              <a:t>Beep boop Beep boop Beep boop Beep boop Beep boop Beep boop Beep boop Beep boop Beep boop Beep boop Beep boop Beep boop Beep boop Beep boop Beep boop Beep boop Beep boop</a:t>
            </a:r>
            <a:endParaRPr sz="600">
              <a:solidFill>
                <a:srgbClr val="00FF00"/>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My Solution</a:t>
            </a:r>
            <a:endParaRPr/>
          </a:p>
        </p:txBody>
      </p:sp>
      <p:pic>
        <p:nvPicPr>
          <p:cNvPr id="164" name="Google Shape;164;p26"/>
          <p:cNvPicPr preferRelativeResize="0"/>
          <p:nvPr/>
        </p:nvPicPr>
        <p:blipFill rotWithShape="1">
          <a:blip r:embed="rId3">
            <a:alphaModFix/>
          </a:blip>
          <a:srcRect b="58501" l="0" r="0" t="0"/>
          <a:stretch/>
        </p:blipFill>
        <p:spPr>
          <a:xfrm>
            <a:off x="1861275" y="1950693"/>
            <a:ext cx="5943600" cy="72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Data Structures: Set</a:t>
            </a:r>
            <a:endParaRPr/>
          </a:p>
        </p:txBody>
      </p:sp>
      <p:sp>
        <p:nvSpPr>
          <p:cNvPr id="170" name="Google Shape;170;p27"/>
          <p:cNvSpPr txBox="1"/>
          <p:nvPr>
            <p:ph idx="1" type="body"/>
          </p:nvPr>
        </p:nvSpPr>
        <p:spPr>
          <a:xfrm>
            <a:off x="320050" y="150339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Unordered</a:t>
            </a:r>
            <a:endParaRPr/>
          </a:p>
          <a:p>
            <a:pPr indent="-342900" lvl="0" marL="457200" rtl="0" algn="l">
              <a:spcBef>
                <a:spcPts val="0"/>
              </a:spcBef>
              <a:spcAft>
                <a:spcPts val="0"/>
              </a:spcAft>
              <a:buSzPts val="1800"/>
              <a:buChar char="●"/>
            </a:pPr>
            <a:r>
              <a:rPr lang="en"/>
              <a:t>No repeats</a:t>
            </a:r>
            <a:endParaRPr/>
          </a:p>
          <a:p>
            <a:pPr indent="-342900" lvl="0" marL="457200" rtl="0" algn="l">
              <a:spcBef>
                <a:spcPts val="0"/>
              </a:spcBef>
              <a:spcAft>
                <a:spcPts val="0"/>
              </a:spcAft>
              <a:buSzPts val="1800"/>
              <a:buChar char="●"/>
            </a:pPr>
            <a:r>
              <a:rPr lang="en"/>
              <a:t>Only hashable things</a:t>
            </a:r>
            <a:endParaRPr/>
          </a:p>
          <a:p>
            <a:pPr indent="-317500" lvl="1" marL="914400" rtl="0" algn="l">
              <a:spcBef>
                <a:spcPts val="0"/>
              </a:spcBef>
              <a:spcAft>
                <a:spcPts val="0"/>
              </a:spcAft>
              <a:buSzPts val="1400"/>
              <a:buChar char="○"/>
            </a:pPr>
            <a:r>
              <a:rPr lang="en"/>
              <a:t>hash(Object)</a:t>
            </a:r>
            <a:endParaRPr/>
          </a:p>
          <a:p>
            <a:pPr indent="-317500" lvl="1" marL="914400" rtl="0" algn="l">
              <a:spcBef>
                <a:spcPts val="0"/>
              </a:spcBef>
              <a:spcAft>
                <a:spcPts val="0"/>
              </a:spcAft>
              <a:buSzPts val="1400"/>
              <a:buChar char="○"/>
            </a:pPr>
            <a:r>
              <a:rPr lang="en"/>
              <a:t>All immutable things</a:t>
            </a:r>
            <a:endParaRPr/>
          </a:p>
          <a:p>
            <a:pPr indent="-317500" lvl="1" marL="914400" rtl="0" algn="l">
              <a:spcBef>
                <a:spcPts val="0"/>
              </a:spcBef>
              <a:spcAft>
                <a:spcPts val="0"/>
              </a:spcAft>
              <a:buSzPts val="1400"/>
              <a:buChar char="○"/>
            </a:pPr>
            <a:r>
              <a:rPr lang="en"/>
              <a:t>Instances of custom classes </a:t>
            </a:r>
            <a:endParaRPr/>
          </a:p>
          <a:p>
            <a:pPr indent="-342900" lvl="0" marL="457200" rtl="0" algn="l">
              <a:spcBef>
                <a:spcPts val="0"/>
              </a:spcBef>
              <a:spcAft>
                <a:spcPts val="0"/>
              </a:spcAft>
              <a:buSzPts val="1800"/>
              <a:buChar char="●"/>
            </a:pPr>
            <a:r>
              <a:rPr lang="en"/>
              <a:t>Fast to access, add</a:t>
            </a:r>
            <a:endParaRPr/>
          </a:p>
          <a:p>
            <a:pPr indent="-342900" lvl="0" marL="457200" rtl="0" algn="l">
              <a:spcBef>
                <a:spcPts val="0"/>
              </a:spcBef>
              <a:spcAft>
                <a:spcPts val="0"/>
              </a:spcAft>
              <a:buSzPts val="1800"/>
              <a:buChar char="●"/>
            </a:pPr>
            <a:r>
              <a:rPr lang="en"/>
              <a:t>Set operations</a:t>
            </a:r>
            <a:endParaRPr/>
          </a:p>
          <a:p>
            <a:pPr indent="-317500" lvl="1" marL="914400" rtl="0" algn="l">
              <a:spcBef>
                <a:spcPts val="0"/>
              </a:spcBef>
              <a:spcAft>
                <a:spcPts val="0"/>
              </a:spcAft>
              <a:buSzPts val="1400"/>
              <a:buChar char="○"/>
            </a:pPr>
            <a:r>
              <a:rPr lang="en"/>
              <a:t>Subtraction (-)</a:t>
            </a:r>
            <a:endParaRPr/>
          </a:p>
          <a:p>
            <a:pPr indent="-317500" lvl="1" marL="914400" rtl="0" algn="l">
              <a:spcBef>
                <a:spcPts val="0"/>
              </a:spcBef>
              <a:spcAft>
                <a:spcPts val="0"/>
              </a:spcAft>
              <a:buSzPts val="1400"/>
              <a:buChar char="○"/>
            </a:pPr>
            <a:r>
              <a:rPr lang="en"/>
              <a:t>^, | </a:t>
            </a:r>
            <a:endParaRPr/>
          </a:p>
        </p:txBody>
      </p:sp>
      <p:sp>
        <p:nvSpPr>
          <p:cNvPr id="171" name="Google Shape;171;p27"/>
          <p:cNvSpPr txBox="1"/>
          <p:nvPr/>
        </p:nvSpPr>
        <p:spPr>
          <a:xfrm>
            <a:off x="3976375" y="1655700"/>
            <a:ext cx="4275000" cy="18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a:t>
            </a:r>
            <a:r>
              <a:rPr lang="en">
                <a:solidFill>
                  <a:srgbClr val="00FF00"/>
                </a:solidFill>
                <a:latin typeface="Source Code Pro"/>
                <a:ea typeface="Source Code Pro"/>
                <a:cs typeface="Source Code Pro"/>
                <a:sym typeface="Source Code Pro"/>
              </a:rPr>
              <a:t>	my_set = set()</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2</a:t>
            </a:r>
            <a:r>
              <a:rPr lang="en">
                <a:solidFill>
                  <a:srgbClr val="00FF00"/>
                </a:solidFill>
                <a:latin typeface="Source Code Pro"/>
                <a:ea typeface="Source Code Pro"/>
                <a:cs typeface="Source Code Pro"/>
                <a:sym typeface="Source Code Pro"/>
              </a:rPr>
              <a:t>	my_better_set = {1,2,3,4,5}</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Data Structures: Dictionary</a:t>
            </a:r>
            <a:endParaRPr/>
          </a:p>
        </p:txBody>
      </p:sp>
      <p:sp>
        <p:nvSpPr>
          <p:cNvPr id="177" name="Google Shape;177;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Unordered</a:t>
            </a:r>
            <a:endParaRPr/>
          </a:p>
          <a:p>
            <a:pPr indent="-342900" lvl="0" marL="457200" rtl="0" algn="l">
              <a:spcBef>
                <a:spcPts val="0"/>
              </a:spcBef>
              <a:spcAft>
                <a:spcPts val="0"/>
              </a:spcAft>
              <a:buSzPts val="1800"/>
              <a:buChar char="●"/>
            </a:pPr>
            <a:r>
              <a:rPr lang="en"/>
              <a:t>No repeated keys</a:t>
            </a:r>
            <a:endParaRPr/>
          </a:p>
          <a:p>
            <a:pPr indent="-342900" lvl="0" marL="457200" rtl="0" algn="l">
              <a:spcBef>
                <a:spcPts val="0"/>
              </a:spcBef>
              <a:spcAft>
                <a:spcPts val="0"/>
              </a:spcAft>
              <a:buSzPts val="1800"/>
              <a:buChar char="●"/>
            </a:pPr>
            <a:r>
              <a:rPr lang="en"/>
              <a:t>Key : value</a:t>
            </a:r>
            <a:endParaRPr/>
          </a:p>
          <a:p>
            <a:pPr indent="-342900" lvl="0" marL="457200" rtl="0" algn="l">
              <a:spcBef>
                <a:spcPts val="0"/>
              </a:spcBef>
              <a:spcAft>
                <a:spcPts val="0"/>
              </a:spcAft>
              <a:buSzPts val="1800"/>
              <a:buChar char="●"/>
            </a:pPr>
            <a:r>
              <a:rPr lang="en"/>
              <a:t>Hashable item: Anything</a:t>
            </a:r>
            <a:endParaRPr/>
          </a:p>
          <a:p>
            <a:pPr indent="0" lvl="0" marL="0" rtl="0" algn="l">
              <a:spcBef>
                <a:spcPts val="1600"/>
              </a:spcBef>
              <a:spcAft>
                <a:spcPts val="1600"/>
              </a:spcAft>
              <a:buNone/>
            </a:pPr>
            <a:r>
              <a:t/>
            </a:r>
            <a:endParaRPr/>
          </a:p>
        </p:txBody>
      </p:sp>
      <p:sp>
        <p:nvSpPr>
          <p:cNvPr id="178" name="Google Shape;178;p28"/>
          <p:cNvSpPr txBox="1"/>
          <p:nvPr/>
        </p:nvSpPr>
        <p:spPr>
          <a:xfrm>
            <a:off x="644625" y="3209575"/>
            <a:ext cx="9710100" cy="18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1&gt;&gt;</a:t>
            </a:r>
            <a:r>
              <a:rPr lang="en">
                <a:solidFill>
                  <a:srgbClr val="00FF00"/>
                </a:solidFill>
                <a:latin typeface="Source Code Pro"/>
                <a:ea typeface="Source Code Pro"/>
                <a:cs typeface="Source Code Pro"/>
                <a:sym typeface="Source Code Pro"/>
              </a:rPr>
              <a:t>	Animal_habitats = {‘dog’: ‘house’, ‘monkey’: ‘jungle’}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2&gt;&gt;</a:t>
            </a:r>
            <a:r>
              <a:rPr lang="en">
                <a:solidFill>
                  <a:srgbClr val="00FF00"/>
                </a:solidFill>
                <a:latin typeface="Source Code Pro"/>
                <a:ea typeface="Source Code Pro"/>
                <a:cs typeface="Source Code Pro"/>
                <a:sym typeface="Source Code Pro"/>
              </a:rPr>
              <a:t>	Animal_habitats[‘dog’]</a:t>
            </a:r>
            <a:endParaRPr>
              <a:solidFill>
                <a:srgbClr val="00FF00"/>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rgbClr val="FF9900"/>
                </a:solidFill>
                <a:latin typeface="Source Code Pro"/>
                <a:ea typeface="Source Code Pro"/>
                <a:cs typeface="Source Code Pro"/>
                <a:sym typeface="Source Code Pro"/>
              </a:rPr>
              <a:t>‘house’</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3&gt;&gt;</a:t>
            </a:r>
            <a:r>
              <a:rPr lang="en">
                <a:solidFill>
                  <a:srgbClr val="00FF00"/>
                </a:solidFill>
                <a:latin typeface="Source Code Pro"/>
                <a:ea typeface="Source Code Pro"/>
                <a:cs typeface="Source Code Pro"/>
                <a:sym typeface="Source Code Pro"/>
              </a:rPr>
              <a:t>	Animal_habitats[‘goat’] = ‘mountain’</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4&gt;&gt;</a:t>
            </a:r>
            <a:r>
              <a:rPr lang="en">
                <a:solidFill>
                  <a:srgbClr val="00FF00"/>
                </a:solidFill>
                <a:latin typeface="Source Code Pro"/>
                <a:ea typeface="Source Code Pro"/>
                <a:cs typeface="Source Code Pro"/>
                <a:sym typeface="Source Code Pro"/>
              </a:rPr>
              <a:t>	Animal_habitats</a:t>
            </a:r>
            <a:endParaRPr>
              <a:solidFill>
                <a:srgbClr val="00FF00"/>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rgbClr val="FF9900"/>
                </a:solidFill>
                <a:latin typeface="Source Code Pro"/>
                <a:ea typeface="Source Code Pro"/>
                <a:cs typeface="Source Code Pro"/>
                <a:sym typeface="Source Code Pro"/>
              </a:rPr>
              <a:t>{‘dog’: ‘house’, ‘monkey’: ‘jungle’, ‘goat’: ‘mountain}</a:t>
            </a:r>
            <a:endParaRPr>
              <a:solidFill>
                <a:srgbClr val="FF9900"/>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Data Structures: Tuples</a:t>
            </a:r>
            <a:endParaRPr/>
          </a:p>
        </p:txBody>
      </p:sp>
      <p:sp>
        <p:nvSpPr>
          <p:cNvPr id="184" name="Google Shape;184;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Unordered</a:t>
            </a:r>
            <a:endParaRPr/>
          </a:p>
          <a:p>
            <a:pPr indent="-342900" lvl="0" marL="457200" rtl="0" algn="l">
              <a:spcBef>
                <a:spcPts val="0"/>
              </a:spcBef>
              <a:spcAft>
                <a:spcPts val="0"/>
              </a:spcAft>
              <a:buSzPts val="1800"/>
              <a:buChar char="●"/>
            </a:pPr>
            <a:r>
              <a:rPr lang="en"/>
              <a:t>Immutable</a:t>
            </a:r>
            <a:endParaRPr/>
          </a:p>
          <a:p>
            <a:pPr indent="-342900" lvl="0" marL="457200" rtl="0" algn="l">
              <a:spcBef>
                <a:spcPts val="0"/>
              </a:spcBef>
              <a:spcAft>
                <a:spcPts val="0"/>
              </a:spcAft>
              <a:buSzPts val="1800"/>
              <a:buChar char="●"/>
            </a:pPr>
            <a:r>
              <a:rPr lang="en"/>
              <a:t>Addition (+)</a:t>
            </a:r>
            <a:endParaRPr/>
          </a:p>
        </p:txBody>
      </p:sp>
      <p:sp>
        <p:nvSpPr>
          <p:cNvPr id="185" name="Google Shape;185;p29"/>
          <p:cNvSpPr txBox="1"/>
          <p:nvPr/>
        </p:nvSpPr>
        <p:spPr>
          <a:xfrm>
            <a:off x="3358875" y="2368175"/>
            <a:ext cx="3657600" cy="18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a:t>
            </a:r>
            <a:r>
              <a:rPr lang="en">
                <a:latin typeface="Source Code Pro"/>
                <a:ea typeface="Source Code Pro"/>
                <a:cs typeface="Source Code Pro"/>
                <a:sym typeface="Source Code Pro"/>
              </a:rPr>
              <a:t>	</a:t>
            </a:r>
            <a:r>
              <a:rPr lang="en">
                <a:solidFill>
                  <a:srgbClr val="00FF00"/>
                </a:solidFill>
                <a:latin typeface="Source Code Pro"/>
                <a:ea typeface="Source Code Pro"/>
                <a:cs typeface="Source Code Pro"/>
                <a:sym typeface="Source Code Pro"/>
              </a:rPr>
              <a:t>my_tupl =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2</a:t>
            </a:r>
            <a:r>
              <a:rPr lang="en">
                <a:latin typeface="Source Code Pro"/>
                <a:ea typeface="Source Code Pro"/>
                <a:cs typeface="Source Code Pro"/>
                <a:sym typeface="Source Code Pro"/>
              </a:rPr>
              <a:t>	</a:t>
            </a:r>
            <a:r>
              <a:rPr lang="en">
                <a:solidFill>
                  <a:srgbClr val="00FF00"/>
                </a:solidFill>
                <a:latin typeface="Source Code Pro"/>
                <a:ea typeface="Source Code Pro"/>
                <a:cs typeface="Source Code Pro"/>
                <a:sym typeface="Source Code Pro"/>
              </a:rPr>
              <a:t>my_other_tupl = (1,2,3)</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Iteration</a:t>
            </a:r>
            <a:endParaRPr/>
          </a:p>
        </p:txBody>
      </p:sp>
      <p:sp>
        <p:nvSpPr>
          <p:cNvPr id="191" name="Google Shape;191;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Going through: strings, sets, lists, etc. </a:t>
            </a:r>
            <a:endParaRPr/>
          </a:p>
          <a:p>
            <a:pPr indent="-342900" lvl="0" marL="457200" rtl="0" algn="l">
              <a:spcBef>
                <a:spcPts val="0"/>
              </a:spcBef>
              <a:spcAft>
                <a:spcPts val="0"/>
              </a:spcAft>
              <a:buSzPts val="1800"/>
              <a:buChar char="●"/>
            </a:pPr>
            <a:r>
              <a:rPr lang="en"/>
              <a:t>For</a:t>
            </a:r>
            <a:endParaRPr/>
          </a:p>
          <a:p>
            <a:pPr indent="-317500" lvl="1" marL="914400" rtl="0" algn="l">
              <a:spcBef>
                <a:spcPts val="0"/>
              </a:spcBef>
              <a:spcAft>
                <a:spcPts val="0"/>
              </a:spcAft>
              <a:buSzPts val="1400"/>
              <a:buChar char="○"/>
            </a:pPr>
            <a:r>
              <a:rPr lang="en"/>
              <a:t>Range</a:t>
            </a:r>
            <a:endParaRPr/>
          </a:p>
          <a:p>
            <a:pPr indent="-342900" lvl="0" marL="457200" rtl="0" algn="l">
              <a:spcBef>
                <a:spcPts val="0"/>
              </a:spcBef>
              <a:spcAft>
                <a:spcPts val="0"/>
              </a:spcAft>
              <a:buSzPts val="1800"/>
              <a:buChar char="●"/>
            </a:pPr>
            <a:r>
              <a:rPr lang="en"/>
              <a:t>While</a:t>
            </a:r>
            <a:endParaRPr/>
          </a:p>
          <a:p>
            <a:pPr indent="-342900" lvl="0" marL="457200" rtl="0" algn="l">
              <a:spcBef>
                <a:spcPts val="0"/>
              </a:spcBef>
              <a:spcAft>
                <a:spcPts val="0"/>
              </a:spcAft>
              <a:buSzPts val="1800"/>
              <a:buChar char="●"/>
            </a:pPr>
            <a:r>
              <a:rPr lang="en"/>
              <a:t>Comprehensions</a:t>
            </a:r>
            <a:endParaRPr/>
          </a:p>
        </p:txBody>
      </p:sp>
      <p:sp>
        <p:nvSpPr>
          <p:cNvPr id="192" name="Google Shape;192;p30"/>
          <p:cNvSpPr txBox="1"/>
          <p:nvPr/>
        </p:nvSpPr>
        <p:spPr>
          <a:xfrm>
            <a:off x="3861025" y="1906775"/>
            <a:ext cx="5530200" cy="31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a:t>
            </a:r>
            <a:r>
              <a:rPr lang="en">
                <a:solidFill>
                  <a:srgbClr val="00FF00"/>
                </a:solidFill>
                <a:latin typeface="Source Code Pro"/>
                <a:ea typeface="Source Code Pro"/>
                <a:cs typeface="Source Code Pro"/>
                <a:sym typeface="Source Code Pro"/>
              </a:rPr>
              <a:t>	alphabet = ‘abcdefg’</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2</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3</a:t>
            </a:r>
            <a:r>
              <a:rPr lang="en">
                <a:solidFill>
                  <a:srgbClr val="00FF00"/>
                </a:solidFill>
                <a:latin typeface="Source Code Pro"/>
                <a:ea typeface="Source Code Pro"/>
                <a:cs typeface="Source Code Pro"/>
                <a:sym typeface="Source Code Pro"/>
              </a:rPr>
              <a:t>	For letter in alphabet:</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4</a:t>
            </a:r>
            <a:r>
              <a:rPr lang="en">
                <a:solidFill>
                  <a:srgbClr val="00FF00"/>
                </a:solidFill>
                <a:latin typeface="Source Code Pro"/>
                <a:ea typeface="Source Code Pro"/>
                <a:cs typeface="Source Code Pro"/>
                <a:sym typeface="Source Code Pro"/>
              </a:rPr>
              <a:t>		print(letter)</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5</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6</a:t>
            </a:r>
            <a:r>
              <a:rPr lang="en">
                <a:solidFill>
                  <a:srgbClr val="00FF00"/>
                </a:solidFill>
                <a:latin typeface="Source Code Pro"/>
                <a:ea typeface="Source Code Pro"/>
                <a:cs typeface="Source Code Pro"/>
                <a:sym typeface="Source Code Pro"/>
              </a:rPr>
              <a:t>	For x in range(0:len(alphabet):2):</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7</a:t>
            </a:r>
            <a:r>
              <a:rPr lang="en">
                <a:solidFill>
                  <a:srgbClr val="00FF00"/>
                </a:solidFill>
                <a:latin typeface="Source Code Pro"/>
                <a:ea typeface="Source Code Pro"/>
                <a:cs typeface="Source Code Pro"/>
                <a:sym typeface="Source Code Pro"/>
              </a:rPr>
              <a:t>		print(alphabet[x])</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8</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9</a:t>
            </a:r>
            <a:r>
              <a:rPr lang="en">
                <a:solidFill>
                  <a:srgbClr val="00FF00"/>
                </a:solidFill>
                <a:latin typeface="Source Code Pro"/>
                <a:ea typeface="Source Code Pro"/>
                <a:cs typeface="Source Code Pro"/>
                <a:sym typeface="Source Code Pro"/>
              </a:rPr>
              <a:t>	while(alphabet):</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10</a:t>
            </a:r>
            <a:r>
              <a:rPr lang="en">
                <a:solidFill>
                  <a:srgbClr val="00FF00"/>
                </a:solidFill>
                <a:latin typeface="Source Code Pro"/>
                <a:ea typeface="Source Code Pro"/>
                <a:cs typeface="Source Code Pro"/>
                <a:sym typeface="Source Code Pro"/>
              </a:rPr>
              <a:t>		alphabet = alphabet[:-1]</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11</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12</a:t>
            </a:r>
            <a:r>
              <a:rPr lang="en">
                <a:solidFill>
                  <a:srgbClr val="00FF00"/>
                </a:solidFill>
                <a:latin typeface="Source Code Pro"/>
                <a:ea typeface="Source Code Pro"/>
                <a:cs typeface="Source Code Pro"/>
                <a:sym typeface="Source Code Pro"/>
              </a:rPr>
              <a:t>	Alphabet_list = [x for x in alphabet]</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Copying</a:t>
            </a:r>
            <a:endParaRPr/>
          </a:p>
        </p:txBody>
      </p:sp>
      <p:sp>
        <p:nvSpPr>
          <p:cNvPr id="198" name="Google Shape;198;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Shallow copy</a:t>
            </a:r>
            <a:endParaRPr/>
          </a:p>
          <a:p>
            <a:pPr indent="-317500" lvl="1" marL="914400" rtl="0" algn="l">
              <a:spcBef>
                <a:spcPts val="0"/>
              </a:spcBef>
              <a:spcAft>
                <a:spcPts val="0"/>
              </a:spcAft>
              <a:buSzPts val="1400"/>
              <a:buChar char="○"/>
            </a:pPr>
            <a:r>
              <a:rPr lang="en"/>
              <a:t>.copy()</a:t>
            </a:r>
            <a:endParaRPr/>
          </a:p>
          <a:p>
            <a:pPr indent="-317500" lvl="1" marL="914400" rtl="0" algn="l">
              <a:spcBef>
                <a:spcPts val="0"/>
              </a:spcBef>
              <a:spcAft>
                <a:spcPts val="0"/>
              </a:spcAft>
              <a:buSzPts val="1400"/>
              <a:buChar char="○"/>
            </a:pPr>
            <a:r>
              <a:rPr lang="en"/>
              <a:t>list[:]</a:t>
            </a:r>
            <a:endParaRPr/>
          </a:p>
          <a:p>
            <a:pPr indent="-342900" lvl="0" marL="457200" rtl="0" algn="l">
              <a:spcBef>
                <a:spcPts val="0"/>
              </a:spcBef>
              <a:spcAft>
                <a:spcPts val="0"/>
              </a:spcAft>
              <a:buSzPts val="1800"/>
              <a:buChar char="●"/>
            </a:pPr>
            <a:r>
              <a:rPr lang="en"/>
              <a:t>Deep copy</a:t>
            </a:r>
            <a:endParaRPr/>
          </a:p>
          <a:p>
            <a:pPr indent="0" lvl="0" marL="0" rtl="0" algn="l">
              <a:spcBef>
                <a:spcPts val="1600"/>
              </a:spcBef>
              <a:spcAft>
                <a:spcPts val="1600"/>
              </a:spcAft>
              <a:buNone/>
            </a:pPr>
            <a:r>
              <a:t/>
            </a:r>
            <a:endParaRPr/>
          </a:p>
        </p:txBody>
      </p:sp>
      <p:sp>
        <p:nvSpPr>
          <p:cNvPr id="199" name="Google Shape;199;p31"/>
          <p:cNvSpPr txBox="1"/>
          <p:nvPr/>
        </p:nvSpPr>
        <p:spPr>
          <a:xfrm>
            <a:off x="2768575" y="572875"/>
            <a:ext cx="3141600" cy="49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a:t>
            </a:r>
            <a:r>
              <a:rPr i="1" lang="en">
                <a:solidFill>
                  <a:srgbClr val="00FF00"/>
                </a:solidFill>
                <a:latin typeface="Source Code Pro"/>
                <a:ea typeface="Source Code Pro"/>
                <a:cs typeface="Source Code Pro"/>
                <a:sym typeface="Source Code Pro"/>
              </a:rPr>
              <a:t>	#This isn’t a copy</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2</a:t>
            </a:r>
            <a:r>
              <a:rPr lang="en">
                <a:solidFill>
                  <a:srgbClr val="00FF00"/>
                </a:solidFill>
                <a:latin typeface="Source Code Pro"/>
                <a:ea typeface="Source Code Pro"/>
                <a:cs typeface="Source Code Pro"/>
                <a:sym typeface="Source Code Pro"/>
              </a:rPr>
              <a:t>	A = {1,2,3,4}</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3</a:t>
            </a:r>
            <a:r>
              <a:rPr lang="en">
                <a:solidFill>
                  <a:srgbClr val="00FF00"/>
                </a:solidFill>
                <a:latin typeface="Source Code Pro"/>
                <a:ea typeface="Source Code Pro"/>
                <a:cs typeface="Source Code Pro"/>
                <a:sym typeface="Source Code Pro"/>
              </a:rPr>
              <a:t>	B = A</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4</a:t>
            </a:r>
            <a:r>
              <a:rPr lang="en">
                <a:solidFill>
                  <a:srgbClr val="00FF00"/>
                </a:solidFill>
                <a:latin typeface="Source Code Pro"/>
                <a:ea typeface="Source Code Pro"/>
                <a:cs typeface="Source Code Pro"/>
                <a:sym typeface="Source Code Pro"/>
              </a:rPr>
              <a:t>	B.remove(1)</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5&gt;&gt;</a:t>
            </a:r>
            <a:r>
              <a:rPr lang="en">
                <a:solidFill>
                  <a:srgbClr val="00FF00"/>
                </a:solidFill>
                <a:latin typeface="Source Code Pro"/>
                <a:ea typeface="Source Code Pro"/>
                <a:cs typeface="Source Code Pro"/>
                <a:sym typeface="Source Code Pro"/>
              </a:rPr>
              <a:t>	A</a:t>
            </a:r>
            <a:endParaRPr>
              <a:solidFill>
                <a:srgbClr val="00FF00"/>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rgbClr val="FF9900"/>
                </a:solidFill>
                <a:latin typeface="Source Code Pro"/>
                <a:ea typeface="Source Code Pro"/>
                <a:cs typeface="Source Code Pro"/>
                <a:sym typeface="Source Code Pro"/>
              </a:rPr>
              <a:t>{2,3,4}</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6</a:t>
            </a:r>
            <a:r>
              <a:rPr i="1" lang="en">
                <a:solidFill>
                  <a:srgbClr val="00FF00"/>
                </a:solidFill>
                <a:latin typeface="Source Code Pro"/>
                <a:ea typeface="Source Code Pro"/>
                <a:cs typeface="Source Code Pro"/>
                <a:sym typeface="Source Code Pro"/>
              </a:rPr>
              <a:t>	#Shallow copy works</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7</a:t>
            </a:r>
            <a:r>
              <a:rPr lang="en">
                <a:solidFill>
                  <a:srgbClr val="00FF00"/>
                </a:solidFill>
                <a:latin typeface="Source Code Pro"/>
                <a:ea typeface="Source Code Pro"/>
                <a:cs typeface="Source Code Pro"/>
                <a:sym typeface="Source Code Pro"/>
              </a:rPr>
              <a:t>	A = {1,2,3,4}</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8</a:t>
            </a:r>
            <a:r>
              <a:rPr lang="en">
                <a:solidFill>
                  <a:srgbClr val="00FF00"/>
                </a:solidFill>
                <a:latin typeface="Source Code Pro"/>
                <a:ea typeface="Source Code Pro"/>
                <a:cs typeface="Source Code Pro"/>
                <a:sym typeface="Source Code Pro"/>
              </a:rPr>
              <a:t>	C = A.copy()</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9</a:t>
            </a:r>
            <a:r>
              <a:rPr lang="en">
                <a:solidFill>
                  <a:srgbClr val="00FF00"/>
                </a:solidFill>
                <a:latin typeface="Source Code Pro"/>
                <a:ea typeface="Source Code Pro"/>
                <a:cs typeface="Source Code Pro"/>
                <a:sym typeface="Source Code Pro"/>
              </a:rPr>
              <a:t>	C.remove(1)</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10&gt;&gt;</a:t>
            </a:r>
            <a:r>
              <a:rPr lang="en">
                <a:solidFill>
                  <a:srgbClr val="00FF00"/>
                </a:solidFill>
                <a:latin typeface="Source Code Pro"/>
                <a:ea typeface="Source Code Pro"/>
                <a:cs typeface="Source Code Pro"/>
                <a:sym typeface="Source Code Pro"/>
              </a:rPr>
              <a:t>	A</a:t>
            </a:r>
            <a:endParaRPr>
              <a:solidFill>
                <a:srgbClr val="00FF00"/>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rgbClr val="FF9900"/>
                </a:solidFill>
                <a:latin typeface="Source Code Pro"/>
                <a:ea typeface="Source Code Pro"/>
                <a:cs typeface="Source Code Pro"/>
                <a:sym typeface="Source Code Pro"/>
              </a:rPr>
              <a:t>{1,2,3,4}</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11</a:t>
            </a:r>
            <a:r>
              <a:rPr i="1" lang="en">
                <a:solidFill>
                  <a:srgbClr val="00FF00"/>
                </a:solidFill>
                <a:latin typeface="Source Code Pro"/>
                <a:ea typeface="Source Code Pro"/>
                <a:cs typeface="Source Code Pro"/>
                <a:sym typeface="Source Code Pro"/>
              </a:rPr>
              <a:t>	#Shallow copy fails</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13</a:t>
            </a:r>
            <a:r>
              <a:rPr lang="en">
                <a:solidFill>
                  <a:srgbClr val="00FF00"/>
                </a:solidFill>
                <a:latin typeface="Source Code Pro"/>
                <a:ea typeface="Source Code Pro"/>
                <a:cs typeface="Source Code Pro"/>
                <a:sym typeface="Source Code Pro"/>
              </a:rPr>
              <a:t>	A = [{1,2}, {3,4}]</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14</a:t>
            </a:r>
            <a:r>
              <a:rPr lang="en">
                <a:solidFill>
                  <a:srgbClr val="00FF00"/>
                </a:solidFill>
                <a:latin typeface="Source Code Pro"/>
                <a:ea typeface="Source Code Pro"/>
                <a:cs typeface="Source Code Pro"/>
                <a:sym typeface="Source Code Pro"/>
              </a:rPr>
              <a:t>	D = A.copy()</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15</a:t>
            </a:r>
            <a:r>
              <a:rPr lang="en">
                <a:solidFill>
                  <a:srgbClr val="00FF00"/>
                </a:solidFill>
                <a:latin typeface="Source Code Pro"/>
                <a:ea typeface="Source Code Pro"/>
                <a:cs typeface="Source Code Pro"/>
                <a:sym typeface="Source Code Pro"/>
              </a:rPr>
              <a:t>	D[0].remove(1)</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16&gt;&gt;</a:t>
            </a:r>
            <a:r>
              <a:rPr lang="en">
                <a:solidFill>
                  <a:srgbClr val="00FF00"/>
                </a:solidFill>
                <a:latin typeface="Source Code Pro"/>
                <a:ea typeface="Source Code Pro"/>
                <a:cs typeface="Source Code Pro"/>
                <a:sym typeface="Source Code Pro"/>
              </a:rPr>
              <a:t>	A</a:t>
            </a:r>
            <a:endParaRPr>
              <a:solidFill>
                <a:srgbClr val="00FF00"/>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rgbClr val="FF9900"/>
                </a:solidFill>
                <a:latin typeface="Source Code Pro"/>
                <a:ea typeface="Source Code Pro"/>
                <a:cs typeface="Source Code Pro"/>
                <a:sym typeface="Source Code Pro"/>
              </a:rPr>
              <a:t>[{2}, {3,4}]</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Roboto"/>
              <a:ea typeface="Roboto"/>
              <a:cs typeface="Roboto"/>
              <a:sym typeface="Roboto"/>
            </a:endParaRPr>
          </a:p>
        </p:txBody>
      </p:sp>
      <p:sp>
        <p:nvSpPr>
          <p:cNvPr id="200" name="Google Shape;200;p31"/>
          <p:cNvSpPr txBox="1"/>
          <p:nvPr/>
        </p:nvSpPr>
        <p:spPr>
          <a:xfrm>
            <a:off x="5550500" y="698925"/>
            <a:ext cx="4017000" cy="41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a:t>
            </a:r>
            <a:r>
              <a:rPr i="1" lang="en">
                <a:solidFill>
                  <a:srgbClr val="00FF00"/>
                </a:solidFill>
                <a:latin typeface="Source Code Pro"/>
                <a:ea typeface="Source Code Pro"/>
                <a:cs typeface="Source Code Pro"/>
                <a:sym typeface="Source Code Pro"/>
              </a:rPr>
              <a:t>	#Ways to Deep Copy</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2</a:t>
            </a:r>
            <a:r>
              <a:rPr lang="en">
                <a:solidFill>
                  <a:srgbClr val="00FF00"/>
                </a:solidFill>
                <a:latin typeface="Source Code Pro"/>
                <a:ea typeface="Source Code Pro"/>
                <a:cs typeface="Source Code Pro"/>
                <a:sym typeface="Source Code Pro"/>
              </a:rPr>
              <a:t>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3</a:t>
            </a:r>
            <a:r>
              <a:rPr lang="en">
                <a:solidFill>
                  <a:srgbClr val="00FF00"/>
                </a:solidFill>
                <a:latin typeface="Source Code Pro"/>
                <a:ea typeface="Source Code Pro"/>
                <a:cs typeface="Source Code Pro"/>
                <a:sym typeface="Source Code Pro"/>
              </a:rPr>
              <a:t>	</a:t>
            </a:r>
            <a:r>
              <a:rPr lang="en">
                <a:solidFill>
                  <a:srgbClr val="00FF00"/>
                </a:solidFill>
                <a:latin typeface="Source Code Pro"/>
                <a:ea typeface="Source Code Pro"/>
                <a:cs typeface="Source Code Pro"/>
                <a:sym typeface="Source Code Pro"/>
              </a:rPr>
              <a:t>A = [{1,2}, {3,4}]</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4</a:t>
            </a:r>
            <a:r>
              <a:rPr lang="en">
                <a:solidFill>
                  <a:srgbClr val="00FF00"/>
                </a:solidFill>
                <a:latin typeface="Source Code Pro"/>
                <a:ea typeface="Source Code Pro"/>
                <a:cs typeface="Source Code Pro"/>
                <a:sym typeface="Source Code Pro"/>
              </a:rPr>
              <a:t>	B =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5</a:t>
            </a:r>
            <a:endParaRPr>
              <a:solidFill>
                <a:schemeClr val="lt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6</a:t>
            </a:r>
            <a:r>
              <a:rPr i="1" lang="en">
                <a:solidFill>
                  <a:srgbClr val="00FF00"/>
                </a:solidFill>
                <a:latin typeface="Source Code Pro"/>
                <a:ea typeface="Source Code Pro"/>
                <a:cs typeface="Source Code Pro"/>
                <a:sym typeface="Source Code Pro"/>
              </a:rPr>
              <a:t>	#For loop</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7</a:t>
            </a:r>
            <a:r>
              <a:rPr lang="en">
                <a:solidFill>
                  <a:srgbClr val="00FF00"/>
                </a:solidFill>
                <a:latin typeface="Source Code Pro"/>
                <a:ea typeface="Source Code Pro"/>
                <a:cs typeface="Source Code Pro"/>
                <a:sym typeface="Source Code Pro"/>
              </a:rPr>
              <a:t>	For obj in A:</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8</a:t>
            </a:r>
            <a:r>
              <a:rPr lang="en">
                <a:solidFill>
                  <a:srgbClr val="00FF00"/>
                </a:solidFill>
                <a:latin typeface="Source Code Pro"/>
                <a:ea typeface="Source Code Pro"/>
                <a:cs typeface="Source Code Pro"/>
                <a:sym typeface="Source Code Pro"/>
              </a:rPr>
              <a:t>		B.append(obj.cop())</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9</a:t>
            </a:r>
            <a:r>
              <a:rPr lang="en">
                <a:solidFill>
                  <a:srgbClr val="00FF00"/>
                </a:solidFill>
                <a:latin typeface="Source Code Pro"/>
                <a:ea typeface="Source Code Pro"/>
                <a:cs typeface="Source Code Pro"/>
                <a:sym typeface="Source Code Pro"/>
              </a:rPr>
              <a:t>	B[0].remove(1)</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10&gt;&gt;</a:t>
            </a:r>
            <a:r>
              <a:rPr lang="en">
                <a:solidFill>
                  <a:srgbClr val="00FF00"/>
                </a:solidFill>
                <a:latin typeface="Source Code Pro"/>
                <a:ea typeface="Source Code Pro"/>
                <a:cs typeface="Source Code Pro"/>
                <a:sym typeface="Source Code Pro"/>
              </a:rPr>
              <a:t>	A</a:t>
            </a:r>
            <a:endParaRPr>
              <a:solidFill>
                <a:srgbClr val="00FF00"/>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rgbClr val="FF9900"/>
                </a:solidFill>
                <a:latin typeface="Source Code Pro"/>
                <a:ea typeface="Source Code Pro"/>
                <a:cs typeface="Source Code Pro"/>
                <a:sym typeface="Source Code Pro"/>
              </a:rPr>
              <a:t>[{1,2}, {3,4}]</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11</a:t>
            </a:r>
            <a:r>
              <a:rPr i="1" lang="en">
                <a:solidFill>
                  <a:srgbClr val="00FF00"/>
                </a:solidFill>
                <a:latin typeface="Source Code Pro"/>
                <a:ea typeface="Source Code Pro"/>
                <a:cs typeface="Source Code Pro"/>
                <a:sym typeface="Source Code Pro"/>
              </a:rPr>
              <a:t>	#Comprehension</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12</a:t>
            </a:r>
            <a:r>
              <a:rPr lang="en">
                <a:solidFill>
                  <a:srgbClr val="00FF00"/>
                </a:solidFill>
                <a:latin typeface="Source Code Pro"/>
                <a:ea typeface="Source Code Pro"/>
                <a:cs typeface="Source Code Pro"/>
                <a:sym typeface="Source Code Pro"/>
              </a:rPr>
              <a:t>	C = {obj.copy for obj in A}</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13</a:t>
            </a:r>
            <a:r>
              <a:rPr lang="en">
                <a:solidFill>
                  <a:srgbClr val="00FF00"/>
                </a:solidFill>
                <a:latin typeface="Source Code Pro"/>
                <a:ea typeface="Source Code Pro"/>
                <a:cs typeface="Source Code Pro"/>
                <a:sym typeface="Source Code Pro"/>
              </a:rPr>
              <a:t>	C[0].remove(1)</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14&gt;&gt;	</a:t>
            </a:r>
            <a:r>
              <a:rPr lang="en">
                <a:solidFill>
                  <a:srgbClr val="00FF00"/>
                </a:solidFill>
                <a:latin typeface="Source Code Pro"/>
                <a:ea typeface="Source Code Pro"/>
                <a:cs typeface="Source Code Pro"/>
                <a:sym typeface="Source Code Pro"/>
              </a:rPr>
              <a:t>A</a:t>
            </a:r>
            <a:endParaRPr>
              <a:solidFill>
                <a:srgbClr val="00FF00"/>
              </a:solidFill>
              <a:latin typeface="Source Code Pro"/>
              <a:ea typeface="Source Code Pro"/>
              <a:cs typeface="Source Code Pro"/>
              <a:sym typeface="Source Code Pro"/>
            </a:endParaRPr>
          </a:p>
          <a:p>
            <a:pPr indent="457200" lvl="0" marL="0" rtl="0" algn="l">
              <a:spcBef>
                <a:spcPts val="0"/>
              </a:spcBef>
              <a:spcAft>
                <a:spcPts val="0"/>
              </a:spcAft>
              <a:buNone/>
            </a:pPr>
            <a:r>
              <a:rPr lang="en">
                <a:solidFill>
                  <a:srgbClr val="FF9900"/>
                </a:solidFill>
                <a:latin typeface="Source Code Pro"/>
                <a:ea typeface="Source Code Pro"/>
                <a:cs typeface="Source Code Pro"/>
                <a:sym typeface="Source Code Pro"/>
              </a:rPr>
              <a:t>[{1,2}, {3,4}]</a:t>
            </a:r>
            <a:endParaRPr>
              <a:solidFill>
                <a:srgbClr val="FF9900"/>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Readable</a:t>
            </a:r>
            <a:endParaRPr/>
          </a:p>
          <a:p>
            <a:pPr indent="-342900" lvl="0" marL="457200" rtl="0" algn="l">
              <a:spcBef>
                <a:spcPts val="0"/>
              </a:spcBef>
              <a:spcAft>
                <a:spcPts val="0"/>
              </a:spcAft>
              <a:buSzPts val="1800"/>
              <a:buChar char="●"/>
            </a:pPr>
            <a:r>
              <a:rPr lang="en"/>
              <a:t>Popular in Industry</a:t>
            </a:r>
            <a:endParaRPr/>
          </a:p>
          <a:p>
            <a:pPr indent="-342900" lvl="0" marL="457200" rtl="0" algn="l">
              <a:spcBef>
                <a:spcPts val="0"/>
              </a:spcBef>
              <a:spcAft>
                <a:spcPts val="0"/>
              </a:spcAft>
              <a:buSzPts val="1800"/>
              <a:buChar char="●"/>
            </a:pPr>
            <a:r>
              <a:rPr lang="en"/>
              <a:t>IDEs:</a:t>
            </a:r>
            <a:endParaRPr/>
          </a:p>
          <a:p>
            <a:pPr indent="-317500" lvl="1" marL="914400" rtl="0" algn="l">
              <a:spcBef>
                <a:spcPts val="0"/>
              </a:spcBef>
              <a:spcAft>
                <a:spcPts val="0"/>
              </a:spcAft>
              <a:buSzPts val="1400"/>
              <a:buChar char="○"/>
            </a:pPr>
            <a:r>
              <a:rPr lang="en"/>
              <a:t>Python Specific:</a:t>
            </a:r>
            <a:endParaRPr/>
          </a:p>
          <a:p>
            <a:pPr indent="-317500" lvl="2" marL="1371600" rtl="0" algn="l">
              <a:spcBef>
                <a:spcPts val="0"/>
              </a:spcBef>
              <a:spcAft>
                <a:spcPts val="0"/>
              </a:spcAft>
              <a:buSzPts val="1400"/>
              <a:buChar char="■"/>
            </a:pPr>
            <a:r>
              <a:rPr lang="en"/>
              <a:t>Pycharm</a:t>
            </a:r>
            <a:endParaRPr/>
          </a:p>
          <a:p>
            <a:pPr indent="-317500" lvl="2" marL="1371600" rtl="0" algn="l">
              <a:spcBef>
                <a:spcPts val="0"/>
              </a:spcBef>
              <a:spcAft>
                <a:spcPts val="0"/>
              </a:spcAft>
              <a:buSzPts val="1400"/>
              <a:buChar char="■"/>
            </a:pPr>
            <a:r>
              <a:rPr lang="en"/>
              <a:t>IDLE</a:t>
            </a:r>
            <a:endParaRPr/>
          </a:p>
          <a:p>
            <a:pPr indent="-317500" lvl="1" marL="914400" rtl="0" algn="l">
              <a:spcBef>
                <a:spcPts val="0"/>
              </a:spcBef>
              <a:spcAft>
                <a:spcPts val="0"/>
              </a:spcAft>
              <a:buSzPts val="1400"/>
              <a:buChar char="○"/>
            </a:pPr>
            <a:r>
              <a:rPr lang="en"/>
              <a:t>Others:</a:t>
            </a:r>
            <a:endParaRPr/>
          </a:p>
          <a:p>
            <a:pPr indent="-317500" lvl="2" marL="1371600" rtl="0" algn="l">
              <a:spcBef>
                <a:spcPts val="0"/>
              </a:spcBef>
              <a:spcAft>
                <a:spcPts val="0"/>
              </a:spcAft>
              <a:buSzPts val="1400"/>
              <a:buChar char="■"/>
            </a:pPr>
            <a:r>
              <a:rPr lang="en"/>
              <a:t>VScode</a:t>
            </a:r>
            <a:endParaRPr/>
          </a:p>
          <a:p>
            <a:pPr indent="-317500" lvl="2" marL="1371600" rtl="0" algn="l">
              <a:spcBef>
                <a:spcPts val="0"/>
              </a:spcBef>
              <a:spcAft>
                <a:spcPts val="0"/>
              </a:spcAft>
              <a:buSzPts val="1400"/>
              <a:buChar char="■"/>
            </a:pPr>
            <a:r>
              <a:rPr lang="en"/>
              <a:t>Eclipse</a:t>
            </a:r>
            <a:endParaRPr/>
          </a:p>
        </p:txBody>
      </p:sp>
      <p:pic>
        <p:nvPicPr>
          <p:cNvPr id="71" name="Google Shape;71;p14"/>
          <p:cNvPicPr preferRelativeResize="0"/>
          <p:nvPr/>
        </p:nvPicPr>
        <p:blipFill>
          <a:blip r:embed="rId3">
            <a:alphaModFix/>
          </a:blip>
          <a:stretch>
            <a:fillRect/>
          </a:stretch>
        </p:blipFill>
        <p:spPr>
          <a:xfrm>
            <a:off x="4331563" y="355788"/>
            <a:ext cx="2143125" cy="2143125"/>
          </a:xfrm>
          <a:prstGeom prst="rect">
            <a:avLst/>
          </a:prstGeom>
          <a:noFill/>
          <a:ln>
            <a:noFill/>
          </a:ln>
        </p:spPr>
      </p:pic>
      <p:pic>
        <p:nvPicPr>
          <p:cNvPr id="72" name="Google Shape;72;p14"/>
          <p:cNvPicPr preferRelativeResize="0"/>
          <p:nvPr/>
        </p:nvPicPr>
        <p:blipFill>
          <a:blip r:embed="rId4">
            <a:alphaModFix/>
          </a:blip>
          <a:stretch>
            <a:fillRect/>
          </a:stretch>
        </p:blipFill>
        <p:spPr>
          <a:xfrm>
            <a:off x="6570613" y="355788"/>
            <a:ext cx="2143125" cy="2143125"/>
          </a:xfrm>
          <a:prstGeom prst="rect">
            <a:avLst/>
          </a:prstGeom>
          <a:noFill/>
          <a:ln>
            <a:noFill/>
          </a:ln>
        </p:spPr>
      </p:pic>
      <p:pic>
        <p:nvPicPr>
          <p:cNvPr id="73" name="Google Shape;73;p14"/>
          <p:cNvPicPr preferRelativeResize="0"/>
          <p:nvPr/>
        </p:nvPicPr>
        <p:blipFill>
          <a:blip r:embed="rId5">
            <a:alphaModFix/>
          </a:blip>
          <a:stretch>
            <a:fillRect/>
          </a:stretch>
        </p:blipFill>
        <p:spPr>
          <a:xfrm>
            <a:off x="4331563" y="2643188"/>
            <a:ext cx="2143125" cy="2143125"/>
          </a:xfrm>
          <a:prstGeom prst="rect">
            <a:avLst/>
          </a:prstGeom>
          <a:noFill/>
          <a:ln>
            <a:noFill/>
          </a:ln>
        </p:spPr>
      </p:pic>
      <p:pic>
        <p:nvPicPr>
          <p:cNvPr id="74" name="Google Shape;74;p14"/>
          <p:cNvPicPr preferRelativeResize="0"/>
          <p:nvPr/>
        </p:nvPicPr>
        <p:blipFill>
          <a:blip r:embed="rId6">
            <a:alphaModFix/>
          </a:blip>
          <a:stretch>
            <a:fillRect/>
          </a:stretch>
        </p:blipFill>
        <p:spPr>
          <a:xfrm>
            <a:off x="6570613" y="2643188"/>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Code</a:t>
            </a:r>
            <a:endParaRPr/>
          </a:p>
        </p:txBody>
      </p:sp>
      <p:sp>
        <p:nvSpPr>
          <p:cNvPr id="80" name="Google Shape;80;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Documentation</a:t>
            </a:r>
            <a:endParaRPr/>
          </a:p>
          <a:p>
            <a:pPr indent="-317500" lvl="1" marL="914400" rtl="0" algn="l">
              <a:spcBef>
                <a:spcPts val="0"/>
              </a:spcBef>
              <a:spcAft>
                <a:spcPts val="0"/>
              </a:spcAft>
              <a:buSzPts val="1400"/>
              <a:buChar char="○"/>
            </a:pPr>
            <a:r>
              <a:rPr lang="en"/>
              <a:t>#</a:t>
            </a:r>
            <a:endParaRPr/>
          </a:p>
          <a:p>
            <a:pPr indent="-317500" lvl="1" marL="914400" rtl="0" algn="l">
              <a:spcBef>
                <a:spcPts val="0"/>
              </a:spcBef>
              <a:spcAft>
                <a:spcPts val="0"/>
              </a:spcAft>
              <a:buSzPts val="1400"/>
              <a:buChar char="○"/>
            </a:pPr>
            <a:r>
              <a:rPr lang="en"/>
              <a:t>‘’’ ‘’’</a:t>
            </a:r>
            <a:endParaRPr/>
          </a:p>
          <a:p>
            <a:pPr indent="-342900" lvl="0" marL="457200" rtl="0" algn="l">
              <a:spcBef>
                <a:spcPts val="0"/>
              </a:spcBef>
              <a:spcAft>
                <a:spcPts val="0"/>
              </a:spcAft>
              <a:buSzPts val="1800"/>
              <a:buChar char="●"/>
            </a:pPr>
            <a:r>
              <a:rPr lang="en"/>
              <a:t>Planning</a:t>
            </a:r>
            <a:endParaRPr/>
          </a:p>
          <a:p>
            <a:pPr indent="-342900" lvl="0" marL="457200" rtl="0" algn="l">
              <a:spcBef>
                <a:spcPts val="0"/>
              </a:spcBef>
              <a:spcAft>
                <a:spcPts val="0"/>
              </a:spcAft>
              <a:buSzPts val="1800"/>
              <a:buChar char="●"/>
            </a:pPr>
            <a:r>
              <a:rPr lang="en"/>
              <a:t>Descriptive names</a:t>
            </a:r>
            <a:endParaRPr/>
          </a:p>
          <a:p>
            <a:pPr indent="-342900" lvl="0" marL="457200" rtl="0" algn="l">
              <a:spcBef>
                <a:spcPts val="0"/>
              </a:spcBef>
              <a:spcAft>
                <a:spcPts val="0"/>
              </a:spcAft>
              <a:buSzPts val="1800"/>
              <a:buChar char="●"/>
            </a:pPr>
            <a:r>
              <a:rPr lang="en"/>
              <a:t>The internet has the answers</a:t>
            </a:r>
            <a:endParaRPr/>
          </a:p>
        </p:txBody>
      </p:sp>
      <p:pic>
        <p:nvPicPr>
          <p:cNvPr id="81" name="Google Shape;81;p15"/>
          <p:cNvPicPr preferRelativeResize="0"/>
          <p:nvPr/>
        </p:nvPicPr>
        <p:blipFill>
          <a:blip r:embed="rId3">
            <a:alphaModFix/>
          </a:blip>
          <a:stretch>
            <a:fillRect/>
          </a:stretch>
        </p:blipFill>
        <p:spPr>
          <a:xfrm>
            <a:off x="4900750" y="2095150"/>
            <a:ext cx="28575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Primitive Types: The Numbers</a:t>
            </a:r>
            <a:endParaRPr/>
          </a:p>
        </p:txBody>
      </p:sp>
      <p:sp>
        <p:nvSpPr>
          <p:cNvPr id="87" name="Google Shape;87;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Don’t specify type for variable</a:t>
            </a:r>
            <a:endParaRPr/>
          </a:p>
          <a:p>
            <a:pPr indent="-317500" lvl="1" marL="914400" rtl="0" algn="l">
              <a:spcBef>
                <a:spcPts val="0"/>
              </a:spcBef>
              <a:spcAft>
                <a:spcPts val="0"/>
              </a:spcAft>
              <a:buSzPts val="1400"/>
              <a:buChar char="○"/>
            </a:pPr>
            <a:r>
              <a:rPr lang="en"/>
              <a:t>Can change</a:t>
            </a:r>
            <a:endParaRPr/>
          </a:p>
          <a:p>
            <a:pPr indent="-342900" lvl="0" marL="457200" rtl="0" algn="l">
              <a:spcBef>
                <a:spcPts val="0"/>
              </a:spcBef>
              <a:spcAft>
                <a:spcPts val="0"/>
              </a:spcAft>
              <a:buSzPts val="1800"/>
              <a:buChar char="●"/>
            </a:pPr>
            <a:r>
              <a:rPr lang="en"/>
              <a:t>Int</a:t>
            </a:r>
            <a:endParaRPr/>
          </a:p>
          <a:p>
            <a:pPr indent="-342900" lvl="0" marL="457200" rtl="0" algn="l">
              <a:spcBef>
                <a:spcPts val="0"/>
              </a:spcBef>
              <a:spcAft>
                <a:spcPts val="0"/>
              </a:spcAft>
              <a:buSzPts val="1800"/>
              <a:buChar char="●"/>
            </a:pPr>
            <a:r>
              <a:rPr lang="en"/>
              <a:t>Float</a:t>
            </a:r>
            <a:endParaRPr/>
          </a:p>
        </p:txBody>
      </p:sp>
      <p:sp>
        <p:nvSpPr>
          <p:cNvPr id="88" name="Google Shape;88;p16"/>
          <p:cNvSpPr txBox="1"/>
          <p:nvPr/>
        </p:nvSpPr>
        <p:spPr>
          <a:xfrm>
            <a:off x="4572000" y="2074325"/>
            <a:ext cx="2900100" cy="12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B7B7B7"/>
                </a:solidFill>
                <a:latin typeface="Source Code Pro"/>
                <a:ea typeface="Source Code Pro"/>
                <a:cs typeface="Source Code Pro"/>
                <a:sym typeface="Source Code Pro"/>
              </a:rPr>
              <a:t>1&gt;&gt;</a:t>
            </a:r>
            <a:r>
              <a:rPr lang="en">
                <a:solidFill>
                  <a:srgbClr val="00FF00"/>
                </a:solidFill>
                <a:latin typeface="Source Code Pro"/>
                <a:ea typeface="Source Code Pro"/>
                <a:cs typeface="Source Code Pro"/>
                <a:sym typeface="Source Code Pro"/>
              </a:rPr>
              <a:t>	X = 8.0085   </a:t>
            </a:r>
            <a:r>
              <a:rPr i="1" lang="en">
                <a:solidFill>
                  <a:srgbClr val="00FF00"/>
                </a:solidFill>
                <a:latin typeface="Source Code Pro"/>
                <a:ea typeface="Source Code Pro"/>
                <a:cs typeface="Source Code Pro"/>
                <a:sym typeface="Source Code Pro"/>
              </a:rPr>
              <a:t>#Float</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CCCCCC"/>
                </a:solidFill>
                <a:latin typeface="Source Code Pro"/>
                <a:ea typeface="Source Code Pro"/>
                <a:cs typeface="Source Code Pro"/>
                <a:sym typeface="Source Code Pro"/>
              </a:rPr>
              <a:t>2&gt;&gt;</a:t>
            </a:r>
            <a:r>
              <a:rPr lang="en">
                <a:solidFill>
                  <a:srgbClr val="00FF00"/>
                </a:solidFill>
                <a:latin typeface="Source Code Pro"/>
                <a:ea typeface="Source Code Pro"/>
                <a:cs typeface="Source Code Pro"/>
                <a:sym typeface="Source Code Pro"/>
              </a:rPr>
              <a:t>	X = 45		</a:t>
            </a:r>
            <a:r>
              <a:rPr i="1" lang="en">
                <a:solidFill>
                  <a:srgbClr val="00FF00"/>
                </a:solidFill>
                <a:latin typeface="Source Code Pro"/>
                <a:ea typeface="Source Code Pro"/>
                <a:cs typeface="Source Code Pro"/>
                <a:sym typeface="Source Code Pro"/>
              </a:rPr>
              <a:t>#Int</a:t>
            </a:r>
            <a:endParaRPr i="1">
              <a:solidFill>
                <a:srgbClr val="00FF00"/>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94" name="Google Shape;94;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Integer Division (//)</a:t>
            </a:r>
            <a:endParaRPr/>
          </a:p>
          <a:p>
            <a:pPr indent="-342900" lvl="0" marL="457200" rtl="0" algn="l">
              <a:spcBef>
                <a:spcPts val="0"/>
              </a:spcBef>
              <a:spcAft>
                <a:spcPts val="0"/>
              </a:spcAft>
              <a:buSzPts val="1800"/>
              <a:buChar char="●"/>
            </a:pPr>
            <a:r>
              <a:rPr lang="en"/>
              <a:t>Modulus (%)</a:t>
            </a:r>
            <a:endParaRPr/>
          </a:p>
          <a:p>
            <a:pPr indent="-342900" lvl="0" marL="457200" rtl="0" algn="l">
              <a:spcBef>
                <a:spcPts val="0"/>
              </a:spcBef>
              <a:spcAft>
                <a:spcPts val="0"/>
              </a:spcAft>
              <a:buSzPts val="1800"/>
              <a:buChar char="●"/>
            </a:pPr>
            <a:r>
              <a:rPr lang="en"/>
              <a:t>Exponents (**)</a:t>
            </a:r>
            <a:endParaRPr/>
          </a:p>
          <a:p>
            <a:pPr indent="-342900" lvl="0" marL="457200" rtl="0" algn="l">
              <a:spcBef>
                <a:spcPts val="0"/>
              </a:spcBef>
              <a:spcAft>
                <a:spcPts val="0"/>
              </a:spcAft>
              <a:buSzPts val="1800"/>
              <a:buChar char="●"/>
            </a:pPr>
            <a:r>
              <a:rPr lang="en"/>
              <a:t>+, *, /, - </a:t>
            </a:r>
            <a:endParaRPr/>
          </a:p>
          <a:p>
            <a:pPr indent="0" lvl="0" marL="457200" rtl="0" algn="l">
              <a:spcBef>
                <a:spcPts val="1600"/>
              </a:spcBef>
              <a:spcAft>
                <a:spcPts val="1600"/>
              </a:spcAft>
              <a:buNone/>
            </a:pPr>
            <a:r>
              <a:t/>
            </a:r>
            <a:endParaRPr/>
          </a:p>
        </p:txBody>
      </p:sp>
      <p:sp>
        <p:nvSpPr>
          <p:cNvPr id="95" name="Google Shape;95;p17"/>
          <p:cNvSpPr txBox="1"/>
          <p:nvPr/>
        </p:nvSpPr>
        <p:spPr>
          <a:xfrm>
            <a:off x="3986400" y="1037175"/>
            <a:ext cx="4868400" cy="30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1&gt;&gt;</a:t>
            </a:r>
            <a:r>
              <a:rPr lang="en">
                <a:latin typeface="Source Code Pro"/>
                <a:ea typeface="Source Code Pro"/>
                <a:cs typeface="Source Code Pro"/>
                <a:sym typeface="Source Code Pro"/>
              </a:rPr>
              <a:t> 	</a:t>
            </a:r>
            <a:r>
              <a:rPr lang="en">
                <a:solidFill>
                  <a:srgbClr val="00FF00"/>
                </a:solidFill>
                <a:latin typeface="Source Code Pro"/>
                <a:ea typeface="Source Code Pro"/>
                <a:cs typeface="Source Code Pro"/>
                <a:sym typeface="Source Code Pro"/>
              </a:rPr>
              <a:t>5 // 2 		</a:t>
            </a:r>
            <a:r>
              <a:rPr i="1" lang="en">
                <a:solidFill>
                  <a:srgbClr val="00FF00"/>
                </a:solidFill>
                <a:latin typeface="Source Code Pro"/>
                <a:ea typeface="Source Code Pro"/>
                <a:cs typeface="Source Code Pro"/>
                <a:sym typeface="Source Code Pro"/>
              </a:rPr>
              <a:t>#Integer Division</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a:t>
            </a:r>
            <a:r>
              <a:rPr lang="en">
                <a:solidFill>
                  <a:srgbClr val="FF9900"/>
                </a:solidFill>
                <a:latin typeface="Source Code Pro"/>
                <a:ea typeface="Source Code Pro"/>
                <a:cs typeface="Source Code Pro"/>
                <a:sym typeface="Source Code Pro"/>
              </a:rPr>
              <a:t>2</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2&gt;&gt;</a:t>
            </a:r>
            <a:r>
              <a:rPr lang="en">
                <a:latin typeface="Source Code Pro"/>
                <a:ea typeface="Source Code Pro"/>
                <a:cs typeface="Source Code Pro"/>
                <a:sym typeface="Source Code Pro"/>
              </a:rPr>
              <a:t>	</a:t>
            </a:r>
            <a:r>
              <a:rPr lang="en">
                <a:solidFill>
                  <a:srgbClr val="00FF00"/>
                </a:solidFill>
                <a:latin typeface="Source Code Pro"/>
                <a:ea typeface="Source Code Pro"/>
                <a:cs typeface="Source Code Pro"/>
                <a:sym typeface="Source Code Pro"/>
              </a:rPr>
              <a:t>5 / 2		</a:t>
            </a:r>
            <a:r>
              <a:rPr i="1" lang="en">
                <a:solidFill>
                  <a:srgbClr val="00FF00"/>
                </a:solidFill>
                <a:latin typeface="Source Code Pro"/>
                <a:ea typeface="Source Code Pro"/>
                <a:cs typeface="Source Code Pro"/>
                <a:sym typeface="Source Code Pro"/>
              </a:rPr>
              <a:t># “Regular” Division</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a:t>
            </a:r>
            <a:r>
              <a:rPr lang="en">
                <a:solidFill>
                  <a:srgbClr val="FF9900"/>
                </a:solidFill>
                <a:latin typeface="Source Code Pro"/>
                <a:ea typeface="Source Code Pro"/>
                <a:cs typeface="Source Code Pro"/>
                <a:sym typeface="Source Code Pro"/>
              </a:rPr>
              <a:t>2.5</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3&gt;&gt;</a:t>
            </a:r>
            <a:r>
              <a:rPr lang="en">
                <a:latin typeface="Source Code Pro"/>
                <a:ea typeface="Source Code Pro"/>
                <a:cs typeface="Source Code Pro"/>
                <a:sym typeface="Source Code Pro"/>
              </a:rPr>
              <a:t>	</a:t>
            </a:r>
            <a:r>
              <a:rPr lang="en">
                <a:solidFill>
                  <a:srgbClr val="00FF00"/>
                </a:solidFill>
                <a:latin typeface="Source Code Pro"/>
                <a:ea typeface="Source Code Pro"/>
                <a:cs typeface="Source Code Pro"/>
                <a:sym typeface="Source Code Pro"/>
              </a:rPr>
              <a:t>5 % 2		</a:t>
            </a:r>
            <a:r>
              <a:rPr i="1" lang="en">
                <a:solidFill>
                  <a:srgbClr val="00FF00"/>
                </a:solidFill>
                <a:latin typeface="Source Code Pro"/>
                <a:ea typeface="Source Code Pro"/>
                <a:cs typeface="Source Code Pro"/>
                <a:sym typeface="Source Code Pro"/>
              </a:rPr>
              <a:t>#Mod</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a:t>
            </a:r>
            <a:r>
              <a:rPr lang="en">
                <a:solidFill>
                  <a:srgbClr val="FF9900"/>
                </a:solidFill>
                <a:latin typeface="Source Code Pro"/>
                <a:ea typeface="Source Code Pro"/>
                <a:cs typeface="Source Code Pro"/>
                <a:sym typeface="Source Code Pro"/>
              </a:rPr>
              <a:t>1</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4&gt;&gt; </a:t>
            </a:r>
            <a:r>
              <a:rPr lang="en">
                <a:latin typeface="Source Code Pro"/>
                <a:ea typeface="Source Code Pro"/>
                <a:cs typeface="Source Code Pro"/>
                <a:sym typeface="Source Code Pro"/>
              </a:rPr>
              <a:t>	</a:t>
            </a:r>
            <a:r>
              <a:rPr lang="en">
                <a:solidFill>
                  <a:srgbClr val="00FF00"/>
                </a:solidFill>
                <a:latin typeface="Source Code Pro"/>
                <a:ea typeface="Source Code Pro"/>
                <a:cs typeface="Source Code Pro"/>
                <a:sym typeface="Source Code Pro"/>
              </a:rPr>
              <a:t>16 </a:t>
            </a:r>
            <a:r>
              <a:rPr lang="en">
                <a:solidFill>
                  <a:srgbClr val="00FF00"/>
                </a:solidFill>
                <a:latin typeface="Source Code Pro"/>
                <a:ea typeface="Source Code Pro"/>
                <a:cs typeface="Source Code Pro"/>
                <a:sym typeface="Source Code Pro"/>
              </a:rPr>
              <a:t>** .5		</a:t>
            </a:r>
            <a:r>
              <a:rPr i="1" lang="en">
                <a:solidFill>
                  <a:srgbClr val="00FF00"/>
                </a:solidFill>
                <a:latin typeface="Source Code Pro"/>
                <a:ea typeface="Source Code Pro"/>
                <a:cs typeface="Source Code Pro"/>
                <a:sym typeface="Source Code Pro"/>
              </a:rPr>
              <a:t>#Exponents</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a:t>
            </a:r>
            <a:r>
              <a:rPr lang="en">
                <a:solidFill>
                  <a:srgbClr val="FF9900"/>
                </a:solidFill>
                <a:latin typeface="Source Code Pro"/>
                <a:ea typeface="Source Code Pro"/>
                <a:cs typeface="Source Code Pro"/>
                <a:sym typeface="Source Code Pro"/>
              </a:rPr>
              <a:t>???</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Primitive Types: </a:t>
            </a:r>
            <a:r>
              <a:rPr lang="en"/>
              <a:t>Strings</a:t>
            </a:r>
            <a:endParaRPr/>
          </a:p>
        </p:txBody>
      </p:sp>
      <p:sp>
        <p:nvSpPr>
          <p:cNvPr id="101" name="Google Shape;101;p18"/>
          <p:cNvSpPr txBox="1"/>
          <p:nvPr>
            <p:ph idx="1" type="body"/>
          </p:nvPr>
        </p:nvSpPr>
        <p:spPr>
          <a:xfrm>
            <a:off x="387900" y="14545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Immutable</a:t>
            </a:r>
            <a:endParaRPr/>
          </a:p>
          <a:p>
            <a:pPr indent="-342900" lvl="0" marL="457200" rtl="0" algn="l">
              <a:spcBef>
                <a:spcPts val="0"/>
              </a:spcBef>
              <a:spcAft>
                <a:spcPts val="0"/>
              </a:spcAft>
              <a:buSzPts val="1800"/>
              <a:buChar char="●"/>
            </a:pPr>
            <a:r>
              <a:rPr lang="en"/>
              <a:t>Concatenation (+)</a:t>
            </a:r>
            <a:endParaRPr/>
          </a:p>
          <a:p>
            <a:pPr indent="-342900" lvl="0" marL="457200" rtl="0" algn="l">
              <a:spcBef>
                <a:spcPts val="0"/>
              </a:spcBef>
              <a:spcAft>
                <a:spcPts val="0"/>
              </a:spcAft>
              <a:buSzPts val="1800"/>
              <a:buChar char="●"/>
            </a:pPr>
            <a:r>
              <a:rPr lang="en"/>
              <a:t>Multiplication (*)</a:t>
            </a:r>
            <a:endParaRPr/>
          </a:p>
          <a:p>
            <a:pPr indent="-342900" lvl="0" marL="457200" rtl="0" algn="l">
              <a:spcBef>
                <a:spcPts val="0"/>
              </a:spcBef>
              <a:spcAft>
                <a:spcPts val="0"/>
              </a:spcAft>
              <a:buSzPts val="1800"/>
              <a:buChar char="●"/>
            </a:pPr>
            <a:r>
              <a:rPr lang="en"/>
              <a:t>Slicing (str[:])</a:t>
            </a:r>
            <a:endParaRPr/>
          </a:p>
          <a:p>
            <a:pPr indent="-317500" lvl="1" marL="914400" rtl="0" algn="l">
              <a:spcBef>
                <a:spcPts val="0"/>
              </a:spcBef>
              <a:spcAft>
                <a:spcPts val="0"/>
              </a:spcAft>
              <a:buSzPts val="1400"/>
              <a:buChar char="○"/>
            </a:pPr>
            <a:r>
              <a:rPr lang="en"/>
              <a:t>Starts with 0</a:t>
            </a:r>
            <a:endParaRPr/>
          </a:p>
          <a:p>
            <a:pPr indent="-317500" lvl="1" marL="914400" rtl="0" algn="l">
              <a:spcBef>
                <a:spcPts val="0"/>
              </a:spcBef>
              <a:spcAft>
                <a:spcPts val="0"/>
              </a:spcAft>
              <a:buSzPts val="1400"/>
              <a:buChar char="○"/>
            </a:pPr>
            <a:r>
              <a:rPr lang="en"/>
              <a:t>Does not include the end number</a:t>
            </a:r>
            <a:endParaRPr/>
          </a:p>
          <a:p>
            <a:pPr indent="-342900" lvl="0" marL="457200" rtl="0" algn="l">
              <a:spcBef>
                <a:spcPts val="0"/>
              </a:spcBef>
              <a:spcAft>
                <a:spcPts val="0"/>
              </a:spcAft>
              <a:buSzPts val="1800"/>
              <a:buChar char="●"/>
            </a:pPr>
            <a:r>
              <a:rPr lang="en"/>
              <a:t>“” and ‘’ </a:t>
            </a:r>
            <a:endParaRPr/>
          </a:p>
        </p:txBody>
      </p:sp>
      <p:sp>
        <p:nvSpPr>
          <p:cNvPr id="102" name="Google Shape;102;p18"/>
          <p:cNvSpPr txBox="1"/>
          <p:nvPr/>
        </p:nvSpPr>
        <p:spPr>
          <a:xfrm>
            <a:off x="4173150" y="1454550"/>
            <a:ext cx="4820400" cy="23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1&gt;&gt;</a:t>
            </a:r>
            <a:r>
              <a:rPr lang="en">
                <a:latin typeface="Source Code Pro"/>
                <a:ea typeface="Source Code Pro"/>
                <a:cs typeface="Source Code Pro"/>
                <a:sym typeface="Source Code Pro"/>
              </a:rPr>
              <a:t>		</a:t>
            </a:r>
            <a:r>
              <a:rPr lang="en">
                <a:solidFill>
                  <a:srgbClr val="00FF00"/>
                </a:solidFill>
                <a:latin typeface="Source Code Pro"/>
                <a:ea typeface="Source Code Pro"/>
                <a:cs typeface="Source Code Pro"/>
                <a:sym typeface="Source Code Pro"/>
              </a:rPr>
              <a:t>A = ‘scooby’</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2&gt;&gt;</a:t>
            </a:r>
            <a:r>
              <a:rPr lang="en">
                <a:latin typeface="Source Code Pro"/>
                <a:ea typeface="Source Code Pro"/>
                <a:cs typeface="Source Code Pro"/>
                <a:sym typeface="Source Code Pro"/>
              </a:rPr>
              <a:t> 		</a:t>
            </a:r>
            <a:r>
              <a:rPr lang="en">
                <a:solidFill>
                  <a:srgbClr val="00FF00"/>
                </a:solidFill>
                <a:latin typeface="Source Code Pro"/>
                <a:ea typeface="Source Code Pro"/>
                <a:cs typeface="Source Code Pro"/>
                <a:sym typeface="Source Code Pro"/>
              </a:rPr>
              <a:t>B = “doooooo!”</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3&gt;&gt;</a:t>
            </a:r>
            <a:r>
              <a:rPr lang="en">
                <a:solidFill>
                  <a:srgbClr val="00FF00"/>
                </a:solidFill>
                <a:latin typeface="Source Code Pro"/>
                <a:ea typeface="Source Code Pro"/>
                <a:cs typeface="Source Code Pro"/>
                <a:sym typeface="Source Code Pro"/>
              </a:rPr>
              <a:t>		B = B</a:t>
            </a:r>
            <a:r>
              <a:rPr lang="en">
                <a:solidFill>
                  <a:srgbClr val="00FF00"/>
                </a:solidFill>
                <a:latin typeface="Source Code Pro"/>
                <a:ea typeface="Source Code Pro"/>
                <a:cs typeface="Source Code Pro"/>
                <a:sym typeface="Source Code Pro"/>
              </a:rPr>
              <a:t>[0:3]</a:t>
            </a:r>
            <a:r>
              <a:rPr lang="en">
                <a:solidFill>
                  <a:srgbClr val="00FF00"/>
                </a:solidFill>
                <a:latin typeface="Source Code Pro"/>
                <a:ea typeface="Source Code Pro"/>
                <a:cs typeface="Source Code Pro"/>
                <a:sym typeface="Source Code Pro"/>
              </a:rPr>
              <a:t>		</a:t>
            </a:r>
            <a:r>
              <a:rPr i="1" lang="en">
                <a:solidFill>
                  <a:srgbClr val="00FF00"/>
                </a:solidFill>
                <a:latin typeface="Source Code Pro"/>
                <a:ea typeface="Source Code Pro"/>
                <a:cs typeface="Source Code Pro"/>
                <a:sym typeface="Source Code Pro"/>
              </a:rPr>
              <a:t>#Slicing</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4&gt;&gt;</a:t>
            </a:r>
            <a:r>
              <a:rPr lang="en">
                <a:solidFill>
                  <a:srgbClr val="00FF00"/>
                </a:solidFill>
                <a:latin typeface="Source Code Pro"/>
                <a:ea typeface="Source Code Pro"/>
                <a:cs typeface="Source Code Pro"/>
                <a:sym typeface="Source Code Pro"/>
              </a:rPr>
              <a:t>		B</a:t>
            </a:r>
            <a:endParaRPr>
              <a:solidFill>
                <a:srgbClr val="00FF00"/>
              </a:solidFill>
              <a:latin typeface="Source Code Pro"/>
              <a:ea typeface="Source Code Pro"/>
              <a:cs typeface="Source Code Pro"/>
              <a:sym typeface="Source Code Pro"/>
            </a:endParaRPr>
          </a:p>
          <a:p>
            <a:pPr indent="457200" lvl="0" marL="457200" rtl="0" algn="l">
              <a:spcBef>
                <a:spcPts val="0"/>
              </a:spcBef>
              <a:spcAft>
                <a:spcPts val="0"/>
              </a:spcAft>
              <a:buNone/>
            </a:pPr>
            <a:r>
              <a:rPr lang="en">
                <a:solidFill>
                  <a:srgbClr val="FF9900"/>
                </a:solidFill>
                <a:latin typeface="Source Code Pro"/>
                <a:ea typeface="Source Code Pro"/>
                <a:cs typeface="Source Code Pro"/>
                <a:sym typeface="Source Code Pro"/>
              </a:rPr>
              <a:t>???</a:t>
            </a:r>
            <a:endParaRPr>
              <a:solidFill>
                <a:srgbClr val="FF9900"/>
              </a:solidFill>
              <a:latin typeface="Source Code Pro"/>
              <a:ea typeface="Source Code Pro"/>
              <a:cs typeface="Source Code Pro"/>
              <a:sym typeface="Source Code Pro"/>
            </a:endParaRPr>
          </a:p>
          <a:p>
            <a:pPr indent="457200" lvl="0" marL="45720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5&gt;&gt;</a:t>
            </a:r>
            <a:r>
              <a:rPr lang="en">
                <a:solidFill>
                  <a:srgbClr val="00FF00"/>
                </a:solidFill>
                <a:latin typeface="Source Code Pro"/>
                <a:ea typeface="Source Code Pro"/>
                <a:cs typeface="Source Code Pro"/>
                <a:sym typeface="Source Code Pro"/>
              </a:rPr>
              <a:t>		A*3				</a:t>
            </a:r>
            <a:r>
              <a:rPr i="1" lang="en">
                <a:solidFill>
                  <a:srgbClr val="00FF00"/>
                </a:solidFill>
                <a:latin typeface="Source Code Pro"/>
                <a:ea typeface="Source Code Pro"/>
                <a:cs typeface="Source Code Pro"/>
                <a:sym typeface="Source Code Pro"/>
              </a:rPr>
              <a:t>#Multiplication</a:t>
            </a:r>
            <a:endParaRPr i="1">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00FF00"/>
                </a:solidFill>
                <a:latin typeface="Source Code Pro"/>
                <a:ea typeface="Source Code Pro"/>
                <a:cs typeface="Source Code Pro"/>
                <a:sym typeface="Source Code Pro"/>
              </a:rPr>
              <a:t>		</a:t>
            </a:r>
            <a:r>
              <a:rPr lang="en">
                <a:solidFill>
                  <a:srgbClr val="FF9900"/>
                </a:solidFill>
                <a:latin typeface="Source Code Pro"/>
                <a:ea typeface="Source Code Pro"/>
                <a:cs typeface="Source Code Pro"/>
                <a:sym typeface="Source Code Pro"/>
              </a:rPr>
              <a:t>‘scoobyscoobyscooby’</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6&gt;&gt;</a:t>
            </a:r>
            <a:r>
              <a:rPr lang="en">
                <a:solidFill>
                  <a:srgbClr val="00FF00"/>
                </a:solidFill>
                <a:latin typeface="Source Code Pro"/>
                <a:ea typeface="Source Code Pro"/>
                <a:cs typeface="Source Code Pro"/>
                <a:sym typeface="Source Code Pro"/>
              </a:rPr>
              <a:t>		A + B			</a:t>
            </a:r>
            <a:r>
              <a:rPr i="1" lang="en">
                <a:solidFill>
                  <a:srgbClr val="00FF00"/>
                </a:solidFill>
                <a:latin typeface="Source Code Pro"/>
                <a:ea typeface="Source Code Pro"/>
                <a:cs typeface="Source Code Pro"/>
                <a:sym typeface="Source Code Pro"/>
              </a:rPr>
              <a:t>#Concatenation</a:t>
            </a:r>
            <a:endParaRPr i="1">
              <a:solidFill>
                <a:srgbClr val="00FF00"/>
              </a:solidFill>
              <a:latin typeface="Source Code Pro"/>
              <a:ea typeface="Source Code Pro"/>
              <a:cs typeface="Source Code Pro"/>
              <a:sym typeface="Source Code Pro"/>
            </a:endParaRPr>
          </a:p>
          <a:p>
            <a:pPr indent="457200" lvl="0" marL="457200" rtl="0" algn="l">
              <a:spcBef>
                <a:spcPts val="0"/>
              </a:spcBef>
              <a:spcAft>
                <a:spcPts val="0"/>
              </a:spcAft>
              <a:buNone/>
            </a:pPr>
            <a:r>
              <a:rPr lang="en">
                <a:solidFill>
                  <a:srgbClr val="FF9900"/>
                </a:solidFill>
                <a:latin typeface="Source Code Pro"/>
                <a:ea typeface="Source Code Pro"/>
                <a:cs typeface="Source Code Pro"/>
                <a:sym typeface="Source Code Pro"/>
              </a:rPr>
              <a:t>???</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Roboto"/>
              <a:ea typeface="Roboto"/>
              <a:cs typeface="Roboto"/>
              <a:sym typeface="Roboto"/>
            </a:endParaRPr>
          </a:p>
        </p:txBody>
      </p:sp>
      <p:sp>
        <p:nvSpPr>
          <p:cNvPr id="103" name="Google Shape;103;p18"/>
          <p:cNvSpPr txBox="1"/>
          <p:nvPr/>
        </p:nvSpPr>
        <p:spPr>
          <a:xfrm>
            <a:off x="387900" y="4135688"/>
            <a:ext cx="4261200" cy="686100"/>
          </a:xfrm>
          <a:prstGeom prst="rect">
            <a:avLst/>
          </a:prstGeom>
          <a:solidFill>
            <a:schemeClr val="accent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str = “ABCD”       | A | B | C | D | </a:t>
            </a:r>
            <a:endParaRPr>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rgbClr val="FFFFFF"/>
                </a:solidFill>
                <a:latin typeface="Source Code Pro"/>
                <a:ea typeface="Source Code Pro"/>
                <a:cs typeface="Source Code Pro"/>
                <a:sym typeface="Source Code Pro"/>
              </a:rPr>
              <a:t>			    		0   1   2   3</a:t>
            </a:r>
            <a:endParaRPr>
              <a:solidFill>
                <a:srgbClr val="FFFFFF"/>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Coding Bat!</a:t>
            </a:r>
            <a:endParaRPr/>
          </a:p>
        </p:txBody>
      </p:sp>
      <p:sp>
        <p:nvSpPr>
          <p:cNvPr id="109" name="Google Shape;10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Codingbat.com/python </a:t>
            </a:r>
            <a:endParaRPr/>
          </a:p>
          <a:p>
            <a:pPr indent="-342900" lvl="0" marL="457200" rtl="0" algn="l">
              <a:spcBef>
                <a:spcPts val="0"/>
              </a:spcBef>
              <a:spcAft>
                <a:spcPts val="0"/>
              </a:spcAft>
              <a:buSzPts val="1800"/>
              <a:buChar char="●"/>
            </a:pPr>
            <a:r>
              <a:rPr lang="en"/>
              <a:t>String-1</a:t>
            </a:r>
            <a:endParaRPr/>
          </a:p>
          <a:p>
            <a:pPr indent="-342900" lvl="0" marL="457200" rtl="0" algn="l">
              <a:spcBef>
                <a:spcPts val="0"/>
              </a:spcBef>
              <a:spcAft>
                <a:spcPts val="0"/>
              </a:spcAft>
              <a:buSzPts val="1800"/>
              <a:buChar char="●"/>
            </a:pPr>
            <a:r>
              <a:rPr lang="en"/>
              <a:t>make_out_word</a:t>
            </a:r>
            <a:endParaRPr/>
          </a:p>
        </p:txBody>
      </p:sp>
      <p:pic>
        <p:nvPicPr>
          <p:cNvPr id="110" name="Google Shape;110;p19"/>
          <p:cNvPicPr preferRelativeResize="0"/>
          <p:nvPr/>
        </p:nvPicPr>
        <p:blipFill>
          <a:blip r:embed="rId3">
            <a:alphaModFix/>
          </a:blip>
          <a:stretch>
            <a:fillRect/>
          </a:stretch>
        </p:blipFill>
        <p:spPr>
          <a:xfrm>
            <a:off x="4483738" y="2480563"/>
            <a:ext cx="2619375" cy="174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My solution</a:t>
            </a:r>
            <a:endParaRPr/>
          </a:p>
        </p:txBody>
      </p:sp>
      <p:pic>
        <p:nvPicPr>
          <p:cNvPr id="116" name="Google Shape;116;p20"/>
          <p:cNvPicPr preferRelativeResize="0"/>
          <p:nvPr/>
        </p:nvPicPr>
        <p:blipFill rotWithShape="1">
          <a:blip r:embed="rId3">
            <a:alphaModFix/>
          </a:blip>
          <a:srcRect b="73986" l="0" r="0" t="0"/>
          <a:stretch/>
        </p:blipFill>
        <p:spPr>
          <a:xfrm>
            <a:off x="1061788" y="2196700"/>
            <a:ext cx="7020425" cy="116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87900" y="4650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Primitive Types: </a:t>
            </a:r>
            <a:r>
              <a:rPr lang="en"/>
              <a:t>Booleans (and operations)</a:t>
            </a:r>
            <a:endParaRPr/>
          </a:p>
        </p:txBody>
      </p:sp>
      <p:sp>
        <p:nvSpPr>
          <p:cNvPr id="122" name="Google Shape;12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True and False</a:t>
            </a:r>
            <a:endParaRPr/>
          </a:p>
          <a:p>
            <a:pPr indent="-317500" lvl="1" marL="914400" rtl="0" algn="l">
              <a:spcBef>
                <a:spcPts val="0"/>
              </a:spcBef>
              <a:spcAft>
                <a:spcPts val="0"/>
              </a:spcAft>
              <a:buSzPts val="1400"/>
              <a:buChar char="○"/>
            </a:pPr>
            <a:r>
              <a:rPr lang="en"/>
              <a:t>Non-zero (1) and 0</a:t>
            </a:r>
            <a:endParaRPr/>
          </a:p>
          <a:p>
            <a:pPr indent="-317500" lvl="1" marL="914400" rtl="0" algn="l">
              <a:spcBef>
                <a:spcPts val="0"/>
              </a:spcBef>
              <a:spcAft>
                <a:spcPts val="0"/>
              </a:spcAft>
              <a:buSzPts val="1400"/>
              <a:buChar char="○"/>
            </a:pPr>
            <a:r>
              <a:rPr lang="en"/>
              <a:t>Not-empty and empty</a:t>
            </a:r>
            <a:endParaRPr/>
          </a:p>
          <a:p>
            <a:pPr indent="-342900" lvl="0" marL="457200" rtl="0" algn="l">
              <a:spcBef>
                <a:spcPts val="0"/>
              </a:spcBef>
              <a:spcAft>
                <a:spcPts val="0"/>
              </a:spcAft>
              <a:buSzPts val="1800"/>
              <a:buChar char="●"/>
            </a:pPr>
            <a:r>
              <a:rPr lang="en"/>
              <a:t>not, and, or, ==, xor (^)</a:t>
            </a:r>
            <a:endParaRPr/>
          </a:p>
        </p:txBody>
      </p:sp>
      <p:sp>
        <p:nvSpPr>
          <p:cNvPr id="123" name="Google Shape;123;p21"/>
          <p:cNvSpPr txBox="1"/>
          <p:nvPr/>
        </p:nvSpPr>
        <p:spPr>
          <a:xfrm>
            <a:off x="4684875" y="1368775"/>
            <a:ext cx="3845100" cy="31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1&gt;&gt;</a:t>
            </a:r>
            <a:r>
              <a:rPr lang="en">
                <a:solidFill>
                  <a:srgbClr val="00FF00"/>
                </a:solidFill>
                <a:latin typeface="Source Code Pro"/>
                <a:ea typeface="Source Code Pro"/>
                <a:cs typeface="Source Code Pro"/>
                <a:sym typeface="Source Code Pro"/>
              </a:rPr>
              <a:t>		A = True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2&gt;&gt;</a:t>
            </a:r>
            <a:r>
              <a:rPr lang="en">
                <a:solidFill>
                  <a:srgbClr val="00FF00"/>
                </a:solidFill>
                <a:latin typeface="Source Code Pro"/>
                <a:ea typeface="Source Code Pro"/>
                <a:cs typeface="Source Code Pro"/>
                <a:sym typeface="Source Code Pro"/>
              </a:rPr>
              <a:t>		B = True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3&gt;&gt;</a:t>
            </a:r>
            <a:r>
              <a:rPr lang="en">
                <a:solidFill>
                  <a:srgbClr val="00FF00"/>
                </a:solidFill>
                <a:latin typeface="Source Code Pro"/>
                <a:ea typeface="Source Code Pro"/>
                <a:cs typeface="Source Code Pro"/>
                <a:sym typeface="Source Code Pro"/>
              </a:rPr>
              <a:t>		C = False</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4&gt;&gt;</a:t>
            </a:r>
            <a:r>
              <a:rPr lang="en">
                <a:solidFill>
                  <a:srgbClr val="00FF00"/>
                </a:solidFill>
                <a:latin typeface="Source Code Pro"/>
                <a:ea typeface="Source Code Pro"/>
                <a:cs typeface="Source Code Pro"/>
                <a:sym typeface="Source Code Pro"/>
              </a:rPr>
              <a:t>		A and B		</a:t>
            </a:r>
            <a:endParaRPr>
              <a:solidFill>
                <a:srgbClr val="00FF00"/>
              </a:solidFill>
              <a:latin typeface="Source Code Pro"/>
              <a:ea typeface="Source Code Pro"/>
              <a:cs typeface="Source Code Pro"/>
              <a:sym typeface="Source Code Pro"/>
            </a:endParaRPr>
          </a:p>
          <a:p>
            <a:pPr indent="457200" lvl="0" marL="457200" rtl="0" algn="l">
              <a:spcBef>
                <a:spcPts val="0"/>
              </a:spcBef>
              <a:spcAft>
                <a:spcPts val="0"/>
              </a:spcAft>
              <a:buNone/>
            </a:pPr>
            <a:r>
              <a:rPr lang="en">
                <a:solidFill>
                  <a:srgbClr val="FF9900"/>
                </a:solidFill>
                <a:latin typeface="Source Code Pro"/>
                <a:ea typeface="Source Code Pro"/>
                <a:cs typeface="Source Code Pro"/>
                <a:sym typeface="Source Code Pro"/>
              </a:rPr>
              <a:t>True</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5&gt;&gt;</a:t>
            </a:r>
            <a:r>
              <a:rPr lang="en">
                <a:solidFill>
                  <a:srgbClr val="00FF00"/>
                </a:solidFill>
                <a:latin typeface="Source Code Pro"/>
                <a:ea typeface="Source Code Pro"/>
                <a:cs typeface="Source Code Pro"/>
                <a:sym typeface="Source Code Pro"/>
              </a:rPr>
              <a:t>		A or C</a:t>
            </a:r>
            <a:endParaRPr>
              <a:solidFill>
                <a:srgbClr val="00FF00"/>
              </a:solidFill>
              <a:latin typeface="Source Code Pro"/>
              <a:ea typeface="Source Code Pro"/>
              <a:cs typeface="Source Code Pro"/>
              <a:sym typeface="Source Code Pro"/>
            </a:endParaRPr>
          </a:p>
          <a:p>
            <a:pPr indent="457200" lvl="0" marL="457200" rtl="0" algn="l">
              <a:spcBef>
                <a:spcPts val="0"/>
              </a:spcBef>
              <a:spcAft>
                <a:spcPts val="0"/>
              </a:spcAft>
              <a:buNone/>
            </a:pPr>
            <a:r>
              <a:rPr lang="en">
                <a:solidFill>
                  <a:srgbClr val="FF9900"/>
                </a:solidFill>
                <a:latin typeface="Source Code Pro"/>
                <a:ea typeface="Source Code Pro"/>
                <a:cs typeface="Source Code Pro"/>
                <a:sym typeface="Source Code Pro"/>
              </a:rPr>
              <a:t>True</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6&gt;&gt;</a:t>
            </a:r>
            <a:r>
              <a:rPr lang="en">
                <a:solidFill>
                  <a:srgbClr val="00FF00"/>
                </a:solidFill>
                <a:latin typeface="Source Code Pro"/>
                <a:ea typeface="Source Code Pro"/>
                <a:cs typeface="Source Code Pro"/>
                <a:sym typeface="Source Code Pro"/>
              </a:rPr>
              <a:t>		A ^ B</a:t>
            </a:r>
            <a:endParaRPr>
              <a:solidFill>
                <a:srgbClr val="00FF00"/>
              </a:solidFill>
              <a:latin typeface="Source Code Pro"/>
              <a:ea typeface="Source Code Pro"/>
              <a:cs typeface="Source Code Pro"/>
              <a:sym typeface="Source Code Pro"/>
            </a:endParaRPr>
          </a:p>
          <a:p>
            <a:pPr indent="457200" lvl="0" marL="457200" rtl="0" algn="l">
              <a:spcBef>
                <a:spcPts val="0"/>
              </a:spcBef>
              <a:spcAft>
                <a:spcPts val="0"/>
              </a:spcAft>
              <a:buNone/>
            </a:pPr>
            <a:r>
              <a:rPr lang="en">
                <a:solidFill>
                  <a:srgbClr val="FF9900"/>
                </a:solidFill>
                <a:latin typeface="Source Code Pro"/>
                <a:ea typeface="Source Code Pro"/>
                <a:cs typeface="Source Code Pro"/>
                <a:sym typeface="Source Code Pro"/>
              </a:rPr>
              <a:t>False</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00FF00"/>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lt2"/>
                </a:solidFill>
                <a:latin typeface="Source Code Pro"/>
                <a:ea typeface="Source Code Pro"/>
                <a:cs typeface="Source Code Pro"/>
                <a:sym typeface="Source Code Pro"/>
              </a:rPr>
              <a:t>7&gt;&gt;</a:t>
            </a:r>
            <a:r>
              <a:rPr lang="en">
                <a:solidFill>
                  <a:srgbClr val="00FF00"/>
                </a:solidFill>
                <a:latin typeface="Source Code Pro"/>
                <a:ea typeface="Source Code Pro"/>
                <a:cs typeface="Source Code Pro"/>
                <a:sym typeface="Source Code Pro"/>
              </a:rPr>
              <a:t>		Not A == B </a:t>
            </a:r>
            <a:endParaRPr>
              <a:solidFill>
                <a:srgbClr val="00FF00"/>
              </a:solidFill>
              <a:latin typeface="Source Code Pro"/>
              <a:ea typeface="Source Code Pro"/>
              <a:cs typeface="Source Code Pro"/>
              <a:sym typeface="Source Code Pro"/>
            </a:endParaRPr>
          </a:p>
          <a:p>
            <a:pPr indent="457200" lvl="0" marL="457200" rtl="0" algn="l">
              <a:spcBef>
                <a:spcPts val="0"/>
              </a:spcBef>
              <a:spcAft>
                <a:spcPts val="0"/>
              </a:spcAft>
              <a:buNone/>
            </a:pPr>
            <a:r>
              <a:rPr lang="en">
                <a:solidFill>
                  <a:srgbClr val="FF9900"/>
                </a:solidFill>
                <a:latin typeface="Source Code Pro"/>
                <a:ea typeface="Source Code Pro"/>
                <a:cs typeface="Source Code Pro"/>
                <a:sym typeface="Source Code Pro"/>
              </a:rPr>
              <a:t>???</a:t>
            </a:r>
            <a:endParaRPr>
              <a:solidFill>
                <a:srgbClr val="FF9900"/>
              </a:solidFill>
              <a:latin typeface="Source Code Pro"/>
              <a:ea typeface="Source Code Pro"/>
              <a:cs typeface="Source Code Pro"/>
              <a:sym typeface="Source Code Pr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