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embeddedFontLst>
    <p:embeddedFont>
      <p:font typeface="Arial Black" panose="020B0A04020102020204" pitchFamily="34" charset="0"/>
      <p:regular r:id="rId33"/>
      <p:bold r:id="rId34"/>
    </p:embeddedFon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fn8IgD7C0CseRnFwTaNN8LFMA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ea63b133e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ea63b13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6c633c25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26c633c250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6c633c25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26c633c250_1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6c633c25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26c633c250_1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6c633c250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226c633c250_1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6c633c250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26c633c250_1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6c633c250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226c633c250_1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6c633c250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26c633c250_1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26c633c250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226c633c250_1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6c633c250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26c633c250_1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6c633c25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226c633c250_1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26c633c25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26c633c250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26c633c250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26c633c250_1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6c633c250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26c633c250_1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26c633c25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26c633c250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6c633c250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26c633c250_3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6c633c250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26c633c250_3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e9ac12c6c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e9ac12c6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6c633c250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26c633c250_1_1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6c633c25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26c633c250_1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github.com/therealsgopi/Weather-Forecasting-using-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724180" y="2046125"/>
            <a:ext cx="6858048" cy="100013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rgbClr val="888888"/>
              </a:buClr>
              <a:buSzPct val="100000"/>
              <a:buNone/>
            </a:pPr>
            <a:endParaRPr sz="3600" b="1" dirty="0">
              <a:solidFill>
                <a:schemeClr val="dk1"/>
              </a:solidFill>
              <a:latin typeface="Arial Black"/>
              <a:ea typeface="Arial Black"/>
              <a:cs typeface="Arial Black"/>
              <a:sym typeface="Arial Black"/>
            </a:endParaRPr>
          </a:p>
          <a:p>
            <a:pPr marL="0" lvl="0" indent="0" algn="ctr" rtl="0">
              <a:spcBef>
                <a:spcPts val="612"/>
              </a:spcBef>
              <a:spcAft>
                <a:spcPts val="0"/>
              </a:spcAft>
              <a:buClr>
                <a:schemeClr val="dk1"/>
              </a:buClr>
              <a:buSzPct val="100000"/>
              <a:buNone/>
            </a:pPr>
            <a:r>
              <a:rPr lang="en-US" sz="3600" b="1" dirty="0">
                <a:solidFill>
                  <a:schemeClr val="dk1"/>
                </a:solidFill>
                <a:latin typeface="Arial Black"/>
                <a:ea typeface="Arial Black"/>
                <a:cs typeface="Arial Black"/>
                <a:sym typeface="Arial Black"/>
              </a:rPr>
              <a:t>GitHub Copilot Hackathon</a:t>
            </a:r>
            <a:endParaRPr dirty="0">
              <a:solidFill>
                <a:schemeClr val="dk1"/>
              </a:solidFill>
            </a:endParaRPr>
          </a:p>
        </p:txBody>
      </p:sp>
      <p:sp>
        <p:nvSpPr>
          <p:cNvPr id="85" name="Google Shape;85;p1"/>
          <p:cNvSpPr/>
          <p:nvPr/>
        </p:nvSpPr>
        <p:spPr>
          <a:xfrm>
            <a:off x="2000224" y="4929200"/>
            <a:ext cx="5845918"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Team Name - </a:t>
            </a:r>
            <a:r>
              <a:rPr lang="en-US" sz="1800" b="1" i="0" u="none" strike="noStrike" cap="none" dirty="0">
                <a:solidFill>
                  <a:schemeClr val="dk1"/>
                </a:solidFill>
                <a:latin typeface="Calibri"/>
                <a:ea typeface="Calibri"/>
                <a:cs typeface="Calibri"/>
                <a:sym typeface="Calibri"/>
              </a:rPr>
              <a:t>Python Pappus</a:t>
            </a:r>
            <a:endParaRPr b="1"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Team Leader Name - </a:t>
            </a:r>
            <a:r>
              <a:rPr lang="en-US" sz="1800" b="1" dirty="0" err="1">
                <a:solidFill>
                  <a:schemeClr val="dk1"/>
                </a:solidFill>
                <a:latin typeface="Calibri"/>
                <a:ea typeface="Calibri"/>
                <a:cs typeface="Calibri"/>
                <a:sym typeface="Calibri"/>
              </a:rPr>
              <a:t>Rishiraj</a:t>
            </a:r>
            <a:r>
              <a:rPr lang="en-US" sz="1800" b="1" dirty="0">
                <a:solidFill>
                  <a:schemeClr val="dk1"/>
                </a:solidFill>
                <a:latin typeface="Calibri"/>
                <a:ea typeface="Calibri"/>
                <a:cs typeface="Calibri"/>
                <a:sym typeface="Calibri"/>
              </a:rPr>
              <a:t> Biswas</a:t>
            </a:r>
            <a:endParaRPr b="1"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Team Leader Email Address - </a:t>
            </a:r>
            <a:r>
              <a:rPr lang="en-US" sz="1800" b="1" dirty="0">
                <a:solidFill>
                  <a:schemeClr val="dk1"/>
                </a:solidFill>
                <a:latin typeface="Calibri"/>
                <a:ea typeface="Calibri"/>
                <a:cs typeface="Calibri"/>
                <a:sym typeface="Calibri"/>
              </a:rPr>
              <a:t>biswas.rishiraj@gmail.com</a:t>
            </a:r>
            <a:endParaRPr b="1" dirty="0"/>
          </a:p>
        </p:txBody>
      </p:sp>
      <p:pic>
        <p:nvPicPr>
          <p:cNvPr id="86" name="Google Shape;86;p1" descr="Text&#10;&#10;Description automatically generated"/>
          <p:cNvPicPr preferRelativeResize="0"/>
          <p:nvPr/>
        </p:nvPicPr>
        <p:blipFill rotWithShape="1">
          <a:blip r:embed="rId3">
            <a:alphaModFix/>
          </a:blip>
          <a:srcRect/>
          <a:stretch/>
        </p:blipFill>
        <p:spPr>
          <a:xfrm>
            <a:off x="-5751" y="0"/>
            <a:ext cx="9155502" cy="1694256"/>
          </a:xfrm>
          <a:prstGeom prst="rect">
            <a:avLst/>
          </a:prstGeom>
          <a:noFill/>
          <a:ln>
            <a:noFill/>
          </a:ln>
        </p:spPr>
      </p:pic>
      <p:sp>
        <p:nvSpPr>
          <p:cNvPr id="2" name="Google Shape;84;p1">
            <a:extLst>
              <a:ext uri="{FF2B5EF4-FFF2-40B4-BE49-F238E27FC236}">
                <a16:creationId xmlns:a16="http://schemas.microsoft.com/office/drawing/2014/main" id="{2C1CD1B1-7921-E039-F9B6-67E8885313DD}"/>
              </a:ext>
            </a:extLst>
          </p:cNvPr>
          <p:cNvSpPr txBox="1">
            <a:spLocks/>
          </p:cNvSpPr>
          <p:nvPr/>
        </p:nvSpPr>
        <p:spPr>
          <a:xfrm>
            <a:off x="1142976" y="3211312"/>
            <a:ext cx="6858048" cy="12820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r>
              <a:rPr lang="en-US" sz="2000" b="1" dirty="0">
                <a:solidFill>
                  <a:schemeClr val="dk1"/>
                </a:solidFill>
                <a:latin typeface="Arial Black"/>
              </a:rPr>
              <a:t>Theme 1: Weather Forecasting Tool (Python)</a:t>
            </a:r>
          </a:p>
          <a:p>
            <a:endParaRPr lang="en-US" sz="2000" b="1" dirty="0">
              <a:solidFill>
                <a:schemeClr val="dk1"/>
              </a:solidFill>
              <a:latin typeface="Arial Black"/>
            </a:endParaRPr>
          </a:p>
          <a:p>
            <a:r>
              <a:rPr lang="en-US" sz="2000" b="1" dirty="0">
                <a:solidFill>
                  <a:schemeClr val="dk1"/>
                </a:solidFill>
                <a:latin typeface="Arial Black"/>
              </a:rPr>
              <a:t>Solution Name: </a:t>
            </a:r>
            <a:r>
              <a:rPr lang="en-US" sz="2000" b="1" dirty="0" err="1">
                <a:solidFill>
                  <a:schemeClr val="dk1"/>
                </a:solidFill>
                <a:latin typeface="Arial Black"/>
              </a:rPr>
              <a:t>WeatherSense</a:t>
            </a:r>
            <a:endParaRPr lang="en-US" sz="2000" b="1" dirty="0">
              <a:solidFill>
                <a:schemeClr val="dk1"/>
              </a:solidFill>
              <a:latin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285725" y="928725"/>
            <a:ext cx="8520600" cy="4736100"/>
          </a:xfrm>
          <a:prstGeom prst="rect">
            <a:avLst/>
          </a:prstGeom>
          <a:noFill/>
          <a:ln>
            <a:noFill/>
          </a:ln>
        </p:spPr>
        <p:txBody>
          <a:bodyPr spcFirstLastPara="1" wrap="square" lIns="91425" tIns="91425" rIns="91425" bIns="91425" anchor="t" anchorCtr="0">
            <a:normAutofit fontScale="92500" lnSpcReduction="10000"/>
          </a:bodyPr>
          <a:lstStyle/>
          <a:p>
            <a:pPr marL="0" marR="0" lvl="0" indent="0" algn="l" rtl="0">
              <a:lnSpc>
                <a:spcPct val="115000"/>
              </a:lnSpc>
              <a:spcBef>
                <a:spcPts val="0"/>
              </a:spcBef>
              <a:spcAft>
                <a:spcPts val="0"/>
              </a:spcAft>
              <a:buClr>
                <a:schemeClr val="dk1"/>
              </a:buClr>
              <a:buSzPts val="1100"/>
              <a:buFont typeface="Arial"/>
              <a:buNone/>
            </a:pPr>
            <a:r>
              <a:rPr lang="en-US" sz="2400" b="1" i="0" u="none" strike="noStrike" cap="none">
                <a:solidFill>
                  <a:schemeClr val="dk1"/>
                </a:solidFill>
                <a:latin typeface="Verdana"/>
                <a:ea typeface="Verdana"/>
                <a:cs typeface="Verdana"/>
                <a:sym typeface="Verdana"/>
              </a:rPr>
              <a:t>Technology/Tool Stack Used:</a:t>
            </a:r>
            <a:endParaRPr sz="2400" b="1" i="0" u="none" strike="noStrike" cap="none">
              <a:solidFill>
                <a:schemeClr val="dk1"/>
              </a:solidFill>
              <a:latin typeface="Verdana"/>
              <a:ea typeface="Verdana"/>
              <a:cs typeface="Verdana"/>
              <a:sym typeface="Verdana"/>
            </a:endParaRPr>
          </a:p>
          <a:p>
            <a:pPr marL="0" marR="0" lvl="0" indent="0" algn="l" rtl="0">
              <a:lnSpc>
                <a:spcPct val="115000"/>
              </a:lnSpc>
              <a:spcBef>
                <a:spcPts val="0"/>
              </a:spcBef>
              <a:spcAft>
                <a:spcPts val="0"/>
              </a:spcAft>
              <a:buClr>
                <a:schemeClr val="dk1"/>
              </a:buClr>
              <a:buSzPts val="1100"/>
              <a:buFont typeface="Arial"/>
              <a:buNone/>
            </a:pPr>
            <a:endParaRPr sz="2400" b="1">
              <a:solidFill>
                <a:schemeClr val="dk1"/>
              </a:solidFill>
              <a:latin typeface="Verdana"/>
              <a:ea typeface="Verdana"/>
              <a:cs typeface="Verdana"/>
              <a:sym typeface="Verdana"/>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OpenWeatherMap api - for getting access to weather details</a:t>
            </a:r>
            <a:endParaRPr sz="220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Python programming language</a:t>
            </a:r>
            <a:endParaRPr sz="220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Tkinter to create our graphical user interface (GUI)</a:t>
            </a:r>
            <a:endParaRPr sz="220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GeoPy library for accessing geographical locations </a:t>
            </a:r>
            <a:endParaRPr sz="220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Nominatim package of GeoPy library to get city coordinates &amp; geocoding</a:t>
            </a:r>
            <a:endParaRPr sz="220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timezonefinder to get timezone details of the city user has searched</a:t>
            </a:r>
            <a:endParaRPr sz="2200">
              <a:solidFill>
                <a:schemeClr val="dk1"/>
              </a:solidFill>
              <a:latin typeface="Calibri"/>
              <a:ea typeface="Calibri"/>
              <a:cs typeface="Calibri"/>
              <a:sym typeface="Calibri"/>
            </a:endParaRPr>
          </a:p>
          <a:p>
            <a:pPr marL="457200" marR="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requests library to get the json data from OpenWeatherMap api and use it according to our requirements</a:t>
            </a:r>
            <a:endParaRPr sz="2200">
              <a:solidFill>
                <a:schemeClr val="dk1"/>
              </a:solidFill>
              <a:latin typeface="Calibri"/>
              <a:ea typeface="Calibri"/>
              <a:cs typeface="Calibri"/>
              <a:sym typeface="Calibri"/>
            </a:endParaRPr>
          </a:p>
        </p:txBody>
      </p:sp>
      <p:pic>
        <p:nvPicPr>
          <p:cNvPr id="145" name="Google Shape;145;p5"/>
          <p:cNvPicPr preferRelativeResize="0"/>
          <p:nvPr/>
        </p:nvPicPr>
        <p:blipFill rotWithShape="1">
          <a:blip r:embed="rId3">
            <a:alphaModFix/>
          </a:blip>
          <a:srcRect/>
          <a:stretch/>
        </p:blipFill>
        <p:spPr>
          <a:xfrm>
            <a:off x="6792583" y="190680"/>
            <a:ext cx="2057400" cy="43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p:nvPr/>
        </p:nvSpPr>
        <p:spPr>
          <a:xfrm>
            <a:off x="285720" y="928670"/>
            <a:ext cx="8520600" cy="572700"/>
          </a:xfrm>
          <a:prstGeom prst="rect">
            <a:avLst/>
          </a:prstGeom>
          <a:noFill/>
          <a:ln>
            <a:noFill/>
          </a:ln>
        </p:spPr>
        <p:txBody>
          <a:bodyPr spcFirstLastPara="1" wrap="square" lIns="91425" tIns="91425" rIns="91425" bIns="91425" anchor="t" anchorCtr="0">
            <a:normAutofit fontScale="97500" lnSpcReduction="10000"/>
          </a:bodyPr>
          <a:lstStyle/>
          <a:p>
            <a:pPr marL="0" marR="0" lvl="0" indent="0" algn="l" rtl="0">
              <a:lnSpc>
                <a:spcPct val="114999"/>
              </a:lnSpc>
              <a:spcBef>
                <a:spcPts val="0"/>
              </a:spcBef>
              <a:spcAft>
                <a:spcPts val="0"/>
              </a:spcAft>
              <a:buNone/>
            </a:pPr>
            <a:r>
              <a:rPr lang="en-US" sz="2400" b="1">
                <a:solidFill>
                  <a:srgbClr val="1D1D1D"/>
                </a:solidFill>
                <a:latin typeface="Verdana"/>
                <a:ea typeface="Verdana"/>
                <a:cs typeface="Verdana"/>
                <a:sym typeface="Verdana"/>
              </a:rPr>
              <a:t>Mention of usage of </a:t>
            </a:r>
            <a:r>
              <a:rPr lang="en-US" sz="2400" b="1" i="0" u="none" strike="noStrike" cap="none">
                <a:solidFill>
                  <a:srgbClr val="1D1D1D"/>
                </a:solidFill>
                <a:latin typeface="Verdana"/>
                <a:ea typeface="Verdana"/>
                <a:cs typeface="Verdana"/>
                <a:sym typeface="Verdana"/>
              </a:rPr>
              <a:t>Github </a:t>
            </a:r>
            <a:r>
              <a:rPr lang="en-US" sz="2400" b="1">
                <a:solidFill>
                  <a:srgbClr val="1D1D1D"/>
                </a:solidFill>
                <a:latin typeface="Verdana"/>
                <a:ea typeface="Verdana"/>
                <a:cs typeface="Verdana"/>
                <a:sym typeface="Verdana"/>
              </a:rPr>
              <a:t>Copilot</a:t>
            </a:r>
            <a:endParaRPr sz="1800">
              <a:solidFill>
                <a:schemeClr val="dk1"/>
              </a:solidFill>
              <a:latin typeface="Calibri"/>
              <a:ea typeface="Calibri"/>
              <a:cs typeface="Calibri"/>
              <a:sym typeface="Calibri"/>
            </a:endParaRPr>
          </a:p>
        </p:txBody>
      </p:sp>
      <p:pic>
        <p:nvPicPr>
          <p:cNvPr id="151" name="Google Shape;151;p6"/>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52" name="Google Shape;152;p6"/>
          <p:cNvSpPr txBox="1"/>
          <p:nvPr/>
        </p:nvSpPr>
        <p:spPr>
          <a:xfrm>
            <a:off x="365550" y="1740100"/>
            <a:ext cx="8206200" cy="4587000"/>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SzPts val="2200"/>
              <a:buFont typeface="Calibri"/>
              <a:buChar char="●"/>
            </a:pPr>
            <a:r>
              <a:rPr lang="en-US" sz="2200">
                <a:latin typeface="Calibri"/>
                <a:ea typeface="Calibri"/>
                <a:cs typeface="Calibri"/>
                <a:sym typeface="Calibri"/>
              </a:rPr>
              <a:t>GitHub copilot has been quite useful for us in creating and implementing the prototype as it has auto-suggested pieces of code as per our requirements and in accordance with the flow of our code.</a:t>
            </a:r>
            <a:endParaRPr sz="220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r>
              <a:rPr lang="en-US" sz="2200">
                <a:latin typeface="Calibri"/>
                <a:ea typeface="Calibri"/>
                <a:cs typeface="Calibri"/>
                <a:sym typeface="Calibri"/>
              </a:rPr>
              <a:t>For predicting forecast of the upcoming days, some of the code was repetitive but copilot understood the formation and implementation of our code and accurately suggested the next few lines, saving a lot of time.</a:t>
            </a:r>
            <a:endParaRPr sz="2200">
              <a:latin typeface="Calibri"/>
              <a:ea typeface="Calibri"/>
              <a:cs typeface="Calibri"/>
              <a:sym typeface="Calibri"/>
            </a:endParaRPr>
          </a:p>
          <a:p>
            <a:pPr marL="457200" lvl="0" indent="0" algn="l" rtl="0">
              <a:lnSpc>
                <a:spcPct val="150000"/>
              </a:lnSpc>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4ea63b133e_0_4"/>
          <p:cNvSpPr txBox="1"/>
          <p:nvPr/>
        </p:nvSpPr>
        <p:spPr>
          <a:xfrm>
            <a:off x="368500" y="927050"/>
            <a:ext cx="8364000" cy="5602800"/>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SzPts val="2200"/>
              <a:buFont typeface="Calibri"/>
              <a:buChar char="●"/>
            </a:pPr>
            <a:r>
              <a:rPr lang="en-US" sz="2200">
                <a:latin typeface="Calibri"/>
                <a:ea typeface="Calibri"/>
                <a:cs typeface="Calibri"/>
                <a:sym typeface="Calibri"/>
              </a:rPr>
              <a:t>For the initial CLI version of our tool, the entire program was written using GitHub Copilot. We gave prompts explaining each function and Coplit wrote entire functions which required minimum to no changes</a:t>
            </a:r>
            <a:endParaRPr sz="220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r>
              <a:rPr lang="en-US" sz="2200">
                <a:latin typeface="Calibri"/>
                <a:ea typeface="Calibri"/>
                <a:cs typeface="Calibri"/>
                <a:sym typeface="Calibri"/>
              </a:rPr>
              <a:t>In the getWeather() function we have used, copilot helped us how to input city name from the user and get it's respective timezone using the geolocator and TimeZoneFinder.</a:t>
            </a:r>
            <a:endParaRPr sz="220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r>
              <a:rPr lang="en-US" sz="2200">
                <a:latin typeface="Calibri"/>
                <a:ea typeface="Calibri"/>
                <a:cs typeface="Calibri"/>
                <a:sym typeface="Calibri"/>
              </a:rPr>
              <a:t>Copilot also helped us retrieve data from then OpenWeatherMap api and use it in a constructive way on the UI. We also utilized copilot for designing the user interface and most importantly for weather forecasting.</a:t>
            </a:r>
            <a:endParaRPr sz="2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p:nvPr/>
        </p:nvSpPr>
        <p:spPr>
          <a:xfrm>
            <a:off x="285720" y="928670"/>
            <a:ext cx="8520600" cy="572700"/>
          </a:xfrm>
          <a:prstGeom prst="rect">
            <a:avLst/>
          </a:prstGeom>
          <a:noFill/>
          <a:ln>
            <a:noFill/>
          </a:ln>
        </p:spPr>
        <p:txBody>
          <a:bodyPr spcFirstLastPara="1" wrap="square" lIns="91425" tIns="91425" rIns="91425" bIns="91425" anchor="t" anchorCtr="0">
            <a:normAutofit fontScale="97500" lnSpcReduction="10000"/>
          </a:bodyPr>
          <a:lstStyle/>
          <a:p>
            <a:pPr marL="0" marR="0" lvl="0" indent="0" algn="l" rtl="0">
              <a:lnSpc>
                <a:spcPct val="115000"/>
              </a:lnSpc>
              <a:spcBef>
                <a:spcPts val="0"/>
              </a:spcBef>
              <a:spcAft>
                <a:spcPts val="0"/>
              </a:spcAft>
              <a:buClr>
                <a:schemeClr val="dk1"/>
              </a:buClr>
              <a:buSzPct val="45833"/>
              <a:buFont typeface="Arial"/>
              <a:buNone/>
            </a:pPr>
            <a:r>
              <a:rPr lang="en-US" sz="2400" b="1" i="0" u="none" strike="noStrike" cap="none">
                <a:solidFill>
                  <a:srgbClr val="1D1D1D"/>
                </a:solidFill>
                <a:latin typeface="Verdana"/>
                <a:ea typeface="Verdana"/>
                <a:cs typeface="Verdana"/>
                <a:sym typeface="Verdana"/>
              </a:rPr>
              <a:t>Source code in zip file / Github link :</a:t>
            </a:r>
            <a:endParaRPr sz="2400" b="1" i="0" u="none" strike="noStrike" cap="none">
              <a:solidFill>
                <a:srgbClr val="1D1D1D"/>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ct val="100000"/>
              <a:buFont typeface="Calibri"/>
              <a:buNone/>
            </a:pPr>
            <a:endParaRPr sz="4400" b="0" i="0" u="none" strike="noStrike" cap="none">
              <a:solidFill>
                <a:schemeClr val="dk1"/>
              </a:solidFill>
              <a:latin typeface="Calibri"/>
              <a:ea typeface="Calibri"/>
              <a:cs typeface="Calibri"/>
              <a:sym typeface="Calibri"/>
            </a:endParaRPr>
          </a:p>
        </p:txBody>
      </p:sp>
      <p:pic>
        <p:nvPicPr>
          <p:cNvPr id="163" name="Google Shape;163;p7"/>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64" name="Google Shape;164;p7"/>
          <p:cNvSpPr txBox="1"/>
          <p:nvPr/>
        </p:nvSpPr>
        <p:spPr>
          <a:xfrm>
            <a:off x="560625" y="2228400"/>
            <a:ext cx="7989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u="sng">
                <a:solidFill>
                  <a:schemeClr val="hlink"/>
                </a:solidFill>
                <a:latin typeface="Calibri"/>
                <a:ea typeface="Calibri"/>
                <a:cs typeface="Calibri"/>
                <a:sym typeface="Calibri"/>
                <a:hlinkClick r:id="rId4"/>
              </a:rPr>
              <a:t>https://github.com/therealsgopi/Weather-Forecasting-using-Python</a:t>
            </a:r>
            <a:endParaRPr sz="2200">
              <a:latin typeface="Calibri"/>
              <a:ea typeface="Calibri"/>
              <a:cs typeface="Calibri"/>
              <a:sym typeface="Calibri"/>
            </a:endParaRPr>
          </a:p>
          <a:p>
            <a:pPr marL="0" lvl="0" indent="0" algn="l" rtl="0">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170" name="Google Shape;170;p8"/>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171" name="Google Shape;171;p8"/>
          <p:cNvPicPr preferRelativeResize="0"/>
          <p:nvPr/>
        </p:nvPicPr>
        <p:blipFill>
          <a:blip r:embed="rId4">
            <a:alphaModFix/>
          </a:blip>
          <a:stretch>
            <a:fillRect/>
          </a:stretch>
        </p:blipFill>
        <p:spPr>
          <a:xfrm>
            <a:off x="350875" y="1620370"/>
            <a:ext cx="8442250" cy="47487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26c633c250_1_1"/>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177" name="Google Shape;177;g226c633c250_1_1"/>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178" name="Google Shape;178;g226c633c250_1_1"/>
          <p:cNvPicPr preferRelativeResize="0"/>
          <p:nvPr/>
        </p:nvPicPr>
        <p:blipFill>
          <a:blip r:embed="rId4">
            <a:alphaModFix/>
          </a:blip>
          <a:stretch>
            <a:fillRect/>
          </a:stretch>
        </p:blipFill>
        <p:spPr>
          <a:xfrm>
            <a:off x="311700" y="1560113"/>
            <a:ext cx="8520600" cy="47928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26c633c250_1_25"/>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184" name="Google Shape;184;g226c633c250_1_25"/>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185" name="Google Shape;185;g226c633c250_1_25"/>
          <p:cNvPicPr preferRelativeResize="0"/>
          <p:nvPr/>
        </p:nvPicPr>
        <p:blipFill>
          <a:blip r:embed="rId4">
            <a:alphaModFix/>
          </a:blip>
          <a:stretch>
            <a:fillRect/>
          </a:stretch>
        </p:blipFill>
        <p:spPr>
          <a:xfrm>
            <a:off x="322600" y="1501668"/>
            <a:ext cx="8610677" cy="48435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26c633c250_1_45"/>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191" name="Google Shape;191;g226c633c250_1_45"/>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192" name="Google Shape;192;g226c633c250_1_45"/>
          <p:cNvPicPr preferRelativeResize="0"/>
          <p:nvPr/>
        </p:nvPicPr>
        <p:blipFill>
          <a:blip r:embed="rId4">
            <a:alphaModFix/>
          </a:blip>
          <a:stretch>
            <a:fillRect/>
          </a:stretch>
        </p:blipFill>
        <p:spPr>
          <a:xfrm>
            <a:off x="266663" y="1531693"/>
            <a:ext cx="8610677" cy="48435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26c633c250_1_52"/>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198" name="Google Shape;198;g226c633c250_1_52"/>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199" name="Google Shape;199;g226c633c250_1_52"/>
          <p:cNvPicPr preferRelativeResize="0"/>
          <p:nvPr/>
        </p:nvPicPr>
        <p:blipFill>
          <a:blip r:embed="rId4">
            <a:alphaModFix/>
          </a:blip>
          <a:stretch>
            <a:fillRect/>
          </a:stretch>
        </p:blipFill>
        <p:spPr>
          <a:xfrm>
            <a:off x="312600" y="1591793"/>
            <a:ext cx="8610677" cy="48435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26c633c250_1_59"/>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05" name="Google Shape;205;g226c633c250_1_59"/>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06" name="Google Shape;206;g226c633c250_1_59"/>
          <p:cNvPicPr preferRelativeResize="0"/>
          <p:nvPr/>
        </p:nvPicPr>
        <p:blipFill>
          <a:blip r:embed="rId4">
            <a:alphaModFix/>
          </a:blip>
          <a:stretch>
            <a:fillRect/>
          </a:stretch>
        </p:blipFill>
        <p:spPr>
          <a:xfrm>
            <a:off x="170638" y="1501668"/>
            <a:ext cx="8610677" cy="48435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311708" y="190682"/>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Brief Summary of Project:</a:t>
            </a:r>
            <a:br>
              <a:rPr lang="en-US" sz="2400" b="1" i="0" u="none" strike="noStrike" cap="none">
                <a:solidFill>
                  <a:schemeClr val="dk1"/>
                </a:solidFill>
                <a:latin typeface="Verdana"/>
                <a:ea typeface="Verdana"/>
                <a:cs typeface="Verdana"/>
                <a:sym typeface="Verdana"/>
              </a:rPr>
            </a:br>
            <a:endParaRPr sz="2400" b="0" i="0" u="none" strike="noStrike" cap="none">
              <a:solidFill>
                <a:schemeClr val="dk1"/>
              </a:solidFill>
              <a:latin typeface="Calibri"/>
              <a:ea typeface="Calibri"/>
              <a:cs typeface="Calibri"/>
              <a:sym typeface="Calibri"/>
            </a:endParaRPr>
          </a:p>
        </p:txBody>
      </p:sp>
      <p:pic>
        <p:nvPicPr>
          <p:cNvPr id="92" name="Google Shape;92;p2"/>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93" name="Google Shape;93;p2"/>
          <p:cNvSpPr txBox="1"/>
          <p:nvPr/>
        </p:nvSpPr>
        <p:spPr>
          <a:xfrm>
            <a:off x="311708" y="869608"/>
            <a:ext cx="8202900" cy="5586000"/>
          </a:xfrm>
          <a:prstGeom prst="rect">
            <a:avLst/>
          </a:prstGeom>
          <a:noFill/>
          <a:ln>
            <a:noFill/>
          </a:ln>
        </p:spPr>
        <p:txBody>
          <a:bodyPr spcFirstLastPara="1" wrap="square" lIns="91425" tIns="91425" rIns="91425" bIns="91425" anchor="t" anchorCtr="0">
            <a:spAutoFit/>
          </a:bodyPr>
          <a:lstStyle/>
          <a:p>
            <a:pPr marL="457200" lvl="0" indent="-368300" algn="just" rtl="0">
              <a:lnSpc>
                <a:spcPct val="115000"/>
              </a:lnSpc>
              <a:spcBef>
                <a:spcPts val="140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Weather Forecasting Tool has been made using </a:t>
            </a:r>
            <a:r>
              <a:rPr lang="en-US" sz="2200" b="1" dirty="0" err="1">
                <a:solidFill>
                  <a:schemeClr val="dk1"/>
                </a:solidFill>
                <a:latin typeface="Calibri"/>
                <a:ea typeface="Calibri"/>
                <a:cs typeface="Calibri"/>
                <a:sym typeface="Calibri"/>
              </a:rPr>
              <a:t>openweathermap</a:t>
            </a:r>
            <a:r>
              <a:rPr lang="en-US" sz="2200" b="1" dirty="0">
                <a:solidFill>
                  <a:schemeClr val="dk1"/>
                </a:solidFill>
                <a:latin typeface="Calibri"/>
                <a:ea typeface="Calibri"/>
                <a:cs typeface="Calibri"/>
                <a:sym typeface="Calibri"/>
              </a:rPr>
              <a:t> API</a:t>
            </a:r>
            <a:r>
              <a:rPr lang="en-US" sz="2200" dirty="0">
                <a:solidFill>
                  <a:schemeClr val="dk1"/>
                </a:solidFill>
                <a:latin typeface="Calibri"/>
                <a:ea typeface="Calibri"/>
                <a:cs typeface="Calibri"/>
                <a:sym typeface="Calibri"/>
              </a:rPr>
              <a:t> and </a:t>
            </a:r>
            <a:r>
              <a:rPr lang="en-US" sz="2200" b="1" dirty="0" err="1">
                <a:solidFill>
                  <a:schemeClr val="dk1"/>
                </a:solidFill>
                <a:latin typeface="Calibri"/>
                <a:ea typeface="Calibri"/>
                <a:cs typeface="Calibri"/>
                <a:sym typeface="Calibri"/>
              </a:rPr>
              <a:t>Tkinter</a:t>
            </a:r>
            <a:r>
              <a:rPr lang="en-US" sz="2200" dirty="0">
                <a:solidFill>
                  <a:schemeClr val="dk1"/>
                </a:solidFill>
                <a:latin typeface="Calibri"/>
                <a:ea typeface="Calibri"/>
                <a:cs typeface="Calibri"/>
                <a:sym typeface="Calibri"/>
              </a:rPr>
              <a:t>. We got the API key generated from </a:t>
            </a:r>
            <a:r>
              <a:rPr lang="en-US" sz="2200" b="1" dirty="0">
                <a:solidFill>
                  <a:schemeClr val="dk1"/>
                </a:solidFill>
                <a:latin typeface="Calibri"/>
                <a:ea typeface="Calibri"/>
                <a:cs typeface="Calibri"/>
                <a:sym typeface="Calibri"/>
              </a:rPr>
              <a:t>openweathermap.org </a:t>
            </a:r>
            <a:r>
              <a:rPr lang="en-US" sz="2200" dirty="0">
                <a:solidFill>
                  <a:schemeClr val="dk1"/>
                </a:solidFill>
                <a:latin typeface="Calibri"/>
                <a:ea typeface="Calibri"/>
                <a:cs typeface="Calibri"/>
                <a:sym typeface="Calibri"/>
              </a:rPr>
              <a:t>and then used it to get the </a:t>
            </a:r>
            <a:r>
              <a:rPr lang="en-US" sz="2200" dirty="0" err="1">
                <a:solidFill>
                  <a:schemeClr val="dk1"/>
                </a:solidFill>
                <a:latin typeface="Calibri"/>
                <a:ea typeface="Calibri"/>
                <a:cs typeface="Calibri"/>
                <a:sym typeface="Calibri"/>
              </a:rPr>
              <a:t>json</a:t>
            </a:r>
            <a:r>
              <a:rPr lang="en-US" sz="2200" dirty="0">
                <a:solidFill>
                  <a:schemeClr val="dk1"/>
                </a:solidFill>
                <a:latin typeface="Calibri"/>
                <a:ea typeface="Calibri"/>
                <a:cs typeface="Calibri"/>
                <a:sym typeface="Calibri"/>
              </a:rPr>
              <a:t> data of different places around the world. We did </a:t>
            </a:r>
            <a:r>
              <a:rPr lang="en-US" sz="2200" b="1" dirty="0">
                <a:solidFill>
                  <a:schemeClr val="dk1"/>
                </a:solidFill>
                <a:latin typeface="Calibri"/>
                <a:ea typeface="Calibri"/>
                <a:cs typeface="Calibri"/>
                <a:sym typeface="Calibri"/>
              </a:rPr>
              <a:t>data parsing</a:t>
            </a:r>
            <a:r>
              <a:rPr lang="en-US" sz="2200" dirty="0">
                <a:solidFill>
                  <a:schemeClr val="dk1"/>
                </a:solidFill>
                <a:latin typeface="Calibri"/>
                <a:ea typeface="Calibri"/>
                <a:cs typeface="Calibri"/>
                <a:sym typeface="Calibri"/>
              </a:rPr>
              <a:t> to convert the unstructured </a:t>
            </a:r>
            <a:r>
              <a:rPr lang="en-US" sz="2200" dirty="0" err="1">
                <a:solidFill>
                  <a:schemeClr val="dk1"/>
                </a:solidFill>
                <a:latin typeface="Calibri"/>
                <a:ea typeface="Calibri"/>
                <a:cs typeface="Calibri"/>
                <a:sym typeface="Calibri"/>
              </a:rPr>
              <a:t>json</a:t>
            </a:r>
            <a:r>
              <a:rPr lang="en-US" sz="2200" dirty="0">
                <a:solidFill>
                  <a:schemeClr val="dk1"/>
                </a:solidFill>
                <a:latin typeface="Calibri"/>
                <a:ea typeface="Calibri"/>
                <a:cs typeface="Calibri"/>
                <a:sym typeface="Calibri"/>
              </a:rPr>
              <a:t> data to a structured format.</a:t>
            </a:r>
            <a:endParaRPr sz="2200" dirty="0">
              <a:solidFill>
                <a:schemeClr val="dk1"/>
              </a:solidFill>
              <a:latin typeface="Calibri"/>
              <a:ea typeface="Calibri"/>
              <a:cs typeface="Calibri"/>
              <a:sym typeface="Calibri"/>
            </a:endParaRPr>
          </a:p>
          <a:p>
            <a:pPr marL="457200" lvl="0" indent="-368300" algn="just" rtl="0">
              <a:lnSpc>
                <a:spcPct val="115000"/>
              </a:lnSpc>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We made use of </a:t>
            </a:r>
            <a:r>
              <a:rPr lang="en-US" sz="2200" b="1" dirty="0">
                <a:solidFill>
                  <a:schemeClr val="dk1"/>
                </a:solidFill>
                <a:latin typeface="Calibri"/>
                <a:ea typeface="Calibri"/>
                <a:cs typeface="Calibri"/>
                <a:sym typeface="Calibri"/>
              </a:rPr>
              <a:t>GitHub Copilot</a:t>
            </a:r>
            <a:r>
              <a:rPr lang="en-US" sz="2200" dirty="0">
                <a:solidFill>
                  <a:schemeClr val="dk1"/>
                </a:solidFill>
                <a:latin typeface="Calibri"/>
                <a:ea typeface="Calibri"/>
                <a:cs typeface="Calibri"/>
                <a:sym typeface="Calibri"/>
              </a:rPr>
              <a:t> to generate the remaining lines of code for creating the user interface and extracted information like </a:t>
            </a:r>
            <a:r>
              <a:rPr lang="en-US" sz="2200" dirty="0" err="1">
                <a:solidFill>
                  <a:schemeClr val="dk1"/>
                </a:solidFill>
                <a:latin typeface="Calibri"/>
                <a:ea typeface="Calibri"/>
                <a:cs typeface="Calibri"/>
                <a:sym typeface="Calibri"/>
              </a:rPr>
              <a:t>temperature,humidity</a:t>
            </a:r>
            <a:r>
              <a:rPr lang="en-US" sz="2200" dirty="0">
                <a:solidFill>
                  <a:schemeClr val="dk1"/>
                </a:solidFill>
                <a:latin typeface="Calibri"/>
                <a:ea typeface="Calibri"/>
                <a:cs typeface="Calibri"/>
                <a:sym typeface="Calibri"/>
              </a:rPr>
              <a:t>, wind speed from the </a:t>
            </a:r>
            <a:r>
              <a:rPr lang="en-US" sz="2200" dirty="0" err="1">
                <a:solidFill>
                  <a:schemeClr val="dk1"/>
                </a:solidFill>
                <a:latin typeface="Calibri"/>
                <a:ea typeface="Calibri"/>
                <a:cs typeface="Calibri"/>
                <a:sym typeface="Calibri"/>
              </a:rPr>
              <a:t>json</a:t>
            </a:r>
            <a:r>
              <a:rPr lang="en-US" sz="2200" dirty="0">
                <a:solidFill>
                  <a:schemeClr val="dk1"/>
                </a:solidFill>
                <a:latin typeface="Calibri"/>
                <a:ea typeface="Calibri"/>
                <a:cs typeface="Calibri"/>
                <a:sym typeface="Calibri"/>
              </a:rPr>
              <a:t> data for the present day and displayed it on a GUI using </a:t>
            </a:r>
            <a:r>
              <a:rPr lang="en-US" sz="2200" dirty="0" err="1">
                <a:solidFill>
                  <a:schemeClr val="dk1"/>
                </a:solidFill>
                <a:latin typeface="Calibri"/>
                <a:ea typeface="Calibri"/>
                <a:cs typeface="Calibri"/>
                <a:sym typeface="Calibri"/>
              </a:rPr>
              <a:t>Tkinter</a:t>
            </a:r>
            <a:r>
              <a:rPr lang="en-US" sz="2200" dirty="0">
                <a:solidFill>
                  <a:schemeClr val="dk1"/>
                </a:solidFill>
                <a:latin typeface="Calibri"/>
                <a:ea typeface="Calibri"/>
                <a:cs typeface="Calibri"/>
                <a:sym typeface="Calibri"/>
              </a:rPr>
              <a:t>.</a:t>
            </a:r>
            <a:endParaRPr sz="2200" dirty="0">
              <a:solidFill>
                <a:schemeClr val="dk1"/>
              </a:solidFill>
              <a:latin typeface="Calibri"/>
              <a:ea typeface="Calibri"/>
              <a:cs typeface="Calibri"/>
              <a:sym typeface="Calibri"/>
            </a:endParaRPr>
          </a:p>
          <a:p>
            <a:pPr marL="457200" lvl="0" indent="-368300" algn="just" rtl="0">
              <a:lnSpc>
                <a:spcPct val="115000"/>
              </a:lnSpc>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We got additional information like maximum and minimum temperatures of the next four days from the present day. </a:t>
            </a:r>
            <a:endParaRPr sz="2200" dirty="0">
              <a:solidFill>
                <a:schemeClr val="dk1"/>
              </a:solidFill>
              <a:latin typeface="Calibri"/>
              <a:ea typeface="Calibri"/>
              <a:cs typeface="Calibri"/>
              <a:sym typeface="Calibri"/>
            </a:endParaRPr>
          </a:p>
          <a:p>
            <a:pPr marL="457200" lvl="0" indent="-368300" algn="just" rtl="0">
              <a:lnSpc>
                <a:spcPct val="115000"/>
              </a:lnSpc>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We will integrate the </a:t>
            </a:r>
            <a:r>
              <a:rPr lang="en-US" sz="2200" b="1" dirty="0">
                <a:solidFill>
                  <a:schemeClr val="dk1"/>
                </a:solidFill>
                <a:latin typeface="Calibri"/>
                <a:ea typeface="Calibri"/>
                <a:cs typeface="Calibri"/>
                <a:sym typeface="Calibri"/>
              </a:rPr>
              <a:t>chatbot </a:t>
            </a:r>
            <a:r>
              <a:rPr lang="en-US" sz="2200" dirty="0">
                <a:solidFill>
                  <a:schemeClr val="dk1"/>
                </a:solidFill>
                <a:latin typeface="Calibri"/>
                <a:ea typeface="Calibri"/>
                <a:cs typeface="Calibri"/>
                <a:sym typeface="Calibri"/>
              </a:rPr>
              <a:t>with the GUI to make a </a:t>
            </a:r>
            <a:r>
              <a:rPr lang="en-US" sz="2200" b="1" dirty="0">
                <a:solidFill>
                  <a:schemeClr val="dk1"/>
                </a:solidFill>
                <a:latin typeface="Calibri"/>
                <a:ea typeface="Calibri"/>
                <a:cs typeface="Calibri"/>
                <a:sym typeface="Calibri"/>
              </a:rPr>
              <a:t>personalized weather assistant</a:t>
            </a:r>
            <a:r>
              <a:rPr lang="en-US" sz="2200" dirty="0">
                <a:solidFill>
                  <a:schemeClr val="dk1"/>
                </a:solidFill>
                <a:latin typeface="Calibri"/>
                <a:ea typeface="Calibri"/>
                <a:cs typeface="Calibri"/>
                <a:sym typeface="Calibri"/>
              </a:rPr>
              <a:t> which will help the users to plan out their activities in advance. </a:t>
            </a:r>
            <a:endParaRPr sz="22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226c633c250_1_66"/>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12" name="Google Shape;212;g226c633c250_1_66"/>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13" name="Google Shape;213;g226c633c250_1_66"/>
          <p:cNvPicPr preferRelativeResize="0"/>
          <p:nvPr/>
        </p:nvPicPr>
        <p:blipFill>
          <a:blip r:embed="rId4">
            <a:alphaModFix/>
          </a:blip>
          <a:stretch>
            <a:fillRect/>
          </a:stretch>
        </p:blipFill>
        <p:spPr>
          <a:xfrm>
            <a:off x="170638" y="1341493"/>
            <a:ext cx="8610677" cy="48435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26c633c250_1_73"/>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19" name="Google Shape;219;g226c633c250_1_73"/>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20" name="Google Shape;220;g226c633c250_1_73"/>
          <p:cNvPicPr preferRelativeResize="0"/>
          <p:nvPr/>
        </p:nvPicPr>
        <p:blipFill>
          <a:blip r:embed="rId4">
            <a:alphaModFix/>
          </a:blip>
          <a:stretch>
            <a:fillRect/>
          </a:stretch>
        </p:blipFill>
        <p:spPr>
          <a:xfrm>
            <a:off x="170638" y="1501668"/>
            <a:ext cx="8610677" cy="48435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26c633c250_1_86"/>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26" name="Google Shape;226;g226c633c250_1_86"/>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27" name="Google Shape;227;g226c633c250_1_86"/>
          <p:cNvPicPr preferRelativeResize="0"/>
          <p:nvPr/>
        </p:nvPicPr>
        <p:blipFill>
          <a:blip r:embed="rId4">
            <a:alphaModFix/>
          </a:blip>
          <a:stretch>
            <a:fillRect/>
          </a:stretch>
        </p:blipFill>
        <p:spPr>
          <a:xfrm>
            <a:off x="266650" y="1469393"/>
            <a:ext cx="8610677" cy="48435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26c633c250_1_121"/>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33" name="Google Shape;233;g226c633c250_1_121"/>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34" name="Google Shape;234;g226c633c250_1_121"/>
          <p:cNvPicPr preferRelativeResize="0"/>
          <p:nvPr/>
        </p:nvPicPr>
        <p:blipFill>
          <a:blip r:embed="rId4">
            <a:alphaModFix/>
          </a:blip>
          <a:stretch>
            <a:fillRect/>
          </a:stretch>
        </p:blipFill>
        <p:spPr>
          <a:xfrm>
            <a:off x="266650" y="1441618"/>
            <a:ext cx="8610677" cy="48435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26c633c250_1_114"/>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i="0" u="none" strike="noStrike" cap="none">
                <a:solidFill>
                  <a:schemeClr val="dk1"/>
                </a:solidFill>
                <a:latin typeface="Verdana"/>
                <a:ea typeface="Verdana"/>
                <a:cs typeface="Verdana"/>
                <a:sym typeface="Verdana"/>
              </a:rPr>
              <a:t>Screenshots</a:t>
            </a:r>
            <a:r>
              <a:rPr lang="en-US" sz="2400" b="1">
                <a:solidFill>
                  <a:schemeClr val="dk1"/>
                </a:solidFill>
                <a:latin typeface="Verdana"/>
                <a:ea typeface="Verdana"/>
                <a:cs typeface="Verdana"/>
                <a:sym typeface="Verdana"/>
              </a:rPr>
              <a:t> </a:t>
            </a:r>
            <a:r>
              <a:rPr lang="en-US" sz="2400" b="1" i="0" u="none" strike="noStrike" cap="none">
                <a:solidFill>
                  <a:schemeClr val="dk1"/>
                </a:solidFill>
                <a:latin typeface="Verdana"/>
                <a:ea typeface="Verdana"/>
                <a:cs typeface="Verdana"/>
                <a:sym typeface="Verdana"/>
              </a:rPr>
              <a:t>showing usage of the</a:t>
            </a:r>
            <a:r>
              <a:rPr lang="en-US" sz="2400" b="1">
                <a:solidFill>
                  <a:schemeClr val="dk1"/>
                </a:solidFill>
                <a:latin typeface="Verdana"/>
                <a:ea typeface="Verdana"/>
                <a:cs typeface="Verdana"/>
                <a:sym typeface="Verdana"/>
              </a:rPr>
              <a:t> </a:t>
            </a:r>
            <a:endParaRPr sz="2400" b="1">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GitHub Copilot </a:t>
            </a:r>
            <a:r>
              <a:rPr lang="en-US" sz="2400" b="1" i="0" u="none" strike="noStrike" cap="none">
                <a:solidFill>
                  <a:schemeClr val="dk1"/>
                </a:solidFill>
                <a:latin typeface="Verdana"/>
                <a:ea typeface="Verdana"/>
                <a:cs typeface="Verdana"/>
                <a:sym typeface="Verdana"/>
              </a:rPr>
              <a:t>Platform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40" name="Google Shape;240;g226c633c250_1_114"/>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41" name="Google Shape;241;g226c633c250_1_114"/>
          <p:cNvPicPr preferRelativeResize="0"/>
          <p:nvPr/>
        </p:nvPicPr>
        <p:blipFill>
          <a:blip r:embed="rId4">
            <a:alphaModFix/>
          </a:blip>
          <a:stretch>
            <a:fillRect/>
          </a:stretch>
        </p:blipFill>
        <p:spPr>
          <a:xfrm>
            <a:off x="215675" y="1531693"/>
            <a:ext cx="8610677" cy="48435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26c633c250_1_15"/>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Output </a:t>
            </a:r>
            <a:r>
              <a:rPr lang="en-US" sz="2400" b="1" i="0" u="none" strike="noStrike" cap="none">
                <a:solidFill>
                  <a:schemeClr val="dk1"/>
                </a:solidFill>
                <a:latin typeface="Verdana"/>
                <a:ea typeface="Verdana"/>
                <a:cs typeface="Verdana"/>
                <a:sym typeface="Verdana"/>
              </a:rPr>
              <a:t>Screenshots (CLI):</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47" name="Google Shape;247;g226c633c250_1_15"/>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48" name="Google Shape;248;g226c633c250_1_15"/>
          <p:cNvPicPr preferRelativeResize="0"/>
          <p:nvPr/>
        </p:nvPicPr>
        <p:blipFill>
          <a:blip r:embed="rId4">
            <a:alphaModFix/>
          </a:blip>
          <a:stretch>
            <a:fillRect/>
          </a:stretch>
        </p:blipFill>
        <p:spPr>
          <a:xfrm>
            <a:off x="266650" y="1281418"/>
            <a:ext cx="8610677" cy="48435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26c633c250_1_101"/>
          <p:cNvSpPr txBox="1"/>
          <p:nvPr/>
        </p:nvSpPr>
        <p:spPr>
          <a:xfrm>
            <a:off x="1162695" y="20000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Demonstration of </a:t>
            </a:r>
            <a:r>
              <a:rPr lang="en-US" sz="2400" b="1" i="0" u="none" strike="noStrike" cap="none">
                <a:solidFill>
                  <a:schemeClr val="dk1"/>
                </a:solidFill>
                <a:latin typeface="Verdana"/>
                <a:ea typeface="Verdana"/>
                <a:cs typeface="Verdana"/>
                <a:sym typeface="Verdana"/>
              </a:rPr>
              <a:t>GUI :</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54" name="Google Shape;254;g226c633c250_1_101"/>
          <p:cNvPicPr preferRelativeResize="0"/>
          <p:nvPr/>
        </p:nvPicPr>
        <p:blipFill rotWithShape="1">
          <a:blip r:embed="rId3">
            <a:alphaModFix/>
          </a:blip>
          <a:srcRect/>
          <a:stretch/>
        </p:blipFill>
        <p:spPr>
          <a:xfrm>
            <a:off x="6792583" y="190680"/>
            <a:ext cx="2057400" cy="438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226c633c250_1_132"/>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Output </a:t>
            </a:r>
            <a:r>
              <a:rPr lang="en-US" sz="2400" b="1" i="0" u="none" strike="noStrike" cap="none">
                <a:solidFill>
                  <a:schemeClr val="dk1"/>
                </a:solidFill>
                <a:latin typeface="Verdana"/>
                <a:ea typeface="Verdana"/>
                <a:cs typeface="Verdana"/>
                <a:sym typeface="Verdana"/>
              </a:rPr>
              <a:t>Screenshots (GUI):</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60" name="Google Shape;260;g226c633c250_1_132"/>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61" name="Google Shape;261;g226c633c250_1_132"/>
          <p:cNvPicPr preferRelativeResize="0"/>
          <p:nvPr/>
        </p:nvPicPr>
        <p:blipFill>
          <a:blip r:embed="rId4">
            <a:alphaModFix/>
          </a:blip>
          <a:stretch>
            <a:fillRect/>
          </a:stretch>
        </p:blipFill>
        <p:spPr>
          <a:xfrm>
            <a:off x="471376" y="1132350"/>
            <a:ext cx="8088599" cy="5357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26c633c250_1_8"/>
          <p:cNvSpPr txBox="1"/>
          <p:nvPr/>
        </p:nvSpPr>
        <p:spPr>
          <a:xfrm>
            <a:off x="215670" y="280793"/>
            <a:ext cx="8520600" cy="1428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US" sz="2400" b="1">
                <a:solidFill>
                  <a:schemeClr val="dk1"/>
                </a:solidFill>
                <a:latin typeface="Verdana"/>
                <a:ea typeface="Verdana"/>
                <a:cs typeface="Verdana"/>
                <a:sym typeface="Verdana"/>
              </a:rPr>
              <a:t>Output </a:t>
            </a:r>
            <a:r>
              <a:rPr lang="en-US" sz="2400" b="1" i="0" u="none" strike="noStrike" cap="none">
                <a:solidFill>
                  <a:schemeClr val="dk1"/>
                </a:solidFill>
                <a:latin typeface="Verdana"/>
                <a:ea typeface="Verdana"/>
                <a:cs typeface="Verdana"/>
                <a:sym typeface="Verdana"/>
              </a:rPr>
              <a:t>Screenshots (GUI):</a:t>
            </a:r>
            <a:endParaRPr/>
          </a:p>
          <a:p>
            <a:pPr marL="0" marR="0" lvl="0" indent="0" algn="l" rtl="0">
              <a:lnSpc>
                <a:spcPct val="10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pic>
        <p:nvPicPr>
          <p:cNvPr id="267" name="Google Shape;267;g226c633c250_1_8"/>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268" name="Google Shape;268;g226c633c250_1_8"/>
          <p:cNvPicPr preferRelativeResize="0"/>
          <p:nvPr/>
        </p:nvPicPr>
        <p:blipFill>
          <a:blip r:embed="rId4">
            <a:alphaModFix/>
          </a:blip>
          <a:stretch>
            <a:fillRect/>
          </a:stretch>
        </p:blipFill>
        <p:spPr>
          <a:xfrm>
            <a:off x="460450" y="1038350"/>
            <a:ext cx="8180050" cy="54592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9"/>
          <p:cNvSpPr txBox="1"/>
          <p:nvPr/>
        </p:nvSpPr>
        <p:spPr>
          <a:xfrm>
            <a:off x="329383" y="54181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400"/>
              <a:buFont typeface="Verdana"/>
              <a:buNone/>
            </a:pPr>
            <a:r>
              <a:rPr lang="en-US" sz="2400" b="1" i="0" u="none" strike="noStrike" cap="none" dirty="0">
                <a:solidFill>
                  <a:schemeClr val="dk1"/>
                </a:solidFill>
                <a:latin typeface="Verdana"/>
                <a:ea typeface="Verdana"/>
                <a:cs typeface="Verdana"/>
                <a:sym typeface="Verdana"/>
              </a:rPr>
              <a:t>Additional </a:t>
            </a:r>
            <a:r>
              <a:rPr lang="en-US" sz="2400" b="1" dirty="0">
                <a:solidFill>
                  <a:schemeClr val="dk1"/>
                </a:solidFill>
                <a:latin typeface="Verdana"/>
                <a:ea typeface="Verdana"/>
                <a:cs typeface="Verdana"/>
                <a:sym typeface="Verdana"/>
              </a:rPr>
              <a:t>comments</a:t>
            </a:r>
            <a:r>
              <a:rPr lang="en-US" sz="2400" b="1" i="0" u="none" strike="noStrike" cap="none" dirty="0">
                <a:solidFill>
                  <a:schemeClr val="dk1"/>
                </a:solidFill>
                <a:latin typeface="Verdana"/>
                <a:ea typeface="Verdana"/>
                <a:cs typeface="Verdana"/>
                <a:sym typeface="Verdana"/>
              </a:rPr>
              <a:t> (</a:t>
            </a:r>
            <a:r>
              <a:rPr lang="en-US" sz="2400" b="1" dirty="0">
                <a:solidFill>
                  <a:schemeClr val="dk1"/>
                </a:solidFill>
                <a:latin typeface="Verdana"/>
                <a:ea typeface="Verdana"/>
                <a:cs typeface="Verdana"/>
                <a:sym typeface="Verdana"/>
              </a:rPr>
              <a:t>optional</a:t>
            </a:r>
            <a:r>
              <a:rPr lang="en-US" sz="2400" b="1" i="0" u="none" strike="noStrike" cap="none" dirty="0">
                <a:solidFill>
                  <a:schemeClr val="dk1"/>
                </a:solidFill>
                <a:latin typeface="Verdana"/>
                <a:ea typeface="Verdana"/>
                <a:cs typeface="Verdana"/>
                <a:sym typeface="Verdana"/>
              </a:rPr>
              <a:t>):</a:t>
            </a:r>
            <a:endParaRPr dirty="0"/>
          </a:p>
        </p:txBody>
      </p:sp>
      <p:pic>
        <p:nvPicPr>
          <p:cNvPr id="274" name="Google Shape;274;p9"/>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275" name="Google Shape;275;p9"/>
          <p:cNvSpPr txBox="1">
            <a:spLocks noGrp="1"/>
          </p:cNvSpPr>
          <p:nvPr>
            <p:ph type="body" idx="1"/>
          </p:nvPr>
        </p:nvSpPr>
        <p:spPr>
          <a:xfrm>
            <a:off x="474883" y="1226574"/>
            <a:ext cx="8229600" cy="49875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Initially, we had planned to design a simple command line interface (CLI) for retrieving weather data based on the city searched by the user. </a:t>
            </a:r>
            <a:endParaRPr sz="2200" dirty="0"/>
          </a:p>
          <a:p>
            <a:pPr marL="457200" lvl="0" indent="0" algn="l" rtl="0">
              <a:spcBef>
                <a:spcPts val="360"/>
              </a:spcBef>
              <a:spcAft>
                <a:spcPts val="0"/>
              </a:spcAft>
              <a:buNone/>
            </a:pPr>
            <a:endParaRPr sz="2200" dirty="0"/>
          </a:p>
          <a:p>
            <a:pPr marL="457200" lvl="0" indent="-368300" algn="l" rtl="0">
              <a:spcBef>
                <a:spcPts val="360"/>
              </a:spcBef>
              <a:spcAft>
                <a:spcPts val="0"/>
              </a:spcAft>
              <a:buSzPts val="2200"/>
              <a:buChar char="●"/>
            </a:pPr>
            <a:r>
              <a:rPr lang="en-US" sz="2200" dirty="0"/>
              <a:t>But we felt a GUI application would be more user-friendly and convenient than a CLI and it would display data to the user in a far more effective way along with weather forecast of the next 5 days.</a:t>
            </a:r>
            <a:endParaRPr sz="2200" dirty="0"/>
          </a:p>
          <a:p>
            <a:pPr marL="457200" lvl="0" indent="0" algn="l" rtl="0">
              <a:spcBef>
                <a:spcPts val="360"/>
              </a:spcBef>
              <a:spcAft>
                <a:spcPts val="0"/>
              </a:spcAft>
              <a:buNone/>
            </a:pPr>
            <a:endParaRPr sz="2200" dirty="0"/>
          </a:p>
          <a:p>
            <a:pPr marL="457200" lvl="0" indent="-368300" algn="l" rtl="0">
              <a:spcBef>
                <a:spcPts val="360"/>
              </a:spcBef>
              <a:spcAft>
                <a:spcPts val="0"/>
              </a:spcAft>
              <a:buSzPts val="2200"/>
              <a:buChar char="●"/>
            </a:pPr>
            <a:r>
              <a:rPr lang="en-US" sz="2200" dirty="0"/>
              <a:t>Although GUI in itself is good enough for the problem statement, we think a ‘weather-personalized chatbot’ can prove to be an even better solution as it would be giving personalized updates to the user based on their location and upcoming weather forecast. This kind of a chatbot will be critical to the user in making their plans and will be their ‘personal weather assistant’.</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311695" y="408895"/>
            <a:ext cx="8520600" cy="92880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r>
              <a:rPr lang="en-US" sz="2400" b="1">
                <a:solidFill>
                  <a:schemeClr val="dk1"/>
                </a:solidFill>
                <a:latin typeface="Verdana"/>
                <a:ea typeface="Verdana"/>
                <a:cs typeface="Verdana"/>
                <a:sym typeface="Verdana"/>
              </a:rPr>
              <a:t>Business Challenge /Use Cases</a:t>
            </a:r>
            <a:endParaRPr sz="18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00" name="Google Shape;100;p3"/>
          <p:cNvSpPr txBox="1"/>
          <p:nvPr/>
        </p:nvSpPr>
        <p:spPr>
          <a:xfrm>
            <a:off x="470545" y="873295"/>
            <a:ext cx="8202900" cy="5602800"/>
          </a:xfrm>
          <a:prstGeom prst="rect">
            <a:avLst/>
          </a:prstGeom>
          <a:noFill/>
          <a:ln>
            <a:noFill/>
          </a:ln>
        </p:spPr>
        <p:txBody>
          <a:bodyPr spcFirstLastPara="1" wrap="square" lIns="91425" tIns="91425" rIns="91425" bIns="91425" anchor="t" anchorCtr="0">
            <a:spAutoFit/>
          </a:bodyPr>
          <a:lstStyle/>
          <a:p>
            <a:pPr marL="457200" lvl="0" indent="-368300" algn="just" rtl="0">
              <a:lnSpc>
                <a:spcPct val="150000"/>
              </a:lnSpc>
              <a:spcBef>
                <a:spcPts val="1400"/>
              </a:spcBef>
              <a:spcAft>
                <a:spcPts val="0"/>
              </a:spcAft>
              <a:buClr>
                <a:schemeClr val="dk1"/>
              </a:buClr>
              <a:buSzPts val="2200"/>
              <a:buFont typeface="Calibri"/>
              <a:buChar char="●"/>
            </a:pPr>
            <a:r>
              <a:rPr lang="en-US" sz="2200" b="1" dirty="0">
                <a:solidFill>
                  <a:schemeClr val="dk1"/>
                </a:solidFill>
                <a:latin typeface="Calibri"/>
                <a:ea typeface="Calibri"/>
                <a:cs typeface="Calibri"/>
                <a:sym typeface="Calibri"/>
              </a:rPr>
              <a:t>Monetization through Advertising</a:t>
            </a:r>
            <a:r>
              <a:rPr lang="en-US" sz="2200" dirty="0">
                <a:solidFill>
                  <a:schemeClr val="dk1"/>
                </a:solidFill>
                <a:latin typeface="Calibri"/>
                <a:ea typeface="Calibri"/>
                <a:cs typeface="Calibri"/>
                <a:sym typeface="Calibri"/>
              </a:rPr>
              <a:t>: We can integrate targeted advertisements within our application to generate revenue. Ad networks or partnerships with local businesses can be explored for displaying relevant ads to users based on their location or weather preferences.</a:t>
            </a:r>
            <a:endParaRPr sz="2200" dirty="0">
              <a:solidFill>
                <a:schemeClr val="dk1"/>
              </a:solidFill>
              <a:latin typeface="Calibri"/>
              <a:ea typeface="Calibri"/>
              <a:cs typeface="Calibri"/>
              <a:sym typeface="Calibri"/>
            </a:endParaRPr>
          </a:p>
          <a:p>
            <a:pPr marL="457200" lvl="0" indent="-368300" algn="just" rtl="0">
              <a:lnSpc>
                <a:spcPct val="150000"/>
              </a:lnSpc>
              <a:spcBef>
                <a:spcPts val="0"/>
              </a:spcBef>
              <a:spcAft>
                <a:spcPts val="0"/>
              </a:spcAft>
              <a:buClr>
                <a:schemeClr val="dk1"/>
              </a:buClr>
              <a:buSzPts val="2200"/>
              <a:buFont typeface="Calibri"/>
              <a:buChar char="●"/>
            </a:pPr>
            <a:r>
              <a:rPr lang="en-US" sz="2200" b="1" dirty="0">
                <a:solidFill>
                  <a:schemeClr val="dk1"/>
                </a:solidFill>
                <a:latin typeface="Calibri"/>
                <a:ea typeface="Calibri"/>
                <a:cs typeface="Calibri"/>
                <a:sym typeface="Calibri"/>
              </a:rPr>
              <a:t>Premium Features or Subscription Model</a:t>
            </a:r>
            <a:r>
              <a:rPr lang="en-US" sz="2200" dirty="0">
                <a:solidFill>
                  <a:schemeClr val="dk1"/>
                </a:solidFill>
                <a:latin typeface="Calibri"/>
                <a:ea typeface="Calibri"/>
                <a:cs typeface="Calibri"/>
                <a:sym typeface="Calibri"/>
              </a:rPr>
              <a:t>: Offering additional features or enhanced functionality as part of a premium version or subscription model can be implemented to increase revenue. Users who require more advanced weather data, extended forecasts, or personalized notifications can upgrade to a paid version of the application.</a:t>
            </a:r>
            <a:endParaRPr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0"/>
          <p:cNvSpPr txBox="1">
            <a:spLocks noGrp="1"/>
          </p:cNvSpPr>
          <p:nvPr>
            <p:ph type="body" idx="1"/>
          </p:nvPr>
        </p:nvSpPr>
        <p:spPr>
          <a:xfrm>
            <a:off x="457200" y="1196752"/>
            <a:ext cx="8229600" cy="262515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b="1">
                <a:latin typeface="Verdana"/>
                <a:ea typeface="Verdana"/>
                <a:cs typeface="Verdana"/>
                <a:sym typeface="Verdana"/>
              </a:rPr>
              <a:t>                </a:t>
            </a:r>
            <a:endParaRPr/>
          </a:p>
          <a:p>
            <a:pPr marL="0" lvl="0" indent="0" algn="l" rtl="0">
              <a:spcBef>
                <a:spcPts val="592"/>
              </a:spcBef>
              <a:spcAft>
                <a:spcPts val="0"/>
              </a:spcAft>
              <a:buClr>
                <a:schemeClr val="dk1"/>
              </a:buClr>
              <a:buSzPct val="100000"/>
              <a:buNone/>
            </a:pPr>
            <a:endParaRPr b="1">
              <a:latin typeface="Verdana"/>
              <a:ea typeface="Verdana"/>
              <a:cs typeface="Verdana"/>
              <a:sym typeface="Verdana"/>
            </a:endParaRPr>
          </a:p>
          <a:p>
            <a:pPr marL="0" lvl="0" indent="0" algn="l" rtl="0">
              <a:spcBef>
                <a:spcPts val="592"/>
              </a:spcBef>
              <a:spcAft>
                <a:spcPts val="0"/>
              </a:spcAft>
              <a:buClr>
                <a:schemeClr val="dk1"/>
              </a:buClr>
              <a:buSzPct val="100000"/>
              <a:buNone/>
            </a:pPr>
            <a:r>
              <a:rPr lang="en-US" b="1">
                <a:latin typeface="Verdana"/>
                <a:ea typeface="Verdana"/>
                <a:cs typeface="Verdana"/>
                <a:sym typeface="Verdana"/>
              </a:rPr>
              <a:t>   </a:t>
            </a:r>
            <a:endParaRPr/>
          </a:p>
          <a:p>
            <a:pPr marL="0" lvl="0" indent="0" algn="l" rtl="0">
              <a:spcBef>
                <a:spcPts val="592"/>
              </a:spcBef>
              <a:spcAft>
                <a:spcPts val="0"/>
              </a:spcAft>
              <a:buClr>
                <a:schemeClr val="dk1"/>
              </a:buClr>
              <a:buSzPct val="100000"/>
              <a:buNone/>
            </a:pPr>
            <a:endParaRPr b="1">
              <a:latin typeface="Verdana"/>
              <a:ea typeface="Verdana"/>
              <a:cs typeface="Verdana"/>
              <a:sym typeface="Verdana"/>
            </a:endParaRPr>
          </a:p>
          <a:p>
            <a:pPr marL="0" lvl="0" indent="0" algn="l" rtl="0">
              <a:spcBef>
                <a:spcPts val="814"/>
              </a:spcBef>
              <a:spcAft>
                <a:spcPts val="0"/>
              </a:spcAft>
              <a:buClr>
                <a:schemeClr val="dk1"/>
              </a:buClr>
              <a:buSzPct val="100000"/>
              <a:buNone/>
            </a:pPr>
            <a:r>
              <a:rPr lang="en-US" b="1">
                <a:latin typeface="Verdana"/>
                <a:ea typeface="Verdana"/>
                <a:cs typeface="Verdana"/>
                <a:sym typeface="Verdana"/>
              </a:rPr>
              <a:t>                 </a:t>
            </a:r>
            <a:r>
              <a:rPr lang="en-US" sz="4400" b="1">
                <a:latin typeface="Verdana"/>
                <a:ea typeface="Verdana"/>
                <a:cs typeface="Verdana"/>
                <a:sym typeface="Verdana"/>
              </a:rPr>
              <a:t>THANK YOU</a:t>
            </a:r>
            <a:endParaRPr/>
          </a:p>
        </p:txBody>
      </p:sp>
      <p:pic>
        <p:nvPicPr>
          <p:cNvPr id="281" name="Google Shape;281;p10"/>
          <p:cNvPicPr preferRelativeResize="0"/>
          <p:nvPr/>
        </p:nvPicPr>
        <p:blipFill rotWithShape="1">
          <a:blip r:embed="rId3">
            <a:alphaModFix/>
          </a:blip>
          <a:srcRect/>
          <a:stretch/>
        </p:blipFill>
        <p:spPr>
          <a:xfrm>
            <a:off x="6792583" y="190680"/>
            <a:ext cx="2057400" cy="43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26c633c250_3_2"/>
          <p:cNvSpPr txBox="1"/>
          <p:nvPr/>
        </p:nvSpPr>
        <p:spPr>
          <a:xfrm>
            <a:off x="311695" y="325220"/>
            <a:ext cx="8520600" cy="92880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Verdana"/>
              <a:ea typeface="Verdana"/>
              <a:cs typeface="Verdana"/>
              <a:sym typeface="Verdana"/>
            </a:endParaRPr>
          </a:p>
        </p:txBody>
      </p:sp>
      <p:pic>
        <p:nvPicPr>
          <p:cNvPr id="106" name="Google Shape;106;g226c633c250_3_2"/>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07" name="Google Shape;107;g226c633c250_3_2"/>
          <p:cNvSpPr txBox="1"/>
          <p:nvPr/>
        </p:nvSpPr>
        <p:spPr>
          <a:xfrm>
            <a:off x="470550" y="1013400"/>
            <a:ext cx="8361900" cy="5602800"/>
          </a:xfrm>
          <a:prstGeom prst="rect">
            <a:avLst/>
          </a:prstGeom>
          <a:noFill/>
          <a:ln>
            <a:noFill/>
          </a:ln>
        </p:spPr>
        <p:txBody>
          <a:bodyPr spcFirstLastPara="1" wrap="square" lIns="91425" tIns="91425" rIns="91425" bIns="91425" anchor="t" anchorCtr="0">
            <a:spAutoFit/>
          </a:bodyPr>
          <a:lstStyle/>
          <a:p>
            <a:pPr marL="457200" lvl="0" indent="-368300" algn="just" rtl="0">
              <a:lnSpc>
                <a:spcPct val="150000"/>
              </a:lnSpc>
              <a:spcBef>
                <a:spcPts val="1400"/>
              </a:spcBef>
              <a:spcAft>
                <a:spcPts val="0"/>
              </a:spcAft>
              <a:buClr>
                <a:schemeClr val="dk1"/>
              </a:buClr>
              <a:buSzPts val="2200"/>
              <a:buFont typeface="Calibri"/>
              <a:buChar char="●"/>
            </a:pPr>
            <a:r>
              <a:rPr lang="en-US" sz="2200" b="1">
                <a:solidFill>
                  <a:schemeClr val="dk1"/>
                </a:solidFill>
                <a:latin typeface="Calibri"/>
                <a:ea typeface="Calibri"/>
                <a:cs typeface="Calibri"/>
                <a:sym typeface="Calibri"/>
              </a:rPr>
              <a:t>White Labelling or Licensing</a:t>
            </a:r>
            <a:r>
              <a:rPr lang="en-US" sz="2200">
                <a:solidFill>
                  <a:schemeClr val="dk1"/>
                </a:solidFill>
                <a:latin typeface="Calibri"/>
                <a:ea typeface="Calibri"/>
                <a:cs typeface="Calibri"/>
                <a:sym typeface="Calibri"/>
              </a:rPr>
              <a:t>: Offering our weather application as a white-label solution to other businesses, allowing them to rebrand and customize the app with their logo and branding. Basically, we can license the application to other companies or organizations that want to provide weather information to their users.</a:t>
            </a:r>
            <a:endParaRPr sz="2200">
              <a:solidFill>
                <a:schemeClr val="dk1"/>
              </a:solidFill>
              <a:latin typeface="Calibri"/>
              <a:ea typeface="Calibri"/>
              <a:cs typeface="Calibri"/>
              <a:sym typeface="Calibri"/>
            </a:endParaRPr>
          </a:p>
          <a:p>
            <a:pPr marL="457200" lvl="0" indent="-368300" algn="just" rtl="0">
              <a:lnSpc>
                <a:spcPct val="150000"/>
              </a:lnSpc>
              <a:spcBef>
                <a:spcPts val="0"/>
              </a:spcBef>
              <a:spcAft>
                <a:spcPts val="0"/>
              </a:spcAft>
              <a:buClr>
                <a:schemeClr val="dk1"/>
              </a:buClr>
              <a:buSzPts val="2200"/>
              <a:buFont typeface="Times New Roman"/>
              <a:buChar char="●"/>
            </a:pPr>
            <a:r>
              <a:rPr lang="en-US" sz="2200" b="1">
                <a:solidFill>
                  <a:schemeClr val="dk1"/>
                </a:solidFill>
                <a:latin typeface="Calibri"/>
                <a:ea typeface="Calibri"/>
                <a:cs typeface="Calibri"/>
                <a:sym typeface="Calibri"/>
              </a:rPr>
              <a:t>Data Analytics and Insights</a:t>
            </a:r>
            <a:r>
              <a:rPr lang="en-US" sz="2200">
                <a:solidFill>
                  <a:schemeClr val="dk1"/>
                </a:solidFill>
                <a:latin typeface="Calibri"/>
                <a:ea typeface="Calibri"/>
                <a:cs typeface="Calibri"/>
                <a:sym typeface="Calibri"/>
              </a:rPr>
              <a:t>: Utilizing the data collected by our application to provide valuable insights and analytics to businesses. Many Companies in industries like tourism, agriculture, or logistics are interested in weather data to make informed decisions and optimize their operations. Our application can offer data packages as per requirement to such businesses.</a:t>
            </a:r>
            <a:endParaRPr sz="2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26c633c250_3_8"/>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13" name="Google Shape;113;g226c633c250_3_8"/>
          <p:cNvSpPr txBox="1"/>
          <p:nvPr/>
        </p:nvSpPr>
        <p:spPr>
          <a:xfrm>
            <a:off x="470550" y="301600"/>
            <a:ext cx="8202900" cy="6675000"/>
          </a:xfrm>
          <a:prstGeom prst="rect">
            <a:avLst/>
          </a:prstGeom>
          <a:noFill/>
          <a:ln>
            <a:noFill/>
          </a:ln>
        </p:spPr>
        <p:txBody>
          <a:bodyPr spcFirstLastPara="1" wrap="square" lIns="91425" tIns="91425" rIns="91425" bIns="91425" anchor="t" anchorCtr="0">
            <a:spAutoFit/>
          </a:bodyPr>
          <a:lstStyle/>
          <a:p>
            <a:pPr marL="457200" lvl="0" indent="-368300" algn="just" rtl="0">
              <a:lnSpc>
                <a:spcPct val="150000"/>
              </a:lnSpc>
              <a:spcBef>
                <a:spcPts val="1400"/>
              </a:spcBef>
              <a:spcAft>
                <a:spcPts val="0"/>
              </a:spcAft>
              <a:buClr>
                <a:schemeClr val="dk1"/>
              </a:buClr>
              <a:buSzPts val="2200"/>
              <a:buFont typeface="Calibri"/>
              <a:buChar char="●"/>
            </a:pPr>
            <a:r>
              <a:rPr lang="en-US" sz="2200" b="1" dirty="0">
                <a:solidFill>
                  <a:schemeClr val="dk1"/>
                </a:solidFill>
                <a:latin typeface="Calibri"/>
                <a:ea typeface="Calibri"/>
                <a:cs typeface="Calibri"/>
                <a:sym typeface="Calibri"/>
              </a:rPr>
              <a:t>Partnerships with Travel or Outdoor Industry</a:t>
            </a:r>
            <a:r>
              <a:rPr lang="en-US" sz="2200" dirty="0">
                <a:solidFill>
                  <a:schemeClr val="dk1"/>
                </a:solidFill>
                <a:latin typeface="Calibri"/>
                <a:ea typeface="Calibri"/>
                <a:cs typeface="Calibri"/>
                <a:sym typeface="Calibri"/>
              </a:rPr>
              <a:t>: Another business solution is collaboration with travel agencies, airlines, outdoor recreation companies, or event organizers to provide weather information to their customers. This can involve integration with their websites, mobile apps, or marketing campaigns, helping users plan their activities based on weather conditions.</a:t>
            </a:r>
            <a:endParaRPr sz="2200" dirty="0">
              <a:solidFill>
                <a:schemeClr val="dk1"/>
              </a:solidFill>
              <a:latin typeface="Calibri"/>
              <a:ea typeface="Calibri"/>
              <a:cs typeface="Calibri"/>
              <a:sym typeface="Calibri"/>
            </a:endParaRPr>
          </a:p>
          <a:p>
            <a:pPr marL="457200" lvl="0" indent="-368300" algn="just" rtl="0">
              <a:lnSpc>
                <a:spcPct val="150000"/>
              </a:lnSpc>
              <a:spcBef>
                <a:spcPts val="0"/>
              </a:spcBef>
              <a:spcAft>
                <a:spcPts val="0"/>
              </a:spcAft>
              <a:buClr>
                <a:schemeClr val="dk1"/>
              </a:buClr>
              <a:buSzPts val="2200"/>
              <a:buFont typeface="Calibri"/>
              <a:buChar char="●"/>
            </a:pPr>
            <a:r>
              <a:rPr lang="en-US" sz="2200" b="1" dirty="0">
                <a:solidFill>
                  <a:schemeClr val="dk1"/>
                </a:solidFill>
                <a:latin typeface="Calibri"/>
                <a:ea typeface="Calibri"/>
                <a:cs typeface="Calibri"/>
                <a:sym typeface="Calibri"/>
              </a:rPr>
              <a:t>Integration with Smart Home Devices</a:t>
            </a:r>
            <a:r>
              <a:rPr lang="en-US" sz="2200" dirty="0">
                <a:solidFill>
                  <a:schemeClr val="dk1"/>
                </a:solidFill>
                <a:latin typeface="Calibri"/>
                <a:ea typeface="Calibri"/>
                <a:cs typeface="Calibri"/>
                <a:sym typeface="Calibri"/>
              </a:rPr>
              <a:t>: Exploring partnerships with manufacturers of smart home devices, such as smart thermostats or voice assistants. Integrate your weather application with these devices to provide real-time weather updates and enable users to control their home environment based on the weather conditions.</a:t>
            </a:r>
            <a:endParaRPr sz="2200" dirty="0">
              <a:solidFill>
                <a:schemeClr val="dk1"/>
              </a:solidFill>
              <a:latin typeface="Calibri"/>
              <a:ea typeface="Calibri"/>
              <a:cs typeface="Calibri"/>
              <a:sym typeface="Calibri"/>
            </a:endParaRPr>
          </a:p>
          <a:p>
            <a:pPr marL="0" lvl="0" indent="0" algn="l" rtl="0">
              <a:spcBef>
                <a:spcPts val="140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p:nvPr/>
        </p:nvSpPr>
        <p:spPr>
          <a:xfrm>
            <a:off x="311695" y="735145"/>
            <a:ext cx="8520600" cy="928800"/>
          </a:xfrm>
          <a:prstGeom prst="rect">
            <a:avLst/>
          </a:prstGeom>
          <a:noFill/>
          <a:ln>
            <a:noFill/>
          </a:ln>
        </p:spPr>
        <p:txBody>
          <a:bodyPr spcFirstLastPara="1" wrap="square" lIns="91425" tIns="91425" rIns="91425" bIns="91425" anchor="t" anchorCtr="0">
            <a:normAutofit/>
          </a:bodyPr>
          <a:lstStyle/>
          <a:p>
            <a:pPr marL="0" marR="0" lvl="0" indent="0" algn="l" rtl="0">
              <a:spcBef>
                <a:spcPts val="0"/>
              </a:spcBef>
              <a:spcAft>
                <a:spcPts val="0"/>
              </a:spcAft>
              <a:buNone/>
            </a:pPr>
            <a:r>
              <a:rPr lang="en-US" sz="2400" b="1">
                <a:solidFill>
                  <a:schemeClr val="dk1"/>
                </a:solidFill>
                <a:latin typeface="Verdana"/>
                <a:ea typeface="Verdana"/>
                <a:cs typeface="Verdana"/>
                <a:sym typeface="Verdana"/>
              </a:rPr>
              <a:t>Proposed Solution</a:t>
            </a:r>
            <a:endParaRPr sz="2400" b="1">
              <a:solidFill>
                <a:schemeClr val="dk1"/>
              </a:solidFill>
              <a:latin typeface="Verdana"/>
              <a:ea typeface="Verdana"/>
              <a:cs typeface="Verdana"/>
              <a:sym typeface="Verdana"/>
            </a:endParaRPr>
          </a:p>
          <a:p>
            <a:pPr marL="0" marR="0" lvl="0" indent="0" algn="l" rtl="0">
              <a:spcBef>
                <a:spcPts val="0"/>
              </a:spcBef>
              <a:spcAft>
                <a:spcPts val="0"/>
              </a:spcAft>
              <a:buNone/>
            </a:pPr>
            <a:endParaRPr sz="2400" b="1">
              <a:solidFill>
                <a:schemeClr val="dk1"/>
              </a:solidFill>
              <a:latin typeface="Verdana"/>
              <a:ea typeface="Verdana"/>
              <a:cs typeface="Verdana"/>
              <a:sym typeface="Verdana"/>
            </a:endParaRPr>
          </a:p>
        </p:txBody>
      </p:sp>
      <p:pic>
        <p:nvPicPr>
          <p:cNvPr id="119" name="Google Shape;119;p4"/>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20" name="Google Shape;120;p4"/>
          <p:cNvSpPr txBox="1"/>
          <p:nvPr/>
        </p:nvSpPr>
        <p:spPr>
          <a:xfrm>
            <a:off x="193025" y="1438875"/>
            <a:ext cx="8807700" cy="452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We are making use of OpenWeatherMap API in order to get the raw data in the json format.</a:t>
            </a:r>
            <a:endParaRPr sz="22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We will be making use of Tkinter to build the User Interface of the project.</a:t>
            </a:r>
            <a:endParaRPr sz="22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We are converting the unstructured data into a structured data-frame by parsing it with the use of python language.</a:t>
            </a:r>
            <a:endParaRPr sz="2200">
              <a:solidFill>
                <a:schemeClr val="dk1"/>
              </a:solidFill>
              <a:latin typeface="Calibri"/>
              <a:ea typeface="Calibri"/>
              <a:cs typeface="Calibri"/>
              <a:sym typeface="Calibri"/>
            </a:endParaRPr>
          </a:p>
          <a:p>
            <a:pPr marL="457200" lvl="0" indent="-368300" algn="l" rtl="0">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We are generating the python code for weather forecasting using GitHub Copilot and also planning to make use of Microsoft cloud services for storing the data as historical data and then using the desired amount of data from the cloud to forecast the weather.</a:t>
            </a:r>
            <a:endParaRPr sz="2200">
              <a:solidFill>
                <a:schemeClr val="dk1"/>
              </a:solidFill>
              <a:latin typeface="Calibri"/>
              <a:ea typeface="Calibri"/>
              <a:cs typeface="Calibri"/>
              <a:sym typeface="Calibri"/>
            </a:endParaRPr>
          </a:p>
          <a:p>
            <a:pPr marL="0" lvl="0" indent="0" algn="l" rtl="0">
              <a:lnSpc>
                <a:spcPct val="200000"/>
              </a:lnSpc>
              <a:spcBef>
                <a:spcPts val="0"/>
              </a:spcBef>
              <a:spcAft>
                <a:spcPts val="0"/>
              </a:spcAft>
              <a:buSzPts val="440"/>
              <a:buNone/>
            </a:pPr>
            <a:endParaRPr sz="720">
              <a:solidFill>
                <a:srgbClr val="2A399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4e9ac12c6c_0_1"/>
          <p:cNvSpPr txBox="1">
            <a:spLocks noGrp="1"/>
          </p:cNvSpPr>
          <p:nvPr>
            <p:ph type="subTitle" idx="1"/>
          </p:nvPr>
        </p:nvSpPr>
        <p:spPr>
          <a:xfrm>
            <a:off x="105275" y="546900"/>
            <a:ext cx="8729700" cy="5242200"/>
          </a:xfrm>
          <a:prstGeom prst="rect">
            <a:avLst/>
          </a:prstGeom>
        </p:spPr>
        <p:txBody>
          <a:bodyPr spcFirstLastPara="1" wrap="square" lIns="91425" tIns="45700" rIns="91425" bIns="45700" anchor="t" anchorCtr="0">
            <a:noAutofit/>
          </a:bodyPr>
          <a:lstStyle/>
          <a:p>
            <a:pPr marL="457200" lvl="0" indent="-368300" algn="l" rtl="0">
              <a:lnSpc>
                <a:spcPct val="150000"/>
              </a:lnSpc>
              <a:spcBef>
                <a:spcPts val="0"/>
              </a:spcBef>
              <a:spcAft>
                <a:spcPts val="0"/>
              </a:spcAft>
              <a:buClr>
                <a:schemeClr val="dk1"/>
              </a:buClr>
              <a:buSzPts val="2200"/>
              <a:buFont typeface="Times New Roman"/>
              <a:buChar char="●"/>
            </a:pPr>
            <a:r>
              <a:rPr lang="en-US" sz="2200">
                <a:solidFill>
                  <a:schemeClr val="dk1"/>
                </a:solidFill>
              </a:rPr>
              <a:t>We will be incorporating the concept of </a:t>
            </a:r>
            <a:r>
              <a:rPr lang="en-US" sz="2200" b="1">
                <a:solidFill>
                  <a:schemeClr val="dk1"/>
                </a:solidFill>
              </a:rPr>
              <a:t>personalized weather forecasting </a:t>
            </a:r>
            <a:r>
              <a:rPr lang="en-US" sz="2200">
                <a:solidFill>
                  <a:schemeClr val="dk1"/>
                </a:solidFill>
              </a:rPr>
              <a:t>in our model and be using GitHub Copilot to generate the python code for it.</a:t>
            </a:r>
            <a:endParaRPr sz="2200" i="1">
              <a:solidFill>
                <a:schemeClr val="dk1"/>
              </a:solidFill>
            </a:endParaRPr>
          </a:p>
          <a:p>
            <a:pPr marL="457200" lvl="0" indent="-368300" algn="l" rtl="0">
              <a:lnSpc>
                <a:spcPct val="150000"/>
              </a:lnSpc>
              <a:spcBef>
                <a:spcPts val="0"/>
              </a:spcBef>
              <a:spcAft>
                <a:spcPts val="0"/>
              </a:spcAft>
              <a:buClr>
                <a:schemeClr val="dk1"/>
              </a:buClr>
              <a:buSzPts val="2200"/>
              <a:buFont typeface="Times New Roman"/>
              <a:buChar char="●"/>
            </a:pPr>
            <a:r>
              <a:rPr lang="en-US" sz="2200">
                <a:solidFill>
                  <a:schemeClr val="dk1"/>
                </a:solidFill>
              </a:rPr>
              <a:t>The OpenWeatherMap API will </a:t>
            </a:r>
            <a:r>
              <a:rPr lang="en-US" sz="2200" b="1">
                <a:solidFill>
                  <a:schemeClr val="dk1"/>
                </a:solidFill>
              </a:rPr>
              <a:t>display the additional information </a:t>
            </a:r>
            <a:r>
              <a:rPr lang="en-US" sz="2200">
                <a:solidFill>
                  <a:schemeClr val="dk1"/>
                </a:solidFill>
              </a:rPr>
              <a:t>like humidity, wind speed, wind direction with the temperature forecasting once the user types the desired city in the command line interface. </a:t>
            </a:r>
            <a:endParaRPr sz="2200" i="1">
              <a:solidFill>
                <a:schemeClr val="dk1"/>
              </a:solidFill>
            </a:endParaRPr>
          </a:p>
          <a:p>
            <a:pPr marL="457200" lvl="0" indent="-368300" algn="l" rtl="0">
              <a:lnSpc>
                <a:spcPct val="150000"/>
              </a:lnSpc>
              <a:spcBef>
                <a:spcPts val="0"/>
              </a:spcBef>
              <a:spcAft>
                <a:spcPts val="0"/>
              </a:spcAft>
              <a:buClr>
                <a:schemeClr val="dk1"/>
              </a:buClr>
              <a:buSzPts val="2200"/>
              <a:buFont typeface="Times New Roman"/>
              <a:buChar char="●"/>
            </a:pPr>
            <a:r>
              <a:rPr lang="en-US" sz="2200">
                <a:solidFill>
                  <a:schemeClr val="dk1"/>
                </a:solidFill>
              </a:rPr>
              <a:t>The </a:t>
            </a:r>
            <a:r>
              <a:rPr lang="en-US" sz="2200" b="1">
                <a:solidFill>
                  <a:schemeClr val="dk1"/>
                </a:solidFill>
              </a:rPr>
              <a:t>chatbot</a:t>
            </a:r>
            <a:r>
              <a:rPr lang="en-US" sz="2200">
                <a:solidFill>
                  <a:schemeClr val="dk1"/>
                </a:solidFill>
              </a:rPr>
              <a:t> will be designed to engage in conversation with users, understand their queries about weather conditions, and provide relevant forecasts, current weather data, and other weather-related information.</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26c633c250_1_144"/>
          <p:cNvSpPr txBox="1"/>
          <p:nvPr/>
        </p:nvSpPr>
        <p:spPr>
          <a:xfrm>
            <a:off x="357158" y="92867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400"/>
              <a:buFont typeface="Verdana"/>
              <a:buNone/>
            </a:pPr>
            <a:r>
              <a:rPr lang="en-US" sz="2400" b="1">
                <a:solidFill>
                  <a:schemeClr val="dk1"/>
                </a:solidFill>
                <a:latin typeface="Verdana"/>
                <a:ea typeface="Verdana"/>
                <a:cs typeface="Verdana"/>
                <a:sym typeface="Verdana"/>
              </a:rPr>
              <a:t>Innovation Quotient</a:t>
            </a:r>
            <a:r>
              <a:rPr lang="en-US" sz="2400" b="1" i="0" u="none" strike="noStrike" cap="none">
                <a:solidFill>
                  <a:schemeClr val="dk1"/>
                </a:solidFill>
                <a:latin typeface="Verdana"/>
                <a:ea typeface="Verdana"/>
                <a:cs typeface="Verdana"/>
                <a:sym typeface="Verdana"/>
              </a:rPr>
              <a:t>:</a:t>
            </a:r>
            <a:endParaRPr/>
          </a:p>
        </p:txBody>
      </p:sp>
      <p:pic>
        <p:nvPicPr>
          <p:cNvPr id="131" name="Google Shape;131;g226c633c250_1_144"/>
          <p:cNvPicPr preferRelativeResize="0"/>
          <p:nvPr/>
        </p:nvPicPr>
        <p:blipFill rotWithShape="1">
          <a:blip r:embed="rId3">
            <a:alphaModFix/>
          </a:blip>
          <a:srcRect/>
          <a:stretch/>
        </p:blipFill>
        <p:spPr>
          <a:xfrm>
            <a:off x="6792583" y="190680"/>
            <a:ext cx="2057400" cy="438150"/>
          </a:xfrm>
          <a:prstGeom prst="rect">
            <a:avLst/>
          </a:prstGeom>
          <a:noFill/>
          <a:ln>
            <a:noFill/>
          </a:ln>
        </p:spPr>
      </p:pic>
      <p:sp>
        <p:nvSpPr>
          <p:cNvPr id="132" name="Google Shape;132;g226c633c250_1_144"/>
          <p:cNvSpPr txBox="1">
            <a:spLocks noGrp="1"/>
          </p:cNvSpPr>
          <p:nvPr>
            <p:ph type="body" idx="1"/>
          </p:nvPr>
        </p:nvSpPr>
        <p:spPr>
          <a:xfrm>
            <a:off x="457200" y="1600200"/>
            <a:ext cx="8229600" cy="4987500"/>
          </a:xfrm>
          <a:prstGeom prst="rect">
            <a:avLst/>
          </a:prstGeom>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chemeClr val="dk1"/>
              </a:buClr>
              <a:buSzPts val="2200"/>
              <a:buFont typeface="Calibri"/>
              <a:buChar char="●"/>
            </a:pPr>
            <a:r>
              <a:rPr lang="en-US" sz="2200"/>
              <a:t>Personalized weather updates empower individuals by delivering customized weather forecasts that align with their specific location, preferences, and lifestyle, facilitating informed decision-making and enabling them to make the most of their daily activities while staying safe and comfortable.</a:t>
            </a:r>
            <a:endParaRPr sz="2200"/>
          </a:p>
          <a:p>
            <a:pPr marL="457200" marR="0" lvl="0" indent="-368300" algn="l" rtl="0">
              <a:lnSpc>
                <a:spcPct val="115000"/>
              </a:lnSpc>
              <a:spcBef>
                <a:spcPts val="0"/>
              </a:spcBef>
              <a:spcAft>
                <a:spcPts val="0"/>
              </a:spcAft>
              <a:buClr>
                <a:schemeClr val="dk1"/>
              </a:buClr>
              <a:buSzPts val="2200"/>
              <a:buFont typeface="Calibri"/>
              <a:buChar char="●"/>
            </a:pPr>
            <a:r>
              <a:rPr lang="en-US" sz="2200"/>
              <a:t>So we plan integrate a user-friendly Chat Bot in our solution which will function between the user and our weather forecasting tool to provide personalised weather updates</a:t>
            </a:r>
            <a:endParaRPr sz="2200"/>
          </a:p>
          <a:p>
            <a:pPr marL="457200" marR="0" lvl="0" indent="-368300" algn="l" rtl="0">
              <a:lnSpc>
                <a:spcPct val="115000"/>
              </a:lnSpc>
              <a:spcBef>
                <a:spcPts val="0"/>
              </a:spcBef>
              <a:spcAft>
                <a:spcPts val="0"/>
              </a:spcAft>
              <a:buClr>
                <a:schemeClr val="dk1"/>
              </a:buClr>
              <a:buSzPts val="2200"/>
              <a:buFont typeface="Calibri"/>
              <a:buChar char="●"/>
            </a:pPr>
            <a:r>
              <a:rPr lang="en-US" sz="2200"/>
              <a:t>Our end product will function more like a Weather Assistant and be able answer queries like “Can I play cricket today at 5pm?” or “Is it safe to travel today?” assisting the user to make informed decisions in his/her daily life</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26c633c250_1_31"/>
          <p:cNvSpPr txBox="1"/>
          <p:nvPr/>
        </p:nvSpPr>
        <p:spPr>
          <a:xfrm>
            <a:off x="216875" y="190675"/>
            <a:ext cx="3363600" cy="1379700"/>
          </a:xfrm>
          <a:prstGeom prst="rect">
            <a:avLst/>
          </a:prstGeom>
          <a:noFill/>
          <a:ln>
            <a:noFill/>
          </a:ln>
        </p:spPr>
        <p:txBody>
          <a:bodyPr spcFirstLastPara="1" wrap="square" lIns="91425" tIns="91425" rIns="91425" bIns="91425" anchor="t" anchorCtr="0">
            <a:normAutofit/>
          </a:bodyPr>
          <a:lstStyle/>
          <a:p>
            <a:pPr marL="0" marR="0" lvl="0" indent="0" algn="l" rtl="0">
              <a:lnSpc>
                <a:spcPct val="114999"/>
              </a:lnSpc>
              <a:spcBef>
                <a:spcPts val="0"/>
              </a:spcBef>
              <a:spcAft>
                <a:spcPts val="0"/>
              </a:spcAft>
              <a:buNone/>
            </a:pPr>
            <a:r>
              <a:rPr lang="en-US" sz="2600" b="1">
                <a:solidFill>
                  <a:srgbClr val="1D1D1D"/>
                </a:solidFill>
                <a:latin typeface="Verdana"/>
                <a:ea typeface="Verdana"/>
                <a:cs typeface="Verdana"/>
                <a:sym typeface="Verdana"/>
              </a:rPr>
              <a:t>High Level </a:t>
            </a:r>
            <a:endParaRPr sz="2600" b="1">
              <a:solidFill>
                <a:srgbClr val="1D1D1D"/>
              </a:solidFill>
              <a:latin typeface="Verdana"/>
              <a:ea typeface="Verdana"/>
              <a:cs typeface="Verdana"/>
              <a:sym typeface="Verdana"/>
            </a:endParaRPr>
          </a:p>
          <a:p>
            <a:pPr marL="0" marR="0" lvl="0" indent="0" algn="l" rtl="0">
              <a:lnSpc>
                <a:spcPct val="114999"/>
              </a:lnSpc>
              <a:spcBef>
                <a:spcPts val="0"/>
              </a:spcBef>
              <a:spcAft>
                <a:spcPts val="0"/>
              </a:spcAft>
              <a:buNone/>
            </a:pPr>
            <a:r>
              <a:rPr lang="en-US" sz="2600" b="1">
                <a:solidFill>
                  <a:srgbClr val="1D1D1D"/>
                </a:solidFill>
                <a:latin typeface="Verdana"/>
                <a:ea typeface="Verdana"/>
                <a:cs typeface="Verdana"/>
                <a:sym typeface="Verdana"/>
              </a:rPr>
              <a:t>Architecture</a:t>
            </a:r>
            <a:endParaRPr sz="2000">
              <a:solidFill>
                <a:schemeClr val="dk1"/>
              </a:solidFill>
              <a:latin typeface="Calibri"/>
              <a:ea typeface="Calibri"/>
              <a:cs typeface="Calibri"/>
              <a:sym typeface="Calibri"/>
            </a:endParaRPr>
          </a:p>
        </p:txBody>
      </p:sp>
      <p:pic>
        <p:nvPicPr>
          <p:cNvPr id="138" name="Google Shape;138;g226c633c250_1_31"/>
          <p:cNvPicPr preferRelativeResize="0"/>
          <p:nvPr/>
        </p:nvPicPr>
        <p:blipFill rotWithShape="1">
          <a:blip r:embed="rId3">
            <a:alphaModFix/>
          </a:blip>
          <a:srcRect/>
          <a:stretch/>
        </p:blipFill>
        <p:spPr>
          <a:xfrm>
            <a:off x="6792583" y="190680"/>
            <a:ext cx="2057400" cy="438150"/>
          </a:xfrm>
          <a:prstGeom prst="rect">
            <a:avLst/>
          </a:prstGeom>
          <a:noFill/>
          <a:ln>
            <a:noFill/>
          </a:ln>
        </p:spPr>
      </p:pic>
      <p:pic>
        <p:nvPicPr>
          <p:cNvPr id="139" name="Google Shape;139;g226c633c250_1_31"/>
          <p:cNvPicPr preferRelativeResize="0"/>
          <p:nvPr/>
        </p:nvPicPr>
        <p:blipFill>
          <a:blip r:embed="rId4">
            <a:alphaModFix/>
          </a:blip>
          <a:stretch>
            <a:fillRect/>
          </a:stretch>
        </p:blipFill>
        <p:spPr>
          <a:xfrm>
            <a:off x="1470700" y="-74100"/>
            <a:ext cx="5444398" cy="7075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1359</Words>
  <Application>Microsoft Office PowerPoint</Application>
  <PresentationFormat>On-screen Show (4:3)</PresentationFormat>
  <Paragraphs>88</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Black</vt:lpstr>
      <vt:lpstr>Calibri</vt:lpstr>
      <vt:lpstr>Verdana</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Tijage</dc:creator>
  <cp:lastModifiedBy>Suresh Gopi</cp:lastModifiedBy>
  <cp:revision>4</cp:revision>
  <dcterms:created xsi:type="dcterms:W3CDTF">2022-04-28T06:07:44Z</dcterms:created>
  <dcterms:modified xsi:type="dcterms:W3CDTF">2023-06-05T12:54:59Z</dcterms:modified>
</cp:coreProperties>
</file>