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9" r:id="rId2"/>
    <p:sldId id="256" r:id="rId3"/>
    <p:sldId id="303" r:id="rId4"/>
    <p:sldId id="326" r:id="rId5"/>
    <p:sldId id="305" r:id="rId6"/>
    <p:sldId id="288" r:id="rId7"/>
    <p:sldId id="340" r:id="rId8"/>
    <p:sldId id="341" r:id="rId9"/>
    <p:sldId id="327" r:id="rId10"/>
    <p:sldId id="34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B7B"/>
    <a:srgbClr val="0065B0"/>
    <a:srgbClr val="FF0505"/>
    <a:srgbClr val="EA0000"/>
    <a:srgbClr val="444444"/>
    <a:srgbClr val="0FCED3"/>
    <a:srgbClr val="D60093"/>
    <a:srgbClr val="CC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17" autoAdjust="0"/>
    <p:restoredTop sz="99548" autoAdjust="0"/>
  </p:normalViewPr>
  <p:slideViewPr>
    <p:cSldViewPr>
      <p:cViewPr varScale="1">
        <p:scale>
          <a:sx n="98" d="100"/>
          <a:sy n="98" d="100"/>
        </p:scale>
        <p:origin x="89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ABB2A-1528-4AAF-9A21-F4370666C7B2}" type="datetimeFigureOut">
              <a:rPr lang="en-JM" smtClean="0"/>
              <a:pPr/>
              <a:t>20/11/2014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8927C-AB49-450F-8967-4AD52E2DC3DA}" type="slidenum">
              <a:rPr lang="en-JM" smtClean="0"/>
              <a:pPr/>
              <a:t>‹Nr.›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2751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0015-6979-4CAF-87BC-D33F74A1F261}" type="datetimeFigureOut">
              <a:rPr lang="en-JM" smtClean="0"/>
              <a:pPr/>
              <a:t>20/11/2014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A0D8-6577-48B2-BA77-88519BAFBFDA}" type="slidenum">
              <a:rPr lang="en-JM" smtClean="0"/>
              <a:pPr/>
              <a:t>‹Nr.›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912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57" y="1078004"/>
            <a:ext cx="3925843" cy="3244322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295400" y="1200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295400" y="14287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295400" y="22669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295400" y="24955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295400" y="33337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295400" y="35623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4709141" y="1352550"/>
            <a:ext cx="3429000" cy="1960213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3891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791200" y="1373187"/>
            <a:ext cx="2667000" cy="665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91200" y="2266950"/>
            <a:ext cx="2533650" cy="284163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791200" y="2551113"/>
            <a:ext cx="28194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791200" y="3354387"/>
            <a:ext cx="2514600" cy="284163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791200" y="3638550"/>
            <a:ext cx="29718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23975"/>
            <a:ext cx="4917608" cy="2935663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125304" y="1700784"/>
            <a:ext cx="3429000" cy="2065944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9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0" y="1188809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096000" y="1188809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2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3528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4572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33528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62484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26362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6255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6666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562600" y="2266950"/>
            <a:ext cx="2667000" cy="17526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562600" y="1885950"/>
            <a:ext cx="2438400" cy="28575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343400" y="1123950"/>
            <a:ext cx="4343400" cy="31051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5029200" y="193574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5029200" y="25643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5029200" y="31739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5029200" y="37835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381000" y="1600200"/>
            <a:ext cx="4419600" cy="26289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5105400" y="193574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5105400" y="256439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5105400" y="317399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5105400" y="378359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33400" y="990600"/>
            <a:ext cx="8001000" cy="249555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019800" cy="292894"/>
          </a:xfrm>
        </p:spPr>
        <p:txBody>
          <a:bodyPr/>
          <a:lstStyle>
            <a:lvl1pPr>
              <a:defRPr sz="1400"/>
            </a:lvl1pPr>
          </a:lstStyle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800600" y="3714750"/>
            <a:ext cx="3810000" cy="685800"/>
          </a:xfrm>
        </p:spPr>
        <p:txBody>
          <a:bodyPr>
            <a:noAutofit/>
          </a:bodyPr>
          <a:lstStyle>
            <a:lvl1pPr algn="r"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533400" y="3733800"/>
            <a:ext cx="2438400" cy="2857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533400" y="4019550"/>
            <a:ext cx="29718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5334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31242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57150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5334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31242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57150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5334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31242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57150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5334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31242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57150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  <p:sp>
        <p:nvSpPr>
          <p:cNvPr id="7" name="Rectangle 6"/>
          <p:cNvSpPr/>
          <p:nvPr/>
        </p:nvSpPr>
        <p:spPr>
          <a:xfrm>
            <a:off x="533400" y="1029611"/>
            <a:ext cx="7772400" cy="399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sp>
        <p:nvSpPr>
          <p:cNvPr id="28" name="Picture Placeholder 27"/>
          <p:cNvSpPr>
            <a:spLocks noGrp="1"/>
          </p:cNvSpPr>
          <p:nvPr userDrawn="1">
            <p:ph type="pic" sz="quarter" idx="13"/>
          </p:nvPr>
        </p:nvSpPr>
        <p:spPr>
          <a:xfrm>
            <a:off x="533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 userDrawn="1">
            <p:ph type="pic" sz="quarter" idx="14"/>
          </p:nvPr>
        </p:nvSpPr>
        <p:spPr>
          <a:xfrm>
            <a:off x="533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 userDrawn="1">
            <p:ph type="pic" sz="quarter" idx="15"/>
          </p:nvPr>
        </p:nvSpPr>
        <p:spPr>
          <a:xfrm>
            <a:off x="4724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1" name="Picture Placeholder 27"/>
          <p:cNvSpPr>
            <a:spLocks noGrp="1"/>
          </p:cNvSpPr>
          <p:nvPr userDrawn="1">
            <p:ph type="pic" sz="quarter" idx="16"/>
          </p:nvPr>
        </p:nvSpPr>
        <p:spPr>
          <a:xfrm>
            <a:off x="4724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7"/>
          </p:nvPr>
        </p:nvSpPr>
        <p:spPr>
          <a:xfrm>
            <a:off x="1371600" y="18097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5" name="Content Placeholder 34"/>
          <p:cNvSpPr>
            <a:spLocks noGrp="1"/>
          </p:cNvSpPr>
          <p:nvPr userDrawn="1">
            <p:ph sz="quarter" idx="18"/>
          </p:nvPr>
        </p:nvSpPr>
        <p:spPr>
          <a:xfrm>
            <a:off x="1371600" y="2076450"/>
            <a:ext cx="2971800" cy="800100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6" name="Text Placeholder 32"/>
          <p:cNvSpPr>
            <a:spLocks noGrp="1"/>
          </p:cNvSpPr>
          <p:nvPr userDrawn="1">
            <p:ph type="body" sz="quarter" idx="19"/>
          </p:nvPr>
        </p:nvSpPr>
        <p:spPr>
          <a:xfrm>
            <a:off x="5562600" y="18097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4"/>
          <p:cNvSpPr>
            <a:spLocks noGrp="1"/>
          </p:cNvSpPr>
          <p:nvPr userDrawn="1">
            <p:ph sz="quarter" idx="20"/>
          </p:nvPr>
        </p:nvSpPr>
        <p:spPr>
          <a:xfrm>
            <a:off x="5562600" y="20764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8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1371600" y="31813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9" name="Content Placeholder 34"/>
          <p:cNvSpPr>
            <a:spLocks noGrp="1"/>
          </p:cNvSpPr>
          <p:nvPr userDrawn="1">
            <p:ph sz="quarter" idx="22"/>
          </p:nvPr>
        </p:nvSpPr>
        <p:spPr>
          <a:xfrm>
            <a:off x="1371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32"/>
          <p:cNvSpPr>
            <a:spLocks noGrp="1"/>
          </p:cNvSpPr>
          <p:nvPr userDrawn="1">
            <p:ph type="body" sz="quarter" idx="23"/>
          </p:nvPr>
        </p:nvSpPr>
        <p:spPr>
          <a:xfrm>
            <a:off x="5562600" y="31813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4"/>
          <p:cNvSpPr>
            <a:spLocks noGrp="1"/>
          </p:cNvSpPr>
          <p:nvPr userDrawn="1">
            <p:ph sz="quarter" idx="24"/>
          </p:nvPr>
        </p:nvSpPr>
        <p:spPr>
          <a:xfrm>
            <a:off x="5562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533400" y="1047750"/>
            <a:ext cx="1905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2590800" y="1047750"/>
            <a:ext cx="20574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4724400" y="1047750"/>
            <a:ext cx="1524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6400800" y="1047750"/>
            <a:ext cx="18288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533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533400" y="1047750"/>
            <a:ext cx="210312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3352800" y="1047750"/>
            <a:ext cx="21336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6248400" y="1047750"/>
            <a:ext cx="21336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33528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6248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599" y="1504950"/>
            <a:ext cx="3654357" cy="295275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800600" y="1504950"/>
            <a:ext cx="3733800" cy="2971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609600" y="1047750"/>
            <a:ext cx="2819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4800600" y="1047750"/>
            <a:ext cx="2819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PUT THE NAME OF YOUR COMPANY HERE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3619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533400" y="1619250"/>
            <a:ext cx="7848600" cy="2286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57200" y="1085850"/>
            <a:ext cx="8229600" cy="285750"/>
          </a:xfrm>
        </p:spPr>
        <p:txBody>
          <a:bodyPr>
            <a:noAutofit/>
          </a:bodyPr>
          <a:lstStyle>
            <a:lvl1pPr algn="l">
              <a:buNone/>
              <a:defRPr sz="1400" b="0">
                <a:latin typeface="Bebas Neue"/>
                <a:cs typeface="Bebas Neue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33400" y="4019550"/>
            <a:ext cx="7924800" cy="457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3"/>
          </p:nvPr>
        </p:nvSpPr>
        <p:spPr>
          <a:xfrm>
            <a:off x="53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20"/>
          <p:cNvSpPr>
            <a:spLocks noGrp="1"/>
          </p:cNvSpPr>
          <p:nvPr userDrawn="1">
            <p:ph type="body" sz="quarter" idx="14"/>
          </p:nvPr>
        </p:nvSpPr>
        <p:spPr>
          <a:xfrm>
            <a:off x="434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5"/>
          </p:nvPr>
        </p:nvSpPr>
        <p:spPr>
          <a:xfrm>
            <a:off x="53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20"/>
          <p:cNvSpPr>
            <a:spLocks noGrp="1"/>
          </p:cNvSpPr>
          <p:nvPr userDrawn="1">
            <p:ph type="body" sz="quarter" idx="16"/>
          </p:nvPr>
        </p:nvSpPr>
        <p:spPr>
          <a:xfrm>
            <a:off x="434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5"/>
          <p:cNvSpPr>
            <a:spLocks noGrp="1"/>
          </p:cNvSpPr>
          <p:nvPr userDrawn="1">
            <p:ph type="body" sz="quarter" idx="17"/>
          </p:nvPr>
        </p:nvSpPr>
        <p:spPr>
          <a:xfrm>
            <a:off x="533400" y="1123950"/>
            <a:ext cx="24384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7" name="Text Placeholder 25"/>
          <p:cNvSpPr>
            <a:spLocks noGrp="1"/>
          </p:cNvSpPr>
          <p:nvPr userDrawn="1">
            <p:ph type="body" sz="quarter" idx="18"/>
          </p:nvPr>
        </p:nvSpPr>
        <p:spPr>
          <a:xfrm>
            <a:off x="4343400" y="1123950"/>
            <a:ext cx="25146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9" name="Text Placeholder 25"/>
          <p:cNvSpPr>
            <a:spLocks noGrp="1"/>
          </p:cNvSpPr>
          <p:nvPr userDrawn="1">
            <p:ph type="body" sz="quarter" idx="20"/>
          </p:nvPr>
        </p:nvSpPr>
        <p:spPr>
          <a:xfrm>
            <a:off x="533400" y="2971800"/>
            <a:ext cx="25908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8" name="Text Placeholder 25"/>
          <p:cNvSpPr>
            <a:spLocks noGrp="1"/>
          </p:cNvSpPr>
          <p:nvPr userDrawn="1">
            <p:ph type="body" sz="quarter" idx="19"/>
          </p:nvPr>
        </p:nvSpPr>
        <p:spPr>
          <a:xfrm>
            <a:off x="4343400" y="2971800"/>
            <a:ext cx="25146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33400" y="1619250"/>
            <a:ext cx="4343400" cy="24765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009650"/>
            <a:ext cx="8077200" cy="3429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72200" y="17335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172200" y="20383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72200" y="23431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172200" y="26479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867400" y="31813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867400" y="34861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105400" y="17335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105400" y="20383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105400" y="23431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105400" y="26479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0" y="22971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22971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hlinkClick r:id="" action="ppaction://hlinkshowjump?jump=nextslide" highlightClick="1"/>
          </p:cNvPr>
          <p:cNvSpPr/>
          <p:nvPr userDrawn="1"/>
        </p:nvSpPr>
        <p:spPr>
          <a:xfrm>
            <a:off x="8382000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Oval 16">
            <a:hlinkClick r:id="" action="ppaction://hlinkshowjump?jump=previousslide" highlightClick="1"/>
          </p:cNvPr>
          <p:cNvSpPr/>
          <p:nvPr userDrawn="1"/>
        </p:nvSpPr>
        <p:spPr>
          <a:xfrm>
            <a:off x="8036087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 flipH="1">
            <a:off x="8122955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 userDrawn="1"/>
        </p:nvSpPr>
        <p:spPr>
          <a:xfrm>
            <a:off x="8473440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71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1371"/>
            <a:ext cx="4040188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715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51371"/>
            <a:ext cx="4041775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5446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009650" y="1882588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905250" y="1888519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800850" y="1888519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584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505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3754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0670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6925"/>
            <a:ext cx="1962121" cy="2495550"/>
          </a:xfrm>
          <a:prstGeom prst="rect">
            <a:avLst/>
          </a:prstGeom>
        </p:spPr>
      </p:pic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66800" y="1639761"/>
            <a:ext cx="1481328" cy="1905000"/>
          </a:xfrm>
        </p:spPr>
        <p:txBody>
          <a:bodyPr/>
          <a:lstStyle/>
          <a:p>
            <a:endParaRPr lang="en-JM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79" y="1354011"/>
            <a:ext cx="1962121" cy="2495550"/>
          </a:xfrm>
          <a:prstGeom prst="rect">
            <a:avLst/>
          </a:prstGeom>
        </p:spPr>
      </p:pic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3829079" y="1616847"/>
            <a:ext cx="1481328" cy="1905000"/>
          </a:xfrm>
        </p:spPr>
        <p:txBody>
          <a:bodyPr/>
          <a:lstStyle/>
          <a:p>
            <a:endParaRPr lang="en-JM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79" y="1354011"/>
            <a:ext cx="1962121" cy="2495550"/>
          </a:xfrm>
          <a:prstGeom prst="rect">
            <a:avLst/>
          </a:prstGeom>
        </p:spPr>
      </p:pic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648479" y="1616847"/>
            <a:ext cx="1481328" cy="1905000"/>
          </a:xfrm>
        </p:spPr>
        <p:txBody>
          <a:bodyPr/>
          <a:lstStyle/>
          <a:p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5814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4008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2186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134D-7C6B-4A7B-B28B-A8C75F870448}" type="slidenum">
              <a:rPr lang="en-JM" smtClean="0"/>
              <a:pPr/>
              <a:t>‹Nr.›</a:t>
            </a:fld>
            <a:endParaRPr lang="en-JM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0" y="60166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4694551"/>
            <a:ext cx="9144000" cy="46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hlinkClick r:id="" action="ppaction://hlinkshowjump?jump=nextslide" highlightClick="1"/>
          </p:cNvPr>
          <p:cNvSpPr/>
          <p:nvPr/>
        </p:nvSpPr>
        <p:spPr>
          <a:xfrm>
            <a:off x="8382000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/>
          <p:nvPr/>
        </p:nvSpPr>
        <p:spPr>
          <a:xfrm>
            <a:off x="8036087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 flipH="1">
            <a:off x="8122955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 userDrawn="1"/>
        </p:nvSpPr>
        <p:spPr>
          <a:xfrm>
            <a:off x="8473440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rgbClr val="7F7F7F"/>
                </a:solidFill>
                <a:latin typeface="Bebas Neue" pitchFamily="34" charset="0"/>
              </a:defRPr>
            </a:lvl1pPr>
          </a:lstStyle>
          <a:p>
            <a:r>
              <a:rPr lang="en-JM" dirty="0" smtClean="0"/>
              <a:t>PUT THE NAME OF YOUR COMPANY HERE</a:t>
            </a:r>
            <a:endParaRPr lang="en-JM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86" r:id="rId7"/>
    <p:sldLayoutId id="2147483685" r:id="rId8"/>
    <p:sldLayoutId id="2147483682" r:id="rId9"/>
    <p:sldLayoutId id="2147483681" r:id="rId10"/>
    <p:sldLayoutId id="2147483680" r:id="rId11"/>
    <p:sldLayoutId id="2147483677" r:id="rId12"/>
    <p:sldLayoutId id="2147483655" r:id="rId13"/>
    <p:sldLayoutId id="2147483688" r:id="rId14"/>
    <p:sldLayoutId id="2147483683" r:id="rId15"/>
    <p:sldLayoutId id="2147483661" r:id="rId16"/>
    <p:sldLayoutId id="2147483662" r:id="rId17"/>
    <p:sldLayoutId id="2147483679" r:id="rId18"/>
    <p:sldLayoutId id="2147483678" r:id="rId19"/>
    <p:sldLayoutId id="2147483670" r:id="rId20"/>
    <p:sldLayoutId id="2147483663" r:id="rId21"/>
    <p:sldLayoutId id="2147483664" r:id="rId22"/>
    <p:sldLayoutId id="2147483666" r:id="rId23"/>
    <p:sldLayoutId id="2147483667" r:id="rId24"/>
    <p:sldLayoutId id="2147483668" r:id="rId25"/>
    <p:sldLayoutId id="2147483669" r:id="rId26"/>
    <p:sldLayoutId id="2147483671" r:id="rId27"/>
    <p:sldLayoutId id="2147483672" r:id="rId28"/>
    <p:sldLayoutId id="2147483673" r:id="rId29"/>
    <p:sldLayoutId id="2147483674" r:id="rId30"/>
    <p:sldLayoutId id="2147483675" r:id="rId31"/>
    <p:sldLayoutId id="2147483676" r:id="rId32"/>
    <p:sldLayoutId id="2147483687" r:id="rId3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24" y="438150"/>
            <a:ext cx="5579389" cy="4114800"/>
          </a:xfrm>
          <a:prstGeom prst="rect">
            <a:avLst/>
          </a:prstGeom>
          <a:effectLst>
            <a:outerShdw dist="25400" dir="1800000" algn="tl" rotWithShape="0">
              <a:prstClr val="black">
                <a:alpha val="33000"/>
              </a:prstClr>
            </a:outerShdw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7816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99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762250"/>
            <a:ext cx="6400800" cy="342900"/>
          </a:xfrm>
        </p:spPr>
        <p:txBody>
          <a:bodyPr>
            <a:normAutofit fontScale="77500" lnSpcReduction="20000"/>
          </a:bodyPr>
          <a:lstStyle/>
          <a:p>
            <a:r>
              <a:rPr lang="en-JM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Bebas Neue"/>
              </a:rPr>
              <a:t>Stanislav </a:t>
            </a:r>
            <a:r>
              <a:rPr lang="en-JM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Bebas Neue"/>
              </a:rPr>
              <a:t>Sokol</a:t>
            </a:r>
            <a:r>
              <a:rPr lang="en-JM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Bebas Neue"/>
              </a:rPr>
              <a:t>, Dominik </a:t>
            </a:r>
            <a:r>
              <a:rPr lang="en-JM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Bebas Neue"/>
              </a:rPr>
              <a:t>Zipperle</a:t>
            </a:r>
            <a:r>
              <a:rPr lang="en-JM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Bebas Neue"/>
              </a:rPr>
              <a:t>, Louis </a:t>
            </a:r>
            <a:r>
              <a:rPr lang="en-JM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Bebas Neue"/>
              </a:rPr>
              <a:t>Steinkamp</a:t>
            </a:r>
            <a:endParaRPr lang="en-JM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Bebas Neue"/>
              <a:cs typeface="Bebas Neue"/>
            </a:endParaRPr>
          </a:p>
        </p:txBody>
      </p:sp>
      <p:sp>
        <p:nvSpPr>
          <p:cNvPr id="5" name="Oval 4">
            <a:hlinkClick r:id="" action="ppaction://hlinkshowjump?jump=nextslide" highlightClick="1"/>
          </p:cNvPr>
          <p:cNvSpPr/>
          <p:nvPr/>
        </p:nvSpPr>
        <p:spPr>
          <a:xfrm>
            <a:off x="4419600" y="357759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09800" y="1028700"/>
            <a:ext cx="4876800" cy="1619250"/>
            <a:chOff x="2209800" y="1981200"/>
            <a:chExt cx="4876800" cy="1371600"/>
          </a:xfrm>
        </p:grpSpPr>
        <p:sp>
          <p:nvSpPr>
            <p:cNvPr id="12" name="Rectangle 11"/>
            <p:cNvSpPr/>
            <p:nvPr/>
          </p:nvSpPr>
          <p:spPr>
            <a:xfrm>
              <a:off x="2209800" y="1981200"/>
              <a:ext cx="4876800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9800" y="2286000"/>
              <a:ext cx="1524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2286000"/>
              <a:ext cx="1524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667000" y="3143250"/>
            <a:ext cx="381000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400" dirty="0" smtClean="0">
                <a:solidFill>
                  <a:srgbClr val="0070C0"/>
                </a:solidFill>
                <a:latin typeface="BebasNEUE" pitchFamily="34" charset="0"/>
              </a:rPr>
              <a:t>GRUPPE 8</a:t>
            </a:r>
            <a:endParaRPr lang="en-JM" sz="1400" dirty="0">
              <a:solidFill>
                <a:srgbClr val="0070C0"/>
              </a:solidFill>
              <a:latin typeface="BebasNEU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43051"/>
            <a:ext cx="4572000" cy="953949"/>
          </a:xfrm>
        </p:spPr>
        <p:txBody>
          <a:bodyPr/>
          <a:lstStyle/>
          <a:p>
            <a:pPr algn="ctr"/>
            <a:r>
              <a:rPr lang="en-JM" sz="6000" dirty="0" smtClean="0">
                <a:solidFill>
                  <a:srgbClr val="0065B0"/>
                </a:solidFill>
                <a:latin typeface="Bebas Neue"/>
                <a:cs typeface="Bebas Neue"/>
              </a:rPr>
              <a:t>PASS</a:t>
            </a:r>
            <a:br>
              <a:rPr lang="en-JM" sz="6000" dirty="0" smtClean="0">
                <a:solidFill>
                  <a:srgbClr val="0065B0"/>
                </a:solidFill>
                <a:latin typeface="Bebas Neue"/>
                <a:cs typeface="Bebas Neue"/>
              </a:rPr>
            </a:br>
            <a:r>
              <a:rPr lang="en-JM" sz="1600" dirty="0" err="1" smtClean="0">
                <a:solidFill>
                  <a:srgbClr val="0065B0"/>
                </a:solidFill>
                <a:latin typeface="Bebas Neue"/>
                <a:cs typeface="Bebas Neue"/>
              </a:rPr>
              <a:t>Veranstaltungen</a:t>
            </a:r>
            <a:r>
              <a:rPr lang="en-JM" sz="1600" dirty="0">
                <a:solidFill>
                  <a:srgbClr val="0065B0"/>
                </a:solidFill>
                <a:latin typeface="Bebas Neue"/>
                <a:cs typeface="Bebas Neue"/>
              </a:rPr>
              <a:t> </a:t>
            </a:r>
            <a:r>
              <a:rPr lang="en-JM" sz="1600" dirty="0" err="1" smtClean="0">
                <a:solidFill>
                  <a:srgbClr val="0065B0"/>
                </a:solidFill>
                <a:latin typeface="Bebas Neue"/>
                <a:cs typeface="Bebas Neue"/>
              </a:rPr>
              <a:t>planen</a:t>
            </a:r>
            <a:r>
              <a:rPr lang="en-JM" sz="1600" dirty="0" smtClean="0">
                <a:solidFill>
                  <a:srgbClr val="0065B0"/>
                </a:solidFill>
                <a:latin typeface="Bebas Neue"/>
                <a:cs typeface="Bebas Neue"/>
              </a:rPr>
              <a:t> </a:t>
            </a:r>
            <a:r>
              <a:rPr lang="en-JM" sz="1600" dirty="0" err="1" smtClean="0">
                <a:solidFill>
                  <a:srgbClr val="0065B0"/>
                </a:solidFill>
                <a:latin typeface="Bebas Neue"/>
                <a:cs typeface="Bebas Neue"/>
              </a:rPr>
              <a:t>mit</a:t>
            </a:r>
            <a:r>
              <a:rPr lang="en-JM" sz="1600" dirty="0" smtClean="0">
                <a:solidFill>
                  <a:srgbClr val="0065B0"/>
                </a:solidFill>
                <a:latin typeface="Bebas Neue"/>
                <a:cs typeface="Bebas Neue"/>
              </a:rPr>
              <a:t> </a:t>
            </a:r>
            <a:r>
              <a:rPr lang="en-JM" sz="1600" dirty="0" err="1" smtClean="0">
                <a:solidFill>
                  <a:srgbClr val="0065B0"/>
                </a:solidFill>
                <a:latin typeface="Bebas Neue"/>
                <a:cs typeface="Bebas Neue"/>
              </a:rPr>
              <a:t>Erfolg</a:t>
            </a:r>
            <a:r>
              <a:rPr lang="en-JM" sz="1400" dirty="0" smtClean="0">
                <a:solidFill>
                  <a:srgbClr val="0065B0"/>
                </a:solidFill>
                <a:latin typeface="Bebas Neue"/>
                <a:cs typeface="Bebas Neue"/>
              </a:rPr>
              <a:t> </a:t>
            </a:r>
            <a:r>
              <a:rPr lang="en-JM" sz="6000" dirty="0" smtClean="0">
                <a:solidFill>
                  <a:srgbClr val="0065B0"/>
                </a:solidFill>
                <a:latin typeface="Bebas Neue"/>
                <a:cs typeface="Bebas Neue"/>
              </a:rPr>
              <a:t/>
            </a:r>
            <a:br>
              <a:rPr lang="en-JM" sz="6000" dirty="0" smtClean="0">
                <a:solidFill>
                  <a:srgbClr val="0065B0"/>
                </a:solidFill>
                <a:latin typeface="Bebas Neue"/>
                <a:cs typeface="Bebas Neue"/>
              </a:rPr>
            </a:br>
            <a:endParaRPr lang="en-JM" sz="2400" dirty="0">
              <a:solidFill>
                <a:srgbClr val="0065B0"/>
              </a:solidFill>
              <a:latin typeface="Bebas Neue"/>
              <a:cs typeface="Bebas Neue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556760" y="3691890"/>
            <a:ext cx="107653" cy="137160"/>
          </a:xfrm>
          <a:prstGeom prst="chevron">
            <a:avLst>
              <a:gd name="adj" fmla="val 79255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260600" y="20685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2260600" y="14287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6934200" y="20685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6934200" y="14287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>
                <a:cs typeface="Arial" pitchFamily="34" charset="0"/>
              </a:rPr>
              <a:t>PASS </a:t>
            </a:r>
            <a:r>
              <a:rPr lang="en-JM" dirty="0" smtClean="0">
                <a:solidFill>
                  <a:srgbClr val="0070C0"/>
                </a:solidFill>
                <a:cs typeface="Arial" pitchFamily="34" charset="0"/>
              </a:rPr>
              <a:t>ZIELGRUPPEN</a:t>
            </a:r>
            <a:endParaRPr lang="en-JM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DLS - SOFTWARE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81400" y="1543050"/>
            <a:ext cx="3048000" cy="1257300"/>
          </a:xfrm>
        </p:spPr>
        <p:txBody>
          <a:bodyPr/>
          <a:lstStyle/>
          <a:p>
            <a:pPr marL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JM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Veranstaltungsplanung</a:t>
            </a:r>
            <a:endParaRPr lang="en-JM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JM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Konfiguration</a:t>
            </a: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der </a:t>
            </a:r>
            <a:r>
              <a:rPr lang="en-JM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Bewertungen</a:t>
            </a:r>
            <a:endParaRPr lang="en-JM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JM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Kursmanagement</a:t>
            </a:r>
            <a:endParaRPr lang="en-JM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JM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09741" y="3619500"/>
            <a:ext cx="3048000" cy="914400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JM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Einfache</a:t>
            </a: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JM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Bewertung</a:t>
            </a:r>
            <a:endParaRPr lang="en-JM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JM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Übersicht</a:t>
            </a: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über die </a:t>
            </a:r>
            <a:r>
              <a:rPr lang="en-JM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Kursleistung</a:t>
            </a:r>
            <a:endParaRPr lang="en-JM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JM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JM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048000" y="3581400"/>
            <a:ext cx="3048000" cy="914400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JM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Kontrolle</a:t>
            </a: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des </a:t>
            </a:r>
            <a:r>
              <a:rPr lang="en-JM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eigenen</a:t>
            </a: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JM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Fortschritts</a:t>
            </a:r>
            <a:endParaRPr lang="en-JM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JM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581400" y="1123950"/>
            <a:ext cx="2438400" cy="32004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r>
              <a:rPr lang="en-JM" b="1" dirty="0" smtClean="0">
                <a:solidFill>
                  <a:schemeClr val="accent1">
                    <a:lumMod val="75000"/>
                  </a:schemeClr>
                </a:solidFill>
              </a:rPr>
              <a:t>DOZENT</a:t>
            </a:r>
            <a:endParaRPr lang="en-JM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09741" y="3181350"/>
            <a:ext cx="2514600" cy="320040"/>
          </a:xfrm>
          <a:solidFill>
            <a:schemeClr val="accent2">
              <a:lumMod val="75000"/>
            </a:schemeClr>
          </a:solidFill>
          <a:ln>
            <a:noFill/>
          </a:ln>
        </p:spPr>
        <p:txBody>
          <a:bodyPr/>
          <a:lstStyle/>
          <a:p>
            <a:r>
              <a:rPr lang="en-JM" dirty="0" smtClean="0"/>
              <a:t>PRÜFER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3048000" y="3181350"/>
            <a:ext cx="2590800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en-JM" dirty="0" smtClean="0"/>
              <a:t>STUDENT</a:t>
            </a:r>
            <a:endParaRPr lang="en-JM" dirty="0"/>
          </a:p>
        </p:txBody>
      </p:sp>
      <p:pic>
        <p:nvPicPr>
          <p:cNvPr id="1026" name="Picture 2" descr="http://www.dozent-werden.de/wp-content/uploads/2012/12/dozent-wissen-vermitteln-300x225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1667" y1="46222" x2="11667" y2="4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31" y="895350"/>
            <a:ext cx="2358369" cy="176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43150"/>
            <a:ext cx="2665503" cy="2334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de-DE" dirty="0" smtClean="0"/>
              <a:t>DOZENT </a:t>
            </a:r>
            <a:r>
              <a:rPr lang="de-DE" dirty="0" smtClean="0">
                <a:solidFill>
                  <a:srgbClr val="0070C0"/>
                </a:solidFill>
              </a:rPr>
              <a:t>BEWERTUNG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/>
              <a:t>DLS - SOFTWARE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3581400" y="3238500"/>
            <a:ext cx="1901952" cy="323850"/>
          </a:xfrm>
        </p:spPr>
        <p:txBody>
          <a:bodyPr/>
          <a:lstStyle/>
          <a:p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Rate </a:t>
            </a:r>
            <a:r>
              <a:rPr lang="de-D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Score</a:t>
            </a:r>
          </a:p>
          <a:p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9"/>
          </p:nvPr>
        </p:nvSpPr>
        <p:spPr>
          <a:xfrm>
            <a:off x="6400800" y="3238500"/>
            <a:ext cx="1901952" cy="323850"/>
          </a:xfrm>
        </p:spPr>
        <p:txBody>
          <a:bodyPr/>
          <a:lstStyle/>
          <a:p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Score </a:t>
            </a:r>
            <a:r>
              <a:rPr lang="de-D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Grade</a:t>
            </a:r>
          </a:p>
          <a:p>
            <a:endParaRPr lang="de-DE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1"/>
          </p:nvPr>
        </p:nvSpPr>
        <p:spPr>
          <a:xfrm>
            <a:off x="762000" y="3238500"/>
            <a:ext cx="1901952" cy="323850"/>
          </a:xfrm>
        </p:spPr>
        <p:txBody>
          <a:bodyPr/>
          <a:lstStyle/>
          <a:p>
            <a:r>
              <a:rPr lang="de-D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Hollistisch</a:t>
            </a:r>
            <a:endParaRPr lang="de-DE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6"/>
          </p:nvPr>
        </p:nvSpPr>
        <p:spPr>
          <a:xfrm>
            <a:off x="3581400" y="3486150"/>
            <a:ext cx="1901952" cy="990600"/>
          </a:xfrm>
        </p:spPr>
        <p:txBody>
          <a:bodyPr/>
          <a:lstStyle/>
          <a:p>
            <a:r>
              <a:rPr lang="en-JM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Beliebige</a:t>
            </a:r>
            <a:r>
              <a:rPr lang="en-JM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Verfeinerung</a:t>
            </a:r>
            <a:r>
              <a:rPr lang="en-JM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</a:t>
            </a:r>
            <a:endParaRPr lang="en-JM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JM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Grundscores</a:t>
            </a:r>
            <a:r>
              <a:rPr lang="en-JM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JM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JM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9"/>
          </p:nvPr>
        </p:nvSpPr>
        <p:spPr>
          <a:xfrm>
            <a:off x="762000" y="3486150"/>
            <a:ext cx="1901952" cy="990600"/>
          </a:xfrm>
        </p:spPr>
        <p:txBody>
          <a:bodyPr/>
          <a:lstStyle/>
          <a:p>
            <a:r>
              <a:rPr lang="en-JM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Zwei</a:t>
            </a:r>
            <a:r>
              <a:rPr lang="en-JM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Bereiche</a:t>
            </a:r>
            <a:endParaRPr lang="en-JM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JM" sz="105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JM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Grundscore</a:t>
            </a:r>
            <a:endParaRPr lang="en-JM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JM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838200" y="2683764"/>
            <a:ext cx="1828800" cy="268986"/>
          </a:xfrm>
        </p:spPr>
        <p:txBody>
          <a:bodyPr/>
          <a:lstStyle/>
          <a:p>
            <a:pPr algn="ctr"/>
            <a:r>
              <a:rPr lang="de-DE" sz="1300" dirty="0" smtClean="0"/>
              <a:t>H2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0"/>
          </p:nvPr>
        </p:nvSpPr>
        <p:spPr>
          <a:xfrm>
            <a:off x="3657600" y="2683764"/>
            <a:ext cx="1828800" cy="268986"/>
          </a:xfrm>
        </p:spPr>
        <p:txBody>
          <a:bodyPr/>
          <a:lstStyle/>
          <a:p>
            <a:pPr algn="ctr"/>
            <a:r>
              <a:rPr lang="de-DE" sz="1300" dirty="0" smtClean="0"/>
              <a:t>R2S</a:t>
            </a:r>
            <a:endParaRPr lang="de-DE" sz="13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477000" y="2683764"/>
            <a:ext cx="1828800" cy="268986"/>
          </a:xfrm>
        </p:spPr>
        <p:txBody>
          <a:bodyPr/>
          <a:lstStyle/>
          <a:p>
            <a:pPr algn="ctr"/>
            <a:r>
              <a:rPr lang="de-DE" sz="1300" dirty="0" smtClean="0"/>
              <a:t>S2G</a:t>
            </a:r>
            <a:endParaRPr lang="de-DE" sz="1300" dirty="0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4" b="8464"/>
          <a:stretch>
            <a:fillRect/>
          </a:stretch>
        </p:blipFill>
        <p:spPr>
          <a:xfrm>
            <a:off x="838200" y="1200150"/>
            <a:ext cx="1828800" cy="1518666"/>
          </a:xfrm>
        </p:spPr>
      </p:pic>
      <p:pic>
        <p:nvPicPr>
          <p:cNvPr id="21" name="Picture Placeholder 20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5"/>
          <a:stretch/>
        </p:blipFill>
        <p:spPr>
          <a:xfrm>
            <a:off x="3650751" y="1076281"/>
            <a:ext cx="1832601" cy="1648698"/>
          </a:xfrm>
        </p:spPr>
      </p:pic>
      <p:pic>
        <p:nvPicPr>
          <p:cNvPr id="25" name="Picture Placeholder 24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4" b="8464"/>
          <a:stretch>
            <a:fillRect/>
          </a:stretch>
        </p:blipFill>
        <p:spPr>
          <a:xfrm>
            <a:off x="6477000" y="1200150"/>
            <a:ext cx="1828800" cy="1519238"/>
          </a:xfrm>
        </p:spPr>
      </p:pic>
      <p:sp>
        <p:nvSpPr>
          <p:cNvPr id="23" name="Content Placeholder 11"/>
          <p:cNvSpPr>
            <a:spLocks noGrp="1"/>
          </p:cNvSpPr>
          <p:nvPr>
            <p:ph sz="quarter" idx="26"/>
          </p:nvPr>
        </p:nvSpPr>
        <p:spPr>
          <a:xfrm>
            <a:off x="6473825" y="3562350"/>
            <a:ext cx="1901952" cy="990600"/>
          </a:xfrm>
        </p:spPr>
        <p:txBody>
          <a:bodyPr/>
          <a:lstStyle/>
          <a:p>
            <a:r>
              <a:rPr lang="en-JM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 </a:t>
            </a:r>
            <a:r>
              <a:rPr lang="en-JM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wird</a:t>
            </a:r>
            <a:r>
              <a:rPr lang="en-JM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anhand</a:t>
            </a:r>
            <a:r>
              <a:rPr lang="en-JM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JM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Konfigurierter</a:t>
            </a:r>
            <a:r>
              <a:rPr lang="en-JM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Parameter</a:t>
            </a:r>
          </a:p>
          <a:p>
            <a:r>
              <a:rPr lang="en-JM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ermittelt</a:t>
            </a:r>
            <a:endParaRPr lang="en-JM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JM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PASS </a:t>
            </a:r>
            <a:r>
              <a:rPr lang="en-JM" dirty="0" smtClean="0">
                <a:solidFill>
                  <a:srgbClr val="0070C0"/>
                </a:solidFill>
              </a:rPr>
              <a:t>WEBANWENDUNG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/>
              <a:t>DLS - SOFTWARE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62600" y="1434346"/>
            <a:ext cx="2057400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pPr>
              <a:spcBef>
                <a:spcPts val="1125"/>
              </a:spcBef>
            </a:pPr>
            <a:r>
              <a:rPr lang="en-JM" dirty="0" smtClean="0">
                <a:solidFill>
                  <a:schemeClr val="bg1"/>
                </a:solidFill>
              </a:rPr>
              <a:t>ERREICHBARKEIT</a:t>
            </a:r>
            <a:endParaRPr lang="en-JM" sz="1600" b="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486400" y="1794710"/>
            <a:ext cx="2971800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Bewerten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Konfigurieren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und 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Fortschritt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beobachten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von </a:t>
            </a:r>
            <a:r>
              <a:rPr lang="en-JM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Ü</a:t>
            </a:r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berall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62600" y="3562350"/>
            <a:ext cx="1676399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en-JM" sz="1600" b="0" dirty="0" smtClean="0">
                <a:solidFill>
                  <a:schemeClr val="bg1"/>
                </a:solidFill>
                <a:latin typeface="Bebas Neue" pitchFamily="34" charset="0"/>
              </a:rPr>
              <a:t>SICHERHEIT</a:t>
            </a:r>
            <a:endParaRPr lang="en-JM" sz="1600" b="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486400" y="3882390"/>
            <a:ext cx="2971800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Hohe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Datensicherheit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62600" y="2479671"/>
            <a:ext cx="2057400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pPr>
              <a:spcBef>
                <a:spcPts val="1125"/>
              </a:spcBef>
            </a:pPr>
            <a:r>
              <a:rPr lang="en-JM" dirty="0" smtClean="0">
                <a:solidFill>
                  <a:schemeClr val="bg1"/>
                </a:solidFill>
              </a:rPr>
              <a:t>EINFACHHEIT</a:t>
            </a:r>
            <a:endParaRPr lang="en-JM" sz="1600" b="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486400" y="2840035"/>
            <a:ext cx="2971800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Intuitive </a:t>
            </a:r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Bedienung</a:t>
            </a:r>
            <a:endParaRPr lang="en-JM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  <a:p>
            <a:pPr marL="0" indent="0">
              <a:buNone/>
            </a:pPr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Klare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Struktur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  <a:p>
            <a:pPr marL="0" indent="0">
              <a:buNone/>
            </a:pP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4" b="9134"/>
          <a:stretch>
            <a:fillRect/>
          </a:stretch>
        </p:blipFill>
        <p:spPr>
          <a:xfrm>
            <a:off x="1828800" y="2124635"/>
            <a:ext cx="2209800" cy="1331386"/>
          </a:xfrm>
        </p:spPr>
      </p:pic>
    </p:spTree>
    <p:extLst>
      <p:ext uri="{BB962C8B-B14F-4D97-AF65-F5344CB8AC3E}">
        <p14:creationId xmlns:p14="http://schemas.microsoft.com/office/powerpoint/2010/main" val="143915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38150"/>
            <a:ext cx="7543800" cy="422672"/>
          </a:xfrm>
        </p:spPr>
        <p:txBody>
          <a:bodyPr/>
          <a:lstStyle/>
          <a:p>
            <a:r>
              <a:rPr lang="en-JM" dirty="0" smtClean="0">
                <a:solidFill>
                  <a:srgbClr val="262626"/>
                </a:solidFill>
              </a:rPr>
              <a:t>WAS </a:t>
            </a:r>
            <a:r>
              <a:rPr lang="en-JM" dirty="0" smtClean="0">
                <a:solidFill>
                  <a:srgbClr val="0070C0"/>
                </a:solidFill>
              </a:rPr>
              <a:t>BIETEN WIR AN 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/>
              <a:t>DLS - SOFTWARE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 anchor="t"/>
          <a:lstStyle/>
          <a:p>
            <a:r>
              <a:rPr lang="en-JM" sz="1700" b="0" dirty="0" smtClean="0">
                <a:solidFill>
                  <a:srgbClr val="0070C0"/>
                </a:solidFill>
                <a:latin typeface="Bebas Neue" pitchFamily="34" charset="0"/>
              </a:rPr>
              <a:t>ROBUST</a:t>
            </a:r>
            <a:endParaRPr lang="en-JM" sz="1700" b="0" dirty="0">
              <a:solidFill>
                <a:srgbClr val="0070C0"/>
              </a:solidFill>
              <a:latin typeface="Bebas Neue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1371600" y="2076450"/>
            <a:ext cx="2971800" cy="571500"/>
          </a:xfrm>
        </p:spPr>
        <p:txBody>
          <a:bodyPr/>
          <a:lstStyle/>
          <a:p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Back Up Plan</a:t>
            </a:r>
          </a:p>
          <a:p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Rechte</a:t>
            </a:r>
            <a:endParaRPr lang="en-JM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Sichten</a:t>
            </a:r>
            <a:endParaRPr lang="en-JM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JM" sz="1700" b="0" dirty="0" smtClean="0">
                <a:solidFill>
                  <a:srgbClr val="0070C0"/>
                </a:solidFill>
                <a:latin typeface="Bebas Neue" pitchFamily="34" charset="0"/>
              </a:rPr>
              <a:t>DYNAMISCH</a:t>
            </a:r>
            <a:endParaRPr lang="en-JM" sz="1700" b="0" dirty="0">
              <a:solidFill>
                <a:srgbClr val="0070C0"/>
              </a:solidFill>
              <a:latin typeface="Bebas Neue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Anpassbar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 die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wachsende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Anforderung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JM" sz="1700" dirty="0" smtClean="0"/>
              <a:t>MOBIL</a:t>
            </a:r>
            <a:endParaRPr lang="en-JM" sz="1700" b="0" dirty="0">
              <a:solidFill>
                <a:srgbClr val="0070C0"/>
              </a:solidFill>
              <a:latin typeface="Bebas Neue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Über Web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responsive Design</a:t>
            </a:r>
          </a:p>
          <a:p>
            <a:pPr>
              <a:spcBef>
                <a:spcPts val="0"/>
              </a:spcBef>
            </a:pPr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Zukunft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Apps</a:t>
            </a:r>
          </a:p>
          <a:p>
            <a:pPr>
              <a:spcBef>
                <a:spcPts val="0"/>
              </a:spcBef>
            </a:pP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JM" sz="1700" b="0" dirty="0" smtClean="0">
                <a:solidFill>
                  <a:srgbClr val="0070C0"/>
                </a:solidFill>
                <a:latin typeface="Bebas Neue" pitchFamily="34" charset="0"/>
              </a:rPr>
              <a:t>MODERN</a:t>
            </a:r>
            <a:endParaRPr lang="en-JM" sz="1700" b="0" dirty="0">
              <a:solidFill>
                <a:srgbClr val="0070C0"/>
              </a:solidFill>
              <a:latin typeface="Bebas Neue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Moderns Look and Feel</a:t>
            </a:r>
          </a:p>
          <a:p>
            <a:pPr>
              <a:spcBef>
                <a:spcPts val="0"/>
              </a:spcBef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Inspiration von Google Material Design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1083807"/>
            <a:ext cx="2057400" cy="29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JM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KREATIVE MITARBEITER</a:t>
            </a:r>
            <a:endParaRPr lang="en-JM" sz="1200" dirty="0">
              <a:solidFill>
                <a:schemeClr val="tx1">
                  <a:lumMod val="75000"/>
                  <a:lumOff val="25000"/>
                </a:schemeClr>
              </a:solidFill>
              <a:latin typeface="Bebas Neue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90800" y="1084828"/>
            <a:ext cx="205740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JM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SUPPORT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1084831"/>
            <a:ext cx="167640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JM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FLEXIBILITÄT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4600" y="1084828"/>
            <a:ext cx="198120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JM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INNOVATION</a:t>
            </a:r>
            <a:endParaRPr lang="en-JM" sz="1400" dirty="0">
              <a:solidFill>
                <a:schemeClr val="tx1">
                  <a:lumMod val="75000"/>
                  <a:lumOff val="2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590800" y="1028702"/>
            <a:ext cx="0" cy="400048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24600" y="1028702"/>
            <a:ext cx="0" cy="400048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48200" y="1047750"/>
            <a:ext cx="0" cy="399140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odditysoftware.com/__live/img/db-sql.pn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2" b="281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en/thumb/7/75/20110510-jsf-logo.tiff/lossless-page1-320px-20110510-jsf-logo.tiff.png"/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9" t="-37499" r="18799" b="19603"/>
          <a:stretch/>
        </p:blipFill>
        <p:spPr bwMode="auto">
          <a:xfrm>
            <a:off x="4724400" y="1657350"/>
            <a:ext cx="762000" cy="71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0.gstatic.com/images?q=tbn:ANd9GcRKT_j3_5KC8OZCF8QgHLcKdzrDFrorQqSZEU7AG60DetK4PJhMMQ"/>
          <p:cNvPicPr>
            <a:picLocks noGrp="1" noChangeAspect="1" noChangeArrowheads="1"/>
          </p:cNvPicPr>
          <p:nvPr>
            <p:ph type="pic" sz="quarter" idx="15"/>
          </p:nvPr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69" b="89952" l="12863" r="91286">
                        <a14:foregroundMark x1="29876" y1="31100" x2="33610" y2="56938"/>
                        <a14:foregroundMark x1="28631" y1="56938" x2="31535" y2="74641"/>
                        <a14:foregroundMark x1="31535" y1="74641" x2="31535" y2="74641"/>
                        <a14:foregroundMark x1="40249" y1="72249" x2="40249" y2="36842"/>
                        <a14:foregroundMark x1="30705" y1="55502" x2="40249" y2="74641"/>
                        <a14:foregroundMark x1="40249" y1="37799" x2="24896" y2="40191"/>
                        <a14:foregroundMark x1="30705" y1="30144" x2="30705" y2="30144"/>
                        <a14:foregroundMark x1="35685" y1="30144" x2="35685" y2="30144"/>
                        <a14:foregroundMark x1="91286" y1="37799" x2="91286" y2="37799"/>
                        <a14:foregroundMark x1="19087" y1="50239" x2="19087" y2="50239"/>
                        <a14:foregroundMark x1="45228" y1="46890" x2="45228" y2="46890"/>
                        <a14:foregroundMark x1="13278" y1="46890" x2="89212" y2="44498"/>
                        <a14:foregroundMark x1="87137" y1="33493" x2="87137" y2="33493"/>
                        <a14:foregroundMark x1="43983" y1="41148" x2="43983" y2="41148"/>
                        <a14:foregroundMark x1="76763" y1="39234" x2="69295" y2="46890"/>
                        <a14:foregroundMark x1="69295" y1="46890" x2="69295" y2="468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89" t="-21205" r="-1079" b="21205"/>
          <a:stretch/>
        </p:blipFill>
        <p:spPr bwMode="auto">
          <a:xfrm>
            <a:off x="4800600" y="3028950"/>
            <a:ext cx="762000" cy="71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aquawebtasarim.com/images/mobil-site-tasarimi.pn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096" r="-1159" b="-11838"/>
          <a:stretch/>
        </p:blipFill>
        <p:spPr bwMode="auto">
          <a:xfrm>
            <a:off x="533400" y="3181350"/>
            <a:ext cx="762000" cy="71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Down Arrow 23"/>
          <p:cNvSpPr/>
          <p:nvPr/>
        </p:nvSpPr>
        <p:spPr>
          <a:xfrm rot="17369473">
            <a:off x="4020984" y="2646394"/>
            <a:ext cx="484632" cy="9784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 rot="1196152">
            <a:off x="3758499" y="2949154"/>
            <a:ext cx="92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Z</a:t>
            </a:r>
            <a:r>
              <a:rPr lang="de-DE" sz="1400" dirty="0" smtClean="0">
                <a:solidFill>
                  <a:schemeClr val="bg1"/>
                </a:solidFill>
              </a:rPr>
              <a:t>ukunft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38150"/>
            <a:ext cx="7543800" cy="422672"/>
          </a:xfrm>
        </p:spPr>
        <p:txBody>
          <a:bodyPr/>
          <a:lstStyle/>
          <a:p>
            <a:r>
              <a:rPr lang="en-JM" dirty="0" smtClean="0">
                <a:solidFill>
                  <a:srgbClr val="262626"/>
                </a:solidFill>
              </a:rPr>
              <a:t>WAS </a:t>
            </a:r>
            <a:r>
              <a:rPr lang="en-JM" dirty="0" smtClean="0">
                <a:solidFill>
                  <a:srgbClr val="0070C0"/>
                </a:solidFill>
              </a:rPr>
              <a:t>BIETEN WIR AN 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/>
              <a:t>DLS - SOFTWARE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1371600" y="2419350"/>
            <a:ext cx="2209800" cy="228600"/>
          </a:xfrm>
        </p:spPr>
        <p:txBody>
          <a:bodyPr anchor="t"/>
          <a:lstStyle/>
          <a:p>
            <a:r>
              <a:rPr lang="en-JM" sz="1700" dirty="0" smtClean="0"/>
              <a:t>SICHERHEIT</a:t>
            </a:r>
            <a:endParaRPr lang="en-JM" sz="1700" b="0" dirty="0">
              <a:solidFill>
                <a:srgbClr val="0070C0"/>
              </a:solidFill>
              <a:latin typeface="Bebas Neue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1371600" y="2686050"/>
            <a:ext cx="2971800" cy="571500"/>
          </a:xfrm>
        </p:spPr>
        <p:txBody>
          <a:bodyPr/>
          <a:lstStyle/>
          <a:p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Verschlüsselung</a:t>
            </a:r>
            <a:r>
              <a:rPr lang="en-J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nach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PBKDF2 Standard</a:t>
            </a:r>
          </a:p>
          <a:p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62600" y="2419350"/>
            <a:ext cx="2514600" cy="228600"/>
          </a:xfrm>
        </p:spPr>
        <p:txBody>
          <a:bodyPr/>
          <a:lstStyle/>
          <a:p>
            <a:r>
              <a:rPr lang="en-JM" sz="1700" dirty="0" smtClean="0"/>
              <a:t>EINFACHE WARTUNG</a:t>
            </a:r>
            <a:endParaRPr lang="en-JM" sz="1700" b="0" dirty="0">
              <a:solidFill>
                <a:srgbClr val="0070C0"/>
              </a:solidFill>
              <a:latin typeface="Bebas Neue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562600" y="2686050"/>
            <a:ext cx="2971800" cy="8001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Wartung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aller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Daten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über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DBMS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1083807"/>
            <a:ext cx="2057400" cy="29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JM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KREATIVE MTARBEITER</a:t>
            </a:r>
            <a:endParaRPr lang="en-JM" sz="1200" dirty="0">
              <a:solidFill>
                <a:schemeClr val="tx1">
                  <a:lumMod val="75000"/>
                  <a:lumOff val="25000"/>
                </a:schemeClr>
              </a:solidFill>
              <a:latin typeface="Bebas Neue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90800" y="1084828"/>
            <a:ext cx="205740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JM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SUPPORT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1084831"/>
            <a:ext cx="167640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JM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FLEXIBILITÄT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4600" y="1084828"/>
            <a:ext cx="198120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JM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INNOVATION</a:t>
            </a:r>
            <a:endParaRPr lang="en-JM" sz="1400" dirty="0">
              <a:solidFill>
                <a:schemeClr val="tx1">
                  <a:lumMod val="75000"/>
                  <a:lumOff val="2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590800" y="1028702"/>
            <a:ext cx="0" cy="400048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24600" y="1028702"/>
            <a:ext cx="0" cy="400048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48200" y="1047750"/>
            <a:ext cx="0" cy="399140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67" y="2343150"/>
            <a:ext cx="613466" cy="71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0" y="2495550"/>
            <a:ext cx="762000" cy="49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15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MOMENTANER STAND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/>
              <a:t>DLS - SOFTWARE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19200"/>
            <a:ext cx="514350" cy="514350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876800" y="1238250"/>
            <a:ext cx="2667000" cy="533400"/>
          </a:xfrm>
        </p:spPr>
        <p:txBody>
          <a:bodyPr/>
          <a:lstStyle/>
          <a:p>
            <a:r>
              <a:rPr lang="de-DE" dirty="0" smtClean="0"/>
              <a:t>Datenbankdesign ist abgeschlossen</a:t>
            </a:r>
          </a:p>
          <a:p>
            <a:r>
              <a:rPr lang="de-DE" dirty="0" smtClean="0"/>
              <a:t>Datenbank ist implementiert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876800" y="1857780"/>
            <a:ext cx="2667000" cy="533400"/>
          </a:xfrm>
        </p:spPr>
        <p:txBody>
          <a:bodyPr/>
          <a:lstStyle/>
          <a:p>
            <a:r>
              <a:rPr lang="de-DE" dirty="0" smtClean="0"/>
              <a:t>DB Schnittstelle ist umgesetzt</a:t>
            </a:r>
          </a:p>
          <a:p>
            <a:r>
              <a:rPr lang="de-DE" dirty="0" smtClean="0"/>
              <a:t>DBMS implementiert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876800" y="2466975"/>
            <a:ext cx="2667000" cy="533400"/>
          </a:xfrm>
        </p:spPr>
        <p:txBody>
          <a:bodyPr/>
          <a:lstStyle/>
          <a:p>
            <a:r>
              <a:rPr lang="de-DE" dirty="0" smtClean="0"/>
              <a:t>Geschäftsprozesse und Rechenmodelle </a:t>
            </a:r>
          </a:p>
          <a:p>
            <a:r>
              <a:rPr lang="de-DE" dirty="0" smtClean="0"/>
              <a:t>ausgearbeitet und umgesetzt</a:t>
            </a:r>
          </a:p>
          <a:p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876800" y="3173998"/>
            <a:ext cx="2667000" cy="533400"/>
          </a:xfrm>
        </p:spPr>
        <p:txBody>
          <a:bodyPr/>
          <a:lstStyle/>
          <a:p>
            <a:r>
              <a:rPr lang="de-DE" dirty="0" smtClean="0"/>
              <a:t>Komplett umgesetzt</a:t>
            </a:r>
            <a:endParaRPr lang="de-DE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37"/>
          </p:nvPr>
        </p:nvSpPr>
        <p:spPr>
          <a:xfrm>
            <a:off x="2514600" y="1326148"/>
            <a:ext cx="2209800" cy="338554"/>
          </a:xfrm>
        </p:spPr>
        <p:txBody>
          <a:bodyPr/>
          <a:lstStyle/>
          <a:p>
            <a:pPr algn="ctr"/>
            <a:r>
              <a:rPr lang="de-DE" dirty="0" smtClean="0"/>
              <a:t>DB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8"/>
          </p:nvPr>
        </p:nvSpPr>
        <p:spPr>
          <a:xfrm>
            <a:off x="2514600" y="1954798"/>
            <a:ext cx="2209800" cy="338554"/>
          </a:xfrm>
        </p:spPr>
        <p:txBody>
          <a:bodyPr/>
          <a:lstStyle/>
          <a:p>
            <a:r>
              <a:rPr lang="de-DE" dirty="0" smtClean="0"/>
              <a:t>DB CONNECTION</a:t>
            </a:r>
            <a:endParaRPr lang="de-DE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39"/>
          </p:nvPr>
        </p:nvSpPr>
        <p:spPr>
          <a:xfrm>
            <a:off x="2514600" y="2564398"/>
            <a:ext cx="2209800" cy="338554"/>
          </a:xfrm>
        </p:spPr>
        <p:txBody>
          <a:bodyPr/>
          <a:lstStyle/>
          <a:p>
            <a:r>
              <a:rPr lang="de-DE" dirty="0" smtClean="0"/>
              <a:t>MODELLE</a:t>
            </a:r>
            <a:endParaRPr lang="de-DE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0"/>
          </p:nvPr>
        </p:nvSpPr>
        <p:spPr>
          <a:xfrm>
            <a:off x="2514600" y="3173998"/>
            <a:ext cx="2209800" cy="338554"/>
          </a:xfrm>
        </p:spPr>
        <p:txBody>
          <a:bodyPr/>
          <a:lstStyle/>
          <a:p>
            <a:r>
              <a:rPr lang="de-DE" dirty="0" smtClean="0"/>
              <a:t>GUI SCHNITTSTELLE</a:t>
            </a:r>
            <a:endParaRPr lang="de-DE" dirty="0"/>
          </a:p>
        </p:txBody>
      </p:sp>
      <p:pic>
        <p:nvPicPr>
          <p:cNvPr id="16" name="Content Placeholder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885950"/>
            <a:ext cx="514350" cy="514350"/>
          </a:xfrm>
          <a:prstGeom prst="rect">
            <a:avLst/>
          </a:prstGeom>
        </p:spPr>
      </p:pic>
      <p:pic>
        <p:nvPicPr>
          <p:cNvPr id="17" name="Content Placeholder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2514600"/>
            <a:ext cx="514350" cy="514350"/>
          </a:xfrm>
          <a:prstGeom prst="rect">
            <a:avLst/>
          </a:prstGeom>
        </p:spPr>
      </p:pic>
      <p:pic>
        <p:nvPicPr>
          <p:cNvPr id="18" name="Content Placeholder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3105150"/>
            <a:ext cx="514350" cy="514350"/>
          </a:xfrm>
          <a:prstGeom prst="rect">
            <a:avLst/>
          </a:prstGeom>
        </p:spPr>
      </p:pic>
      <p:sp>
        <p:nvSpPr>
          <p:cNvPr id="19" name="Text Placeholder 8"/>
          <p:cNvSpPr txBox="1">
            <a:spLocks/>
          </p:cNvSpPr>
          <p:nvPr/>
        </p:nvSpPr>
        <p:spPr>
          <a:xfrm>
            <a:off x="4876800" y="3802648"/>
            <a:ext cx="2667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Bereitgestellt</a:t>
            </a:r>
            <a:endParaRPr lang="de-DE" dirty="0"/>
          </a:p>
        </p:txBody>
      </p:sp>
      <p:sp>
        <p:nvSpPr>
          <p:cNvPr id="20" name="Content Placeholder 12"/>
          <p:cNvSpPr txBox="1">
            <a:spLocks/>
          </p:cNvSpPr>
          <p:nvPr/>
        </p:nvSpPr>
        <p:spPr>
          <a:xfrm>
            <a:off x="2514600" y="3802648"/>
            <a:ext cx="22098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none" lIns="91440" tIns="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0" kern="1200">
                <a:solidFill>
                  <a:schemeClr val="bg1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WEBSERVER</a:t>
            </a:r>
            <a:endParaRPr lang="de-DE" dirty="0"/>
          </a:p>
        </p:txBody>
      </p:sp>
      <p:pic>
        <p:nvPicPr>
          <p:cNvPr id="21" name="Content Placeholder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3733800"/>
            <a:ext cx="5143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2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smtClean="0"/>
              <a:t>ENTWICKLUNG </a:t>
            </a:r>
            <a:r>
              <a:rPr lang="en-JM" smtClean="0">
                <a:solidFill>
                  <a:srgbClr val="0070C0"/>
                </a:solidFill>
              </a:rPr>
              <a:t>ZUKUNFT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/>
              <a:t>DLS - SOFTWARE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09650" y="2279307"/>
            <a:ext cx="1352550" cy="1353312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JM" sz="1800" smtClean="0"/>
              <a:t>GUI</a:t>
            </a:r>
            <a:endParaRPr lang="en-JM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905250" y="2285238"/>
            <a:ext cx="1352550" cy="1353312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JM" sz="1800" smtClean="0"/>
              <a:t>UX/UI</a:t>
            </a:r>
            <a:endParaRPr lang="en-JM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6800850" y="2285238"/>
            <a:ext cx="1352550" cy="1353312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JM" sz="1800" smtClean="0"/>
              <a:t>TEST</a:t>
            </a:r>
            <a:endParaRPr lang="en-JM" sz="1800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808038" y="2644619"/>
            <a:ext cx="609600" cy="4572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/>
          </a:p>
        </p:txBody>
      </p:sp>
      <p:sp>
        <p:nvSpPr>
          <p:cNvPr id="12" name="Right Arrow 11"/>
          <p:cNvSpPr/>
          <p:nvPr/>
        </p:nvSpPr>
        <p:spPr>
          <a:xfrm rot="16200000">
            <a:off x="3657600" y="2644619"/>
            <a:ext cx="609600" cy="4572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/>
          </a:p>
        </p:txBody>
      </p:sp>
      <p:sp>
        <p:nvSpPr>
          <p:cNvPr id="13" name="Right Arrow 12"/>
          <p:cNvSpPr/>
          <p:nvPr/>
        </p:nvSpPr>
        <p:spPr>
          <a:xfrm rot="16200000">
            <a:off x="6553200" y="2601757"/>
            <a:ext cx="609600" cy="4572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/>
          </a:p>
        </p:txBody>
      </p:sp>
      <p:cxnSp>
        <p:nvCxnSpPr>
          <p:cNvPr id="14" name="Straight Connector 13"/>
          <p:cNvCxnSpPr/>
          <p:nvPr/>
        </p:nvCxnSpPr>
        <p:spPr>
          <a:xfrm>
            <a:off x="2971800" y="2190750"/>
            <a:ext cx="0" cy="182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67400" y="2190750"/>
            <a:ext cx="0" cy="182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133600" y="971550"/>
            <a:ext cx="37338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ENTWICKLUNG</a:t>
            </a:r>
            <a:endParaRPr lang="de-DE" dirty="0"/>
          </a:p>
        </p:txBody>
      </p:sp>
      <p:sp>
        <p:nvSpPr>
          <p:cNvPr id="17" name="Rectangle 16"/>
          <p:cNvSpPr/>
          <p:nvPr/>
        </p:nvSpPr>
        <p:spPr>
          <a:xfrm>
            <a:off x="5867400" y="977669"/>
            <a:ext cx="2667000" cy="609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TESTING</a:t>
            </a:r>
            <a:endParaRPr lang="de-DE" dirty="0"/>
          </a:p>
        </p:txBody>
      </p:sp>
      <p:sp>
        <p:nvSpPr>
          <p:cNvPr id="18" name="Rectangle 17"/>
          <p:cNvSpPr/>
          <p:nvPr/>
        </p:nvSpPr>
        <p:spPr>
          <a:xfrm>
            <a:off x="457200" y="979075"/>
            <a:ext cx="1676400" cy="60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19" name="Right Arrow 18"/>
          <p:cNvSpPr/>
          <p:nvPr/>
        </p:nvSpPr>
        <p:spPr>
          <a:xfrm rot="16200000">
            <a:off x="2976917" y="1576034"/>
            <a:ext cx="583677" cy="28911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9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Bildschirmpräsentation (16:9)</PresentationFormat>
  <Paragraphs>91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Bebas Neue</vt:lpstr>
      <vt:lpstr>BebasNEUE</vt:lpstr>
      <vt:lpstr>Calibri</vt:lpstr>
      <vt:lpstr>Courier New</vt:lpstr>
      <vt:lpstr>Wingdings</vt:lpstr>
      <vt:lpstr>Office Theme</vt:lpstr>
      <vt:lpstr>PowerPoint-Präsentation</vt:lpstr>
      <vt:lpstr>PASS Veranstaltungen planen mit Erfolg  </vt:lpstr>
      <vt:lpstr>PASS ZIELGRUPPEN</vt:lpstr>
      <vt:lpstr>DOZENT BEWERTUNG</vt:lpstr>
      <vt:lpstr>PASS WEBANWENDUNG</vt:lpstr>
      <vt:lpstr>WAS BIETEN WIR AN </vt:lpstr>
      <vt:lpstr>WAS BIETEN WIR AN </vt:lpstr>
      <vt:lpstr>MOMENTANER STAND</vt:lpstr>
      <vt:lpstr>ENTWICKLUNG ZUKUNFT</vt:lpstr>
      <vt:lpstr>PowerPoint-Präsentation</vt:lpstr>
    </vt:vector>
  </TitlesOfParts>
  <Company>LIME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adrienne.reynolds</dc:creator>
  <cp:lastModifiedBy>Dominik Zipperel</cp:lastModifiedBy>
  <cp:revision>213</cp:revision>
  <dcterms:created xsi:type="dcterms:W3CDTF">2011-12-26T17:46:32Z</dcterms:created>
  <dcterms:modified xsi:type="dcterms:W3CDTF">2014-11-20T07:47:01Z</dcterms:modified>
</cp:coreProperties>
</file>