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3500"/>
  <p:notesSz cx="6858000" cy="9144000"/>
  <p:embeddedFontLst>
    <p:embeddedFont>
      <p:font typeface="Rozha One" panose="02000000000000000000"/>
      <p:regular r:id="rId45"/>
    </p:embeddedFont>
    <p:embeddedFont>
      <p:font typeface="Manjari" panose="02000503000000000000"/>
      <p:regular r:id="rId46"/>
    </p:embeddedFont>
    <p:embeddedFont>
      <p:font typeface="Barlow" panose="00000500000000000000"/>
      <p:regular r:id="rId47"/>
    </p:embeddedFont>
    <p:embeddedFont>
      <p:font typeface="Barlow Condensed" panose="00000506000000000000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aj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2" name="Google Shape;66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6" name="Google Shape;806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3" name="Google Shape;883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4" name="Google Shape;894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4" name="Google Shape;904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5" name="Google Shape;945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6" name="Google Shape;966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7" name="Google Shape;977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8" name="Google Shape;988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0" name="Google Shape;1010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1" name="Google Shape;1021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1" name="Google Shape;1031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" name="Google Shape;1044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4" name="Google Shape;1054;p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5" name="Google Shape;1065;p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5" name="Google Shape;1075;p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9" name="Google Shape;1089;p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0" name="Google Shape;1100;p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0" name="Google Shape;1110;p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0" name="Google Shape;1120;p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5" name="Google Shape;69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0" name="Google Shape;790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" name="Google Shape;10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1" name="Google Shape;11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" name="Google Shape;1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40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40"/>
          <p:cNvSpPr txBox="1"/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" name="Google Shape;1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9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24" name="Google Shape;124;p49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5" name="Google Shape;125;p49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6" name="Google Shape;126;p49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27" name="Google Shape;127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49"/>
          <p:cNvSpPr txBox="1"/>
          <p:nvPr>
            <p:ph type="subTitle" idx="1"/>
          </p:nvPr>
        </p:nvSpPr>
        <p:spPr>
          <a:xfrm>
            <a:off x="1422550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29" name="Google Shape;129;p49"/>
          <p:cNvSpPr txBox="1"/>
          <p:nvPr>
            <p:ph type="subTitle" idx="2"/>
          </p:nvPr>
        </p:nvSpPr>
        <p:spPr>
          <a:xfrm>
            <a:off x="5035899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sp>
        <p:nvSpPr>
          <p:cNvPr id="130" name="Google Shape;130;p49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31" name="Google Shape;131;p49"/>
          <p:cNvSpPr txBox="1"/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32" name="Google Shape;132;p49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3" name="Google Shape;133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37" name="Google Shape;137;p50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38" name="Google Shape;138;p50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39" name="Google Shape;139;p50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40" name="Google Shape;140;p50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41" name="Google Shape;141;p5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2" name="Google Shape;142;p50"/>
          <p:cNvSpPr txBox="1"/>
          <p:nvPr>
            <p:ph type="body" idx="1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 panose="00000500000000000000"/>
              <a:buAutoNum type="arabicPeriod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50"/>
          <p:cNvSpPr txBox="1"/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4" name="Google Shape;144;p5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5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1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48" name="Google Shape;148;p51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49" name="Google Shape;149;p51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50" name="Google Shape;150;p51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51" name="Google Shape;151;p51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52" name="Google Shape;152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5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58" name="Google Shape;158;p5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59" name="Google Shape;159;p5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60" name="Google Shape;160;p5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61" name="Google Shape;161;p5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62" name="Google Shape;162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5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64" name="Google Shape;164;p52"/>
          <p:cNvSpPr txBox="1"/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65" name="Google Shape;165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3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69" name="Google Shape;169;p53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70" name="Google Shape;170;p53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71" name="Google Shape;171;p53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72" name="Google Shape;172;p53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73" name="Google Shape;173;p53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5" name="Google Shape;175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54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179" name="Google Shape;179;p54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80" name="Google Shape;180;p54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81" name="Google Shape;181;p54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182" name="Google Shape;182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54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" name="Google Shape;184;p54"/>
          <p:cNvSpPr txBox="1"/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5" name="Google Shape;185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5"/>
          <p:cNvSpPr txBox="1"/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91" name="Google Shape;191;p56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92" name="Google Shape;192;p56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93" name="Google Shape;193;p56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94" name="Google Shape;194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56"/>
          <p:cNvSpPr txBox="1"/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56"/>
          <p:cNvSpPr txBox="1"/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56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198" name="Google Shape;198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8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03" name="Google Shape;203;p58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4" name="Google Shape;204;p58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05" name="Google Shape;205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Google Shape;206;p5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7" name="Google Shape;207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58"/>
          <p:cNvSpPr txBox="1"/>
          <p:nvPr>
            <p:ph type="title" idx="2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10" name="Google Shape;210;p58"/>
          <p:cNvSpPr txBox="1"/>
          <p:nvPr>
            <p:ph type="subTitle" idx="1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58"/>
          <p:cNvSpPr txBox="1"/>
          <p:nvPr>
            <p:ph type="title" idx="3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12" name="Google Shape;212;p58"/>
          <p:cNvSpPr txBox="1"/>
          <p:nvPr>
            <p:ph type="subTitle" idx="4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58"/>
          <p:cNvSpPr txBox="1"/>
          <p:nvPr>
            <p:ph type="title" idx="5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14" name="Google Shape;214;p58"/>
          <p:cNvSpPr txBox="1"/>
          <p:nvPr>
            <p:ph type="subTitle" idx="6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9" name="Google Shape;19;p41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" name="Google Shape;20;p41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" name="Google Shape;2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" name="Google Shape;22;p41"/>
          <p:cNvSpPr txBox="1"/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type="title" idx="2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type="title" idx="3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type="title" idx="4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type="title" idx="5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type="title" idx="7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type="title" idx="8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type="subTitle" idx="1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41"/>
          <p:cNvSpPr txBox="1"/>
          <p:nvPr>
            <p:ph type="subTitle" idx="9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41"/>
          <p:cNvSpPr txBox="1"/>
          <p:nvPr>
            <p:ph type="subTitle" idx="13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type="subTitle" idx="14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41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" name="Google Shape;35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9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7" name="Google Shape;217;p59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18" name="Google Shape;218;p59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19" name="Google Shape;219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" name="Google Shape;220;p5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1" name="Google Shape;221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59"/>
          <p:cNvSpPr txBox="1"/>
          <p:nvPr>
            <p:ph type="title" idx="2"/>
          </p:nvPr>
        </p:nvSpPr>
        <p:spPr>
          <a:xfrm>
            <a:off x="707656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24" name="Google Shape;224;p59"/>
          <p:cNvSpPr txBox="1"/>
          <p:nvPr>
            <p:ph type="title" idx="3"/>
          </p:nvPr>
        </p:nvSpPr>
        <p:spPr>
          <a:xfrm>
            <a:off x="707650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25" name="Google Shape;225;p59"/>
          <p:cNvSpPr txBox="1"/>
          <p:nvPr>
            <p:ph type="subTitle" idx="1"/>
          </p:nvPr>
        </p:nvSpPr>
        <p:spPr>
          <a:xfrm>
            <a:off x="707650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59"/>
          <p:cNvSpPr txBox="1"/>
          <p:nvPr>
            <p:ph type="title" idx="4"/>
          </p:nvPr>
        </p:nvSpPr>
        <p:spPr>
          <a:xfrm>
            <a:off x="3397294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27" name="Google Shape;227;p59"/>
          <p:cNvSpPr txBox="1"/>
          <p:nvPr>
            <p:ph type="title" idx="5"/>
          </p:nvPr>
        </p:nvSpPr>
        <p:spPr>
          <a:xfrm>
            <a:off x="3397288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28" name="Google Shape;228;p59"/>
          <p:cNvSpPr txBox="1"/>
          <p:nvPr>
            <p:ph type="subTitle" idx="6"/>
          </p:nvPr>
        </p:nvSpPr>
        <p:spPr>
          <a:xfrm>
            <a:off x="3397288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59"/>
          <p:cNvSpPr txBox="1"/>
          <p:nvPr>
            <p:ph type="title" idx="7"/>
          </p:nvPr>
        </p:nvSpPr>
        <p:spPr>
          <a:xfrm>
            <a:off x="6086882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0" name="Google Shape;230;p59"/>
          <p:cNvSpPr txBox="1"/>
          <p:nvPr>
            <p:ph type="title" idx="8"/>
          </p:nvPr>
        </p:nvSpPr>
        <p:spPr>
          <a:xfrm>
            <a:off x="6086875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1" name="Google Shape;231;p59"/>
          <p:cNvSpPr txBox="1"/>
          <p:nvPr>
            <p:ph type="subTitle" idx="9"/>
          </p:nvPr>
        </p:nvSpPr>
        <p:spPr>
          <a:xfrm>
            <a:off x="6086875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59"/>
          <p:cNvSpPr txBox="1"/>
          <p:nvPr>
            <p:ph type="title" idx="13"/>
          </p:nvPr>
        </p:nvSpPr>
        <p:spPr>
          <a:xfrm>
            <a:off x="707656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3" name="Google Shape;233;p59"/>
          <p:cNvSpPr txBox="1"/>
          <p:nvPr>
            <p:ph type="title" idx="14"/>
          </p:nvPr>
        </p:nvSpPr>
        <p:spPr>
          <a:xfrm>
            <a:off x="707650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4" name="Google Shape;234;p59"/>
          <p:cNvSpPr txBox="1"/>
          <p:nvPr>
            <p:ph type="subTitle" idx="15"/>
          </p:nvPr>
        </p:nvSpPr>
        <p:spPr>
          <a:xfrm>
            <a:off x="707650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59"/>
          <p:cNvSpPr txBox="1"/>
          <p:nvPr>
            <p:ph type="title" idx="16"/>
          </p:nvPr>
        </p:nvSpPr>
        <p:spPr>
          <a:xfrm>
            <a:off x="3397294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6" name="Google Shape;236;p59"/>
          <p:cNvSpPr txBox="1"/>
          <p:nvPr>
            <p:ph type="title" idx="17"/>
          </p:nvPr>
        </p:nvSpPr>
        <p:spPr>
          <a:xfrm>
            <a:off x="3397288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7" name="Google Shape;237;p59"/>
          <p:cNvSpPr txBox="1"/>
          <p:nvPr>
            <p:ph type="subTitle" idx="18"/>
          </p:nvPr>
        </p:nvSpPr>
        <p:spPr>
          <a:xfrm>
            <a:off x="3397288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59"/>
          <p:cNvSpPr txBox="1"/>
          <p:nvPr>
            <p:ph type="title" idx="19"/>
          </p:nvPr>
        </p:nvSpPr>
        <p:spPr>
          <a:xfrm>
            <a:off x="6086882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9" name="Google Shape;239;p59"/>
          <p:cNvSpPr txBox="1"/>
          <p:nvPr>
            <p:ph type="title" idx="20"/>
          </p:nvPr>
        </p:nvSpPr>
        <p:spPr>
          <a:xfrm>
            <a:off x="6086875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40" name="Google Shape;240;p59"/>
          <p:cNvSpPr txBox="1"/>
          <p:nvPr>
            <p:ph type="subTitle" idx="21"/>
          </p:nvPr>
        </p:nvSpPr>
        <p:spPr>
          <a:xfrm>
            <a:off x="6086875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60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243" name="Google Shape;243;p60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244" name="Google Shape;244;p60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245" name="Google Shape;245;p60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246" name="Google Shape;246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7" name="Google Shape;247;p6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48" name="Google Shape;248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1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52" name="Google Shape;252;p61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53" name="Google Shape;253;p61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54" name="Google Shape;254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61">
            <a:hlinkClick r:id="rId3" action="ppaction://hlinksldjump"/>
          </p:cNvPr>
          <p:cNvSpPr txBox="1"/>
          <p:nvPr>
            <p:ph type="title"/>
          </p:nvPr>
        </p:nvSpPr>
        <p:spPr>
          <a:xfrm>
            <a:off x="713236" y="2503799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56" name="Google Shape;256;p61"/>
          <p:cNvSpPr txBox="1"/>
          <p:nvPr>
            <p:ph type="subTitle" idx="1"/>
          </p:nvPr>
        </p:nvSpPr>
        <p:spPr>
          <a:xfrm>
            <a:off x="713235" y="2996207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61"/>
          <p:cNvSpPr txBox="1"/>
          <p:nvPr>
            <p:ph type="title" idx="2"/>
          </p:nvPr>
        </p:nvSpPr>
        <p:spPr>
          <a:xfrm>
            <a:off x="6097308" y="2503800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58" name="Google Shape;258;p61"/>
          <p:cNvSpPr txBox="1"/>
          <p:nvPr>
            <p:ph type="subTitle" idx="3"/>
          </p:nvPr>
        </p:nvSpPr>
        <p:spPr>
          <a:xfrm>
            <a:off x="6097311" y="2996202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61"/>
          <p:cNvSpPr txBox="1"/>
          <p:nvPr>
            <p:ph type="title" idx="4"/>
          </p:nvPr>
        </p:nvSpPr>
        <p:spPr>
          <a:xfrm>
            <a:off x="3405610" y="2503801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60" name="Google Shape;260;p61"/>
          <p:cNvSpPr txBox="1"/>
          <p:nvPr>
            <p:ph type="subTitle" idx="5"/>
          </p:nvPr>
        </p:nvSpPr>
        <p:spPr>
          <a:xfrm>
            <a:off x="3405609" y="3000768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61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2" name="Google Shape;262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5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2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66" name="Google Shape;266;p62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67" name="Google Shape;267;p62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68" name="Google Shape;268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9" name="Google Shape;269;p62"/>
          <p:cNvSpPr txBox="1"/>
          <p:nvPr>
            <p:ph type="title"/>
          </p:nvPr>
        </p:nvSpPr>
        <p:spPr>
          <a:xfrm>
            <a:off x="5200938" y="345947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70" name="Google Shape;270;p62"/>
          <p:cNvSpPr txBox="1"/>
          <p:nvPr>
            <p:ph type="subTitle" idx="1"/>
          </p:nvPr>
        </p:nvSpPr>
        <p:spPr>
          <a:xfrm>
            <a:off x="5200924" y="3799476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62"/>
          <p:cNvSpPr txBox="1"/>
          <p:nvPr>
            <p:ph type="title" idx="2"/>
          </p:nvPr>
        </p:nvSpPr>
        <p:spPr>
          <a:xfrm>
            <a:off x="5200935" y="1353000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72" name="Google Shape;272;p62"/>
          <p:cNvSpPr txBox="1"/>
          <p:nvPr>
            <p:ph type="subTitle" idx="3"/>
          </p:nvPr>
        </p:nvSpPr>
        <p:spPr>
          <a:xfrm>
            <a:off x="5200924" y="1693001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62"/>
          <p:cNvSpPr txBox="1"/>
          <p:nvPr>
            <p:ph type="title" idx="4"/>
          </p:nvPr>
        </p:nvSpPr>
        <p:spPr>
          <a:xfrm>
            <a:off x="5200938" y="242741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74" name="Google Shape;274;p62"/>
          <p:cNvSpPr txBox="1"/>
          <p:nvPr>
            <p:ph type="subTitle" idx="5"/>
          </p:nvPr>
        </p:nvSpPr>
        <p:spPr>
          <a:xfrm>
            <a:off x="5200921" y="2769273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62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6" name="Google Shape;276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3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80" name="Google Shape;280;p63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81" name="Google Shape;281;p63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2" name="Google Shape;282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p63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4" name="Google Shape;284;p63"/>
          <p:cNvSpPr txBox="1"/>
          <p:nvPr>
            <p:ph type="title" idx="2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85" name="Google Shape;285;p63"/>
          <p:cNvSpPr txBox="1"/>
          <p:nvPr>
            <p:ph type="subTitle" idx="1"/>
          </p:nvPr>
        </p:nvSpPr>
        <p:spPr>
          <a:xfrm>
            <a:off x="149617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63"/>
          <p:cNvSpPr txBox="1"/>
          <p:nvPr>
            <p:ph type="title" idx="3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87" name="Google Shape;287;p63"/>
          <p:cNvSpPr txBox="1"/>
          <p:nvPr>
            <p:ph type="subTitle" idx="4"/>
          </p:nvPr>
        </p:nvSpPr>
        <p:spPr>
          <a:xfrm>
            <a:off x="1496175" y="3391207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63"/>
          <p:cNvSpPr txBox="1"/>
          <p:nvPr>
            <p:ph type="title" idx="5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89" name="Google Shape;289;p63"/>
          <p:cNvSpPr txBox="1"/>
          <p:nvPr>
            <p:ph type="subTitle" idx="6"/>
          </p:nvPr>
        </p:nvSpPr>
        <p:spPr>
          <a:xfrm>
            <a:off x="491512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63"/>
          <p:cNvSpPr txBox="1"/>
          <p:nvPr>
            <p:ph type="title" idx="7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91" name="Google Shape;291;p63"/>
          <p:cNvSpPr txBox="1"/>
          <p:nvPr>
            <p:ph type="subTitle" idx="8"/>
          </p:nvPr>
        </p:nvSpPr>
        <p:spPr>
          <a:xfrm>
            <a:off x="4915125" y="3389946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92" name="Google Shape;292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4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6" name="Google Shape;296;p64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97" name="Google Shape;297;p64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98" name="Google Shape;298;p6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9" name="Google Shape;299;p64"/>
          <p:cNvSpPr txBox="1"/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64"/>
          <p:cNvSpPr txBox="1"/>
          <p:nvPr>
            <p:ph type="subTitle" idx="1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1" name="Google Shape;301;p6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6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5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05" name="Google Shape;305;p65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06" name="Google Shape;306;p6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65"/>
          <p:cNvSpPr txBox="1"/>
          <p:nvPr>
            <p:ph type="title"/>
          </p:nvPr>
        </p:nvSpPr>
        <p:spPr>
          <a:xfrm>
            <a:off x="4215400" y="1558650"/>
            <a:ext cx="38883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65"/>
          <p:cNvSpPr txBox="1"/>
          <p:nvPr>
            <p:ph type="subTitle" idx="1"/>
          </p:nvPr>
        </p:nvSpPr>
        <p:spPr>
          <a:xfrm>
            <a:off x="4215396" y="3247925"/>
            <a:ext cx="38883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9" name="Google Shape;309;p6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6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6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13" name="Google Shape;313;p66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14" name="Google Shape;314;p66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15" name="Google Shape;315;p66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16" name="Google Shape;316;p6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6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318" name="Google Shape;318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6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7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22" name="Google Shape;322;p67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23" name="Google Shape;323;p67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24" name="Google Shape;324;p6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5" name="Google Shape;325;p6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26" name="Google Shape;326;p6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6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30" name="Google Shape;330;p68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31" name="Google Shape;331;p68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32" name="Google Shape;332;p6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3" name="Google Shape;333;p6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4" name="Google Shape;334;p6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6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9" name="Google Shape;39;p42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" name="Google Shape;40;p42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1" name="Google Shape;41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42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42"/>
          <p:cNvSpPr txBox="1"/>
          <p:nvPr>
            <p:ph type="title" idx="2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4" name="Google Shape;44;p42"/>
          <p:cNvSpPr txBox="1"/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42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46" name="Google Shape;46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9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38" name="Google Shape;338;p69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39" name="Google Shape;339;p69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40" name="Google Shape;340;p6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" name="Google Shape;341;p69"/>
          <p:cNvSpPr txBox="1"/>
          <p:nvPr>
            <p:ph type="title"/>
          </p:nvPr>
        </p:nvSpPr>
        <p:spPr>
          <a:xfrm>
            <a:off x="713229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42" name="Google Shape;342;p69"/>
          <p:cNvSpPr txBox="1"/>
          <p:nvPr>
            <p:ph type="subTitle" idx="1"/>
          </p:nvPr>
        </p:nvSpPr>
        <p:spPr>
          <a:xfrm>
            <a:off x="713231" y="17930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3" name="Google Shape;343;p69"/>
          <p:cNvSpPr txBox="1"/>
          <p:nvPr>
            <p:ph type="title" idx="2"/>
          </p:nvPr>
        </p:nvSpPr>
        <p:spPr>
          <a:xfrm>
            <a:off x="713244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type="subTitle" idx="3"/>
          </p:nvPr>
        </p:nvSpPr>
        <p:spPr>
          <a:xfrm>
            <a:off x="713231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9"/>
          <p:cNvSpPr txBox="1"/>
          <p:nvPr>
            <p:ph type="title" idx="4"/>
          </p:nvPr>
        </p:nvSpPr>
        <p:spPr>
          <a:xfrm>
            <a:off x="713247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46" name="Google Shape;346;p69"/>
          <p:cNvSpPr txBox="1"/>
          <p:nvPr>
            <p:ph type="subTitle" idx="5"/>
          </p:nvPr>
        </p:nvSpPr>
        <p:spPr>
          <a:xfrm>
            <a:off x="713250" y="2799005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9"/>
          <p:cNvSpPr txBox="1"/>
          <p:nvPr>
            <p:ph type="title" idx="6"/>
          </p:nvPr>
        </p:nvSpPr>
        <p:spPr>
          <a:xfrm>
            <a:off x="5895420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48" name="Google Shape;348;p69"/>
          <p:cNvSpPr txBox="1"/>
          <p:nvPr>
            <p:ph type="subTitle" idx="7"/>
          </p:nvPr>
        </p:nvSpPr>
        <p:spPr>
          <a:xfrm>
            <a:off x="5895424" y="27989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9" name="Google Shape;349;p69"/>
          <p:cNvSpPr txBox="1"/>
          <p:nvPr>
            <p:ph type="title" idx="8"/>
          </p:nvPr>
        </p:nvSpPr>
        <p:spPr>
          <a:xfrm>
            <a:off x="5895437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50" name="Google Shape;350;p69"/>
          <p:cNvSpPr txBox="1"/>
          <p:nvPr>
            <p:ph type="subTitle" idx="9"/>
          </p:nvPr>
        </p:nvSpPr>
        <p:spPr>
          <a:xfrm>
            <a:off x="5895435" y="1793090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1" name="Google Shape;351;p69"/>
          <p:cNvSpPr txBox="1"/>
          <p:nvPr>
            <p:ph type="title" idx="13"/>
          </p:nvPr>
        </p:nvSpPr>
        <p:spPr>
          <a:xfrm>
            <a:off x="5895437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52" name="Google Shape;352;p69"/>
          <p:cNvSpPr txBox="1"/>
          <p:nvPr>
            <p:ph type="subTitle" idx="14"/>
          </p:nvPr>
        </p:nvSpPr>
        <p:spPr>
          <a:xfrm>
            <a:off x="5895435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3" name="Google Shape;353;p69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4" name="Google Shape;354;p6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6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58" name="Google Shape;358;p70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59" name="Google Shape;359;p70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60" name="Google Shape;360;p7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70"/>
          <p:cNvSpPr txBox="1"/>
          <p:nvPr>
            <p:ph type="title" idx="2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63" name="Google Shape;363;p70"/>
          <p:cNvSpPr txBox="1"/>
          <p:nvPr>
            <p:ph type="subTitle" idx="1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4" name="Google Shape;364;p70"/>
          <p:cNvSpPr txBox="1"/>
          <p:nvPr>
            <p:ph type="title" idx="3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65" name="Google Shape;365;p70"/>
          <p:cNvSpPr txBox="1"/>
          <p:nvPr>
            <p:ph type="subTitle" idx="4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6" name="Google Shape;366;p70"/>
          <p:cNvSpPr txBox="1"/>
          <p:nvPr>
            <p:ph type="title" idx="5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67" name="Google Shape;367;p70"/>
          <p:cNvSpPr txBox="1"/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8" name="Google Shape;368;p70"/>
          <p:cNvSpPr txBox="1"/>
          <p:nvPr>
            <p:ph type="title" idx="7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69" name="Google Shape;369;p70"/>
          <p:cNvSpPr txBox="1"/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70" name="Google Shape;370;p7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1" name="Google Shape;371;p7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1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74" name="Google Shape;374;p71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75" name="Google Shape;375;p71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76" name="Google Shape;376;p71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77" name="Google Shape;377;p7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" name="Google Shape;378;p7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79" name="Google Shape;379;p7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p7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71"/>
          <p:cNvSpPr txBox="1"/>
          <p:nvPr>
            <p:ph type="subTitle" idx="1"/>
          </p:nvPr>
        </p:nvSpPr>
        <p:spPr>
          <a:xfrm>
            <a:off x="2014850" y="1937938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84" name="Google Shape;384;p72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85" name="Google Shape;385;p7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6" name="Google Shape;386;p7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87" name="Google Shape;387;p7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388;p7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9" name="Google Shape;389;p72"/>
          <p:cNvSpPr txBox="1"/>
          <p:nvPr>
            <p:ph type="subTitle" idx="1"/>
          </p:nvPr>
        </p:nvSpPr>
        <p:spPr>
          <a:xfrm>
            <a:off x="5163175" y="1938025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3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92" name="Google Shape;392;p73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93" name="Google Shape;393;p7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4" name="Google Shape;394;p7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7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6" name="Google Shape;396;p73"/>
          <p:cNvSpPr txBox="1"/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7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4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0" name="Google Shape;400;p74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1" name="Google Shape;401;p7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2" name="Google Shape;402;p7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7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4" name="Google Shape;404;p74"/>
          <p:cNvSpPr txBox="1"/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7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2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408" name="Google Shape;408;p7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409" name="Google Shape;409;p7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410" name="Google Shape;410;p7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411" name="Google Shape;411;p7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2" name="Google Shape;412;p7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7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75"/>
          <p:cNvSpPr txBox="1"/>
          <p:nvPr>
            <p:ph type="body" idx="1"/>
          </p:nvPr>
        </p:nvSpPr>
        <p:spPr>
          <a:xfrm>
            <a:off x="713225" y="1348475"/>
            <a:ext cx="7717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75"/>
          <p:cNvSpPr txBox="1"/>
          <p:nvPr>
            <p:ph type="title"/>
          </p:nvPr>
        </p:nvSpPr>
        <p:spPr>
          <a:xfrm>
            <a:off x="713250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18" name="Google Shape;418;p76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19" name="Google Shape;419;p76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0" name="Google Shape;420;p7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21" name="Google Shape;421;p7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7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76"/>
          <p:cNvSpPr txBox="1"/>
          <p:nvPr>
            <p:ph type="body" idx="1"/>
          </p:nvPr>
        </p:nvSpPr>
        <p:spPr>
          <a:xfrm>
            <a:off x="713225" y="1348475"/>
            <a:ext cx="7717500" cy="29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7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7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27" name="Google Shape;427;p77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8" name="Google Shape;428;p77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29" name="Google Shape;429;p77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30" name="Google Shape;430;p7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1" name="Google Shape;431;p7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32" name="Google Shape;432;p7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7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36" name="Google Shape;436;p78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37" name="Google Shape;437;p78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38" name="Google Shape;438;p78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39" name="Google Shape;439;p7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0" name="Google Shape;440;p7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1" name="Google Shape;441;p7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7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" name="Google Shape;50;p43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1" name="Google Shape;51;p43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2" name="Google Shape;52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43"/>
          <p:cNvSpPr txBox="1"/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4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5" name="Google Shape;55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9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5" name="Google Shape;445;p79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46" name="Google Shape;446;p79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47" name="Google Shape;447;p7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8" name="Google Shape;448;p7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9" name="Google Shape;449;p7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7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0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53" name="Google Shape;453;p80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54" name="Google Shape;454;p80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5" name="Google Shape;455;p8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6" name="Google Shape;456;p8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7" name="Google Shape;457;p8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8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1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61" name="Google Shape;461;p81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62" name="Google Shape;462;p81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63" name="Google Shape;463;p8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4" name="Google Shape;464;p8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5" name="Google Shape;465;p8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8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2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69" name="Google Shape;469;p82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70" name="Google Shape;470;p82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71" name="Google Shape;471;p82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72" name="Google Shape;472;p8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3" name="Google Shape;473;p8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74" name="Google Shape;474;p8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5" name="Google Shape;475;p8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_1_1_1_1_1_2_1_1_1_1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3"/>
          <p:cNvSpPr/>
          <p:nvPr/>
        </p:nvSpPr>
        <p:spPr>
          <a:xfrm rot="10800000" flipH="1">
            <a:off x="-111375" y="-1747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78" name="Google Shape;478;p83"/>
          <p:cNvSpPr/>
          <p:nvPr/>
        </p:nvSpPr>
        <p:spPr>
          <a:xfrm rot="10800000">
            <a:off x="-98900" y="-212225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79" name="Google Shape;479;p8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0" name="Google Shape;480;p8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81" name="Google Shape;481;p8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p8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1_1_1_1_1_1_2_1_1_1_1_1_1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84"/>
          <p:cNvGrpSpPr/>
          <p:nvPr/>
        </p:nvGrpSpPr>
        <p:grpSpPr>
          <a:xfrm>
            <a:off x="-149800" y="-124843"/>
            <a:ext cx="9350666" cy="5418150"/>
            <a:chOff x="-149800" y="-124843"/>
            <a:chExt cx="9350666" cy="5418150"/>
          </a:xfrm>
        </p:grpSpPr>
        <p:sp>
          <p:nvSpPr>
            <p:cNvPr id="485" name="Google Shape;485;p84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486" name="Google Shape;486;p8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487" name="Google Shape;487;p8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8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89" name="Google Shape;489;p8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0" name="Google Shape;490;p8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1_1_1_1_1_1_2_1_1_1_1_1_1_1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93" name="Google Shape;493;p8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94" name="Google Shape;494;p8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95" name="Google Shape;495;p8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6" name="Google Shape;496;p8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97" name="Google Shape;497;p8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8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_1_1_1_1_1_2_1_1_1_1_1_1_1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6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1" name="Google Shape;501;p86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02" name="Google Shape;502;p8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3" name="Google Shape;503;p86"/>
          <p:cNvSpPr txBox="1"/>
          <p:nvPr>
            <p:ph type="title"/>
          </p:nvPr>
        </p:nvSpPr>
        <p:spPr>
          <a:xfrm>
            <a:off x="713275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04" name="Google Shape;504;p8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8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CUSTOM_1_1_1_1_1_1_2_1_1_1_1_1_1_1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7"/>
          <p:cNvSpPr/>
          <p:nvPr/>
        </p:nvSpPr>
        <p:spPr>
          <a:xfrm rot="10800000" flipH="1">
            <a:off x="-74909" y="-62416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08" name="Google Shape;508;p87"/>
          <p:cNvSpPr/>
          <p:nvPr/>
        </p:nvSpPr>
        <p:spPr>
          <a:xfrm rot="10800000" flipH="1">
            <a:off x="1672891" y="1398241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9" name="Google Shape;509;p8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10" name="Google Shape;510;p8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1" name="Google Shape;511;p8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2" name="Google Shape;512;p8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CUSTOM_1_1_1_1_1_1_2_1_1_1_1_1_1_1_1_2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8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15" name="Google Shape;515;p88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16" name="Google Shape;516;p8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17" name="Google Shape;517;p8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p8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9" name="Google Shape;519;p8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9" name="Google Shape;59;p44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0" name="Google Shape;60;p44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1" name="Google Shape;61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44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3" name="Google Shape;63;p44"/>
          <p:cNvSpPr txBox="1"/>
          <p:nvPr>
            <p:ph type="subTitle" idx="1"/>
          </p:nvPr>
        </p:nvSpPr>
        <p:spPr>
          <a:xfrm>
            <a:off x="1557925" y="1849666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5" name="Google Shape;65;p44"/>
          <p:cNvSpPr txBox="1"/>
          <p:nvPr>
            <p:ph type="subTitle" idx="3"/>
          </p:nvPr>
        </p:nvSpPr>
        <p:spPr>
          <a:xfrm>
            <a:off x="5173352" y="1849660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44"/>
          <p:cNvSpPr txBox="1"/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7" name="Google Shape;67;p44"/>
          <p:cNvSpPr txBox="1"/>
          <p:nvPr>
            <p:ph type="subTitle" idx="5"/>
          </p:nvPr>
        </p:nvSpPr>
        <p:spPr>
          <a:xfrm>
            <a:off x="3252150" y="3219961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44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9" name="Google Shape;69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_1_1_1_1_1_2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9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22" name="Google Shape;522;p89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23" name="Google Shape;523;p89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24" name="Google Shape;524;p89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525" name="Google Shape;525;p8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6" name="Google Shape;526;p89"/>
          <p:cNvSpPr txBox="1"/>
          <p:nvPr>
            <p:ph type="title"/>
          </p:nvPr>
        </p:nvSpPr>
        <p:spPr>
          <a:xfrm>
            <a:off x="2764312" y="2746230"/>
            <a:ext cx="3615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89"/>
          <p:cNvSpPr txBox="1"/>
          <p:nvPr>
            <p:ph type="title" idx="2"/>
          </p:nvPr>
        </p:nvSpPr>
        <p:spPr>
          <a:xfrm>
            <a:off x="2764365" y="1148900"/>
            <a:ext cx="3615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28" name="Google Shape;528;p89"/>
          <p:cNvSpPr txBox="1"/>
          <p:nvPr>
            <p:ph type="subTitle" idx="1"/>
          </p:nvPr>
        </p:nvSpPr>
        <p:spPr>
          <a:xfrm>
            <a:off x="2764312" y="3590275"/>
            <a:ext cx="3615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9" name="Google Shape;529;p89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30" name="Google Shape;530;p8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p8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_1_1_1_1_1_2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0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34" name="Google Shape;534;p90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35" name="Google Shape;535;p90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36" name="Google Shape;536;p9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7" name="Google Shape;537;p90"/>
          <p:cNvSpPr txBox="1"/>
          <p:nvPr>
            <p:ph type="title"/>
          </p:nvPr>
        </p:nvSpPr>
        <p:spPr>
          <a:xfrm>
            <a:off x="4319913" y="2618205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8" name="Google Shape;538;p90"/>
          <p:cNvSpPr txBox="1"/>
          <p:nvPr>
            <p:ph type="title" idx="2"/>
          </p:nvPr>
        </p:nvSpPr>
        <p:spPr>
          <a:xfrm>
            <a:off x="4319967" y="1148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39" name="Google Shape;539;p90"/>
          <p:cNvSpPr txBox="1"/>
          <p:nvPr>
            <p:ph type="subTitle" idx="1"/>
          </p:nvPr>
        </p:nvSpPr>
        <p:spPr>
          <a:xfrm>
            <a:off x="4319913" y="34378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90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41" name="Google Shape;541;p9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2" name="Google Shape;542;p9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_1_1_1_1_1_2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45" name="Google Shape;545;p91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6" name="Google Shape;546;p9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7" name="Google Shape;547;p9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8" name="Google Shape;548;p91"/>
          <p:cNvSpPr txBox="1"/>
          <p:nvPr>
            <p:ph type="title"/>
          </p:nvPr>
        </p:nvSpPr>
        <p:spPr>
          <a:xfrm>
            <a:off x="839825" y="2798905"/>
            <a:ext cx="35691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91"/>
          <p:cNvSpPr txBox="1"/>
          <p:nvPr>
            <p:ph type="title" idx="2"/>
          </p:nvPr>
        </p:nvSpPr>
        <p:spPr>
          <a:xfrm>
            <a:off x="839877" y="1201575"/>
            <a:ext cx="35691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0" name="Google Shape;550;p91"/>
          <p:cNvSpPr txBox="1"/>
          <p:nvPr>
            <p:ph type="subTitle" idx="1"/>
          </p:nvPr>
        </p:nvSpPr>
        <p:spPr>
          <a:xfrm>
            <a:off x="839825" y="3642950"/>
            <a:ext cx="35691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1" name="Google Shape;551;p91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52" name="Google Shape;552;p9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9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1_1_1_1_1_1_2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2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56" name="Google Shape;556;p92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7" name="Google Shape;557;p92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8" name="Google Shape;558;p9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9" name="Google Shape;559;p92"/>
          <p:cNvSpPr txBox="1"/>
          <p:nvPr>
            <p:ph type="title"/>
          </p:nvPr>
        </p:nvSpPr>
        <p:spPr>
          <a:xfrm>
            <a:off x="3150162" y="2536338"/>
            <a:ext cx="28437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0" name="Google Shape;560;p92"/>
          <p:cNvSpPr txBox="1"/>
          <p:nvPr>
            <p:ph type="title" idx="2"/>
          </p:nvPr>
        </p:nvSpPr>
        <p:spPr>
          <a:xfrm>
            <a:off x="3150226" y="1104400"/>
            <a:ext cx="28437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1" name="Google Shape;561;p92"/>
          <p:cNvSpPr txBox="1"/>
          <p:nvPr>
            <p:ph type="subTitle" idx="1"/>
          </p:nvPr>
        </p:nvSpPr>
        <p:spPr>
          <a:xfrm>
            <a:off x="3150162" y="3791875"/>
            <a:ext cx="28437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2" name="Google Shape;562;p92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3" name="Google Shape;563;p9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4" name="Google Shape;564;p9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CUSTOM_1_1_1_1_1_1_2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3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7" name="Google Shape;567;p93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68" name="Google Shape;568;p93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9" name="Google Shape;569;p9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0" name="Google Shape;570;p93"/>
          <p:cNvSpPr txBox="1"/>
          <p:nvPr>
            <p:ph type="title"/>
          </p:nvPr>
        </p:nvSpPr>
        <p:spPr>
          <a:xfrm>
            <a:off x="3024350" y="2536338"/>
            <a:ext cx="30954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1" name="Google Shape;571;p93"/>
          <p:cNvSpPr txBox="1"/>
          <p:nvPr>
            <p:ph type="title" idx="2"/>
          </p:nvPr>
        </p:nvSpPr>
        <p:spPr>
          <a:xfrm>
            <a:off x="3024420" y="1104400"/>
            <a:ext cx="30954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72" name="Google Shape;572;p93"/>
          <p:cNvSpPr txBox="1"/>
          <p:nvPr>
            <p:ph type="subTitle" idx="1"/>
          </p:nvPr>
        </p:nvSpPr>
        <p:spPr>
          <a:xfrm>
            <a:off x="3024350" y="3791875"/>
            <a:ext cx="30954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3" name="Google Shape;573;p93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74" name="Google Shape;574;p9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" name="Google Shape;575;p9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CUSTOM_1_1_1_1_1_1_2_1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4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78" name="Google Shape;578;p94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79" name="Google Shape;579;p94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80" name="Google Shape;580;p9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1" name="Google Shape;581;p94"/>
          <p:cNvSpPr txBox="1"/>
          <p:nvPr>
            <p:ph type="title"/>
          </p:nvPr>
        </p:nvSpPr>
        <p:spPr>
          <a:xfrm>
            <a:off x="4416625" y="2536338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2" name="Google Shape;582;p94"/>
          <p:cNvSpPr txBox="1"/>
          <p:nvPr>
            <p:ph type="title" idx="2"/>
          </p:nvPr>
        </p:nvSpPr>
        <p:spPr>
          <a:xfrm>
            <a:off x="4416715" y="1104400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83" name="Google Shape;583;p94"/>
          <p:cNvSpPr txBox="1"/>
          <p:nvPr>
            <p:ph type="subTitle" idx="1"/>
          </p:nvPr>
        </p:nvSpPr>
        <p:spPr>
          <a:xfrm>
            <a:off x="4416625" y="3791875"/>
            <a:ext cx="401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4" name="Google Shape;584;p94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85" name="Google Shape;585;p9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6" name="Google Shape;586;p9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CUSTOM_1_1_1_1_1_1_2_1_1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5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89" name="Google Shape;589;p95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90" name="Google Shape;590;p95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91" name="Google Shape;591;p9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2" name="Google Shape;592;p95"/>
          <p:cNvSpPr txBox="1"/>
          <p:nvPr>
            <p:ph type="title"/>
          </p:nvPr>
        </p:nvSpPr>
        <p:spPr>
          <a:xfrm>
            <a:off x="811150" y="2524950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3" name="Google Shape;593;p95"/>
          <p:cNvSpPr txBox="1"/>
          <p:nvPr>
            <p:ph type="title" idx="2"/>
          </p:nvPr>
        </p:nvSpPr>
        <p:spPr>
          <a:xfrm>
            <a:off x="811240" y="1093013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94" name="Google Shape;594;p95"/>
          <p:cNvSpPr txBox="1"/>
          <p:nvPr>
            <p:ph type="subTitle" idx="1"/>
          </p:nvPr>
        </p:nvSpPr>
        <p:spPr>
          <a:xfrm>
            <a:off x="811150" y="3780488"/>
            <a:ext cx="4014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5" name="Google Shape;595;p95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96" name="Google Shape;596;p9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7" name="Google Shape;597;p9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96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600" name="Google Shape;600;p96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01" name="Google Shape;601;p96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02" name="Google Shape;602;p96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603" name="Google Shape;603;p96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</p:grpSp>
      <p:sp>
        <p:nvSpPr>
          <p:cNvPr id="604" name="Google Shape;604;p9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5" name="Google Shape;605;p96"/>
          <p:cNvSpPr txBox="1"/>
          <p:nvPr>
            <p:ph type="subTitle" idx="1"/>
          </p:nvPr>
        </p:nvSpPr>
        <p:spPr>
          <a:xfrm>
            <a:off x="136732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6" name="Google Shape;606;p96"/>
          <p:cNvSpPr txBox="1"/>
          <p:nvPr>
            <p:ph type="subTitle" idx="2"/>
          </p:nvPr>
        </p:nvSpPr>
        <p:spPr>
          <a:xfrm>
            <a:off x="467587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7" name="Google Shape;607;p96"/>
          <p:cNvSpPr txBox="1"/>
          <p:nvPr>
            <p:ph type="title"/>
          </p:nvPr>
        </p:nvSpPr>
        <p:spPr>
          <a:xfrm>
            <a:off x="1371550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608" name="Google Shape;608;p96"/>
          <p:cNvSpPr txBox="1"/>
          <p:nvPr>
            <p:ph type="title" idx="3"/>
          </p:nvPr>
        </p:nvSpPr>
        <p:spPr>
          <a:xfrm>
            <a:off x="4675875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609" name="Google Shape;609;p96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610" name="Google Shape;610;p9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9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7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14" name="Google Shape;614;p97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15" name="Google Shape;615;p97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16" name="Google Shape;616;p9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7" name="Google Shape;617;p97"/>
          <p:cNvSpPr txBox="1"/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618" name="Google Shape;618;p9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9" name="Google Shape;619;p9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20" name="Google Shape;620;p9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1" name="Google Shape;621;p9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98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624" name="Google Shape;624;p98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25" name="Google Shape;625;p98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26" name="Google Shape;626;p98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27" name="Google Shape;627;p98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28" name="Google Shape;628;p9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9" name="Google Shape;629;p98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0" name="Google Shape;630;p98"/>
          <p:cNvSpPr txBox="1"/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631" name="Google Shape;631;p98"/>
          <p:cNvSpPr txBox="1"/>
          <p:nvPr/>
        </p:nvSpPr>
        <p:spPr>
          <a:xfrm>
            <a:off x="2308225" y="3221200"/>
            <a:ext cx="45255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sr-Latn-RS" sz="11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CREDITS: This presentation template was created by </a:t>
            </a:r>
            <a:r>
              <a:rPr lang="sr-Latn-RS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3"/>
              </a:rPr>
              <a:t>Slidesgo</a:t>
            </a:r>
            <a:r>
              <a:rPr lang="sr-Latn-RS" sz="11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includes icons by </a:t>
            </a:r>
            <a:r>
              <a:rPr lang="sr-Latn-RS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4"/>
              </a:rPr>
              <a:t>Flaticon</a:t>
            </a:r>
            <a:r>
              <a:rPr lang="sr-Latn-RS" sz="11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infographics &amp; images by </a:t>
            </a:r>
            <a:r>
              <a:rPr lang="sr-Latn-RS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5"/>
              </a:rPr>
              <a:t>Freepik</a:t>
            </a:r>
            <a:r>
              <a:rPr lang="sr-Latn-RS" sz="11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cxnSp>
        <p:nvCxnSpPr>
          <p:cNvPr id="632" name="Google Shape;632;p9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3" name="Google Shape;633;p9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45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74" name="Google Shape;74;p45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75" name="Google Shape;75;p45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76" name="Google Shape;76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p45"/>
          <p:cNvSpPr txBox="1"/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78" name="Google Shape;78;p45"/>
          <p:cNvSpPr txBox="1"/>
          <p:nvPr>
            <p:ph type="subTitle" idx="1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45"/>
          <p:cNvSpPr txBox="1"/>
          <p:nvPr>
            <p:ph type="title" idx="2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80" name="Google Shape;80;p45"/>
          <p:cNvSpPr txBox="1"/>
          <p:nvPr>
            <p:ph type="subTitle" idx="3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45"/>
          <p:cNvSpPr txBox="1"/>
          <p:nvPr>
            <p:ph type="title" idx="4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82" name="Google Shape;82;p45"/>
          <p:cNvSpPr txBox="1"/>
          <p:nvPr>
            <p:ph type="subTitle" idx="5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45"/>
          <p:cNvSpPr txBox="1"/>
          <p:nvPr>
            <p:ph type="title" idx="6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84" name="Google Shape;84;p45"/>
          <p:cNvSpPr txBox="1"/>
          <p:nvPr>
            <p:ph type="subTitle" idx="7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45"/>
          <p:cNvSpPr txBox="1"/>
          <p:nvPr>
            <p:ph type="title" idx="8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86" name="Google Shape;86;p45"/>
          <p:cNvSpPr txBox="1"/>
          <p:nvPr>
            <p:ph type="subTitle" idx="9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45"/>
          <p:cNvSpPr txBox="1"/>
          <p:nvPr>
            <p:ph type="title" idx="13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88" name="Google Shape;88;p45"/>
          <p:cNvSpPr txBox="1"/>
          <p:nvPr>
            <p:ph type="subTitle" idx="14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9" name="Google Shape;89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45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99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636" name="Google Shape;636;p99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37" name="Google Shape;637;p99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38" name="Google Shape;638;p99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39" name="Google Shape;639;p9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0" name="Google Shape;640;p99"/>
          <p:cNvSpPr txBox="1"/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1" name="Google Shape;641;p9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2" name="Google Shape;642;p9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3" name="Google Shape;643;p9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0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46" name="Google Shape;646;p100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47" name="Google Shape;647;p100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48" name="Google Shape;648;p100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1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1" name="Google Shape;651;p101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2" name="Google Shape;652;p101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53" name="Google Shape;653;p10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2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6" name="Google Shape;656;p102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57" name="Google Shape;657;p102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8" name="Google Shape;658;p102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1_1_1_1_2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94" name="Google Shape;94;p46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95" name="Google Shape;95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46"/>
          <p:cNvSpPr txBox="1"/>
          <p:nvPr>
            <p:ph type="title"/>
          </p:nvPr>
        </p:nvSpPr>
        <p:spPr>
          <a:xfrm>
            <a:off x="1042450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46"/>
          <p:cNvSpPr txBox="1"/>
          <p:nvPr>
            <p:ph type="title" idx="2"/>
          </p:nvPr>
        </p:nvSpPr>
        <p:spPr>
          <a:xfrm>
            <a:off x="1042504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8" name="Google Shape;98;p46"/>
          <p:cNvSpPr txBox="1"/>
          <p:nvPr>
            <p:ph type="subTitle" idx="1"/>
          </p:nvPr>
        </p:nvSpPr>
        <p:spPr>
          <a:xfrm>
            <a:off x="1042450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46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00" name="Google Shape;100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_1_1_1_2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7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04" name="Google Shape;104;p47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05" name="Google Shape;105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47"/>
          <p:cNvSpPr txBox="1"/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47"/>
          <p:cNvSpPr txBox="1"/>
          <p:nvPr>
            <p:ph type="title" idx="2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8" name="Google Shape;108;p47"/>
          <p:cNvSpPr txBox="1"/>
          <p:nvPr>
            <p:ph type="subTitle" idx="1"/>
          </p:nvPr>
        </p:nvSpPr>
        <p:spPr>
          <a:xfrm>
            <a:off x="4444188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47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0" name="Google Shape;110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48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14" name="Google Shape;114;p48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115" name="Google Shape;115;p48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16" name="Google Shape;116;p48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17" name="Google Shape;117;p48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</p:grpSp>
      <p:sp>
        <p:nvSpPr>
          <p:cNvPr id="118" name="Google Shape;118;p4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4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120" name="Google Shape;120;p4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4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5" Type="http://schemas.openxmlformats.org/officeDocument/2006/relationships/theme" Target="../theme/theme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 panose="02000000000000000000"/>
              <a:buNone/>
              <a:defRPr sz="2800" b="0" i="0" u="none" strike="noStrike" cap="none">
                <a:solidFill>
                  <a:schemeClr val="dk2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 panose="02000503000000000000"/>
              <a:buChar char="●"/>
              <a:defRPr sz="18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●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●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r-Latn-RS" sz="4000">
                <a:solidFill>
                  <a:schemeClr val="dk1"/>
                </a:solidFill>
              </a:rPr>
              <a:t>2023</a:t>
            </a:r>
            <a:endParaRPr sz="4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r-Latn-RS" sz="4000"/>
              <a:t>Sistemi bazirani na znanju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6" name="Google Shape;666;p1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7" name="Google Shape;667;p1"/>
          <p:cNvSpPr txBox="1"/>
          <p:nvPr/>
        </p:nvSpPr>
        <p:spPr>
          <a:xfrm>
            <a:off x="3275965" y="3651885"/>
            <a:ext cx="386270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Knowledge based systems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"/>
          <p:cNvSpPr txBox="1"/>
          <p:nvPr>
            <p:ph type="body" idx="1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Ekspertski sistem koji koristi pravila i činjenice za donošenje odluka.</a:t>
            </a:r>
            <a:endParaRPr lang="sr-Latn-RS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Ulazni podaci na koje primenjujemo pravila i koji se sladište nazivaju se činjenice </a:t>
            </a:r>
            <a:r>
              <a:rPr lang="sr-Latn-RS" b="1">
                <a:solidFill>
                  <a:schemeClr val="dk2"/>
                </a:solidFill>
              </a:rPr>
              <a:t>(facts)</a:t>
            </a:r>
            <a:r>
              <a:rPr lang="sr-Latn-RS" b="1"/>
              <a:t>.</a:t>
            </a:r>
            <a:endParaRPr lang="sr-Latn-RS" b="1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Provera podataka (obrada) se uspostavlja pravilima  </a:t>
            </a:r>
            <a:r>
              <a:rPr lang="sr-Latn-RS" b="1">
                <a:solidFill>
                  <a:schemeClr val="dk2"/>
                </a:solidFill>
              </a:rPr>
              <a:t>(rules). </a:t>
            </a:r>
            <a:r>
              <a:rPr lang="sr-Latn-RS"/>
              <a:t>Da li podaci pripadaju datom scope-u, tj. da li zadovoljavaju dato pravilo?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09" name="Google Shape;809;p10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</a:t>
            </a:r>
            <a:br>
              <a:rPr lang="sr-Latn-RS">
                <a:solidFill>
                  <a:schemeClr val="dk1"/>
                </a:solidFill>
              </a:rPr>
            </a:br>
            <a:r>
              <a:rPr lang="sr-Latn-RS" i="1">
                <a:solidFill>
                  <a:schemeClr val="dk1"/>
                </a:solidFill>
              </a:rPr>
              <a:t>Rule Based Expert Systems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810" name="Google Shape;810;p1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1" name="Google Shape;811;p1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2" name="Google Shape;812;p1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3" name="Google Shape;813;p1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"/>
          <p:cNvSpPr txBox="1"/>
          <p:nvPr>
            <p:ph type="body" idx="1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Ako podaci zadovoljavaju dato pravilo oni mogu aktivirati sledeće pravilo i tako aktivirati izvršavanje lanca pravila. </a:t>
            </a:r>
            <a:endParaRPr lang="sr-Latn-RS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Načini izvršavanja lanca pravila:</a:t>
            </a:r>
            <a:endParaRPr lang="sr-Latn-RS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 b="1">
                <a:solidFill>
                  <a:schemeClr val="dk2"/>
                </a:solidFill>
              </a:rPr>
              <a:t>1. Forward chaining  </a:t>
            </a:r>
            <a:r>
              <a:rPr lang="sr-Latn-RS" b="1">
                <a:solidFill>
                  <a:schemeClr val="lt1"/>
                </a:solidFill>
              </a:rPr>
              <a:t>f</a:t>
            </a:r>
            <a:endParaRPr b="1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 b="1">
                <a:solidFill>
                  <a:schemeClr val="dk2"/>
                </a:solidFill>
              </a:rPr>
              <a:t>2. Backward chaining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19" name="Google Shape;819;p11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</a:t>
            </a:r>
            <a:br>
              <a:rPr lang="sr-Latn-RS">
                <a:solidFill>
                  <a:schemeClr val="dk1"/>
                </a:solidFill>
              </a:rPr>
            </a:br>
            <a:r>
              <a:rPr lang="sr-Latn-RS" i="1">
                <a:solidFill>
                  <a:schemeClr val="dk1"/>
                </a:solidFill>
              </a:rPr>
              <a:t>Rule Based Expert Systems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820" name="Google Shape;820;p1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1" name="Google Shape;821;p11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2" name="Google Shape;822;p1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3" name="Google Shape;823;p11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2"/>
          <p:cNvSpPr txBox="1"/>
          <p:nvPr>
            <p:ph type="body" idx="1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Forward chaining ili rezonovanje dedukcijom. Ovaj način rezonovanja vođen je podacima (prepoznaš činjenicu pa doneseš zaključak, ne zna se unapred problem koji se rešava),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29" name="Google Shape;829;p12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 - </a:t>
            </a:r>
            <a:r>
              <a:rPr lang="sr-Latn-RS" b="1">
                <a:solidFill>
                  <a:schemeClr val="dk2"/>
                </a:solidFill>
              </a:rPr>
              <a:t>Forward chaining</a:t>
            </a:r>
            <a:br>
              <a:rPr lang="sr-Latn-RS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</p:txBody>
      </p:sp>
      <p:sp>
        <p:nvSpPr>
          <p:cNvPr id="830" name="Google Shape;830;p1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1" name="Google Shape;831;p12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2" name="Google Shape;832;p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3" name="Google Shape;833;p1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"/>
          <p:cNvSpPr txBox="1"/>
          <p:nvPr>
            <p:ph type="body" idx="1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Backward chaining ili rezonovanje indukcijom. Ovaj način rezonovanja vođen je ciljem (rešava se talno određeni problem)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39" name="Google Shape;839;p13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 - </a:t>
            </a:r>
            <a:r>
              <a:rPr lang="sr-Latn-RS" b="1">
                <a:solidFill>
                  <a:schemeClr val="dk2"/>
                </a:solidFill>
              </a:rPr>
              <a:t>Backward chaining</a:t>
            </a:r>
            <a:br>
              <a:rPr lang="sr-Latn-RS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</p:txBody>
      </p:sp>
      <p:sp>
        <p:nvSpPr>
          <p:cNvPr id="840" name="Google Shape;840;p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1" name="Google Shape;841;p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2" name="Google Shape;842;p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3" name="Google Shape;843;p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4"/>
          <p:cNvSpPr txBox="1"/>
          <p:nvPr>
            <p:ph type="body" idx="1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Ekspertski sistemi oslanjaju se na bazu znanja</a:t>
            </a:r>
            <a:r>
              <a:rPr lang="sr-Latn-RS" b="1">
                <a:solidFill>
                  <a:schemeClr val="dk2"/>
                </a:solidFill>
              </a:rPr>
              <a:t> (knowledge-base)</a:t>
            </a:r>
            <a:r>
              <a:rPr lang="sr-Latn-RS"/>
              <a:t> i na rezoner </a:t>
            </a:r>
            <a:r>
              <a:rPr lang="sr-Latn-RS" b="1">
                <a:solidFill>
                  <a:schemeClr val="dk2"/>
                </a:solidFill>
              </a:rPr>
              <a:t>(rule engine)</a:t>
            </a:r>
            <a:r>
              <a:rPr lang="sr-Latn-RS"/>
              <a:t> koji uvek izvršava određene procedure rezonovanja koristeći bazu znanja i radnu memoriju </a:t>
            </a:r>
            <a:r>
              <a:rPr lang="sr-Latn-RS" b="1">
                <a:solidFill>
                  <a:schemeClr val="dk2"/>
                </a:solidFill>
              </a:rPr>
              <a:t>(facts)</a:t>
            </a:r>
            <a:r>
              <a:rPr lang="sr-Latn-RS"/>
              <a:t> kao ulaz.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49" name="Google Shape;849;p14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 </a:t>
            </a:r>
            <a:br>
              <a:rPr lang="sr-Latn-RS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</p:txBody>
      </p:sp>
      <p:sp>
        <p:nvSpPr>
          <p:cNvPr id="850" name="Google Shape;850;p1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1" name="Google Shape;851;p14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2" name="Google Shape;852;p1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3" name="Google Shape;853;p14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5"/>
          <p:cNvSpPr txBox="1"/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/>
              <a:t>DROOLS</a:t>
            </a:r>
            <a:endParaRPr lang="sr-Latn-RS"/>
          </a:p>
        </p:txBody>
      </p:sp>
      <p:sp>
        <p:nvSpPr>
          <p:cNvPr id="859" name="Google Shape;859;p15"/>
          <p:cNvSpPr txBox="1"/>
          <p:nvPr>
            <p:ph type="title" idx="2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sr-Latn-RS"/>
              <a:t>03</a:t>
            </a:r>
            <a:endParaRPr lang="sr-Latn-RS"/>
          </a:p>
        </p:txBody>
      </p:sp>
      <p:grpSp>
        <p:nvGrpSpPr>
          <p:cNvPr id="860" name="Google Shape;860;p15"/>
          <p:cNvGrpSpPr/>
          <p:nvPr/>
        </p:nvGrpSpPr>
        <p:grpSpPr>
          <a:xfrm>
            <a:off x="997463" y="1188550"/>
            <a:ext cx="2767450" cy="2766400"/>
            <a:chOff x="1780525" y="1444600"/>
            <a:chExt cx="2767450" cy="2766400"/>
          </a:xfrm>
        </p:grpSpPr>
        <p:cxnSp>
          <p:nvCxnSpPr>
            <p:cNvPr id="861" name="Google Shape;861;p15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2" name="Google Shape;862;p15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3" name="Google Shape;863;p15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4" name="Google Shape;864;p15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65" name="Google Shape;865;p1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6" name="Google Shape;866;p15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7" name="Google Shape;867;p1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8" name="Google Shape;868;p15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69" name="Google Shape;869;p15" descr="sss"/>
          <p:cNvPicPr preferRelativeResize="0"/>
          <p:nvPr/>
        </p:nvPicPr>
        <p:blipFill rotWithShape="1">
          <a:blip r:embed="rId1"/>
          <a:srcRect l="17631" r="20515"/>
          <a:stretch>
            <a:fillRect/>
          </a:stretch>
        </p:blipFill>
        <p:spPr>
          <a:xfrm>
            <a:off x="1080135" y="1492250"/>
            <a:ext cx="2655570" cy="205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Dokumentacija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5" name="Google Shape;875;p16"/>
          <p:cNvSpPr txBox="1"/>
          <p:nvPr/>
        </p:nvSpPr>
        <p:spPr>
          <a:xfrm>
            <a:off x="3238500" y="1837690"/>
            <a:ext cx="5780405" cy="108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handbook:</a:t>
            </a:r>
            <a:r>
              <a:rPr lang="sr-Latn-RS" sz="1400" b="0" i="0" u="none" strike="noStrike" cap="none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https://kiegroup.github.io/dmn-feel-handbook/#dmn-feel-handbook</a:t>
            </a:r>
            <a:endParaRPr sz="1400" b="0" i="0" u="none" strike="noStrike" cap="none">
              <a:solidFill>
                <a:srgbClr val="0070C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link : </a:t>
            </a:r>
            <a:r>
              <a:rPr lang="sr-Latn-RS" sz="1400" b="0" i="0" u="none" strike="noStrike" cap="none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https://docs.drools.org/7.</a:t>
            </a:r>
            <a:r>
              <a:rPr lang="sr-Latn-RS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49</a:t>
            </a:r>
            <a:r>
              <a:rPr lang="sr-Latn-RS" sz="1400" b="0" i="0" u="none" strike="noStrike" cap="none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.0.Final/drools-docs/html_single/#_droolsreleasenoteschapter</a:t>
            </a:r>
            <a:endParaRPr sz="1400" b="0" i="0" u="none" strike="noStrike" cap="none">
              <a:solidFill>
                <a:srgbClr val="0070C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70C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876" name="Google Shape;876;p1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7" name="Google Shape;877;p16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8" name="Google Shape;878;p1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9" name="Google Shape;879;p16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80" name="Google Shape;880;p16" descr="aaaa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0610" y="1275715"/>
            <a:ext cx="1795145" cy="26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Uputstvo za instalaciju</a:t>
            </a:r>
            <a:br>
              <a:rPr lang="sr-Latn-R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886" name="Google Shape;886;p17"/>
          <p:cNvSpPr txBox="1"/>
          <p:nvPr/>
        </p:nvSpPr>
        <p:spPr>
          <a:xfrm>
            <a:off x="3238500" y="1837697"/>
            <a:ext cx="57804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link za VS Code:</a:t>
            </a:r>
            <a:r>
              <a:rPr lang="sr-Latn-RS" sz="1400" b="0" i="0" u="none" strike="noStrike" cap="none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https://www.youtube.com/watch?v=Cc1Id2Cd8LU</a:t>
            </a:r>
            <a:br>
              <a:rPr lang="sr-Latn-RS" sz="1400" b="0" i="0" u="none" strike="noStrike" cap="none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</a:b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Requrements za Windows: git bash</a:t>
            </a:r>
            <a:b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</a:b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Verzija: Bilo koja FINAL (poželjno poslednja)</a:t>
            </a:r>
            <a:endParaRPr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link za ECLIPSE : </a:t>
            </a:r>
            <a:r>
              <a:rPr lang="sr-Latn-RS" sz="1400" b="0" i="0" u="none" strike="noStrike" cap="none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https://wwu-pi.github.io/tutorials/lectures/lsp/030_install_drools.</a:t>
            </a:r>
            <a:r>
              <a:rPr lang="sr-Latn-RS" sz="1400" b="0" i="0" u="none" strike="noStrike" cap="none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html</a:t>
            </a:r>
            <a:endParaRPr sz="1400" b="0" i="0" u="none" strike="noStrike" cap="none">
              <a:solidFill>
                <a:srgbClr val="0070C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>
              <a:solidFill>
                <a:srgbClr val="0070C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887" name="Google Shape;887;p1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8" name="Google Shape;888;p17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9" name="Google Shape;889;p1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0" name="Google Shape;890;p17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91" name="Google Shape;891;p17" descr="ttt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650" y="156337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8"/>
          <p:cNvSpPr txBox="1"/>
          <p:nvPr>
            <p:ph type="body" idx="1"/>
          </p:nvPr>
        </p:nvSpPr>
        <p:spPr>
          <a:xfrm>
            <a:off x="1071245" y="1404620"/>
            <a:ext cx="6858000" cy="244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Business Rule Management System (BRMS)</a:t>
            </a:r>
            <a:endParaRPr lang="sr-Latn-RS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 b="1">
                <a:solidFill>
                  <a:srgbClr val="3B3B3B"/>
                </a:solidFill>
              </a:rPr>
              <a:t>Open Source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Red Hat/ JBOSS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JAVA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Implementira prošireni</a:t>
            </a:r>
            <a:r>
              <a:rPr lang="sr-Latn-RS">
                <a:solidFill>
                  <a:schemeClr val="dk2"/>
                </a:solidFill>
              </a:rPr>
              <a:t> </a:t>
            </a:r>
            <a:r>
              <a:rPr lang="sr-Latn-RS" b="1">
                <a:solidFill>
                  <a:srgbClr val="3B3B3B"/>
                </a:solidFill>
              </a:rPr>
              <a:t>RETE algoritam.</a:t>
            </a:r>
            <a:endParaRPr b="1">
              <a:solidFill>
                <a:srgbClr val="3B3B3B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Drools je deo KIE ekosistema. Kie je ekosistem open source projekata fokusiranih na automatizaciji poslovanja.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7" name="Google Shape;897;p18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DROOLS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898" name="Google Shape;898;p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9" name="Google Shape;899;p18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0" name="Google Shape;900;p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1" name="Google Shape;901;p18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9"/>
          <p:cNvSpPr txBox="1"/>
          <p:nvPr>
            <p:ph type="body" idx="1"/>
          </p:nvPr>
        </p:nvSpPr>
        <p:spPr>
          <a:xfrm>
            <a:off x="1102150" y="1322677"/>
            <a:ext cx="6858000" cy="3238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1">
              <a:solidFill>
                <a:srgbClr val="3B3B3B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b="1">
              <a:solidFill>
                <a:srgbClr val="3B3B3B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b="1">
              <a:solidFill>
                <a:srgbClr val="3B3B3B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b="1">
              <a:solidFill>
                <a:srgbClr val="3B3B3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 b="1">
                <a:solidFill>
                  <a:srgbClr val="48BFE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rules tell the Rule Engine what action to take when certain condit</a:t>
            </a:r>
            <a:r>
              <a:rPr lang="en-US" altLang="sr-Latn-RS" b="1">
                <a:solidFill>
                  <a:srgbClr val="48BFE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sr-Latn-RS" b="1">
                <a:solidFill>
                  <a:srgbClr val="48BFE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 are met.</a:t>
            </a:r>
            <a:endParaRPr b="1">
              <a:solidFill>
                <a:srgbClr val="48BFE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 b="1">
                <a:solidFill>
                  <a:srgbClr val="608BA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Rule engine applies the rules to the facts.</a:t>
            </a:r>
            <a:endParaRPr b="1">
              <a:solidFill>
                <a:srgbClr val="608BA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Rule Engine takes the specified action on the rules that fired to outcome object or action.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07" name="Google Shape;907;p19"/>
          <p:cNvSpPr txBox="1"/>
          <p:nvPr>
            <p:ph type="title"/>
          </p:nvPr>
        </p:nvSpPr>
        <p:spPr>
          <a:xfrm>
            <a:off x="1589190" y="615585"/>
            <a:ext cx="5567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DROOLS -  Kako se pretprocesiraju pravila?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08" name="Google Shape;908;p1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9" name="Google Shape;909;p19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0" name="Google Shape;910;p1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1" name="Google Shape;911;p19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2" name="Google Shape;912;p19"/>
          <p:cNvSpPr/>
          <p:nvPr/>
        </p:nvSpPr>
        <p:spPr>
          <a:xfrm>
            <a:off x="3838360" y="1817330"/>
            <a:ext cx="1656000" cy="936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6D82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Rule Engine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3" name="Google Shape;913;p19"/>
          <p:cNvSpPr/>
          <p:nvPr/>
        </p:nvSpPr>
        <p:spPr>
          <a:xfrm>
            <a:off x="1318045" y="1808440"/>
            <a:ext cx="1440300" cy="450300"/>
          </a:xfrm>
          <a:prstGeom prst="roundRect">
            <a:avLst>
              <a:gd name="adj" fmla="val 16667"/>
            </a:avLst>
          </a:prstGeom>
          <a:solidFill>
            <a:srgbClr val="D7F1F8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Rule Set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4" name="Google Shape;914;p19"/>
          <p:cNvSpPr/>
          <p:nvPr/>
        </p:nvSpPr>
        <p:spPr>
          <a:xfrm>
            <a:off x="1318045" y="2393275"/>
            <a:ext cx="1440300" cy="450300"/>
          </a:xfrm>
          <a:prstGeom prst="roundRect">
            <a:avLst>
              <a:gd name="adj" fmla="val 16667"/>
            </a:avLst>
          </a:prstGeom>
          <a:solidFill>
            <a:srgbClr val="D7F1F8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Facts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5" name="Google Shape;915;p19"/>
          <p:cNvSpPr/>
          <p:nvPr/>
        </p:nvSpPr>
        <p:spPr>
          <a:xfrm>
            <a:off x="2959520" y="1961475"/>
            <a:ext cx="6045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F8FB"/>
          </a:solidFill>
          <a:ln w="25400" cap="flat" cmpd="sng">
            <a:solidFill>
              <a:srgbClr val="73A1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6" name="Google Shape;916;p19"/>
          <p:cNvSpPr/>
          <p:nvPr/>
        </p:nvSpPr>
        <p:spPr>
          <a:xfrm>
            <a:off x="2974125" y="2465665"/>
            <a:ext cx="6045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F8FB"/>
          </a:solidFill>
          <a:ln w="25400" cap="flat" cmpd="sng">
            <a:solidFill>
              <a:srgbClr val="73A1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7" name="Google Shape;917;p19"/>
          <p:cNvSpPr txBox="1"/>
          <p:nvPr/>
        </p:nvSpPr>
        <p:spPr>
          <a:xfrm>
            <a:off x="2902370" y="1654770"/>
            <a:ext cx="66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input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8" name="Google Shape;918;p19"/>
          <p:cNvSpPr/>
          <p:nvPr/>
        </p:nvSpPr>
        <p:spPr>
          <a:xfrm>
            <a:off x="6862865" y="1961475"/>
            <a:ext cx="1440300" cy="542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4C50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Output (object or action)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9" name="Google Shape;919;p19"/>
          <p:cNvSpPr/>
          <p:nvPr/>
        </p:nvSpPr>
        <p:spPr>
          <a:xfrm>
            <a:off x="5854485" y="2160230"/>
            <a:ext cx="6045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F8FB"/>
          </a:solidFill>
          <a:ln w="25400" cap="flat" cmpd="sng">
            <a:solidFill>
              <a:srgbClr val="73A1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0" name="Google Shape;920;p19"/>
          <p:cNvSpPr txBox="1"/>
          <p:nvPr/>
        </p:nvSpPr>
        <p:spPr>
          <a:xfrm>
            <a:off x="5797970" y="1808440"/>
            <a:ext cx="69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output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SADRŽAJ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3" name="Google Shape;673;p2"/>
          <p:cNvSpPr txBox="1"/>
          <p:nvPr>
            <p:ph type="title" idx="5"/>
          </p:nvPr>
        </p:nvSpPr>
        <p:spPr>
          <a:xfrm>
            <a:off x="1115695" y="221170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EKSPERTSKI SISTEMI</a:t>
            </a:r>
            <a:endParaRPr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4" name="Google Shape;674;p2"/>
          <p:cNvSpPr txBox="1"/>
          <p:nvPr>
            <p:ph type="title"/>
          </p:nvPr>
        </p:nvSpPr>
        <p:spPr>
          <a:xfrm>
            <a:off x="1484927" y="365185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/>
              <a:t>EKSPERTSKI SISTEMI BAZIRANI NA PRAVILIMA</a:t>
            </a:r>
            <a:endParaRPr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5" name="Google Shape;675;p2"/>
          <p:cNvSpPr txBox="1"/>
          <p:nvPr>
            <p:ph type="title" idx="2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01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6" name="Google Shape;676;p2"/>
          <p:cNvSpPr txBox="1"/>
          <p:nvPr>
            <p:ph type="title" idx="3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02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7" name="Google Shape;677;p2"/>
          <p:cNvSpPr txBox="1"/>
          <p:nvPr>
            <p:ph type="title" idx="6"/>
          </p:nvPr>
        </p:nvSpPr>
        <p:spPr>
          <a:xfrm>
            <a:off x="5436235" y="2211705"/>
            <a:ext cx="2399665" cy="3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DROOLS</a:t>
            </a:r>
            <a:endParaRPr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8" name="Google Shape;678;p2"/>
          <p:cNvSpPr txBox="1"/>
          <p:nvPr>
            <p:ph type="title" idx="7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sr-Latn-RS">
                <a:solidFill>
                  <a:schemeClr val="accent1"/>
                </a:solidFill>
              </a:rPr>
              <a:t>3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9" name="Google Shape;679;p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0" name="Google Shape;680;p2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1" name="Google Shape;681;p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2" name="Google Shape;682;p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0"/>
          <p:cNvSpPr txBox="1"/>
          <p:nvPr>
            <p:ph type="body" idx="1"/>
          </p:nvPr>
        </p:nvSpPr>
        <p:spPr>
          <a:xfrm>
            <a:off x="251460" y="1275715"/>
            <a:ext cx="4391660" cy="244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Pravila se definisu u okviru .drl fajlova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.drl fajlovi su statički resursi i smeštaju se u okviru src/main/resources direktorijuma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Svako .drl fajl ima opštu strukturu prikazanu na slici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6" name="Google Shape;926;p20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Struktura .DRL fajlova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27" name="Google Shape;927;p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8" name="Google Shape;928;p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9" name="Google Shape;929;p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0" name="Google Shape;930;p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31" name="Google Shape;931;p20" descr="slika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2000" y="1203960"/>
            <a:ext cx="4382135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1"/>
          <p:cNvSpPr txBox="1"/>
          <p:nvPr>
            <p:ph type="body" idx="1"/>
          </p:nvPr>
        </p:nvSpPr>
        <p:spPr>
          <a:xfrm>
            <a:off x="251460" y="1275715"/>
            <a:ext cx="4391660" cy="244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sr-Latn-RS">
                <a:solidFill>
                  <a:schemeClr val="dk1"/>
                </a:solidFill>
              </a:rPr>
              <a:t>Opšta sturuktura: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Definicija paketa: Kao u Javi  definiše se paket za pravila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Import sekcija: Potrebno je importovati sve klase koje će biti iskorišćene za realizaciju pravila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(Opciono) sekcija za deklaraciju tipova i događaja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Pravila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7" name="Google Shape;937;p21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Struktura .DRL fajlova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38" name="Google Shape;938;p2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9" name="Google Shape;939;p21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0" name="Google Shape;940;p2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1" name="Google Shape;941;p21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42" name="Google Shape;942;p21" descr="slika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2000" y="1203960"/>
            <a:ext cx="4382135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2"/>
          <p:cNvSpPr txBox="1"/>
          <p:nvPr>
            <p:ph type="body" idx="1"/>
          </p:nvPr>
        </p:nvSpPr>
        <p:spPr>
          <a:xfrm>
            <a:off x="251460" y="1275715"/>
            <a:ext cx="4391660" cy="244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Conditions se pišu uz pomoć DRL  jezika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LHS pravila se sastoji od conditional elements, koji služe kao filteri da definišu uslove koje Facts trebaju da zadovolje kako bi se pravilo izvršilo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RHS pravila sadrži posledice aktiviranja pravila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8" name="Google Shape;948;p22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Struktura pravila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49" name="Google Shape;949;p2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0" name="Google Shape;950;p22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1" name="Google Shape;951;p2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2" name="Google Shape;952;p2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3" name="Google Shape;953;p22"/>
          <p:cNvSpPr txBox="1"/>
          <p:nvPr/>
        </p:nvSpPr>
        <p:spPr>
          <a:xfrm>
            <a:off x="4787900" y="1419860"/>
            <a:ext cx="4391660" cy="316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 panose="02000503000000000000"/>
              <a:buNone/>
            </a:pPr>
            <a:r>
              <a:rPr lang="sr-Latn-RS" sz="1200" b="1" i="0" u="none" strike="noStrike" cap="none">
                <a:solidFill>
                  <a:srgbClr val="C0000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rule </a:t>
            </a:r>
            <a:r>
              <a:rPr lang="sr-Latn-RS" sz="1200" b="1" i="0" u="none" strike="noStrike" cap="none">
                <a:solidFill>
                  <a:srgbClr val="00B05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″name″</a:t>
            </a:r>
            <a:endParaRPr sz="12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 panose="02000503000000000000"/>
              <a:buNone/>
            </a:pPr>
            <a:r>
              <a:rPr lang="sr-Latn-RS" sz="1200" b="1" i="0" u="none" strike="noStrike" cap="none">
                <a:solidFill>
                  <a:srgbClr val="C0000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            when</a:t>
            </a:r>
            <a:endParaRPr sz="12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 panose="02000503000000000000"/>
              <a:buNone/>
            </a:pPr>
            <a:r>
              <a:rPr lang="sr-Latn-RS"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	(Conditions) – also called Left Hand Side of the 	Rule (LHS)</a:t>
            </a:r>
            <a:endParaRPr sz="12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 panose="02000503000000000000"/>
              <a:buNone/>
            </a:pPr>
            <a:r>
              <a:rPr lang="sr-Latn-RS" sz="1200" b="1" i="0" u="none" strike="noStrike" cap="none">
                <a:solidFill>
                  <a:srgbClr val="C0000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             then</a:t>
            </a:r>
            <a:endParaRPr sz="12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 panose="02000503000000000000"/>
              <a:buNone/>
            </a:pPr>
            <a:r>
              <a:rPr lang="sr-Latn-RS"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	(Actions/Consequence) – also called Right Hand 	Side of the  Rule (RHS)</a:t>
            </a:r>
            <a:endParaRPr sz="12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 panose="02000503000000000000"/>
              <a:buNone/>
            </a:pPr>
            <a:r>
              <a:rPr lang="sr-Latn-RS" sz="1200" b="1" i="0" u="none" strike="noStrike" cap="none">
                <a:solidFill>
                  <a:srgbClr val="C0000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end</a:t>
            </a:r>
            <a:endParaRPr sz="1200" b="1" i="0" u="none" strike="noStrike" cap="none">
              <a:solidFill>
                <a:srgbClr val="C0000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3"/>
          <p:cNvSpPr txBox="1"/>
          <p:nvPr>
            <p:ph type="body" idx="1"/>
          </p:nvPr>
        </p:nvSpPr>
        <p:spPr>
          <a:xfrm>
            <a:off x="251460" y="1275715"/>
            <a:ext cx="8498840" cy="244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Pravila bi trebalo da budu što jednostavnija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Kompleksna pravila po mogućnosti razdvojiti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Pravila bi trebalo da budu nezavisna (bez eksplicitnih poziva iz drugih pravila)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Povezivanja pravila se vrši dodavanjem informacija o domenu pravila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Primer: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When we get a signal from a fire alarm, we infer that there is a fire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When there is a fire, we call the fire department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When the fire department is present, we let them in to do their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9" name="Google Shape;959;p23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i="1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Saveti za pisanje pravila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0" name="Google Shape;960;p2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1" name="Google Shape;961;p2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3" name="Google Shape;963;p2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4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69" name="Google Shape;969;p2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0" name="Google Shape;970;p24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1" name="Google Shape;971;p2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2" name="Google Shape;972;p24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3" name="Google Shape;973;p24"/>
          <p:cNvSpPr txBox="1"/>
          <p:nvPr>
            <p:ph type="body" idx="4294967295"/>
          </p:nvPr>
        </p:nvSpPr>
        <p:spPr>
          <a:xfrm>
            <a:off x="251460" y="1275715"/>
            <a:ext cx="3905885" cy="32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Pravilo je zadovoljeno ukoliko postoji u sesiji POJO koji kao vrednost polja status ima vrednost  Message.HELLO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Ukoliko takav Fact (POJO) postoji, u promenljivu myMessage se smešta vrednost message polja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 predstavlja variable binding, odnosno čuva referencu objekta koji je zadovoljio pravilo (Preporuka ja da imena tih promenljivih počinju sa znakom $ -&gt; umesto m trebalo bi da bude </a:t>
            </a:r>
            <a:r>
              <a:rPr lang="sr-Latn-RS" sz="1400" b="1" i="0" u="none" strike="noStrike" cap="none">
                <a:solidFill>
                  <a:srgbClr val="171717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$m</a:t>
            </a: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)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pic>
        <p:nvPicPr>
          <p:cNvPr id="974" name="Google Shape;974;p24" descr="slika1231212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88535" y="1564005"/>
            <a:ext cx="4213225" cy="223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5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80" name="Google Shape;980;p2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1" name="Google Shape;981;p25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2" name="Google Shape;982;p2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3" name="Google Shape;983;p25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4" name="Google Shape;984;p25"/>
          <p:cNvSpPr txBox="1"/>
          <p:nvPr>
            <p:ph type="body" idx="4294967295"/>
          </p:nvPr>
        </p:nvSpPr>
        <p:spPr>
          <a:xfrm>
            <a:off x="251460" y="1275715"/>
            <a:ext cx="3905885" cy="32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U okviru RHS se nalazi konsekvenca pravila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Ispisuje se poruka objekta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Menja se poruka i status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Na kraju poziva se update metoda  koja notifikuje Rule Engine da je činjenica promenjena i da se trebaju evaluirati promene u odnosu na ostala pravila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pic>
        <p:nvPicPr>
          <p:cNvPr id="985" name="Google Shape;985;p25" descr="slika1231212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88535" y="1564005"/>
            <a:ext cx="4213225" cy="223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6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91" name="Google Shape;991;p2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2" name="Google Shape;992;p26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3" name="Google Shape;993;p2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4" name="Google Shape;994;p26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5" name="Google Shape;995;p26"/>
          <p:cNvSpPr txBox="1"/>
          <p:nvPr>
            <p:ph type="body" idx="4294967295"/>
          </p:nvPr>
        </p:nvSpPr>
        <p:spPr>
          <a:xfrm>
            <a:off x="251460" y="1275715"/>
            <a:ext cx="7578725" cy="32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Proces izvršavanja pravila: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pic>
        <p:nvPicPr>
          <p:cNvPr id="996" name="Google Shape;996;p26" descr="t3"/>
          <p:cNvPicPr preferRelativeResize="0"/>
          <p:nvPr/>
        </p:nvPicPr>
        <p:blipFill rotWithShape="1">
          <a:blip r:embed="rId1"/>
          <a:srcRect r="14358"/>
          <a:stretch>
            <a:fillRect/>
          </a:stretch>
        </p:blipFill>
        <p:spPr>
          <a:xfrm>
            <a:off x="2844165" y="1275715"/>
            <a:ext cx="5677535" cy="288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8"/>
          <p:cNvSpPr txBox="1"/>
          <p:nvPr>
            <p:ph type="title" idx="4"/>
          </p:nvPr>
        </p:nvSpPr>
        <p:spPr>
          <a:xfrm>
            <a:off x="1136650" y="627380"/>
            <a:ext cx="72942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r>
              <a:rPr lang="en-US" altLang="sr-Latn-RS" sz="2700">
                <a:solidFill>
                  <a:schemeClr val="dk1"/>
                </a:solidFill>
              </a:rPr>
              <a:t> (jednostavno ulan</a:t>
            </a:r>
            <a:r>
              <a:rPr lang="sr-Latn-RS" altLang="sr-Latn-RS" sz="2700">
                <a:solidFill>
                  <a:schemeClr val="dk1"/>
                </a:solidFill>
              </a:rPr>
              <a:t>čavanje</a:t>
            </a:r>
            <a:r>
              <a:rPr lang="en-US" altLang="sr-Latn-RS" sz="2700">
                <a:solidFill>
                  <a:schemeClr val="dk1"/>
                </a:solidFill>
              </a:rPr>
              <a:t>)</a:t>
            </a:r>
            <a:endParaRPr lang="en-US" altLang="sr-Latn-RS" sz="2700">
              <a:solidFill>
                <a:schemeClr val="dk1"/>
              </a:solidFill>
            </a:endParaRPr>
          </a:p>
        </p:txBody>
      </p:sp>
      <p:sp>
        <p:nvSpPr>
          <p:cNvPr id="1013" name="Google Shape;1013;p2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4" name="Google Shape;1014;p28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5" name="Google Shape;1015;p2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6" name="Google Shape;1016;p28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7" name="Google Shape;1017;p28"/>
          <p:cNvSpPr txBox="1"/>
          <p:nvPr>
            <p:ph type="body" idx="4294967295"/>
          </p:nvPr>
        </p:nvSpPr>
        <p:spPr>
          <a:xfrm>
            <a:off x="251460" y="1275715"/>
            <a:ext cx="3905885" cy="32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Nakon update metode postoji činjenica (fact) koja zadovoljava  GoodBye pravilo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GoodBye pravilo samo ispisuje poruku „Goodbye cruel world“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pic>
        <p:nvPicPr>
          <p:cNvPr id="1018" name="Google Shape;1018;p28" descr="slika1231212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88535" y="1564005"/>
            <a:ext cx="4213225" cy="223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9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24" name="Google Shape;1024;p2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5" name="Google Shape;1025;p29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6" name="Google Shape;1026;p2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7" name="Google Shape;1027;p29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8" name="Google Shape;1028;p29"/>
          <p:cNvSpPr txBox="1"/>
          <p:nvPr>
            <p:ph type="body" idx="4294967295"/>
          </p:nvPr>
        </p:nvSpPr>
        <p:spPr>
          <a:xfrm>
            <a:off x="251460" y="1275715"/>
            <a:ext cx="8070215" cy="32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Jednostavni oblik pravila koji bi se izvršio svaki put kada Rule Engine pronađe Message: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	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	rule “Hello”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		when 	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		           Message( )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		then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		           System.out.println(“Message exists!”)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700"/>
              <a:buFont typeface="Manjari" panose="02000503000000000000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	end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0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34" name="Google Shape;1034;p3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5" name="Google Shape;1035;p3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6" name="Google Shape;1036;p3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7" name="Google Shape;1037;p3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8" name="Google Shape;1038;p30"/>
          <p:cNvSpPr txBox="1"/>
          <p:nvPr>
            <p:ph type="body" idx="4294967295"/>
          </p:nvPr>
        </p:nvSpPr>
        <p:spPr>
          <a:xfrm>
            <a:off x="251460" y="1275715"/>
            <a:ext cx="3905885" cy="32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Kako bi se pravila izvršila potrebno je proslediti Rule Engine-u potrebne podatke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 panose="02000503000000000000"/>
              <a:buChar char="●"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Sa slike mogu se identifikovati tri celine u main metodi: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 panose="02000503000000000000"/>
              <a:buChar char="○"/>
            </a:pPr>
            <a:r>
              <a:rPr lang="sr-Latn-RS" sz="12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Instanciranje Rule Engine</a:t>
            </a:r>
            <a:endParaRPr sz="1200" b="0" i="0" u="none" strike="noStrike" cap="none">
              <a:solidFill>
                <a:schemeClr val="dk1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 panose="02000503000000000000"/>
              <a:buChar char="○"/>
            </a:pPr>
            <a:r>
              <a:rPr lang="sr-Latn-RS" sz="12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Prosleđivanje podataka Rule Engine-u</a:t>
            </a:r>
            <a:endParaRPr sz="1200" b="0" i="0" u="none" strike="noStrike" cap="none">
              <a:solidFill>
                <a:schemeClr val="dk1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600"/>
              <a:buFont typeface="Manjari" panose="02000503000000000000"/>
              <a:buChar char="○"/>
            </a:pPr>
            <a:r>
              <a:rPr lang="sr-Latn-RS" sz="12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Aktiviranje pravila</a:t>
            </a:r>
            <a:endParaRPr sz="1200" b="0" i="0" u="none" strike="noStrike" cap="none">
              <a:solidFill>
                <a:schemeClr val="dk1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</p:txBody>
      </p:sp>
      <p:pic>
        <p:nvPicPr>
          <p:cNvPr id="1039" name="Google Shape;1039;p30" descr="ss3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84345" y="1419860"/>
            <a:ext cx="4364990" cy="2766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0"/>
          <p:cNvSpPr/>
          <p:nvPr/>
        </p:nvSpPr>
        <p:spPr>
          <a:xfrm>
            <a:off x="4918710" y="2591435"/>
            <a:ext cx="3096260" cy="423545"/>
          </a:xfrm>
          <a:prstGeom prst="rect">
            <a:avLst/>
          </a:prstGeom>
          <a:noFill/>
          <a:ln w="25400" cap="flat" cmpd="sng">
            <a:solidFill>
              <a:srgbClr val="73A1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1" name="Google Shape;1041;p30"/>
          <p:cNvSpPr/>
          <p:nvPr/>
        </p:nvSpPr>
        <p:spPr>
          <a:xfrm>
            <a:off x="4918710" y="3144520"/>
            <a:ext cx="3096260" cy="521335"/>
          </a:xfrm>
          <a:prstGeom prst="rect">
            <a:avLst/>
          </a:prstGeom>
          <a:noFill/>
          <a:ln w="25400" cap="flat" cmpd="sng">
            <a:solidFill>
              <a:srgbClr val="73A1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"/>
          <p:cNvSpPr txBox="1"/>
          <p:nvPr>
            <p:ph type="title"/>
          </p:nvPr>
        </p:nvSpPr>
        <p:spPr>
          <a:xfrm>
            <a:off x="2506345" y="2746375"/>
            <a:ext cx="4352925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/>
              <a:t>EKSPERTSKI SISTEMI</a:t>
            </a:r>
            <a:endParaRPr lang="sr-Latn-RS"/>
          </a:p>
        </p:txBody>
      </p:sp>
      <p:sp>
        <p:nvSpPr>
          <p:cNvPr id="688" name="Google Shape;688;p3"/>
          <p:cNvSpPr txBox="1"/>
          <p:nvPr>
            <p:ph type="title" idx="2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sr-Latn-RS" sz="10000">
                <a:solidFill>
                  <a:schemeClr val="accent1"/>
                </a:solidFill>
              </a:rPr>
              <a:t>01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689" name="Google Shape;689;p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0" name="Google Shape;690;p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1" name="Google Shape;691;p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2" name="Google Shape;692;p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1"/>
          <p:cNvSpPr txBox="1"/>
          <p:nvPr>
            <p:ph type="body" idx="1"/>
          </p:nvPr>
        </p:nvSpPr>
        <p:spPr>
          <a:xfrm>
            <a:off x="830175" y="1275725"/>
            <a:ext cx="75123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sr-Latn-RS">
                <a:solidFill>
                  <a:schemeClr val="dk1"/>
                </a:solidFill>
              </a:rPr>
              <a:t>Postoje pet bitnih koncepata koje služe za konfigurisanje instanci rule engine-a: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KieServices – KieSevices klasa omogućava pristup svim ostalim konceptima. Uz pomoć KieServices klase se pravi nova instanca KieContainer-a.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KieContainer – definiše opseg pravila koje služe za pravljenje novih instanci rule engine-a. KieContainer hostuje KieModule i njihove dependencije.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KieModule – Svaki KieModule sadrži business assets (business rules, business processes, decision tables…). KieModule je standardni Java-Maven projekat koji sadrži pravila. Specijalni fajl kmodule.xml definiše konfiguraciju asseta u modulu.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KieBase – predstavlja kompajliranu verziju asseta.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KieSession – predstavlja instancu rule engine-a koja sadrži pravila u KieBase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7" name="Google Shape;1047;p31"/>
          <p:cNvSpPr txBox="1"/>
          <p:nvPr>
            <p:ph type="title"/>
          </p:nvPr>
        </p:nvSpPr>
        <p:spPr>
          <a:xfrm>
            <a:off x="638810" y="627380"/>
            <a:ext cx="704469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i="1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Instanciranje Rule Engine-a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8" name="Google Shape;1048;p3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" name="Google Shape;1049;p31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" name="Google Shape;1050;p3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1" name="Google Shape;1051;p31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2"/>
          <p:cNvSpPr txBox="1"/>
          <p:nvPr>
            <p:ph type="title"/>
          </p:nvPr>
        </p:nvSpPr>
        <p:spPr>
          <a:xfrm>
            <a:off x="638810" y="627380"/>
            <a:ext cx="704469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i="1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Instanciranje Rule Engine-a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7" name="Google Shape;1057;p3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8" name="Google Shape;1058;p32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9" name="Google Shape;1059;p3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0" name="Google Shape;1060;p3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1" name="Google Shape;1061;p32"/>
          <p:cNvSpPr txBox="1"/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</a:p>
        </p:txBody>
      </p:sp>
      <p:pic>
        <p:nvPicPr>
          <p:cNvPr id="1062" name="Google Shape;1062;p32" descr="sss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39340" y="1251585"/>
            <a:ext cx="4635500" cy="322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3"/>
          <p:cNvSpPr txBox="1"/>
          <p:nvPr>
            <p:ph type="body" idx="1"/>
          </p:nvPr>
        </p:nvSpPr>
        <p:spPr>
          <a:xfrm>
            <a:off x="251460" y="1149985"/>
            <a:ext cx="8498840" cy="257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Postoje dva tipa sesija: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 Stateful Session (KieSession)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 Stateless Session (StatelessKieSession)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U opštem slučaju koriste se stateful sesije.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Stateless sesije koriste za jednostavne slučajeve korišćenja, obično se posmatraju  kao funkcije. Mogućnost primene: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Validacije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Kalkulacije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8" name="Google Shape;1068;p33"/>
          <p:cNvSpPr txBox="1"/>
          <p:nvPr>
            <p:ph type="title"/>
          </p:nvPr>
        </p:nvSpPr>
        <p:spPr>
          <a:xfrm>
            <a:off x="638810" y="627380"/>
            <a:ext cx="704469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i="1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Kie session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9" name="Google Shape;1069;p3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0" name="Google Shape;1070;p3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1" name="Google Shape;1071;p3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2" name="Google Shape;1072;p3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4"/>
          <p:cNvSpPr txBox="1"/>
          <p:nvPr>
            <p:ph type="body" idx="1"/>
          </p:nvPr>
        </p:nvSpPr>
        <p:spPr>
          <a:xfrm>
            <a:off x="165100" y="1491615"/>
            <a:ext cx="4137660" cy="257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Rule en</a:t>
            </a:r>
            <a:r>
              <a:rPr lang="sr-Latn-RS"/>
              <a:t>gi</a:t>
            </a:r>
            <a:r>
              <a:rPr lang="sr-Latn-RS">
                <a:solidFill>
                  <a:schemeClr val="dk1"/>
                </a:solidFill>
              </a:rPr>
              <a:t>nu se prosleđuje POJO koji predstavlja činjenicu (fact) 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Prosleđivanje se vrši pomoću insert metode nad sesijom.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Sam unos podataka neće aktivirati izvršavanje pravila. Da bi to uradili potrebno je pozvati fireAllRules metodu na sesijom.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8" name="Google Shape;1078;p34"/>
          <p:cNvSpPr txBox="1"/>
          <p:nvPr>
            <p:ph type="title"/>
          </p:nvPr>
        </p:nvSpPr>
        <p:spPr>
          <a:xfrm>
            <a:off x="250825" y="627380"/>
            <a:ext cx="832802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i="1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Prosleđivanje podataka Rule Engine-u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9" name="Google Shape;1079;p3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0" name="Google Shape;1080;p34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1" name="Google Shape;1081;p3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2" name="Google Shape;1082;p34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3" name="Google Shape;1083;p34"/>
          <p:cNvSpPr/>
          <p:nvPr/>
        </p:nvSpPr>
        <p:spPr>
          <a:xfrm>
            <a:off x="8845380" y="4521165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4" name="Google Shape;1084;p34">
            <a:hlinkClick r:id="" action="ppaction://hlinkshowjump?jump=nextslide"/>
          </p:cNvPr>
          <p:cNvSpPr/>
          <p:nvPr/>
        </p:nvSpPr>
        <p:spPr>
          <a:xfrm>
            <a:off x="8919630" y="4631416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85" name="Google Shape;1085;p34" descr="ss3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2000" y="1711325"/>
            <a:ext cx="4364990" cy="2766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34"/>
          <p:cNvSpPr/>
          <p:nvPr/>
        </p:nvSpPr>
        <p:spPr>
          <a:xfrm>
            <a:off x="5206365" y="3435985"/>
            <a:ext cx="3096260" cy="521335"/>
          </a:xfrm>
          <a:prstGeom prst="rect">
            <a:avLst/>
          </a:prstGeom>
          <a:noFill/>
          <a:ln w="25400" cap="flat" cmpd="sng">
            <a:solidFill>
              <a:srgbClr val="73A1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5"/>
          <p:cNvSpPr txBox="1"/>
          <p:nvPr>
            <p:ph type="body" idx="1"/>
          </p:nvPr>
        </p:nvSpPr>
        <p:spPr>
          <a:xfrm>
            <a:off x="165100" y="1242053"/>
            <a:ext cx="4137600" cy="2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Insert metoda vraća FactHandle nad prosleđenom činjenicom.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FactHandle predstavlja referencu ka činjenici u sesiji i može se koristiti za update i delete činjenici direktno iz  programa.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Update metoda kao parametre prima FactHandle i izmenjeni objekat na osnovu koga menja vrednost  činjenice.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Delete metoda briše činjenicu iz  sesije, kao parametar prima FactHandle.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2" name="Google Shape;1092;p35"/>
          <p:cNvSpPr txBox="1"/>
          <p:nvPr>
            <p:ph type="title"/>
          </p:nvPr>
        </p:nvSpPr>
        <p:spPr>
          <a:xfrm>
            <a:off x="250825" y="627380"/>
            <a:ext cx="832802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i="1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Fact handle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3" name="Google Shape;1093;p3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4" name="Google Shape;1094;p35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5" name="Google Shape;1095;p3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6" name="Google Shape;1096;p35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97" name="Google Shape;1097;p35" descr="sssssss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92090" y="2139950"/>
            <a:ext cx="3181985" cy="77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6"/>
          <p:cNvSpPr txBox="1"/>
          <p:nvPr>
            <p:ph type="body" idx="1"/>
          </p:nvPr>
        </p:nvSpPr>
        <p:spPr>
          <a:xfrm>
            <a:off x="165100" y="1491615"/>
            <a:ext cx="4137660" cy="257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Unos, brisanje i modifikovanje činjenica iz samih pravila moguće je upotrebom DRL keywords: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 insert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delete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modify, 	</a:t>
            </a:r>
            <a:r>
              <a:rPr lang="sr-Latn-RS">
                <a:solidFill>
                  <a:srgbClr val="FF0000"/>
                </a:solidFill>
              </a:rPr>
              <a:t>(update metodu ne raditi !)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3" name="Google Shape;1103;p36"/>
          <p:cNvSpPr txBox="1"/>
          <p:nvPr>
            <p:ph type="title"/>
          </p:nvPr>
        </p:nvSpPr>
        <p:spPr>
          <a:xfrm>
            <a:off x="250825" y="627380"/>
            <a:ext cx="832802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i="1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Facts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4" name="Google Shape;1104;p3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5" name="Google Shape;1105;p36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6" name="Google Shape;1106;p3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7" name="Google Shape;1107;p36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/>
          <p:nvPr>
            <p:ph type="body" idx="1"/>
          </p:nvPr>
        </p:nvSpPr>
        <p:spPr>
          <a:xfrm>
            <a:off x="1071245" y="1404620"/>
            <a:ext cx="6858000" cy="244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Forward chaining </a:t>
            </a:r>
            <a:endParaRPr lang="sr-Latn-RS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Backward chaining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Templates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 b="1">
                <a:solidFill>
                  <a:srgbClr val="3B3B3B"/>
                </a:solidFill>
              </a:rPr>
              <a:t>Complex Event Processing</a:t>
            </a:r>
            <a:endParaRPr b="1">
              <a:solidFill>
                <a:srgbClr val="3B3B3B"/>
              </a:solidFill>
            </a:endParaRPr>
          </a:p>
        </p:txBody>
      </p:sp>
      <p:sp>
        <p:nvSpPr>
          <p:cNvPr id="1113" name="Google Shape;1113;p37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DROOLS -  šta nam omogućava?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114" name="Google Shape;1114;p3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5" name="Google Shape;1115;p37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6" name="Google Shape;1116;p3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7" name="Google Shape;1117;p37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3" name="Google Shape;1123;p38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4" name="Google Shape;1124;p3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5" name="Google Shape;1125;p38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6" name="Google Shape;1126;p38"/>
          <p:cNvSpPr txBox="1"/>
          <p:nvPr/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 panose="02000000000000000000"/>
              <a:buNone/>
            </a:pPr>
            <a:r>
              <a:rPr lang="sr-Latn-RS" sz="7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Pitanja?</a:t>
            </a:r>
            <a:endParaRPr sz="7000" b="0" i="0" u="none" strike="noStrike" cap="none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"/>
          <p:cNvSpPr txBox="1"/>
          <p:nvPr>
            <p:ph type="body" idx="1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Grana veštačke inteligencije.  </a:t>
            </a:r>
            <a:endParaRPr lang="sr-Latn-RS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Osnovna ideja: Napraviti inteligentni program, tako što bi program inkorporirao esencijalno domen specifično znanje iz oblasti rešavanja problema</a:t>
            </a:r>
            <a:endParaRPr lang="sr-Latn-RS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Simuliraju ljudsko rezonovanje u određenom vremenu</a:t>
            </a:r>
            <a:endParaRPr lang="sr-Latn-RS"/>
          </a:p>
        </p:txBody>
      </p:sp>
      <p:sp>
        <p:nvSpPr>
          <p:cNvPr id="698" name="Google Shape;698;p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9" name="Google Shape;699;p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0" name="Google Shape;700;p4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1" name="Google Shape;701;p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2" name="Google Shape;702;p4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"/>
          <p:cNvSpPr txBox="1"/>
          <p:nvPr>
            <p:ph type="title" idx="4"/>
          </p:nvPr>
        </p:nvSpPr>
        <p:spPr>
          <a:xfrm>
            <a:off x="1043265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Belief (Bayesian) Networks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08" name="Google Shape;708;p5"/>
          <p:cNvSpPr txBox="1"/>
          <p:nvPr>
            <p:ph type="title"/>
          </p:nvPr>
        </p:nvSpPr>
        <p:spPr>
          <a:xfrm>
            <a:off x="1666875" y="1504950"/>
            <a:ext cx="2040255" cy="37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Neural networks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09" name="Google Shape;709;p5"/>
          <p:cNvSpPr txBox="1"/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Blackboard Systems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10" name="Google Shape;710;p5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Tipovi ekspertskih sistema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1" name="Google Shape;711;p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5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4" name="Google Shape;714;p5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5" name="Google Shape;715;p5"/>
          <p:cNvSpPr txBox="1"/>
          <p:nvPr/>
        </p:nvSpPr>
        <p:spPr>
          <a:xfrm>
            <a:off x="3780155" y="2715895"/>
            <a:ext cx="1658620" cy="38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sr-Latn-R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Case-Based Reasoning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16" name="Google Shape;716;p5"/>
          <p:cNvSpPr txBox="1"/>
          <p:nvPr/>
        </p:nvSpPr>
        <p:spPr>
          <a:xfrm>
            <a:off x="6444615" y="2859405"/>
            <a:ext cx="1658620" cy="38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sr-Latn-R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Rule-Based Systems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"/>
          <p:cNvSpPr txBox="1"/>
          <p:nvPr>
            <p:ph type="title" idx="4"/>
          </p:nvPr>
        </p:nvSpPr>
        <p:spPr>
          <a:xfrm>
            <a:off x="1043265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Belief (Bayesian) Networks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22" name="Google Shape;722;p6"/>
          <p:cNvSpPr txBox="1"/>
          <p:nvPr>
            <p:ph type="title"/>
          </p:nvPr>
        </p:nvSpPr>
        <p:spPr>
          <a:xfrm>
            <a:off x="1666875" y="1504950"/>
            <a:ext cx="2040255" cy="37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Neural networks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23" name="Google Shape;723;p6"/>
          <p:cNvSpPr txBox="1"/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Blackboard Systems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24" name="Google Shape;724;p6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Tipovi ekspertskih sistema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" name="Google Shape;725;p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6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6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6"/>
          <p:cNvSpPr txBox="1"/>
          <p:nvPr/>
        </p:nvSpPr>
        <p:spPr>
          <a:xfrm>
            <a:off x="3780155" y="2715895"/>
            <a:ext cx="1658620" cy="38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sr-Latn-R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Case-Based Reasoning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30" name="Google Shape;730;p6"/>
          <p:cNvSpPr txBox="1"/>
          <p:nvPr/>
        </p:nvSpPr>
        <p:spPr>
          <a:xfrm>
            <a:off x="6444615" y="2859405"/>
            <a:ext cx="1658620" cy="38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sr-Latn-R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Rule-Based Systems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31" name="Google Shape;731;p6"/>
          <p:cNvSpPr/>
          <p:nvPr/>
        </p:nvSpPr>
        <p:spPr>
          <a:xfrm>
            <a:off x="-36830" y="411480"/>
            <a:ext cx="1584325" cy="935990"/>
          </a:xfrm>
          <a:prstGeom prst="flowChartProcess">
            <a:avLst/>
          </a:prstGeom>
          <a:solidFill>
            <a:schemeClr val="accent2"/>
          </a:solidFill>
          <a:ln w="25400" cap="flat" cmpd="sng">
            <a:solidFill>
              <a:srgbClr val="D3E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Šta su ovi sistemi i kako donose odluke?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"/>
          <p:cNvSpPr/>
          <p:nvPr/>
        </p:nvSpPr>
        <p:spPr>
          <a:xfrm>
            <a:off x="1475740" y="1211580"/>
            <a:ext cx="7350760" cy="94043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7" name="Google Shape;737;p7"/>
          <p:cNvSpPr/>
          <p:nvPr/>
        </p:nvSpPr>
        <p:spPr>
          <a:xfrm>
            <a:off x="1475740" y="2211705"/>
            <a:ext cx="7350760" cy="202628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8" name="Google Shape;738;p7"/>
          <p:cNvSpPr txBox="1"/>
          <p:nvPr>
            <p:ph type="title" idx="8"/>
          </p:nvPr>
        </p:nvSpPr>
        <p:spPr>
          <a:xfrm>
            <a:off x="4096291" y="141909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Belief</a:t>
            </a:r>
            <a:b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</a:b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 Networks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39" name="Google Shape;739;p7"/>
          <p:cNvSpPr txBox="1"/>
          <p:nvPr>
            <p:ph type="title"/>
          </p:nvPr>
        </p:nvSpPr>
        <p:spPr>
          <a:xfrm>
            <a:off x="1184839" y="141846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Neural Networks</a:t>
            </a:r>
            <a:endParaRPr sz="2000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40" name="Google Shape;740;p7"/>
          <p:cNvSpPr txBox="1"/>
          <p:nvPr>
            <p:ph type="title" idx="4"/>
          </p:nvPr>
        </p:nvSpPr>
        <p:spPr>
          <a:xfrm>
            <a:off x="2700123" y="141909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Blackboard Systems</a:t>
            </a:r>
            <a:endParaRPr sz="2000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41" name="Google Shape;741;p7"/>
          <p:cNvSpPr txBox="1"/>
          <p:nvPr>
            <p:ph type="subTitle" idx="3"/>
          </p:nvPr>
        </p:nvSpPr>
        <p:spPr>
          <a:xfrm>
            <a:off x="1619885" y="2355215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r-Latn-RS" sz="1000">
                <a:solidFill>
                  <a:schemeClr val="dk1"/>
                </a:solidFill>
              </a:rPr>
              <a:t>1. Odlučivanje NN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742" name="Google Shape;742;p7"/>
          <p:cNvCxnSpPr/>
          <p:nvPr/>
        </p:nvCxnSpPr>
        <p:spPr>
          <a:xfrm>
            <a:off x="2915920" y="1347470"/>
            <a:ext cx="0" cy="647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3" name="Google Shape;743;p7"/>
          <p:cNvCxnSpPr/>
          <p:nvPr/>
        </p:nvCxnSpPr>
        <p:spPr>
          <a:xfrm>
            <a:off x="2915920" y="2305685"/>
            <a:ext cx="0" cy="5759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4" name="Google Shape;744;p7"/>
          <p:cNvCxnSpPr/>
          <p:nvPr/>
        </p:nvCxnSpPr>
        <p:spPr>
          <a:xfrm>
            <a:off x="2916009" y="3146830"/>
            <a:ext cx="0" cy="89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5" name="Google Shape;745;p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6" name="Google Shape;746;p7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7" name="Google Shape;747;p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8" name="Google Shape;748;p7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9" name="Google Shape;749;p7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/>
              <a:t>Upoređivanje sistema</a:t>
            </a:r>
            <a:endParaRPr lang="sr-Latn-RS"/>
          </a:p>
        </p:txBody>
      </p:sp>
      <p:cxnSp>
        <p:nvCxnSpPr>
          <p:cNvPr id="750" name="Google Shape;750;p7"/>
          <p:cNvCxnSpPr/>
          <p:nvPr/>
        </p:nvCxnSpPr>
        <p:spPr>
          <a:xfrm>
            <a:off x="4500245" y="1343025"/>
            <a:ext cx="0" cy="647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1" name="Google Shape;751;p7"/>
          <p:cNvCxnSpPr/>
          <p:nvPr/>
        </p:nvCxnSpPr>
        <p:spPr>
          <a:xfrm>
            <a:off x="5868035" y="1343025"/>
            <a:ext cx="0" cy="647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2" name="Google Shape;752;p7"/>
          <p:cNvCxnSpPr/>
          <p:nvPr/>
        </p:nvCxnSpPr>
        <p:spPr>
          <a:xfrm>
            <a:off x="7379970" y="1347470"/>
            <a:ext cx="0" cy="647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3" name="Google Shape;753;p7"/>
          <p:cNvSpPr txBox="1"/>
          <p:nvPr/>
        </p:nvSpPr>
        <p:spPr>
          <a:xfrm>
            <a:off x="5580286" y="141909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sr-Latn-R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Case-Based Systems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54" name="Google Shape;754;p7"/>
          <p:cNvSpPr txBox="1"/>
          <p:nvPr/>
        </p:nvSpPr>
        <p:spPr>
          <a:xfrm>
            <a:off x="7092221" y="141909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sr-Latn-R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Rule-Based Systems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55" name="Google Shape;755;p7"/>
          <p:cNvSpPr txBox="1"/>
          <p:nvPr/>
        </p:nvSpPr>
        <p:spPr>
          <a:xfrm>
            <a:off x="-28575" y="2421255"/>
            <a:ext cx="1511935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Donošenje odluke: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56" name="Google Shape;756;p7"/>
          <p:cNvSpPr txBox="1"/>
          <p:nvPr/>
        </p:nvSpPr>
        <p:spPr>
          <a:xfrm>
            <a:off x="0" y="3507740"/>
            <a:ext cx="141986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Učenje/ Tačnost rezultata: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cxnSp>
        <p:nvCxnSpPr>
          <p:cNvPr id="757" name="Google Shape;757;p7"/>
          <p:cNvCxnSpPr/>
          <p:nvPr/>
        </p:nvCxnSpPr>
        <p:spPr>
          <a:xfrm rot="10800000">
            <a:off x="1619885" y="2995930"/>
            <a:ext cx="11518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8" name="Google Shape;758;p7"/>
          <p:cNvCxnSpPr/>
          <p:nvPr/>
        </p:nvCxnSpPr>
        <p:spPr>
          <a:xfrm rot="10800000">
            <a:off x="3110230" y="2995930"/>
            <a:ext cx="129603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9" name="Google Shape;759;p7"/>
          <p:cNvCxnSpPr/>
          <p:nvPr/>
        </p:nvCxnSpPr>
        <p:spPr>
          <a:xfrm>
            <a:off x="4500245" y="2305685"/>
            <a:ext cx="0" cy="5759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0" name="Google Shape;760;p7"/>
          <p:cNvCxnSpPr/>
          <p:nvPr/>
        </p:nvCxnSpPr>
        <p:spPr>
          <a:xfrm>
            <a:off x="5868035" y="2305685"/>
            <a:ext cx="0" cy="5759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1" name="Google Shape;761;p7"/>
          <p:cNvCxnSpPr/>
          <p:nvPr/>
        </p:nvCxnSpPr>
        <p:spPr>
          <a:xfrm>
            <a:off x="7379970" y="2305685"/>
            <a:ext cx="0" cy="5759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2" name="Google Shape;762;p7"/>
          <p:cNvCxnSpPr/>
          <p:nvPr/>
        </p:nvCxnSpPr>
        <p:spPr>
          <a:xfrm rot="10800000">
            <a:off x="4643755" y="3003550"/>
            <a:ext cx="108013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3" name="Google Shape;763;p7"/>
          <p:cNvCxnSpPr/>
          <p:nvPr/>
        </p:nvCxnSpPr>
        <p:spPr>
          <a:xfrm rot="10800000">
            <a:off x="6012180" y="3003550"/>
            <a:ext cx="122428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4" name="Google Shape;764;p7"/>
          <p:cNvCxnSpPr/>
          <p:nvPr/>
        </p:nvCxnSpPr>
        <p:spPr>
          <a:xfrm flipH="1">
            <a:off x="7524750" y="2995930"/>
            <a:ext cx="1223645" cy="76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5" name="Google Shape;765;p7"/>
          <p:cNvSpPr/>
          <p:nvPr/>
        </p:nvSpPr>
        <p:spPr>
          <a:xfrm>
            <a:off x="-36195" y="411480"/>
            <a:ext cx="1584325" cy="1139190"/>
          </a:xfrm>
          <a:prstGeom prst="flowChartProcess">
            <a:avLst/>
          </a:prstGeom>
          <a:solidFill>
            <a:schemeClr val="accent2"/>
          </a:solidFill>
          <a:ln w="25400" cap="flat" cmpd="sng">
            <a:solidFill>
              <a:srgbClr val="D3E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Svi oni se zasnivaju na obradi podataka u cilju donošenja odluke.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6" name="Google Shape;766;p7"/>
          <p:cNvSpPr txBox="1"/>
          <p:nvPr/>
        </p:nvSpPr>
        <p:spPr>
          <a:xfrm>
            <a:off x="3070225" y="2390775"/>
            <a:ext cx="147637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1. Odlučivanje crnom tablom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67" name="Google Shape;767;p7"/>
          <p:cNvSpPr txBox="1"/>
          <p:nvPr/>
        </p:nvSpPr>
        <p:spPr>
          <a:xfrm>
            <a:off x="5855335" y="2305685"/>
            <a:ext cx="1419860" cy="67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1. Odlučivanje pronalaženjem najsličnijeg slučaja iz baze slučajeva </a:t>
            </a:r>
            <a:endParaRPr sz="10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68" name="Google Shape;768;p7"/>
          <p:cNvSpPr txBox="1"/>
          <p:nvPr/>
        </p:nvSpPr>
        <p:spPr>
          <a:xfrm>
            <a:off x="4603750" y="2347595"/>
            <a:ext cx="1269365" cy="4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1. Odlučivanje acikličnim grafom </a:t>
            </a:r>
            <a:r>
              <a:rPr lang="sr-Latn-RS" sz="14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69" name="Google Shape;769;p7"/>
          <p:cNvSpPr txBox="1"/>
          <p:nvPr/>
        </p:nvSpPr>
        <p:spPr>
          <a:xfrm>
            <a:off x="7406640" y="2309495"/>
            <a:ext cx="141986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1. Odlučivanje definisanim pravilima</a:t>
            </a:r>
            <a:endParaRPr sz="10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cxnSp>
        <p:nvCxnSpPr>
          <p:cNvPr id="770" name="Google Shape;770;p7"/>
          <p:cNvCxnSpPr/>
          <p:nvPr/>
        </p:nvCxnSpPr>
        <p:spPr>
          <a:xfrm>
            <a:off x="5868124" y="3145560"/>
            <a:ext cx="0" cy="89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1" name="Google Shape;771;p7"/>
          <p:cNvCxnSpPr/>
          <p:nvPr/>
        </p:nvCxnSpPr>
        <p:spPr>
          <a:xfrm>
            <a:off x="4500334" y="3157625"/>
            <a:ext cx="0" cy="89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2" name="Google Shape;772;p7"/>
          <p:cNvCxnSpPr/>
          <p:nvPr/>
        </p:nvCxnSpPr>
        <p:spPr>
          <a:xfrm>
            <a:off x="7380694" y="3146195"/>
            <a:ext cx="0" cy="89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3" name="Google Shape;773;p7"/>
          <p:cNvSpPr txBox="1"/>
          <p:nvPr/>
        </p:nvSpPr>
        <p:spPr>
          <a:xfrm>
            <a:off x="1555115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Da / Manje od 100% </a:t>
            </a:r>
            <a:endParaRPr sz="10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74" name="Google Shape;774;p7"/>
          <p:cNvSpPr txBox="1"/>
          <p:nvPr/>
        </p:nvSpPr>
        <p:spPr>
          <a:xfrm>
            <a:off x="7524750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Ne /  Uvek 100% </a:t>
            </a:r>
            <a:endParaRPr sz="10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75" name="Google Shape;775;p7"/>
          <p:cNvSpPr txBox="1"/>
          <p:nvPr/>
        </p:nvSpPr>
        <p:spPr>
          <a:xfrm>
            <a:off x="3060065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Da / Manje od 100% </a:t>
            </a:r>
            <a:endParaRPr sz="10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76" name="Google Shape;776;p7"/>
          <p:cNvSpPr txBox="1"/>
          <p:nvPr/>
        </p:nvSpPr>
        <p:spPr>
          <a:xfrm>
            <a:off x="4594225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Da / Manje od 100% </a:t>
            </a:r>
            <a:endParaRPr sz="10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77" name="Google Shape;777;p7"/>
          <p:cNvSpPr txBox="1"/>
          <p:nvPr/>
        </p:nvSpPr>
        <p:spPr>
          <a:xfrm>
            <a:off x="5987415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 panose="02000503000000000000"/>
              <a:buNone/>
            </a:pPr>
            <a:r>
              <a:rPr lang="sr-Latn-R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Ne / Manje od 100% </a:t>
            </a:r>
            <a:endParaRPr sz="10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"/>
          <p:cNvSpPr txBox="1"/>
          <p:nvPr>
            <p:ph type="body" idx="1"/>
          </p:nvPr>
        </p:nvSpPr>
        <p:spPr>
          <a:xfrm>
            <a:off x="1691640" y="2139950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Softver koji sadrži domensko znanje eksperta.  </a:t>
            </a:r>
            <a:endParaRPr lang="sr-Latn-RS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Softver koji pokušava da reši problem tako što će ukloniti neodređenosti na isti način kao što bi to odradili stručnjaci iz određenog domena (koristeći svoje znanje)</a:t>
            </a:r>
            <a:endParaRPr lang="sr-Latn-RS"/>
          </a:p>
        </p:txBody>
      </p:sp>
      <p:sp>
        <p:nvSpPr>
          <p:cNvPr id="783" name="Google Shape;783;p8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</a:t>
            </a:r>
            <a:br>
              <a:rPr lang="sr-Latn-RS">
                <a:solidFill>
                  <a:schemeClr val="dk1"/>
                </a:solidFill>
              </a:rPr>
            </a:br>
            <a:r>
              <a:rPr lang="sr-Latn-RS" i="1">
                <a:solidFill>
                  <a:schemeClr val="dk1"/>
                </a:solidFill>
              </a:rPr>
              <a:t>Rule Based Expert Systems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784" name="Google Shape;784;p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5" name="Google Shape;785;p8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6" name="Google Shape;786;p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7" name="Google Shape;787;p8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"/>
          <p:cNvSpPr txBox="1"/>
          <p:nvPr>
            <p:ph type="title"/>
          </p:nvPr>
        </p:nvSpPr>
        <p:spPr>
          <a:xfrm>
            <a:off x="1043085" y="347368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/>
              <a:t>EKSPERTSKI SISTEMI BAZIRANI NA PRAVILIMA</a:t>
            </a:r>
            <a:endParaRPr lang="sr-Latn-RS"/>
          </a:p>
        </p:txBody>
      </p:sp>
      <p:sp>
        <p:nvSpPr>
          <p:cNvPr id="793" name="Google Shape;793;p9"/>
          <p:cNvSpPr txBox="1"/>
          <p:nvPr>
            <p:ph type="title" idx="2"/>
          </p:nvPr>
        </p:nvSpPr>
        <p:spPr>
          <a:xfrm>
            <a:off x="755484" y="483773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sr-Latn-RS"/>
              <a:t>02</a:t>
            </a:r>
            <a:endParaRPr lang="sr-Latn-RS"/>
          </a:p>
        </p:txBody>
      </p:sp>
      <p:grpSp>
        <p:nvGrpSpPr>
          <p:cNvPr id="794" name="Google Shape;794;p9"/>
          <p:cNvGrpSpPr/>
          <p:nvPr/>
        </p:nvGrpSpPr>
        <p:grpSpPr>
          <a:xfrm>
            <a:off x="5334100" y="1188550"/>
            <a:ext cx="2767450" cy="2766400"/>
            <a:chOff x="1780525" y="1444600"/>
            <a:chExt cx="2767450" cy="2766400"/>
          </a:xfrm>
        </p:grpSpPr>
        <p:cxnSp>
          <p:nvCxnSpPr>
            <p:cNvPr id="795" name="Google Shape;795;p9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9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p9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9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99" name="Google Shape;799;p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0" name="Google Shape;800;p9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1" name="Google Shape;801;p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2" name="Google Shape;802;p9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03" name="Google Shape;803;p9" descr="asddsa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36235" y="1271905"/>
            <a:ext cx="2599055" cy="259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8518</Words>
  <Application>WPS Presentation</Application>
  <PresentationFormat/>
  <Paragraphs>305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SimSun</vt:lpstr>
      <vt:lpstr>Wingdings</vt:lpstr>
      <vt:lpstr>Arial</vt:lpstr>
      <vt:lpstr>Rozha One</vt:lpstr>
      <vt:lpstr>Barlow Condensed Light</vt:lpstr>
      <vt:lpstr>Segoe Print</vt:lpstr>
      <vt:lpstr>Manjari</vt:lpstr>
      <vt:lpstr>Barlow</vt:lpstr>
      <vt:lpstr>Barlow Condensed</vt:lpstr>
      <vt:lpstr>Poppins</vt:lpstr>
      <vt:lpstr>Microsoft YaHei</vt:lpstr>
      <vt:lpstr>Arial Unicode MS</vt:lpstr>
      <vt:lpstr>2021 Marketing Plan XL by Slidesgo</vt:lpstr>
      <vt:lpstr>Sistemi bazirani na znanju</vt:lpstr>
      <vt:lpstr>03</vt:lpstr>
      <vt:lpstr>01</vt:lpstr>
      <vt:lpstr>Ekspertski sistemi</vt:lpstr>
      <vt:lpstr>Tipovi ekspertskih sistema</vt:lpstr>
      <vt:lpstr>Tipovi ekspertskih sistema</vt:lpstr>
      <vt:lpstr>Upoređivanje sistema</vt:lpstr>
      <vt:lpstr>Ekspertski sistemi bazirani na pravilima Rule Based Expert Systems</vt:lpstr>
      <vt:lpstr>02</vt:lpstr>
      <vt:lpstr>Ekspertski sistemi bazirani na pravilima Rule Based Expert Systems</vt:lpstr>
      <vt:lpstr>Ekspertski sistemi bazirani na pravilima Rule Based Expert Systems</vt:lpstr>
      <vt:lpstr>Ekspertski sistemi bazirani na pravilima - Forward chaining </vt:lpstr>
      <vt:lpstr>Ekspertski sistemi bazirani na pravilima - Backward chaining </vt:lpstr>
      <vt:lpstr>Ekspertski sistemi bazirani na pravilima  </vt:lpstr>
      <vt:lpstr>03</vt:lpstr>
      <vt:lpstr>Dokumentacija</vt:lpstr>
      <vt:lpstr>Uputstvo za instalaciju </vt:lpstr>
      <vt:lpstr>DROOLS</vt:lpstr>
      <vt:lpstr>DROOLS -  Kako se pretprocesiraju pravila?</vt:lpstr>
      <vt:lpstr>Struktura .DRL fajlova</vt:lpstr>
      <vt:lpstr>Struktura .DRL fajlova</vt:lpstr>
      <vt:lpstr>Struktura pravila</vt:lpstr>
      <vt:lpstr>	Saveti za pisanje pravila</vt:lpstr>
      <vt:lpstr>Drools – HelloWorld primer</vt:lpstr>
      <vt:lpstr>Drools – HelloWorld primer</vt:lpstr>
      <vt:lpstr>Drools – HelloWorld primer</vt:lpstr>
      <vt:lpstr>Drools – HelloWorld primer (jednostavno ulančavanje)</vt:lpstr>
      <vt:lpstr>Drools – HelloWorld primer</vt:lpstr>
      <vt:lpstr>Drools – HelloWorld primer</vt:lpstr>
      <vt:lpstr>	DROOLS - Instanciranje Rule Engine-a </vt:lpstr>
      <vt:lpstr>	DROOLS - Instanciranje Rule Engine-a </vt:lpstr>
      <vt:lpstr>	DROOLS - Kie session </vt:lpstr>
      <vt:lpstr>	DROOLS - Prosleđivanje podataka Rule Engine-u</vt:lpstr>
      <vt:lpstr>	DROOLS - Fact handle</vt:lpstr>
      <vt:lpstr>	DROOLS - Facts</vt:lpstr>
      <vt:lpstr>DROOLS -  šta nam omogućava?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Sistemi bazirani na znanju</dc:title>
  <dc:creator/>
  <cp:lastModifiedBy>trajk</cp:lastModifiedBy>
  <cp:revision>8</cp:revision>
  <dcterms:created xsi:type="dcterms:W3CDTF">2023-03-05T19:44:00Z</dcterms:created>
  <dcterms:modified xsi:type="dcterms:W3CDTF">2023-03-07T11:11:37Z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217E60542B7D45548F221D69961DF994</vt:lpwstr>
  </property>
  <property fmtid="{D5CDD505-2E9C-101B-9397-08002B2CF9AE}" pid="3" name="KSOProductBuildVer">
    <vt:lpwstr>1033-11.2.0.11486</vt:lpwstr>
  </property>
</Properties>
</file>