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22" r:id="rId12"/>
    <p:sldId id="324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4" r:id="rId26"/>
    <p:sldId id="345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6" r:id="rId35"/>
    <p:sldId id="347" r:id="rId36"/>
    <p:sldId id="348" r:id="rId37"/>
    <p:sldId id="349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59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77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B55D-459F-4B0B-8C82-CCA696D2E8B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2404534"/>
            <a:ext cx="9171295" cy="980111"/>
          </a:xfrm>
        </p:spPr>
        <p:txBody>
          <a:bodyPr/>
          <a:lstStyle/>
          <a:p>
            <a:r>
              <a:rPr lang="en-US" sz="5200" dirty="0" smtClean="0"/>
              <a:t>Building the User Interface Using HTML5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smtClean="0"/>
              <a:t>Technology Associate 98-375 </a:t>
            </a:r>
            <a:br>
              <a:rPr lang="en-US" smtClean="0"/>
            </a:br>
            <a:r>
              <a:rPr lang="en-US" smtClean="0"/>
              <a:t>HTML5 </a:t>
            </a:r>
            <a:r>
              <a:rPr lang="en-US" dirty="0"/>
              <a:t>Application Development Fundamentals </a:t>
            </a:r>
          </a:p>
        </p:txBody>
      </p:sp>
    </p:spTree>
    <p:extLst>
      <p:ext uri="{BB962C8B-B14F-4D97-AF65-F5344CB8AC3E}">
        <p14:creationId xmlns:p14="http://schemas.microsoft.com/office/powerpoint/2010/main" val="5759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Modifiers </a:t>
            </a:r>
            <a:r>
              <a:rPr lang="en-US" sz="2800" dirty="0"/>
              <a:t>of HTML elements that provide additional </a:t>
            </a:r>
            <a:r>
              <a:rPr lang="en-US" sz="2800" dirty="0" smtClean="0"/>
              <a:t>information</a:t>
            </a:r>
          </a:p>
          <a:p>
            <a:r>
              <a:rPr lang="en-US" sz="2800" dirty="0" smtClean="0"/>
              <a:t>Are </a:t>
            </a:r>
            <a:r>
              <a:rPr lang="en-US" sz="2800" dirty="0"/>
              <a:t>extensions of </a:t>
            </a:r>
            <a:r>
              <a:rPr lang="en-US" sz="2800" dirty="0" smtClean="0"/>
              <a:t>elements</a:t>
            </a:r>
          </a:p>
          <a:p>
            <a:r>
              <a:rPr lang="en-US" sz="2800" dirty="0" smtClean="0"/>
              <a:t>Syntax</a:t>
            </a:r>
            <a:r>
              <a:rPr lang="en-US" sz="2800" dirty="0"/>
              <a:t>: </a:t>
            </a:r>
            <a:r>
              <a:rPr lang="en-US" sz="2800" dirty="0">
                <a:latin typeface="OCR A Extended" panose="02010509020102010303" pitchFamily="50" charset="0"/>
              </a:rPr>
              <a:t>&lt;tag attribute="</a:t>
            </a:r>
            <a:r>
              <a:rPr lang="en-US" sz="2800" i="1" dirty="0">
                <a:latin typeface="OCR A Extended" panose="02010509020102010303" pitchFamily="50" charset="0"/>
              </a:rPr>
              <a:t>value</a:t>
            </a:r>
            <a:r>
              <a:rPr lang="en-US" sz="2800" dirty="0">
                <a:latin typeface="OCR A Extended" panose="02010509020102010303" pitchFamily="50" charset="0"/>
              </a:rPr>
              <a:t>"&gt;</a:t>
            </a:r>
            <a:endParaRPr lang="en-US" sz="28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OCR A Extended" panose="02010509020102010303" pitchFamily="50" charset="0"/>
              </a:rPr>
              <a:t>&lt;</a:t>
            </a:r>
            <a:r>
              <a:rPr lang="en-US" sz="2000" dirty="0">
                <a:latin typeface="OCR A Extended" panose="02010509020102010303" pitchFamily="50" charset="0"/>
              </a:rPr>
              <a:t>a </a:t>
            </a:r>
            <a:r>
              <a:rPr lang="en-US" sz="2000" dirty="0" err="1">
                <a:latin typeface="OCR A Extended" panose="02010509020102010303" pitchFamily="50" charset="0"/>
              </a:rPr>
              <a:t>href</a:t>
            </a:r>
            <a:r>
              <a:rPr lang="en-US" sz="2000" dirty="0">
                <a:latin typeface="OCR A Extended" panose="02010509020102010303" pitchFamily="50" charset="0"/>
              </a:rPr>
              <a:t>="http://www.example.com"&gt;This is a link.&lt;/</a:t>
            </a:r>
            <a:r>
              <a:rPr lang="en-US" sz="2000" dirty="0" smtClean="0">
                <a:latin typeface="OCR A Extended" panose="02010509020102010303" pitchFamily="50" charset="0"/>
              </a:rPr>
              <a:t>a&gt;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7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•To place one element inside another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</a:t>
            </a:r>
            <a:r>
              <a:rPr lang="en-US" sz="2800" dirty="0"/>
              <a:t>Example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&lt;p&gt;Make </a:t>
            </a:r>
            <a:r>
              <a:rPr lang="en-US" sz="2800" dirty="0"/>
              <a:t>sure your pet has plenty of &lt;</a:t>
            </a:r>
            <a:r>
              <a:rPr lang="en-US" sz="2800" dirty="0" err="1"/>
              <a:t>i</a:t>
            </a:r>
            <a:r>
              <a:rPr lang="en-US" sz="2800" dirty="0"/>
              <a:t>&gt;&lt;b&gt;fresh water&lt;/</a:t>
            </a:r>
            <a:r>
              <a:rPr lang="en-US" sz="2800" dirty="0" err="1"/>
              <a:t>i</a:t>
            </a:r>
            <a:r>
              <a:rPr lang="en-US" sz="2800" dirty="0"/>
              <a:t>&gt; during hot weather.&lt;/p&gt;&lt;/b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p&gt;Make sure your pet has plenty of &lt;b&gt;</a:t>
            </a:r>
            <a:r>
              <a:rPr lang="en-US" sz="2800" dirty="0" smtClean="0"/>
              <a:t>&lt;</a:t>
            </a:r>
            <a:r>
              <a:rPr lang="en-US" sz="2800" dirty="0" err="1" smtClean="0"/>
              <a:t>i</a:t>
            </a:r>
            <a:r>
              <a:rPr lang="en-US" sz="2800" dirty="0" smtClean="0"/>
              <a:t>&gt;fresh </a:t>
            </a:r>
            <a:r>
              <a:rPr lang="en-US" sz="2800" dirty="0"/>
              <a:t>water&lt;/</a:t>
            </a:r>
            <a:r>
              <a:rPr lang="en-US" sz="2800" dirty="0" err="1"/>
              <a:t>i</a:t>
            </a:r>
            <a:r>
              <a:rPr lang="en-US" sz="2800" dirty="0" smtClean="0"/>
              <a:t>&gt;</a:t>
            </a:r>
            <a:r>
              <a:rPr lang="en-US" sz="2800" dirty="0"/>
              <a:t>&lt;/b&gt;</a:t>
            </a:r>
            <a:r>
              <a:rPr lang="en-US" sz="2800" dirty="0" smtClean="0"/>
              <a:t> </a:t>
            </a:r>
            <a:r>
              <a:rPr lang="en-US" sz="2800" dirty="0"/>
              <a:t>during hot weather.&lt;/p</a:t>
            </a:r>
            <a:r>
              <a:rPr lang="en-US" sz="2800" dirty="0" smtClean="0"/>
              <a:t>&gt;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81" y="1930399"/>
            <a:ext cx="1726442" cy="1726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50" y="3270060"/>
            <a:ext cx="1959683" cy="19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special character, such as the dollar symbol, the registered trademark (a capital R within a circle), and accented </a:t>
            </a:r>
            <a:r>
              <a:rPr lang="en-US" sz="2800" dirty="0" smtClean="0"/>
              <a:t>letters</a:t>
            </a:r>
          </a:p>
          <a:p>
            <a:r>
              <a:rPr lang="en-US" sz="2800" dirty="0" smtClean="0"/>
              <a:t>Begins </a:t>
            </a:r>
            <a:r>
              <a:rPr lang="en-US" sz="2800" dirty="0"/>
              <a:t>with an ampersand (&amp;) and ends with a semicolon </a:t>
            </a:r>
            <a:r>
              <a:rPr lang="en-US" sz="2800" dirty="0" smtClean="0"/>
              <a:t>(;)</a:t>
            </a:r>
          </a:p>
          <a:p>
            <a:r>
              <a:rPr lang="en-US" sz="2800" dirty="0" smtClean="0"/>
              <a:t>Examples</a:t>
            </a:r>
            <a:r>
              <a:rPr lang="en-US" sz="2800" dirty="0"/>
              <a:t>: </a:t>
            </a:r>
            <a:endParaRPr lang="en-US" sz="2800" dirty="0" smtClean="0"/>
          </a:p>
          <a:p>
            <a:pPr marL="857250" lvl="1" indent="-457200"/>
            <a:r>
              <a:rPr lang="en-US" sz="2600" dirty="0" smtClean="0"/>
              <a:t>entity </a:t>
            </a:r>
            <a:r>
              <a:rPr lang="en-US" sz="2600" dirty="0"/>
              <a:t>&amp;</a:t>
            </a:r>
            <a:r>
              <a:rPr lang="en-US" sz="2600" dirty="0" err="1"/>
              <a:t>reg</a:t>
            </a:r>
            <a:r>
              <a:rPr lang="en-US" sz="2600" dirty="0"/>
              <a:t>; represents the registered trademark symbol </a:t>
            </a:r>
            <a:endParaRPr lang="en-US" sz="2600" dirty="0" smtClean="0"/>
          </a:p>
          <a:p>
            <a:pPr marL="857250" lvl="1" indent="-457200"/>
            <a:r>
              <a:rPr lang="en-US" sz="2600" dirty="0" smtClean="0"/>
              <a:t>Its </a:t>
            </a:r>
            <a:r>
              <a:rPr lang="en-US" sz="2600" dirty="0"/>
              <a:t>numerical code is &amp;#174;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1492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Called </a:t>
            </a:r>
            <a:r>
              <a:rPr lang="en-US" sz="3200" dirty="0"/>
              <a:t>character encoding </a:t>
            </a:r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/>
              <a:t>UTF-8 encoding whenever possible </a:t>
            </a:r>
            <a:endParaRPr lang="en-US" sz="3200" dirty="0" smtClean="0"/>
          </a:p>
          <a:p>
            <a:r>
              <a:rPr lang="en-US" sz="3200" dirty="0" smtClean="0"/>
              <a:t>Add </a:t>
            </a:r>
            <a:r>
              <a:rPr lang="en-US" sz="3200" dirty="0"/>
              <a:t>the following declaration to the head element: &lt;meta charset="UTF-8"&gt;</a:t>
            </a:r>
            <a:endParaRPr lang="en-US" sz="32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391250" y="4038600"/>
            <a:ext cx="3046026" cy="2342866"/>
            <a:chOff x="7391250" y="4038600"/>
            <a:chExt cx="3046026" cy="23428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830" y="4038600"/>
              <a:ext cx="2342866" cy="234286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 rot="1071647">
              <a:off x="7391250" y="4463441"/>
              <a:ext cx="304602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Now YOU</a:t>
              </a:r>
            </a:p>
            <a:p>
              <a:pPr algn="ctr"/>
              <a:r>
                <a:rPr lang="en-US" sz="54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Try!</a:t>
              </a:r>
              <a:endPara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2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07783"/>
              </p:ext>
            </p:extLst>
          </p:nvPr>
        </p:nvGraphicFramePr>
        <p:xfrm>
          <a:off x="677333" y="1228299"/>
          <a:ext cx="8698680" cy="5428136"/>
        </p:xfrm>
        <a:graphic>
          <a:graphicData uri="http://schemas.openxmlformats.org/drawingml/2006/table">
            <a:tbl>
              <a:tblPr/>
              <a:tblGrid>
                <a:gridCol w="523672"/>
                <a:gridCol w="3825668"/>
                <a:gridCol w="2174670"/>
                <a:gridCol w="2174670"/>
              </a:tblGrid>
              <a:tr h="383091">
                <a:tc>
                  <a:txBody>
                    <a:bodyPr/>
                    <a:lstStyle/>
                    <a:p>
                      <a:pPr algn="l" fontAlgn="t"/>
                      <a:endParaRPr lang="en-US" sz="2000">
                        <a:effectLst/>
                      </a:endParaRP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non-breaking space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&amp;nbsp;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&amp;#160;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0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less than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&amp;lt;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&amp;#60;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0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&amp;gt;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&amp;#62;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0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ampersand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&amp;amp;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&amp;#38;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"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double quotation mark 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&amp;quot;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&amp;#34;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718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'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single quotation mark (apostrophe) 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&amp;apos;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&amp;#39;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0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¢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cent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&amp;cent;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&amp;#162;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0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£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pound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&amp;pound;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&amp;#163;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0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¥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yen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&amp;yen;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&amp;#165;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0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€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euro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&amp;euro;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&amp;#8364;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0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©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copyright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&amp;copy;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&amp;#169;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40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®</a:t>
                      </a:r>
                    </a:p>
                  </a:txBody>
                  <a:tcPr marL="99524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registered trademark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&amp;reg;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&amp;#174;</a:t>
                      </a:r>
                    </a:p>
                  </a:txBody>
                  <a:tcPr marL="49762" marR="49762" marT="49762" marB="49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9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declaration found at the very top of almost every HTML </a:t>
            </a:r>
            <a:r>
              <a:rPr lang="en-US" sz="3200" dirty="0" smtClean="0"/>
              <a:t>document</a:t>
            </a:r>
          </a:p>
          <a:p>
            <a:r>
              <a:rPr lang="en-US" sz="3200" dirty="0" smtClean="0"/>
              <a:t>Specifies </a:t>
            </a:r>
            <a:r>
              <a:rPr lang="en-US" sz="3200" dirty="0"/>
              <a:t>the language or rules the page uses</a:t>
            </a:r>
            <a:endParaRPr lang="en-US" sz="3200" dirty="0" smtClean="0"/>
          </a:p>
          <a:p>
            <a:r>
              <a:rPr lang="en-US" sz="3200" dirty="0" smtClean="0"/>
              <a:t>HTML </a:t>
            </a:r>
            <a:r>
              <a:rPr lang="en-US" sz="3200" dirty="0"/>
              <a:t>4.01 </a:t>
            </a:r>
            <a:r>
              <a:rPr lang="en-US" sz="3200" dirty="0" err="1"/>
              <a:t>doctype</a:t>
            </a:r>
            <a:r>
              <a:rPr lang="en-US" sz="3200" dirty="0"/>
              <a:t> example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2400" dirty="0" smtClean="0">
                <a:latin typeface="OCR A Extended" panose="02010509020102010303" pitchFamily="50" charset="0"/>
              </a:rPr>
              <a:t>&lt;!</a:t>
            </a:r>
            <a:r>
              <a:rPr lang="en-US" sz="2400" dirty="0">
                <a:latin typeface="OCR A Extended" panose="02010509020102010303" pitchFamily="50" charset="0"/>
              </a:rPr>
              <a:t>DOCTYPE html PUBLIC "-//W3C//DTD XHTML 1.1//EN" "http://www.example.com/TR/xhtml11/ DTD/xhtml11.dtd"&gt;</a:t>
            </a:r>
            <a:endParaRPr lang="en-US" sz="3200" dirty="0">
              <a:latin typeface="OCR A Extended" panose="02010509020102010303" pitchFamily="50" charset="0"/>
            </a:endParaRPr>
          </a:p>
          <a:p>
            <a:r>
              <a:rPr lang="en-US" sz="3200" dirty="0" smtClean="0"/>
              <a:t>HTML5 </a:t>
            </a:r>
            <a:r>
              <a:rPr lang="en-US" sz="3200" dirty="0" err="1"/>
              <a:t>doctype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2400" dirty="0" smtClean="0">
                <a:latin typeface="OCR A Extended" panose="02010509020102010303" pitchFamily="50" charset="0"/>
              </a:rPr>
              <a:t>&lt;!</a:t>
            </a:r>
            <a:r>
              <a:rPr lang="en-US" sz="2400" dirty="0" err="1">
                <a:latin typeface="OCR A Extended" panose="02010509020102010303" pitchFamily="50" charset="0"/>
              </a:rPr>
              <a:t>doctype</a:t>
            </a:r>
            <a:r>
              <a:rPr lang="en-US" sz="2400" dirty="0">
                <a:latin typeface="OCR A Extended" panose="02010509020102010303" pitchFamily="50" charset="0"/>
              </a:rPr>
              <a:t> html</a:t>
            </a:r>
            <a:r>
              <a:rPr lang="en-US" sz="2400" dirty="0" smtClean="0">
                <a:latin typeface="OCR A Extended" panose="02010509020102010303" pitchFamily="50" charset="0"/>
              </a:rPr>
              <a:t>&gt;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7721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&lt;!</a:t>
            </a:r>
            <a:r>
              <a:rPr lang="en-US" sz="3200" dirty="0" err="1"/>
              <a:t>doctype</a:t>
            </a:r>
            <a:r>
              <a:rPr lang="en-US" sz="3200" dirty="0"/>
              <a:t> html&gt;</a:t>
            </a:r>
          </a:p>
          <a:p>
            <a:pPr marL="0" indent="0">
              <a:buNone/>
            </a:pPr>
            <a:r>
              <a:rPr lang="en-US" sz="3200" dirty="0"/>
              <a:t>&lt;html&gt;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&lt;</a:t>
            </a:r>
            <a:r>
              <a:rPr lang="en-US" sz="3200" dirty="0"/>
              <a:t>head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 smtClean="0"/>
              <a:t>        &lt;</a:t>
            </a:r>
            <a:r>
              <a:rPr lang="en-US" sz="3200" dirty="0"/>
              <a:t>title&gt;78704 Pet Services&lt;/title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/>
              <a:t>&lt;/head&gt;</a:t>
            </a:r>
          </a:p>
          <a:p>
            <a:pPr marL="0" indent="0">
              <a:buNone/>
            </a:pPr>
            <a:r>
              <a:rPr lang="en-US" sz="3200" dirty="0" smtClean="0"/>
              <a:t>    &lt;</a:t>
            </a:r>
            <a:r>
              <a:rPr lang="en-US" sz="3200" dirty="0"/>
              <a:t>body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&lt;</a:t>
            </a:r>
            <a:r>
              <a:rPr lang="en-US" sz="3200" dirty="0"/>
              <a:t>p&gt;Your dog is a friend for life.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Why </a:t>
            </a:r>
            <a:r>
              <a:rPr lang="en-US" sz="3200" dirty="0"/>
              <a:t>not provide the best care possible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 smtClean="0"/>
              <a:t>        &lt;/</a:t>
            </a:r>
            <a:r>
              <a:rPr lang="en-US" sz="3200" dirty="0"/>
              <a:t>p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 smtClean="0"/>
              <a:t>    &lt;/</a:t>
            </a:r>
            <a:r>
              <a:rPr lang="en-US" sz="3200" dirty="0"/>
              <a:t>body&gt;</a:t>
            </a:r>
          </a:p>
          <a:p>
            <a:pPr marL="0" indent="0">
              <a:buNone/>
            </a:pPr>
            <a:r>
              <a:rPr lang="en-US" sz="3200" dirty="0"/>
              <a:t>&lt;/html&gt;</a:t>
            </a:r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30" y="4038600"/>
            <a:ext cx="2342866" cy="2342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71647">
            <a:off x="7391250" y="4463441"/>
            <a:ext cx="30460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YOU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Try!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3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4 Text-related Elements with New Meaning or Functionality in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480315" cy="460687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&lt;b&gt; element should now be used to offset text without conveying importance, such as for keywords or product names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&lt;</a:t>
            </a:r>
            <a:r>
              <a:rPr lang="en-US" sz="3200" dirty="0" err="1"/>
              <a:t>i</a:t>
            </a:r>
            <a:r>
              <a:rPr lang="en-US" sz="3200" dirty="0"/>
              <a:t>&gt; element now indicates content in an alternate voice or mood, like spoken text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&lt;strong&gt; element indicates strong importance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&lt;</a:t>
            </a:r>
            <a:r>
              <a:rPr lang="en-US" sz="3200" dirty="0" err="1"/>
              <a:t>em</a:t>
            </a:r>
            <a:r>
              <a:rPr lang="en-US" sz="3200" dirty="0"/>
              <a:t>&gt; element indicates emphatic stress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&lt;small&gt; element should be used for small print, like a copyright line.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382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HTML5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&lt;command&gt; element creates a command button. When the user clicks a command button, a command executes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&lt;mark&gt; element highlights text on a page, similar to the highlighting feature in Microsoft Word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&lt;time&gt; element displays a machine-readable time and date, such as 10:10 A.M., CST, July 19, 2012, which is handy for blogs and calendars, and potentially helps search engines provide better results when time and date are part of the search criteria.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423179"/>
              </p:ext>
            </p:extLst>
          </p:nvPr>
        </p:nvGraphicFramePr>
        <p:xfrm>
          <a:off x="677863" y="1460313"/>
          <a:ext cx="10895438" cy="385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37"/>
                <a:gridCol w="7001301"/>
              </a:tblGrid>
              <a:tr h="367080"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577056"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</a:t>
                      </a:r>
                      <a:r>
                        <a:rPr lang="en-US" baseline="0" dirty="0" smtClean="0"/>
                        <a:t> the Essentials of 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577056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 and Configuring</a:t>
                      </a:r>
                      <a:r>
                        <a:rPr lang="en-US" baseline="0" dirty="0" smtClean="0"/>
                        <a:t> HTML5 Tags to Display Text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Choose and</a:t>
                      </a:r>
                      <a:r>
                        <a:rPr lang="en-US" baseline="0" dirty="0" smtClean="0"/>
                        <a:t> Configure HTML5 tags to display text content (2.1)</a:t>
                      </a:r>
                      <a:endParaRPr lang="en-US" dirty="0"/>
                    </a:p>
                  </a:txBody>
                  <a:tcPr/>
                </a:tc>
              </a:tr>
              <a:tr h="905131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 and Configuring HTML5 Tags to Display Graphics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Choose and Configure</a:t>
                      </a:r>
                      <a:r>
                        <a:rPr lang="en-US" baseline="0" dirty="0" smtClean="0"/>
                        <a:t> HTML5 tags to display graphics (2.2)</a:t>
                      </a:r>
                      <a:endParaRPr lang="en-US" dirty="0" smtClean="0"/>
                    </a:p>
                  </a:txBody>
                  <a:tcPr/>
                </a:tc>
              </a:tr>
              <a:tr h="1367754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 and Configuring</a:t>
                      </a:r>
                      <a:r>
                        <a:rPr lang="en-US" baseline="0" dirty="0" smtClean="0"/>
                        <a:t> HTML5 Tags to Play 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Choose and Configure</a:t>
                      </a:r>
                      <a:r>
                        <a:rPr lang="en-US" baseline="0" dirty="0" smtClean="0"/>
                        <a:t> HTML5 tags to play media (2.3)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While </a:t>
            </a:r>
            <a:r>
              <a:rPr lang="en-US" sz="3200" dirty="0"/>
              <a:t>new elements become available, the W3C earmarks other elements for eventual removal because their functionality is no longer useful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Removing </a:t>
            </a:r>
            <a:r>
              <a:rPr lang="en-US" sz="3200" dirty="0"/>
              <a:t>elements from the list of available HTML elements is referred to as </a:t>
            </a:r>
            <a:r>
              <a:rPr lang="en-US" sz="3200" i="1" u="sng" dirty="0"/>
              <a:t>deprecation</a:t>
            </a:r>
            <a:r>
              <a:rPr lang="en-US" sz="3200" i="1" u="sng" dirty="0" smtClean="0"/>
              <a:t>.</a:t>
            </a:r>
          </a:p>
          <a:p>
            <a:r>
              <a:rPr lang="en-US" sz="3200" dirty="0" smtClean="0"/>
              <a:t>Note: The </a:t>
            </a:r>
            <a:r>
              <a:rPr lang="en-US" sz="3200" dirty="0"/>
              <a:t>same thing applies to attributes and CSS properties.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841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Depreciated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&lt;</a:t>
            </a:r>
            <a:r>
              <a:rPr lang="en-US" sz="3200" dirty="0"/>
              <a:t>big&gt;: Makes text bigger relative to the current font </a:t>
            </a:r>
            <a:r>
              <a:rPr lang="en-US" sz="3200" dirty="0" smtClean="0"/>
              <a:t>size</a:t>
            </a:r>
          </a:p>
          <a:p>
            <a:r>
              <a:rPr lang="en-US" sz="3200" dirty="0" smtClean="0"/>
              <a:t>&lt;</a:t>
            </a:r>
            <a:r>
              <a:rPr lang="en-US" sz="3200" dirty="0"/>
              <a:t>center&gt;: Center-aligns text and </a:t>
            </a:r>
            <a:r>
              <a:rPr lang="en-US" sz="3200" dirty="0" smtClean="0"/>
              <a:t>content</a:t>
            </a:r>
            <a:br>
              <a:rPr lang="en-US" sz="3200" dirty="0" smtClean="0"/>
            </a:br>
            <a:endParaRPr lang="en-US" sz="3200" dirty="0"/>
          </a:p>
          <a:p>
            <a:pPr marL="0" indent="0" algn="ctr">
              <a:buNone/>
            </a:pPr>
            <a:r>
              <a:rPr lang="en-US" sz="4000" dirty="0" smtClean="0"/>
              <a:t>The </a:t>
            </a:r>
            <a:r>
              <a:rPr lang="en-US" sz="4000" dirty="0"/>
              <a:t>fix: Use CSS instead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487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raster </a:t>
            </a:r>
            <a:r>
              <a:rPr lang="en-US" sz="3200" dirty="0" smtClean="0"/>
              <a:t>image is </a:t>
            </a:r>
            <a:r>
              <a:rPr lang="en-US" sz="3200" dirty="0"/>
              <a:t>made up of pixels</a:t>
            </a:r>
            <a:r>
              <a:rPr lang="en-US" sz="3200" dirty="0" smtClean="0"/>
              <a:t>.</a:t>
            </a:r>
          </a:p>
          <a:p>
            <a:pPr lvl="1"/>
            <a:r>
              <a:rPr lang="en-US" sz="3000" dirty="0" smtClean="0"/>
              <a:t>Example</a:t>
            </a:r>
            <a:r>
              <a:rPr lang="en-US" sz="3000" dirty="0"/>
              <a:t>: A photograph </a:t>
            </a:r>
            <a:endParaRPr lang="en-US" sz="3000" dirty="0" smtClean="0"/>
          </a:p>
          <a:p>
            <a:pPr lvl="1"/>
            <a:r>
              <a:rPr lang="en-US" sz="3000" dirty="0" smtClean="0"/>
              <a:t>Formats</a:t>
            </a:r>
            <a:r>
              <a:rPr lang="en-US" sz="3000" dirty="0"/>
              <a:t>: JPG, PNG, GIF, BMP </a:t>
            </a:r>
            <a:endParaRPr lang="en-US" sz="30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vector </a:t>
            </a:r>
            <a:r>
              <a:rPr lang="en-US" sz="3200" dirty="0" smtClean="0"/>
              <a:t>image is </a:t>
            </a:r>
            <a:r>
              <a:rPr lang="en-US" sz="3200" dirty="0"/>
              <a:t>made up of lines and curves based on mathematical expressions. </a:t>
            </a:r>
            <a:endParaRPr lang="en-US" sz="3200" dirty="0" smtClean="0"/>
          </a:p>
          <a:p>
            <a:pPr marL="857250" lvl="1" indent="-457200"/>
            <a:r>
              <a:rPr lang="en-US" sz="3000" dirty="0" smtClean="0"/>
              <a:t>Example</a:t>
            </a:r>
            <a:r>
              <a:rPr lang="en-US" sz="3000" dirty="0"/>
              <a:t>: Adobe Illustrator AI file </a:t>
            </a:r>
            <a:endParaRPr lang="en-US" sz="3000" dirty="0" smtClean="0"/>
          </a:p>
          <a:p>
            <a:pPr marL="857250" lvl="1" indent="-457200"/>
            <a:r>
              <a:rPr lang="en-US" sz="3000" dirty="0" smtClean="0"/>
              <a:t>Formats</a:t>
            </a:r>
            <a:r>
              <a:rPr lang="en-US" sz="3000" dirty="0"/>
              <a:t>: PNG or GIF for Web </a:t>
            </a:r>
            <a:r>
              <a:rPr lang="en-US" sz="3000" dirty="0" smtClean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9223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OCR A Extended" panose="02010509020102010303" pitchFamily="50" charset="0"/>
              </a:rPr>
              <a:t>&lt;</a:t>
            </a:r>
            <a:r>
              <a:rPr lang="en-US" dirty="0" err="1" smtClean="0">
                <a:latin typeface="OCR A Extended" panose="02010509020102010303" pitchFamily="50" charset="0"/>
              </a:rPr>
              <a:t>img</a:t>
            </a:r>
            <a:r>
              <a:rPr lang="en-US" dirty="0" smtClean="0">
                <a:latin typeface="OCR A Extended" panose="02010509020102010303" pitchFamily="50" charset="0"/>
              </a:rPr>
              <a:t>&gt;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121760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</a:t>
            </a:r>
            <a:r>
              <a:rPr lang="en-US" sz="3200" dirty="0" err="1">
                <a:latin typeface="OCR A Extended" panose="02010509020102010303" pitchFamily="50" charset="0"/>
              </a:rPr>
              <a:t>img</a:t>
            </a:r>
            <a:r>
              <a:rPr lang="en-US" sz="3200" dirty="0"/>
              <a:t> to add images to an HTML </a:t>
            </a:r>
            <a:r>
              <a:rPr lang="en-US" sz="3200" dirty="0" smtClean="0"/>
              <a:t>document</a:t>
            </a:r>
          </a:p>
          <a:p>
            <a:r>
              <a:rPr lang="en-US" sz="3200" dirty="0" smtClean="0"/>
              <a:t>Example</a:t>
            </a:r>
            <a:r>
              <a:rPr lang="en-US" sz="3200" dirty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b="1" dirty="0" smtClean="0">
                <a:latin typeface="OCR A Extended" panose="02010509020102010303" pitchFamily="50" charset="0"/>
              </a:rPr>
              <a:t>&lt;</a:t>
            </a:r>
            <a:r>
              <a:rPr lang="en-US" sz="2000" b="1" dirty="0" err="1">
                <a:latin typeface="OCR A Extended" panose="02010509020102010303" pitchFamily="50" charset="0"/>
              </a:rPr>
              <a:t>img</a:t>
            </a: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err="1">
                <a:latin typeface="OCR A Extended" panose="02010509020102010303" pitchFamily="50" charset="0"/>
              </a:rPr>
              <a:t>src</a:t>
            </a:r>
            <a:r>
              <a:rPr lang="en-US" sz="2000" b="1" dirty="0">
                <a:latin typeface="OCR A Extended" panose="02010509020102010303" pitchFamily="50" charset="0"/>
              </a:rPr>
              <a:t>="images/redball.jpg" alt="Red ball graphic" </a:t>
            </a:r>
            <a:r>
              <a:rPr lang="en-US" sz="2000" b="1" dirty="0" smtClean="0">
                <a:latin typeface="OCR A Extended" panose="02010509020102010303" pitchFamily="50" charset="0"/>
              </a:rPr>
              <a:t>/&gt;</a:t>
            </a:r>
            <a:endParaRPr lang="en-US" sz="3200" b="1" dirty="0" smtClean="0">
              <a:latin typeface="OCR A Extended" panose="02010509020102010303" pitchFamily="50" charset="0"/>
            </a:endParaRPr>
          </a:p>
          <a:p>
            <a:r>
              <a:rPr lang="en-US" sz="3200" dirty="0" smtClean="0"/>
              <a:t>The </a:t>
            </a:r>
            <a:r>
              <a:rPr lang="en-US" sz="3200" dirty="0" err="1">
                <a:latin typeface="OCR A Extended" panose="02010509020102010303" pitchFamily="50" charset="0"/>
              </a:rPr>
              <a:t>src</a:t>
            </a:r>
            <a:r>
              <a:rPr lang="en-US" sz="3200" dirty="0"/>
              <a:t> attribute and the alt attribute are required to be fully valid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W3C requires the alt attribute for accessibility by people with disabilities.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814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&lt;</a:t>
            </a:r>
            <a:r>
              <a:rPr lang="en-US" dirty="0" smtClean="0">
                <a:latin typeface="OCR A Extended" panose="02010509020102010303" pitchFamily="50" charset="0"/>
              </a:rPr>
              <a:t>f</a:t>
            </a:r>
            <a:r>
              <a:rPr lang="en-US" dirty="0" smtClean="0">
                <a:latin typeface="OCR A Extended" panose="02010509020102010303" pitchFamily="50" charset="0"/>
              </a:rPr>
              <a:t>igure&gt;</a:t>
            </a:r>
            <a:r>
              <a:rPr lang="en-US" dirty="0" smtClean="0"/>
              <a:t> and </a:t>
            </a:r>
            <a:r>
              <a:rPr lang="en-US" dirty="0" smtClean="0">
                <a:latin typeface="OCR A Extended" panose="02010509020102010303" pitchFamily="50" charset="0"/>
              </a:rPr>
              <a:t>&lt;</a:t>
            </a:r>
            <a:r>
              <a:rPr lang="en-US" dirty="0" err="1" smtClean="0">
                <a:latin typeface="OCR A Extended" panose="02010509020102010303" pitchFamily="50" charset="0"/>
              </a:rPr>
              <a:t>figcaption</a:t>
            </a:r>
            <a:r>
              <a:rPr lang="en-US" dirty="0" smtClean="0">
                <a:latin typeface="OCR A Extended" panose="02010509020102010303" pitchFamily="50" charset="0"/>
              </a:rPr>
              <a:t>&gt;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&lt;</a:t>
            </a:r>
            <a:r>
              <a:rPr lang="en-US" sz="3200" dirty="0" smtClean="0">
                <a:latin typeface="OCR A Extended" panose="02010509020102010303" pitchFamily="50" charset="0"/>
              </a:rPr>
              <a:t>figure&gt;</a:t>
            </a:r>
            <a:r>
              <a:rPr lang="en-US" sz="3200" dirty="0" smtClean="0"/>
              <a:t> </a:t>
            </a:r>
            <a:r>
              <a:rPr lang="en-US" sz="3200" dirty="0"/>
              <a:t>element specifies the type of figure you’re </a:t>
            </a:r>
            <a:r>
              <a:rPr lang="en-US" sz="3200" dirty="0" smtClean="0"/>
              <a:t>adding</a:t>
            </a:r>
          </a:p>
          <a:p>
            <a:r>
              <a:rPr lang="en-US" sz="3200" dirty="0" smtClean="0"/>
              <a:t>The &lt;</a:t>
            </a:r>
            <a:r>
              <a:rPr lang="en-US" sz="3200" dirty="0" err="1" smtClean="0">
                <a:latin typeface="OCR A Extended" panose="02010509020102010303" pitchFamily="50" charset="0"/>
              </a:rPr>
              <a:t>figcaption</a:t>
            </a:r>
            <a:r>
              <a:rPr lang="en-US" sz="3200" dirty="0" smtClean="0">
                <a:latin typeface="OCR A Extended" panose="02010509020102010303" pitchFamily="50" charset="0"/>
              </a:rPr>
              <a:t>&gt;</a:t>
            </a:r>
            <a:r>
              <a:rPr lang="en-US" sz="3200" dirty="0" smtClean="0"/>
              <a:t> </a:t>
            </a:r>
            <a:r>
              <a:rPr lang="en-US" sz="3200" dirty="0"/>
              <a:t>element adds a caption to an image on a Web </a:t>
            </a:r>
            <a:r>
              <a:rPr lang="en-US" sz="3200" dirty="0" smtClean="0"/>
              <a:t>page</a:t>
            </a:r>
          </a:p>
          <a:p>
            <a:pPr lvl="1"/>
            <a:r>
              <a:rPr lang="en-US" sz="3000" dirty="0" smtClean="0"/>
              <a:t>Can </a:t>
            </a:r>
            <a:r>
              <a:rPr lang="en-US" sz="3000" dirty="0"/>
              <a:t>display the caption before or after the image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555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&lt;</a:t>
            </a:r>
            <a:r>
              <a:rPr lang="en-US" dirty="0" smtClean="0">
                <a:latin typeface="OCR A Extended" panose="02010509020102010303" pitchFamily="50" charset="0"/>
              </a:rPr>
              <a:t>f</a:t>
            </a:r>
            <a:r>
              <a:rPr lang="en-US" dirty="0" smtClean="0">
                <a:latin typeface="OCR A Extended" panose="02010509020102010303" pitchFamily="50" charset="0"/>
              </a:rPr>
              <a:t>igure&gt;</a:t>
            </a:r>
            <a:r>
              <a:rPr lang="en-US" dirty="0" smtClean="0"/>
              <a:t> and </a:t>
            </a:r>
            <a:r>
              <a:rPr lang="en-US" dirty="0" smtClean="0">
                <a:latin typeface="OCR A Extended" panose="02010509020102010303" pitchFamily="50" charset="0"/>
              </a:rPr>
              <a:t>&lt;</a:t>
            </a:r>
            <a:r>
              <a:rPr lang="en-US" dirty="0" err="1" smtClean="0">
                <a:latin typeface="OCR A Extended" panose="02010509020102010303" pitchFamily="50" charset="0"/>
              </a:rPr>
              <a:t>figcaption</a:t>
            </a:r>
            <a:r>
              <a:rPr lang="en-US" dirty="0" smtClean="0">
                <a:latin typeface="OCR A Extended" panose="02010509020102010303" pitchFamily="50" charset="0"/>
              </a:rPr>
              <a:t>&gt;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OCR A Extended" panose="02010509020102010303" pitchFamily="50" charset="0"/>
              </a:rPr>
              <a:t>&lt;figure&gt;</a:t>
            </a:r>
          </a:p>
          <a:p>
            <a:pPr marL="0" indent="0">
              <a:buNone/>
            </a:pP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smtClean="0">
                <a:latin typeface="OCR A Extended" panose="02010509020102010303" pitchFamily="50" charset="0"/>
              </a:rPr>
              <a:t>   &lt;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img</a:t>
            </a:r>
            <a:r>
              <a:rPr lang="en-US" sz="2000" b="1" dirty="0" smtClean="0">
                <a:latin typeface="OCR A Extended" panose="02010509020102010303" pitchFamily="50" charset="0"/>
              </a:rPr>
              <a:t> 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src</a:t>
            </a:r>
            <a:r>
              <a:rPr lang="en-US" sz="2000" b="1" dirty="0" smtClean="0">
                <a:latin typeface="OCR A Extended" panose="02010509020102010303" pitchFamily="50" charset="0"/>
              </a:rPr>
              <a:t>=“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img</a:t>
            </a:r>
            <a:r>
              <a:rPr lang="en-US" sz="2000" b="1" dirty="0" smtClean="0">
                <a:latin typeface="OCR A Extended" panose="02010509020102010303" pitchFamily="50" charset="0"/>
              </a:rPr>
              <a:t>/doggy1.jpg” alt=“Good Dog!” width=“100” height=“100” /&gt;</a:t>
            </a:r>
          </a:p>
          <a:p>
            <a:pPr marL="0" indent="0">
              <a:buNone/>
            </a:pP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smtClean="0">
                <a:latin typeface="OCR A Extended" panose="02010509020102010303" pitchFamily="50" charset="0"/>
              </a:rPr>
              <a:t>   &lt;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figcaption</a:t>
            </a:r>
            <a:r>
              <a:rPr lang="en-US" sz="2000" b="1" dirty="0" smtClean="0">
                <a:latin typeface="OCR A Extended" panose="02010509020102010303" pitchFamily="50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smtClean="0">
                <a:latin typeface="OCR A Extended" panose="02010509020102010303" pitchFamily="50" charset="0"/>
              </a:rPr>
              <a:t>       Happy Dogs are Good Dogs!</a:t>
            </a:r>
          </a:p>
          <a:p>
            <a:pPr marL="0" indent="0">
              <a:buNone/>
            </a:pP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smtClean="0">
                <a:latin typeface="OCR A Extended" panose="02010509020102010303" pitchFamily="50" charset="0"/>
              </a:rPr>
              <a:t>   &lt;/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figcaption</a:t>
            </a:r>
            <a:r>
              <a:rPr lang="en-US" sz="2000" b="1" dirty="0" smtClean="0">
                <a:latin typeface="OCR A Extended" panose="02010509020102010303" pitchFamily="50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latin typeface="OCR A Extended" panose="02010509020102010303" pitchFamily="50" charset="0"/>
              </a:rPr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1826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OCR A Extended" panose="02010509020102010303" pitchFamily="50" charset="0"/>
              </a:rPr>
              <a:t>&lt;figure&gt;</a:t>
            </a:r>
          </a:p>
          <a:p>
            <a:pPr marL="0" indent="0">
              <a:buNone/>
            </a:pP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smtClean="0">
                <a:latin typeface="OCR A Extended" panose="02010509020102010303" pitchFamily="50" charset="0"/>
              </a:rPr>
              <a:t>   &lt;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img</a:t>
            </a:r>
            <a:r>
              <a:rPr lang="en-US" sz="2000" b="1" dirty="0" smtClean="0">
                <a:latin typeface="OCR A Extended" panose="02010509020102010303" pitchFamily="50" charset="0"/>
              </a:rPr>
              <a:t> 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src</a:t>
            </a:r>
            <a:r>
              <a:rPr lang="en-US" sz="2000" b="1" dirty="0" smtClean="0">
                <a:latin typeface="OCR A Extended" panose="02010509020102010303" pitchFamily="50" charset="0"/>
              </a:rPr>
              <a:t>=“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img</a:t>
            </a:r>
            <a:r>
              <a:rPr lang="en-US" sz="2000" b="1" dirty="0" smtClean="0">
                <a:latin typeface="OCR A Extended" panose="02010509020102010303" pitchFamily="50" charset="0"/>
              </a:rPr>
              <a:t>/doggy1.jpg” alt=“who’s a good boy?” width=“100” height=“100” /&gt;</a:t>
            </a:r>
          </a:p>
          <a:p>
            <a:pPr marL="0" indent="0">
              <a:buNone/>
            </a:pPr>
            <a:r>
              <a:rPr lang="en-US" sz="2000" b="1" dirty="0" smtClean="0">
                <a:latin typeface="OCR A Extended" panose="02010509020102010303" pitchFamily="50" charset="0"/>
              </a:rPr>
              <a:t>    &lt;</a:t>
            </a:r>
            <a:r>
              <a:rPr lang="en-US" sz="2000" b="1" dirty="0" err="1">
                <a:latin typeface="OCR A Extended" panose="02010509020102010303" pitchFamily="50" charset="0"/>
              </a:rPr>
              <a:t>img</a:t>
            </a: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err="1">
                <a:latin typeface="OCR A Extended" panose="02010509020102010303" pitchFamily="50" charset="0"/>
              </a:rPr>
              <a:t>src</a:t>
            </a:r>
            <a:r>
              <a:rPr lang="en-US" sz="2000" b="1" dirty="0">
                <a:latin typeface="OCR A Extended" panose="02010509020102010303" pitchFamily="50" charset="0"/>
              </a:rPr>
              <a:t>=“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img</a:t>
            </a:r>
            <a:r>
              <a:rPr lang="en-US" sz="2000" b="1" dirty="0" smtClean="0">
                <a:latin typeface="OCR A Extended" panose="02010509020102010303" pitchFamily="50" charset="0"/>
              </a:rPr>
              <a:t>/doggy2.jpg</a:t>
            </a:r>
            <a:r>
              <a:rPr lang="en-US" sz="2000" b="1" dirty="0">
                <a:latin typeface="OCR A Extended" panose="02010509020102010303" pitchFamily="50" charset="0"/>
              </a:rPr>
              <a:t>” alt</a:t>
            </a:r>
            <a:r>
              <a:rPr lang="en-US" sz="2000" b="1" dirty="0" smtClean="0">
                <a:latin typeface="OCR A Extended" panose="02010509020102010303" pitchFamily="50" charset="0"/>
              </a:rPr>
              <a:t>=“YOU’RE a good boy!” </a:t>
            </a:r>
            <a:r>
              <a:rPr lang="en-US" sz="2000" b="1" dirty="0">
                <a:latin typeface="OCR A Extended" panose="02010509020102010303" pitchFamily="50" charset="0"/>
              </a:rPr>
              <a:t>width=“100” height=“100” </a:t>
            </a:r>
            <a:r>
              <a:rPr lang="en-US" sz="2000" b="1" dirty="0" smtClean="0">
                <a:latin typeface="OCR A Extended" panose="02010509020102010303" pitchFamily="50" charset="0"/>
              </a:rPr>
              <a:t>/&gt;</a:t>
            </a:r>
          </a:p>
          <a:p>
            <a:pPr marL="0" indent="0">
              <a:buNone/>
            </a:pPr>
            <a:r>
              <a:rPr lang="en-US" sz="2000" b="1" dirty="0" smtClean="0">
                <a:latin typeface="OCR A Extended" panose="02010509020102010303" pitchFamily="50" charset="0"/>
              </a:rPr>
              <a:t>    &lt;</a:t>
            </a:r>
            <a:r>
              <a:rPr lang="en-US" sz="2000" b="1" dirty="0" err="1">
                <a:latin typeface="OCR A Extended" panose="02010509020102010303" pitchFamily="50" charset="0"/>
              </a:rPr>
              <a:t>img</a:t>
            </a: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err="1">
                <a:latin typeface="OCR A Extended" panose="02010509020102010303" pitchFamily="50" charset="0"/>
              </a:rPr>
              <a:t>src</a:t>
            </a:r>
            <a:r>
              <a:rPr lang="en-US" sz="2000" b="1" dirty="0">
                <a:latin typeface="OCR A Extended" panose="02010509020102010303" pitchFamily="50" charset="0"/>
              </a:rPr>
              <a:t>=“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img</a:t>
            </a:r>
            <a:r>
              <a:rPr lang="en-US" sz="2000" b="1" dirty="0" smtClean="0">
                <a:latin typeface="OCR A Extended" panose="02010509020102010303" pitchFamily="50" charset="0"/>
              </a:rPr>
              <a:t>/doggy3.jpg</a:t>
            </a:r>
            <a:r>
              <a:rPr lang="en-US" sz="2000" b="1" dirty="0">
                <a:latin typeface="OCR A Extended" panose="02010509020102010303" pitchFamily="50" charset="0"/>
              </a:rPr>
              <a:t>” alt</a:t>
            </a:r>
            <a:r>
              <a:rPr lang="en-US" sz="2000" b="1" dirty="0" smtClean="0">
                <a:latin typeface="OCR A Extended" panose="02010509020102010303" pitchFamily="50" charset="0"/>
              </a:rPr>
              <a:t>=“Yes, you are!” </a:t>
            </a:r>
            <a:r>
              <a:rPr lang="en-US" sz="2000" b="1" dirty="0">
                <a:latin typeface="OCR A Extended" panose="02010509020102010303" pitchFamily="50" charset="0"/>
              </a:rPr>
              <a:t>width=“100” height=“100” /&gt;</a:t>
            </a:r>
            <a:endParaRPr lang="en-US" sz="2000" b="1" dirty="0" smtClean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smtClean="0">
                <a:latin typeface="OCR A Extended" panose="02010509020102010303" pitchFamily="50" charset="0"/>
              </a:rPr>
              <a:t>   &lt;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figcaption</a:t>
            </a:r>
            <a:r>
              <a:rPr lang="en-US" sz="2000" b="1" dirty="0" smtClean="0">
                <a:latin typeface="OCR A Extended" panose="02010509020102010303" pitchFamily="50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smtClean="0">
                <a:latin typeface="OCR A Extended" panose="02010509020102010303" pitchFamily="50" charset="0"/>
              </a:rPr>
              <a:t>       Happy Dogs are Good Dogs!</a:t>
            </a:r>
          </a:p>
          <a:p>
            <a:pPr marL="0" indent="0">
              <a:buNone/>
            </a:pPr>
            <a:r>
              <a:rPr lang="en-US" sz="2000" b="1" dirty="0">
                <a:latin typeface="OCR A Extended" panose="02010509020102010303" pitchFamily="50" charset="0"/>
              </a:rPr>
              <a:t> </a:t>
            </a:r>
            <a:r>
              <a:rPr lang="en-US" sz="2000" b="1" dirty="0" smtClean="0">
                <a:latin typeface="OCR A Extended" panose="02010509020102010303" pitchFamily="50" charset="0"/>
              </a:rPr>
              <a:t>   &lt;/</a:t>
            </a:r>
            <a:r>
              <a:rPr lang="en-US" sz="2000" b="1" dirty="0" err="1" smtClean="0">
                <a:latin typeface="OCR A Extended" panose="02010509020102010303" pitchFamily="50" charset="0"/>
              </a:rPr>
              <a:t>figcaption</a:t>
            </a:r>
            <a:r>
              <a:rPr lang="en-US" sz="2000" b="1" dirty="0" smtClean="0">
                <a:latin typeface="OCR A Extended" panose="02010509020102010303" pitchFamily="50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latin typeface="OCR A Extended" panose="02010509020102010303" pitchFamily="50" charset="0"/>
              </a:rPr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42341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JavaScript to draw pixel-based shapes on a </a:t>
            </a:r>
            <a:r>
              <a:rPr lang="en-US" sz="3200" dirty="0" smtClean="0"/>
              <a:t>canvas</a:t>
            </a:r>
          </a:p>
          <a:p>
            <a:r>
              <a:rPr lang="en-US" sz="3200" dirty="0" smtClean="0"/>
              <a:t>Include </a:t>
            </a:r>
            <a:r>
              <a:rPr lang="en-US" sz="3200" dirty="0"/>
              <a:t>color, gradients, and pattern </a:t>
            </a:r>
            <a:r>
              <a:rPr lang="en-US" sz="3200" dirty="0" smtClean="0"/>
              <a:t>fills</a:t>
            </a:r>
          </a:p>
          <a:p>
            <a:r>
              <a:rPr lang="en-US" sz="3200" dirty="0" smtClean="0"/>
              <a:t>Render </a:t>
            </a:r>
            <a:r>
              <a:rPr lang="en-US" sz="3200" dirty="0"/>
              <a:t>text with various </a:t>
            </a:r>
            <a:r>
              <a:rPr lang="en-US" sz="3200" dirty="0" smtClean="0"/>
              <a:t>embellishments</a:t>
            </a:r>
          </a:p>
          <a:p>
            <a:r>
              <a:rPr lang="en-US" sz="3200" dirty="0" smtClean="0"/>
              <a:t>Animate </a:t>
            </a:r>
            <a:r>
              <a:rPr lang="en-US" sz="3200" dirty="0"/>
              <a:t>objects by making them move, change scale, and so </a:t>
            </a:r>
            <a:r>
              <a:rPr lang="en-US" sz="3200" dirty="0" smtClean="0"/>
              <a:t>on</a:t>
            </a:r>
          </a:p>
          <a:p>
            <a:r>
              <a:rPr lang="en-US" sz="3200" dirty="0" smtClean="0"/>
              <a:t>Basic </a:t>
            </a:r>
            <a:r>
              <a:rPr lang="en-US" sz="3200" dirty="0"/>
              <a:t>syntax for the canvas element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canvas id="</a:t>
            </a:r>
            <a:r>
              <a:rPr lang="en-US" sz="2800" dirty="0" err="1">
                <a:latin typeface="OCR A Extended" panose="02010509020102010303" pitchFamily="50" charset="0"/>
              </a:rPr>
              <a:t>smlRectangle</a:t>
            </a:r>
            <a:r>
              <a:rPr lang="en-US" sz="2800" dirty="0">
                <a:latin typeface="OCR A Extended" panose="02010509020102010303" pitchFamily="50" charset="0"/>
              </a:rPr>
              <a:t>" height="100" width="200"&gt;&lt;/canvas&gt;</a:t>
            </a:r>
            <a:endParaRPr lang="en-US" sz="2800" dirty="0" smtClean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/>
              <a:t>&lt;!DOCTYPE html&gt;</a:t>
            </a:r>
          </a:p>
          <a:p>
            <a:pPr marL="0" indent="0">
              <a:buNone/>
            </a:pPr>
            <a:r>
              <a:rPr lang="en-US" sz="900" b="1" dirty="0"/>
              <a:t>&lt;html </a:t>
            </a:r>
            <a:r>
              <a:rPr lang="en-US" sz="900" b="1" dirty="0" err="1"/>
              <a:t>lang</a:t>
            </a:r>
            <a:r>
              <a:rPr lang="en-US" sz="900" b="1" dirty="0"/>
              <a:t>="</a:t>
            </a:r>
            <a:r>
              <a:rPr lang="en-US" sz="900" b="1" dirty="0" err="1"/>
              <a:t>en</a:t>
            </a:r>
            <a:r>
              <a:rPr lang="en-US" sz="900" b="1" dirty="0"/>
              <a:t>"&gt;</a:t>
            </a:r>
          </a:p>
          <a:p>
            <a:pPr marL="0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&lt;</a:t>
            </a:r>
            <a:r>
              <a:rPr lang="en-US" sz="900" b="1" dirty="0"/>
              <a:t>head&gt;</a:t>
            </a:r>
          </a:p>
          <a:p>
            <a:pPr marL="0" indent="0">
              <a:buNone/>
            </a:pPr>
            <a:r>
              <a:rPr lang="en-US" sz="900" b="1" dirty="0" smtClean="0"/>
              <a:t>		&lt;</a:t>
            </a:r>
            <a:r>
              <a:rPr lang="en-US" sz="900" b="1" dirty="0"/>
              <a:t>meta charset="UTF-8"&gt;</a:t>
            </a:r>
          </a:p>
          <a:p>
            <a:pPr marL="0" indent="0">
              <a:buNone/>
            </a:pPr>
            <a:r>
              <a:rPr lang="en-US" sz="900" b="1" dirty="0" smtClean="0"/>
              <a:t>		&lt;</a:t>
            </a:r>
            <a:r>
              <a:rPr lang="en-US" sz="900" b="1" dirty="0"/>
              <a:t>meta name="viewport" content="width=device-width, initial-scale=1.0"&gt;</a:t>
            </a:r>
          </a:p>
          <a:p>
            <a:pPr marL="0" indent="0">
              <a:buNone/>
            </a:pPr>
            <a:r>
              <a:rPr lang="en-US" sz="900" b="1" dirty="0" smtClean="0"/>
              <a:t>		&lt;</a:t>
            </a:r>
            <a:r>
              <a:rPr lang="en-US" sz="900" b="1" dirty="0"/>
              <a:t>meta http-</a:t>
            </a:r>
            <a:r>
              <a:rPr lang="en-US" sz="900" b="1" dirty="0" err="1"/>
              <a:t>equiv</a:t>
            </a:r>
            <a:r>
              <a:rPr lang="en-US" sz="900" b="1" dirty="0"/>
              <a:t>="X-UA-Compatible" content="</a:t>
            </a:r>
            <a:r>
              <a:rPr lang="en-US" sz="900" b="1" dirty="0" err="1"/>
              <a:t>ie</a:t>
            </a:r>
            <a:r>
              <a:rPr lang="en-US" sz="900" b="1" dirty="0"/>
              <a:t>=edge"&gt;</a:t>
            </a:r>
          </a:p>
          <a:p>
            <a:pPr marL="0" indent="0">
              <a:buNone/>
            </a:pPr>
            <a:r>
              <a:rPr lang="en-US" sz="900" b="1" dirty="0" smtClean="0"/>
              <a:t>		&lt;</a:t>
            </a:r>
            <a:r>
              <a:rPr lang="en-US" sz="900" b="1" dirty="0"/>
              <a:t>title&gt;Canvas Example&lt;/title</a:t>
            </a:r>
            <a:r>
              <a:rPr lang="en-US" sz="900" b="1" dirty="0" smtClean="0"/>
              <a:t>&gt;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b="1" dirty="0" smtClean="0"/>
              <a:t>		&lt;</a:t>
            </a:r>
            <a:r>
              <a:rPr lang="en-US" sz="900" b="1" dirty="0"/>
              <a:t>script&gt;</a:t>
            </a:r>
          </a:p>
          <a:p>
            <a:pPr marL="0" indent="0">
              <a:buNone/>
            </a:pPr>
            <a:r>
              <a:rPr lang="en-US" sz="900" b="1" dirty="0" smtClean="0"/>
              <a:t>			function </a:t>
            </a:r>
            <a:r>
              <a:rPr lang="en-US" sz="900" b="1" dirty="0"/>
              <a:t>f1(){</a:t>
            </a:r>
          </a:p>
          <a:p>
            <a:pPr marL="0" indent="0">
              <a:buNone/>
            </a:pPr>
            <a:r>
              <a:rPr lang="en-US" sz="900" b="1" dirty="0" smtClean="0"/>
              <a:t>				</a:t>
            </a:r>
            <a:r>
              <a:rPr lang="en-US" sz="900" b="1" dirty="0" err="1" smtClean="0"/>
              <a:t>var</a:t>
            </a:r>
            <a:r>
              <a:rPr lang="en-US" sz="900" b="1" dirty="0" smtClean="0"/>
              <a:t> </a:t>
            </a:r>
            <a:r>
              <a:rPr lang="en-US" sz="900" b="1" dirty="0"/>
              <a:t>canvas = </a:t>
            </a:r>
            <a:r>
              <a:rPr lang="en-US" sz="900" b="1" dirty="0" err="1"/>
              <a:t>document.getElementById</a:t>
            </a:r>
            <a:r>
              <a:rPr lang="en-US" sz="900" b="1" dirty="0"/>
              <a:t>("</a:t>
            </a:r>
            <a:r>
              <a:rPr lang="en-US" sz="900" b="1" dirty="0" err="1"/>
              <a:t>smlRectangle</a:t>
            </a:r>
            <a:r>
              <a:rPr lang="en-US" sz="900" b="1" dirty="0"/>
              <a:t>");</a:t>
            </a:r>
          </a:p>
          <a:p>
            <a:pPr marL="0" indent="0">
              <a:buNone/>
            </a:pPr>
            <a:r>
              <a:rPr lang="en-US" sz="900" b="1" dirty="0" smtClean="0"/>
              <a:t>				context </a:t>
            </a:r>
            <a:r>
              <a:rPr lang="en-US" sz="900" b="1" dirty="0"/>
              <a:t>= </a:t>
            </a:r>
            <a:r>
              <a:rPr lang="en-US" sz="900" b="1" dirty="0" err="1"/>
              <a:t>canvas.getContext</a:t>
            </a:r>
            <a:r>
              <a:rPr lang="en-US" sz="900" b="1" dirty="0"/>
              <a:t>("2d");</a:t>
            </a:r>
          </a:p>
          <a:p>
            <a:pPr marL="0" indent="0">
              <a:buNone/>
            </a:pPr>
            <a:r>
              <a:rPr lang="en-US" sz="900" b="1" dirty="0" smtClean="0"/>
              <a:t>				</a:t>
            </a:r>
            <a:r>
              <a:rPr lang="en-US" sz="900" b="1" dirty="0" err="1" smtClean="0"/>
              <a:t>context.fillStyle</a:t>
            </a:r>
            <a:r>
              <a:rPr lang="en-US" sz="900" b="1" dirty="0" smtClean="0"/>
              <a:t> </a:t>
            </a:r>
            <a:r>
              <a:rPr lang="en-US" sz="900" b="1" dirty="0"/>
              <a:t>= "</a:t>
            </a:r>
            <a:r>
              <a:rPr lang="en-US" sz="900" b="1" dirty="0" err="1"/>
              <a:t>rgb</a:t>
            </a:r>
            <a:r>
              <a:rPr lang="en-US" sz="900" b="1" dirty="0"/>
              <a:t>(0, 0, 255)";</a:t>
            </a:r>
          </a:p>
          <a:p>
            <a:pPr marL="0" indent="0">
              <a:buNone/>
            </a:pPr>
            <a:r>
              <a:rPr lang="en-US" sz="900" b="1" dirty="0" smtClean="0"/>
              <a:t>				</a:t>
            </a:r>
            <a:r>
              <a:rPr lang="en-US" sz="900" b="1" dirty="0" err="1" smtClean="0"/>
              <a:t>context.fillRect</a:t>
            </a:r>
            <a:r>
              <a:rPr lang="en-US" sz="900" b="1" dirty="0" smtClean="0"/>
              <a:t>(10</a:t>
            </a:r>
            <a:r>
              <a:rPr lang="en-US" sz="900" b="1" dirty="0"/>
              <a:t>, 20, 200, 100);</a:t>
            </a:r>
          </a:p>
          <a:p>
            <a:pPr marL="0" indent="0">
              <a:buNone/>
            </a:pPr>
            <a:r>
              <a:rPr lang="en-US" sz="900" b="1" dirty="0" smtClean="0"/>
              <a:t>			}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		&lt;/</a:t>
            </a:r>
            <a:r>
              <a:rPr lang="en-US" sz="900" b="1" dirty="0"/>
              <a:t>script&gt;</a:t>
            </a:r>
          </a:p>
          <a:p>
            <a:pPr marL="0" indent="0">
              <a:buNone/>
            </a:pPr>
            <a:r>
              <a:rPr lang="en-US" sz="900" b="1" dirty="0" smtClean="0"/>
              <a:t>	&lt;/</a:t>
            </a:r>
            <a:r>
              <a:rPr lang="en-US" sz="900" b="1" dirty="0"/>
              <a:t>head&gt;</a:t>
            </a:r>
          </a:p>
          <a:p>
            <a:pPr marL="0" indent="0">
              <a:buNone/>
            </a:pPr>
            <a:r>
              <a:rPr lang="en-US" sz="900" b="1" dirty="0" smtClean="0"/>
              <a:t>	&lt;</a:t>
            </a:r>
            <a:r>
              <a:rPr lang="en-US" sz="900" b="1" dirty="0"/>
              <a:t>body </a:t>
            </a:r>
            <a:r>
              <a:rPr lang="en-US" sz="900" b="1" dirty="0" err="1"/>
              <a:t>onload</a:t>
            </a:r>
            <a:r>
              <a:rPr lang="en-US" sz="900" b="1" dirty="0"/>
              <a:t>="f1();"&gt;</a:t>
            </a:r>
          </a:p>
          <a:p>
            <a:pPr marL="0" indent="0">
              <a:buNone/>
            </a:pPr>
            <a:r>
              <a:rPr lang="en-US" sz="900" b="1" dirty="0" smtClean="0"/>
              <a:t>		&lt;</a:t>
            </a:r>
            <a:r>
              <a:rPr lang="en-US" sz="900" b="1" dirty="0"/>
              <a:t>canvas id="</a:t>
            </a:r>
            <a:r>
              <a:rPr lang="en-US" sz="900" b="1" dirty="0" err="1"/>
              <a:t>smlRectangle</a:t>
            </a:r>
            <a:r>
              <a:rPr lang="en-US" sz="900" b="1" dirty="0"/>
              <a:t>" height="100" width="200"&gt;&lt;/canvas&gt;</a:t>
            </a:r>
          </a:p>
          <a:p>
            <a:pPr marL="0" indent="0">
              <a:buNone/>
            </a:pPr>
            <a:r>
              <a:rPr lang="en-US" sz="900" b="1" dirty="0" smtClean="0"/>
              <a:t>	&lt;/</a:t>
            </a:r>
            <a:r>
              <a:rPr lang="en-US" sz="900" b="1" dirty="0"/>
              <a:t>body&gt;</a:t>
            </a:r>
          </a:p>
          <a:p>
            <a:pPr marL="0" indent="0">
              <a:buNone/>
            </a:pPr>
            <a:r>
              <a:rPr lang="en-US" sz="900" b="1" dirty="0"/>
              <a:t>&lt;/html</a:t>
            </a:r>
            <a:r>
              <a:rPr lang="en-US" sz="900" b="1" dirty="0" smtClean="0"/>
              <a:t>&gt;</a:t>
            </a:r>
            <a:endParaRPr lang="en-US" sz="9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30" y="4038600"/>
            <a:ext cx="2342866" cy="2342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071647">
            <a:off x="7391250" y="4463441"/>
            <a:ext cx="30460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YOU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Try!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9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</a:t>
            </a:r>
            <a:r>
              <a:rPr lang="en-US" sz="3200" dirty="0"/>
              <a:t>Backup” content that displays if primary content </a:t>
            </a:r>
            <a:r>
              <a:rPr lang="en-US" sz="3200" dirty="0" smtClean="0"/>
              <a:t>cannot</a:t>
            </a:r>
          </a:p>
          <a:p>
            <a:r>
              <a:rPr lang="en-US" sz="3200" dirty="0" smtClean="0"/>
              <a:t>Can </a:t>
            </a:r>
            <a:r>
              <a:rPr lang="en-US" sz="3200" dirty="0"/>
              <a:t>be a problem with some older browsers –Cannot render canvas drawings or animation, for </a:t>
            </a:r>
            <a:r>
              <a:rPr lang="en-US" sz="3200" dirty="0" smtClean="0"/>
              <a:t>example</a:t>
            </a:r>
          </a:p>
          <a:p>
            <a:r>
              <a:rPr lang="en-US" sz="3200" dirty="0" smtClean="0"/>
              <a:t>Fallback </a:t>
            </a:r>
            <a:r>
              <a:rPr lang="en-US" sz="3200" dirty="0"/>
              <a:t>adds an image, text, or some other HTML content within the canvas element that displays if the drawing cannot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527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4901"/>
            <a:ext cx="8480315" cy="4526461"/>
          </a:xfrm>
        </p:spPr>
        <p:txBody>
          <a:bodyPr>
            <a:normAutofit/>
          </a:bodyPr>
          <a:lstStyle/>
          <a:p>
            <a:r>
              <a:rPr lang="en-US" sz="2800" dirty="0"/>
              <a:t>Hypertext Markup Language (HTML) is a markup </a:t>
            </a:r>
            <a:r>
              <a:rPr lang="en-US" sz="2800" dirty="0" smtClean="0"/>
              <a:t>language</a:t>
            </a:r>
          </a:p>
          <a:p>
            <a:r>
              <a:rPr lang="en-US" sz="2800" dirty="0" smtClean="0"/>
              <a:t>HTML </a:t>
            </a:r>
            <a:r>
              <a:rPr lang="en-US" sz="2800" dirty="0"/>
              <a:t>is used to mark up pieces of content to display on a Web </a:t>
            </a:r>
            <a:r>
              <a:rPr lang="en-US" sz="2800" dirty="0" smtClean="0"/>
              <a:t>page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Web page is a type of HTML </a:t>
            </a:r>
            <a:r>
              <a:rPr lang="en-US" sz="2800" dirty="0" smtClean="0"/>
              <a:t>document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80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Vector Graphics (SVG)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language for describing 2D vector graphics in Extensible Markup Language (XML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SVG </a:t>
            </a:r>
            <a:r>
              <a:rPr lang="en-US" sz="3200" dirty="0"/>
              <a:t>graphics referred to as </a:t>
            </a:r>
            <a:r>
              <a:rPr lang="en-US" sz="3200" dirty="0" smtClean="0"/>
              <a:t>objects</a:t>
            </a:r>
          </a:p>
          <a:p>
            <a:r>
              <a:rPr lang="en-US" sz="3200" dirty="0" smtClean="0"/>
              <a:t>SVG </a:t>
            </a:r>
            <a:r>
              <a:rPr lang="en-US" sz="3200" dirty="0"/>
              <a:t>loads into the </a:t>
            </a:r>
            <a:r>
              <a:rPr lang="en-US" sz="3200" dirty="0" smtClean="0"/>
              <a:t>DOM</a:t>
            </a:r>
          </a:p>
          <a:p>
            <a:r>
              <a:rPr lang="en-US" sz="3200" dirty="0" smtClean="0"/>
              <a:t>Vector </a:t>
            </a:r>
            <a:r>
              <a:rPr lang="en-US" sz="3200" dirty="0"/>
              <a:t>graphic changes size to fit screen, whether 32-inch PC monitor or </a:t>
            </a:r>
            <a:r>
              <a:rPr lang="en-US" sz="3200" dirty="0" smtClean="0"/>
              <a:t>smartphone</a:t>
            </a:r>
          </a:p>
          <a:p>
            <a:r>
              <a:rPr lang="en-US" sz="3200" dirty="0" smtClean="0"/>
              <a:t>SVG </a:t>
            </a:r>
            <a:r>
              <a:rPr lang="en-US" sz="3200" dirty="0"/>
              <a:t>is not new, but HTML5 can embed SVG objects in Web pages without using &lt;object&gt; or &lt;embed&gt; tags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571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Using Canvas Instead of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If </a:t>
            </a:r>
            <a:r>
              <a:rPr lang="en-US" sz="3200" dirty="0"/>
              <a:t>the drawing is relatively small, use canvas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the drawing requires a large number of objects, use canvas; SVG degrades as it continually adds objects to the </a:t>
            </a:r>
            <a:r>
              <a:rPr lang="en-US" sz="3200" dirty="0" smtClean="0"/>
              <a:t>DOM</a:t>
            </a:r>
          </a:p>
          <a:p>
            <a:r>
              <a:rPr lang="en-US" sz="3200" dirty="0" smtClean="0"/>
              <a:t>Generally</a:t>
            </a:r>
            <a:r>
              <a:rPr lang="en-US" sz="3200" dirty="0"/>
              <a:t>, use canvas for small screens and SVG for larger screens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you must create highly detailed vector documents that must scale well, go with SVG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you are displaying real-time data output, such as maps, map overlays, weather data, and so on, use canvas.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717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Enables </a:t>
            </a:r>
            <a:r>
              <a:rPr lang="en-US" sz="3200" dirty="0"/>
              <a:t>you to incorporate videos in HTML documents using minimal </a:t>
            </a:r>
            <a:r>
              <a:rPr lang="en-US" sz="3200" dirty="0" smtClean="0"/>
              <a:t>code</a:t>
            </a:r>
          </a:p>
          <a:p>
            <a:r>
              <a:rPr lang="en-US" sz="3200" dirty="0" smtClean="0"/>
              <a:t>Markup </a:t>
            </a:r>
            <a:r>
              <a:rPr lang="en-US" sz="3200" dirty="0"/>
              <a:t>example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 smtClean="0">
                <a:latin typeface="OCR A Extended" panose="02010509020102010303" pitchFamily="50" charset="0"/>
              </a:rPr>
              <a:t>&lt;</a:t>
            </a:r>
            <a:r>
              <a:rPr lang="en-US" b="1" dirty="0">
                <a:latin typeface="OCR A Extended" panose="02010509020102010303" pitchFamily="50" charset="0"/>
              </a:rPr>
              <a:t>video </a:t>
            </a:r>
            <a:r>
              <a:rPr lang="en-US" b="1" dirty="0" err="1">
                <a:latin typeface="OCR A Extended" panose="02010509020102010303" pitchFamily="50" charset="0"/>
              </a:rPr>
              <a:t>src</a:t>
            </a:r>
            <a:r>
              <a:rPr lang="en-US" b="1" dirty="0">
                <a:latin typeface="OCR A Extended" panose="02010509020102010303" pitchFamily="50" charset="0"/>
              </a:rPr>
              <a:t>="intro.mp4" width="400" height="300"&gt; &lt;/</a:t>
            </a:r>
            <a:r>
              <a:rPr lang="en-US" b="1" dirty="0" smtClean="0">
                <a:latin typeface="OCR A Extended" panose="02010509020102010303" pitchFamily="50" charset="0"/>
              </a:rPr>
              <a:t>video&gt;</a:t>
            </a:r>
            <a:endParaRPr lang="en-US" sz="3200" b="1" dirty="0" smtClean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CR A Extended" panose="02010509020102010303" pitchFamily="50" charset="0"/>
              </a:rPr>
              <a:t>poster</a:t>
            </a:r>
            <a:r>
              <a:rPr lang="en-US" sz="3200" dirty="0"/>
              <a:t>: Displays a static image file before the video </a:t>
            </a:r>
            <a:r>
              <a:rPr lang="en-US" sz="3200" dirty="0" smtClean="0"/>
              <a:t>loads</a:t>
            </a:r>
          </a:p>
          <a:p>
            <a:r>
              <a:rPr lang="en-US" sz="3200" dirty="0" err="1" smtClean="0">
                <a:latin typeface="OCR A Extended" panose="02010509020102010303" pitchFamily="50" charset="0"/>
              </a:rPr>
              <a:t>autoplay</a:t>
            </a:r>
            <a:r>
              <a:rPr lang="en-US" sz="3200" dirty="0"/>
              <a:t>: Start playing the video automatically upon page </a:t>
            </a:r>
            <a:r>
              <a:rPr lang="en-US" sz="3200" dirty="0" smtClean="0"/>
              <a:t>load</a:t>
            </a:r>
          </a:p>
          <a:p>
            <a:r>
              <a:rPr lang="en-US" sz="3200" dirty="0" smtClean="0">
                <a:latin typeface="OCR A Extended" panose="02010509020102010303" pitchFamily="50" charset="0"/>
              </a:rPr>
              <a:t>controls</a:t>
            </a:r>
            <a:r>
              <a:rPr lang="en-US" sz="3200" dirty="0"/>
              <a:t>: Displays a set of controls for playing, pausing, and stopping the video, and controlling the </a:t>
            </a:r>
            <a:r>
              <a:rPr lang="en-US" sz="3200" dirty="0" smtClean="0"/>
              <a:t>volume</a:t>
            </a:r>
          </a:p>
          <a:p>
            <a:r>
              <a:rPr lang="en-US" sz="3200" dirty="0" smtClean="0">
                <a:latin typeface="OCR A Extended" panose="02010509020102010303" pitchFamily="50" charset="0"/>
              </a:rPr>
              <a:t>loop</a:t>
            </a:r>
            <a:r>
              <a:rPr lang="en-US" sz="3200" dirty="0"/>
              <a:t>: Repeats the video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2902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Markup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/>
              <a:t>&lt;!DOCTYPE html&gt;</a:t>
            </a:r>
          </a:p>
          <a:p>
            <a:pPr marL="0" indent="0">
              <a:buNone/>
            </a:pPr>
            <a:r>
              <a:rPr lang="en-US" sz="3200" dirty="0"/>
              <a:t>&lt;html </a:t>
            </a:r>
            <a:r>
              <a:rPr lang="en-US" sz="3200" dirty="0" err="1"/>
              <a:t>lang</a:t>
            </a:r>
            <a:r>
              <a:rPr lang="en-US" sz="3200" dirty="0"/>
              <a:t>="</a:t>
            </a:r>
            <a:r>
              <a:rPr lang="en-US" sz="3200" dirty="0" err="1"/>
              <a:t>en</a:t>
            </a:r>
            <a:r>
              <a:rPr lang="en-US" sz="3200" dirty="0"/>
              <a:t>"&gt;</a:t>
            </a:r>
          </a:p>
          <a:p>
            <a:pPr marL="0" indent="0">
              <a:buNone/>
            </a:pPr>
            <a:r>
              <a:rPr lang="en-US" sz="3200" dirty="0" smtClean="0"/>
              <a:t>	&lt;</a:t>
            </a:r>
            <a:r>
              <a:rPr lang="en-US" sz="3200" dirty="0"/>
              <a:t>head&gt;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meta charset="UTF-8"&gt;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meta name="viewport" content="width=device-width, initial-scale=1.0"&gt;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meta http-</a:t>
            </a:r>
            <a:r>
              <a:rPr lang="en-US" sz="3200" dirty="0" err="1"/>
              <a:t>equiv</a:t>
            </a:r>
            <a:r>
              <a:rPr lang="en-US" sz="3200" dirty="0"/>
              <a:t>="X-UA-Compatible" content="</a:t>
            </a:r>
            <a:r>
              <a:rPr lang="en-US" sz="3200" dirty="0" err="1"/>
              <a:t>ie</a:t>
            </a:r>
            <a:r>
              <a:rPr lang="en-US" sz="3200" dirty="0"/>
              <a:t>=edge"&gt;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title&gt;HTML5 Video Example&lt;/title&gt;</a:t>
            </a:r>
          </a:p>
          <a:p>
            <a:pPr marL="0" indent="0">
              <a:buNone/>
            </a:pPr>
            <a:r>
              <a:rPr lang="en-US" sz="3200" dirty="0" smtClean="0"/>
              <a:t>	&lt;/</a:t>
            </a:r>
            <a:r>
              <a:rPr lang="en-US" sz="3200" dirty="0"/>
              <a:t>head&gt;</a:t>
            </a:r>
          </a:p>
          <a:p>
            <a:pPr marL="0" indent="0">
              <a:buNone/>
            </a:pPr>
            <a:r>
              <a:rPr lang="en-US" sz="3200" dirty="0" smtClean="0"/>
              <a:t>	&lt;</a:t>
            </a:r>
            <a:r>
              <a:rPr lang="en-US" sz="3200" dirty="0"/>
              <a:t>body&gt;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video </a:t>
            </a:r>
          </a:p>
          <a:p>
            <a:pPr marL="0" indent="0">
              <a:buNone/>
            </a:pPr>
            <a:r>
              <a:rPr lang="en-US" sz="3200" dirty="0" smtClean="0"/>
              <a:t>			width</a:t>
            </a:r>
            <a:r>
              <a:rPr lang="en-US" sz="3200" dirty="0"/>
              <a:t>="400"</a:t>
            </a:r>
          </a:p>
          <a:p>
            <a:pPr marL="0" indent="0">
              <a:buNone/>
            </a:pPr>
            <a:r>
              <a:rPr lang="en-US" sz="3200" dirty="0" smtClean="0"/>
              <a:t>			poster</a:t>
            </a:r>
            <a:r>
              <a:rPr lang="en-US" sz="3200" dirty="0"/>
              <a:t>="sample.jpg"</a:t>
            </a:r>
          </a:p>
          <a:p>
            <a:pPr marL="0" indent="0">
              <a:buNone/>
            </a:pPr>
            <a:r>
              <a:rPr lang="en-US" sz="3200" dirty="0" smtClean="0"/>
              <a:t>			</a:t>
            </a:r>
            <a:r>
              <a:rPr lang="en-US" sz="3200" dirty="0" err="1" smtClean="0"/>
              <a:t>autoplay</a:t>
            </a:r>
            <a:r>
              <a:rPr lang="en-US" sz="3200" dirty="0"/>
              <a:t>="</a:t>
            </a:r>
            <a:r>
              <a:rPr lang="en-US" sz="3200" dirty="0" err="1"/>
              <a:t>autoplay</a:t>
            </a:r>
            <a:r>
              <a:rPr lang="en-US" sz="3200" dirty="0"/>
              <a:t>"</a:t>
            </a:r>
          </a:p>
          <a:p>
            <a:pPr marL="0" indent="0">
              <a:buNone/>
            </a:pPr>
            <a:r>
              <a:rPr lang="en-US" sz="3200" dirty="0" smtClean="0"/>
              <a:t>			controls</a:t>
            </a:r>
            <a:r>
              <a:rPr lang="en-US" sz="3200" dirty="0"/>
              <a:t>="controls"&gt;</a:t>
            </a:r>
          </a:p>
          <a:p>
            <a:pPr marL="0" indent="0">
              <a:buNone/>
            </a:pPr>
            <a:r>
              <a:rPr lang="en-US" sz="3200" dirty="0" smtClean="0"/>
              <a:t>			&lt;</a:t>
            </a:r>
            <a:r>
              <a:rPr lang="en-US" sz="3200" dirty="0"/>
              <a:t>source </a:t>
            </a:r>
            <a:r>
              <a:rPr lang="en-US" sz="3200" dirty="0" err="1"/>
              <a:t>src</a:t>
            </a:r>
            <a:r>
              <a:rPr lang="en-US" sz="3200" dirty="0"/>
              <a:t>="data.mp4" type="video/mp4" /&gt;</a:t>
            </a:r>
          </a:p>
          <a:p>
            <a:pPr marL="0" indent="0">
              <a:buNone/>
            </a:pPr>
            <a:r>
              <a:rPr lang="en-US" sz="3200" dirty="0" smtClean="0"/>
              <a:t>		&lt;/</a:t>
            </a:r>
            <a:r>
              <a:rPr lang="en-US" sz="3200" dirty="0"/>
              <a:t>video&gt;</a:t>
            </a:r>
          </a:p>
          <a:p>
            <a:pPr marL="0" indent="0">
              <a:buNone/>
            </a:pPr>
            <a:r>
              <a:rPr lang="en-US" sz="3200" dirty="0" smtClean="0"/>
              <a:t>	&lt;/</a:t>
            </a:r>
            <a:r>
              <a:rPr lang="en-US" sz="3200" dirty="0"/>
              <a:t>body&gt;</a:t>
            </a:r>
          </a:p>
          <a:p>
            <a:pPr marL="0" indent="0">
              <a:buNone/>
            </a:pPr>
            <a:r>
              <a:rPr lang="en-US" sz="3200" dirty="0"/>
              <a:t>&lt;/html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30" y="4038600"/>
            <a:ext cx="2342866" cy="2342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071647">
            <a:off x="7391250" y="4463441"/>
            <a:ext cx="30460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YOU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Try!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5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&lt;audio&gt;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Enables </a:t>
            </a:r>
            <a:r>
              <a:rPr lang="en-US" sz="3200" dirty="0"/>
              <a:t>you to incorporate audio (music, other sounds) in HTML documents using minimal </a:t>
            </a:r>
            <a:r>
              <a:rPr lang="en-US" sz="3200" dirty="0" smtClean="0"/>
              <a:t>code</a:t>
            </a:r>
          </a:p>
          <a:p>
            <a:r>
              <a:rPr lang="en-US" sz="3200" dirty="0" smtClean="0"/>
              <a:t>Markup </a:t>
            </a:r>
            <a:r>
              <a:rPr lang="en-US" sz="3200" dirty="0"/>
              <a:t>example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 smtClean="0">
                <a:latin typeface="OCR A Extended" panose="02010509020102010303" pitchFamily="50" charset="0"/>
              </a:rPr>
              <a:t>&lt;</a:t>
            </a:r>
            <a:r>
              <a:rPr lang="en-US" b="1" dirty="0">
                <a:latin typeface="OCR A Extended" panose="02010509020102010303" pitchFamily="50" charset="0"/>
              </a:rPr>
              <a:t>audio </a:t>
            </a:r>
            <a:r>
              <a:rPr lang="en-US" b="1" dirty="0" err="1">
                <a:latin typeface="OCR A Extended" panose="02010509020102010303" pitchFamily="50" charset="0"/>
              </a:rPr>
              <a:t>src</a:t>
            </a:r>
            <a:r>
              <a:rPr lang="en-US" b="1" dirty="0">
                <a:latin typeface="OCR A Extended" panose="02010509020102010303" pitchFamily="50" charset="0"/>
              </a:rPr>
              <a:t>="sample.mp3" controls="controls"&gt; &lt;/audio&gt;</a:t>
            </a:r>
            <a:endParaRPr lang="en-US" b="1" dirty="0" smtClean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&lt;audio&gt;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&lt;!DOCTYPE html&gt;</a:t>
            </a:r>
          </a:p>
          <a:p>
            <a:pPr marL="0" indent="0">
              <a:buNone/>
            </a:pPr>
            <a:r>
              <a:rPr lang="en-US" sz="3200" dirty="0"/>
              <a:t>&lt;html </a:t>
            </a:r>
            <a:r>
              <a:rPr lang="en-US" sz="3200" dirty="0" err="1"/>
              <a:t>lang</a:t>
            </a:r>
            <a:r>
              <a:rPr lang="en-US" sz="3200" dirty="0"/>
              <a:t>="</a:t>
            </a:r>
            <a:r>
              <a:rPr lang="en-US" sz="3200" dirty="0" err="1"/>
              <a:t>en</a:t>
            </a:r>
            <a:r>
              <a:rPr lang="en-US" sz="3200" dirty="0"/>
              <a:t>"&gt;</a:t>
            </a:r>
          </a:p>
          <a:p>
            <a:pPr marL="0" indent="0">
              <a:buNone/>
            </a:pPr>
            <a:r>
              <a:rPr lang="en-US" sz="3200" dirty="0" smtClean="0"/>
              <a:t>	&lt;</a:t>
            </a:r>
            <a:r>
              <a:rPr lang="en-US" sz="3200" dirty="0"/>
              <a:t>head&gt;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meta charset="UTF-8"&gt;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meta name="viewport" content="width=device-width, initial-scale=1.0"&gt;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meta http-</a:t>
            </a:r>
            <a:r>
              <a:rPr lang="en-US" sz="3200" dirty="0" err="1"/>
              <a:t>equiv</a:t>
            </a:r>
            <a:r>
              <a:rPr lang="en-US" sz="3200" dirty="0"/>
              <a:t>="X-UA-Compatible" content="</a:t>
            </a:r>
            <a:r>
              <a:rPr lang="en-US" sz="3200" dirty="0" err="1"/>
              <a:t>ie</a:t>
            </a:r>
            <a:r>
              <a:rPr lang="en-US" sz="3200" dirty="0"/>
              <a:t>=edge"&gt;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title&gt;HTML5 Audio Example&lt;/title&gt;</a:t>
            </a:r>
          </a:p>
          <a:p>
            <a:pPr marL="0" indent="0">
              <a:buNone/>
            </a:pPr>
            <a:r>
              <a:rPr lang="en-US" sz="3200" dirty="0" smtClean="0"/>
              <a:t>	&lt;/</a:t>
            </a:r>
            <a:r>
              <a:rPr lang="en-US" sz="3200" dirty="0"/>
              <a:t>head&gt;</a:t>
            </a:r>
          </a:p>
          <a:p>
            <a:pPr marL="0" indent="0">
              <a:buNone/>
            </a:pPr>
            <a:r>
              <a:rPr lang="en-US" sz="3200" dirty="0" smtClean="0"/>
              <a:t>	&lt;</a:t>
            </a:r>
            <a:r>
              <a:rPr lang="en-US" sz="3200" dirty="0"/>
              <a:t>body&gt;</a:t>
            </a:r>
          </a:p>
          <a:p>
            <a:pPr marL="0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audio </a:t>
            </a:r>
            <a:r>
              <a:rPr lang="en-US" sz="3200" dirty="0" err="1"/>
              <a:t>src</a:t>
            </a:r>
            <a:r>
              <a:rPr lang="en-US" sz="3200" dirty="0"/>
              <a:t>="captainplanet24.mp3" controls="controls"&gt;&lt;/audio&gt;</a:t>
            </a:r>
          </a:p>
          <a:p>
            <a:pPr marL="0" indent="0">
              <a:buNone/>
            </a:pPr>
            <a:r>
              <a:rPr lang="en-US" sz="3200" dirty="0" smtClean="0"/>
              <a:t>	&lt;/</a:t>
            </a:r>
            <a:r>
              <a:rPr lang="en-US" sz="3200" dirty="0"/>
              <a:t>body&gt;</a:t>
            </a:r>
          </a:p>
          <a:p>
            <a:pPr marL="0" indent="0">
              <a:buNone/>
            </a:pPr>
            <a:r>
              <a:rPr lang="en-US" sz="3200" dirty="0"/>
              <a:t>&lt;/html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30" y="4038600"/>
            <a:ext cx="2342866" cy="2342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071647">
            <a:off x="7391250" y="4463441"/>
            <a:ext cx="30460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YOU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Try!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6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Tags</a:t>
            </a:r>
          </a:p>
          <a:p>
            <a:r>
              <a:rPr lang="en-US" sz="3200" dirty="0" smtClean="0"/>
              <a:t>Elements</a:t>
            </a:r>
          </a:p>
          <a:p>
            <a:r>
              <a:rPr lang="en-US" sz="3200" dirty="0" smtClean="0"/>
              <a:t>Attributes</a:t>
            </a:r>
          </a:p>
          <a:p>
            <a:r>
              <a:rPr lang="en-US" sz="3200" dirty="0" smtClean="0"/>
              <a:t>Nesting</a:t>
            </a:r>
          </a:p>
          <a:p>
            <a:r>
              <a:rPr lang="en-US" sz="3200" dirty="0" smtClean="0"/>
              <a:t>Entities</a:t>
            </a:r>
          </a:p>
          <a:p>
            <a:r>
              <a:rPr lang="en-US" sz="3200" dirty="0" err="1" smtClean="0"/>
              <a:t>Doctype</a:t>
            </a:r>
            <a:endParaRPr lang="en-US" sz="3200" dirty="0" smtClean="0"/>
          </a:p>
          <a:p>
            <a:r>
              <a:rPr lang="en-US" sz="3200" dirty="0" smtClean="0"/>
              <a:t>Modified </a:t>
            </a:r>
            <a:r>
              <a:rPr lang="en-US" sz="3200" dirty="0"/>
              <a:t>HTML 4.01 elements and new HTML5 </a:t>
            </a:r>
            <a:r>
              <a:rPr lang="en-US" sz="3200" dirty="0" smtClean="0"/>
              <a:t>elements</a:t>
            </a:r>
          </a:p>
          <a:p>
            <a:r>
              <a:rPr lang="en-US" sz="3200" dirty="0" smtClean="0"/>
              <a:t>Deprecation</a:t>
            </a:r>
          </a:p>
          <a:p>
            <a:r>
              <a:rPr lang="en-US" sz="3200" dirty="0" smtClean="0"/>
              <a:t>Figures </a:t>
            </a:r>
            <a:r>
              <a:rPr lang="en-US" sz="3200" dirty="0"/>
              <a:t>and figure </a:t>
            </a:r>
            <a:r>
              <a:rPr lang="en-US" sz="3200" dirty="0" smtClean="0"/>
              <a:t>captions</a:t>
            </a:r>
          </a:p>
          <a:p>
            <a:r>
              <a:rPr lang="en-US" sz="3200" dirty="0" smtClean="0"/>
              <a:t>Canvas </a:t>
            </a:r>
            <a:r>
              <a:rPr lang="en-US" sz="3200" dirty="0"/>
              <a:t>and </a:t>
            </a:r>
            <a:r>
              <a:rPr lang="en-US" sz="3200" dirty="0" smtClean="0"/>
              <a:t>SVG</a:t>
            </a:r>
          </a:p>
          <a:p>
            <a:r>
              <a:rPr lang="en-US" sz="3200" dirty="0" smtClean="0"/>
              <a:t>Audio </a:t>
            </a:r>
            <a:r>
              <a:rPr lang="en-US" sz="3200" dirty="0"/>
              <a:t>and video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894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An HTML tag that doesn’t require an end tag is called a(n</a:t>
            </a:r>
            <a:r>
              <a:rPr lang="en-US" sz="3600" dirty="0" smtClean="0"/>
              <a:t>) ______</a:t>
            </a:r>
            <a:r>
              <a:rPr lang="en-US" sz="3600" dirty="0"/>
              <a:t>_</a:t>
            </a:r>
            <a:r>
              <a:rPr lang="en-US" sz="3600" dirty="0" smtClean="0"/>
              <a:t>__  tag.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189844" y="3812591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empty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48903" y="3961222"/>
            <a:ext cx="1774230" cy="42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dirty="0" smtClean="0"/>
              <a:t>__________ </a:t>
            </a:r>
            <a:r>
              <a:rPr lang="en-US" sz="3600" dirty="0"/>
              <a:t>works with an element to describe data in enough detail for </a:t>
            </a:r>
            <a:r>
              <a:rPr lang="en-US" sz="3600" dirty="0" smtClean="0"/>
              <a:t>rendering.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56619" y="3094989"/>
            <a:ext cx="19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attribute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6784" y="3067594"/>
            <a:ext cx="2175246" cy="493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4901"/>
            <a:ext cx="8480315" cy="4526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•Keywords that help to give an HTML page </a:t>
            </a:r>
            <a:r>
              <a:rPr lang="en-US" sz="2800" dirty="0" smtClean="0"/>
              <a:t>structure</a:t>
            </a:r>
          </a:p>
          <a:p>
            <a:pPr marL="0" indent="0">
              <a:buNone/>
            </a:pPr>
            <a:r>
              <a:rPr lang="en-US" sz="2800" dirty="0" smtClean="0"/>
              <a:t>•Keyword </a:t>
            </a:r>
            <a:r>
              <a:rPr lang="en-US" sz="2800" dirty="0"/>
              <a:t>is surrounded by angled brackets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</a:t>
            </a:r>
            <a:r>
              <a:rPr lang="en-US" sz="2800" dirty="0"/>
              <a:t>Most tags come in pairs –Opening or start tag –Closing or end </a:t>
            </a:r>
            <a:r>
              <a:rPr lang="en-US" sz="2800" dirty="0" smtClean="0"/>
              <a:t>tag</a:t>
            </a:r>
          </a:p>
          <a:p>
            <a:pPr marL="400050" lvl="1" indent="0">
              <a:buNone/>
            </a:pPr>
            <a:r>
              <a:rPr lang="en-US" sz="2800" dirty="0" smtClean="0">
                <a:latin typeface="OCR A Extended" panose="02010509020102010303" pitchFamily="50" charset="0"/>
              </a:rPr>
              <a:t> </a:t>
            </a:r>
            <a:r>
              <a:rPr lang="en-US" sz="2800" dirty="0">
                <a:latin typeface="OCR A Extended" panose="02010509020102010303" pitchFamily="50" charset="0"/>
              </a:rPr>
              <a:t>&lt;h1&gt;Pet Care 101&lt;/h1&gt;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•</a:t>
            </a:r>
            <a:r>
              <a:rPr lang="en-US" sz="2800" dirty="0"/>
              <a:t>Closing tag must have same case as opening tag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14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6941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</a:t>
            </a:r>
            <a:r>
              <a:rPr lang="en-US" sz="3600" dirty="0" smtClean="0"/>
              <a:t>he ___________ </a:t>
            </a:r>
            <a:r>
              <a:rPr lang="en-US" sz="3600" dirty="0"/>
              <a:t>is a declaration that is found at the very top of almost every Web page.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5618" y="2778196"/>
            <a:ext cx="25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DOCTYPE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623" y="2830703"/>
            <a:ext cx="2411778" cy="42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</a:t>
            </a:r>
            <a:r>
              <a:rPr lang="en-US" sz="3600" dirty="0" smtClean="0"/>
              <a:t> ______________ </a:t>
            </a:r>
            <a:r>
              <a:rPr lang="en-US" sz="3600" dirty="0"/>
              <a:t>element or attribute has been removed from the list of available HTML elements according to the W3C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64611" y="2243618"/>
            <a:ext cx="258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depreciated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146" y="2197690"/>
            <a:ext cx="2589942" cy="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 _________ </a:t>
            </a:r>
            <a:r>
              <a:rPr lang="en-US" sz="3600" dirty="0"/>
              <a:t>image is made up of pixels, whereas a _________</a:t>
            </a:r>
            <a:r>
              <a:rPr lang="en-US" sz="3600" dirty="0" smtClean="0"/>
              <a:t> </a:t>
            </a:r>
            <a:r>
              <a:rPr lang="en-US" sz="3600" dirty="0"/>
              <a:t>image is made up of lines and curves based on mathematical expressions.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5287" y="2347715"/>
            <a:ext cx="152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3284" y="2208655"/>
            <a:ext cx="1842871" cy="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859" y="2894008"/>
            <a:ext cx="152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vector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5180" y="2900831"/>
            <a:ext cx="1842871" cy="47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New </a:t>
            </a:r>
            <a:r>
              <a:rPr lang="en-US" sz="3600" dirty="0"/>
              <a:t>to HTML5, the __________</a:t>
            </a:r>
            <a:r>
              <a:rPr lang="en-US" sz="3600" dirty="0" smtClean="0"/>
              <a:t> </a:t>
            </a:r>
            <a:r>
              <a:rPr lang="en-US" sz="3600" dirty="0"/>
              <a:t>element specifies the type of figure you’re adding, such as an image, diagram, photo, and so 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6620" y="2254352"/>
            <a:ext cx="147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figure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0306" y="2191184"/>
            <a:ext cx="2111216" cy="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__________  element </a:t>
            </a:r>
            <a:r>
              <a:rPr lang="en-US" sz="3600" dirty="0"/>
              <a:t>adds a caption to an image on a Web page, and you can display the caption before or after the image.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371" y="2254353"/>
            <a:ext cx="222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figcaption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1512" y="2206255"/>
            <a:ext cx="2293038" cy="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Using </a:t>
            </a:r>
            <a:r>
              <a:rPr lang="en-US" sz="3600" dirty="0"/>
              <a:t>the __________</a:t>
            </a:r>
            <a:r>
              <a:rPr lang="en-US" sz="3600" dirty="0" smtClean="0"/>
              <a:t> </a:t>
            </a:r>
            <a:r>
              <a:rPr lang="en-US" sz="3600" dirty="0"/>
              <a:t>element, the Web page becomes a drawing pad, and you use JavaScript commands to draw pixel-based shapes on a canvas that include color, gradients, and pattern fills.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6803" y="2057415"/>
            <a:ext cx="172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2346" y="2091050"/>
            <a:ext cx="2139143" cy="46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________ </a:t>
            </a:r>
            <a:r>
              <a:rPr lang="en-US" sz="3600" dirty="0"/>
              <a:t>is a language for describing 2D graphics in Extensible Markup Language (XML).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2071" y="2620112"/>
            <a:ext cx="11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SVG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1857" y="2639268"/>
            <a:ext cx="1786597" cy="46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/>
              <a:t>HTML5 ________</a:t>
            </a:r>
            <a:r>
              <a:rPr lang="en-US" sz="3600" dirty="0" smtClean="0"/>
              <a:t> </a:t>
            </a:r>
            <a:r>
              <a:rPr lang="en-US" sz="3600" dirty="0"/>
              <a:t>element and ________</a:t>
            </a:r>
            <a:r>
              <a:rPr lang="en-US" sz="3600" dirty="0" smtClean="0"/>
              <a:t> </a:t>
            </a:r>
            <a:r>
              <a:rPr lang="en-US" sz="3600" dirty="0"/>
              <a:t>element enable you to provide multimedia from a Web browser without the need for plug-ins.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019" y="2345052"/>
            <a:ext cx="150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audio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2842" y="2891349"/>
            <a:ext cx="150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video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9665" y="2367442"/>
            <a:ext cx="1346742" cy="46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6488" y="2916009"/>
            <a:ext cx="1346742" cy="46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Which of the following tags are required on every Web page?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Choose all that apply.) </a:t>
            </a:r>
          </a:p>
          <a:p>
            <a:pPr marL="0" indent="0">
              <a:buNone/>
            </a:pPr>
            <a:r>
              <a:rPr lang="en-US" sz="3600" dirty="0"/>
              <a:t>a. &lt;html&gt; </a:t>
            </a:r>
          </a:p>
          <a:p>
            <a:pPr marL="0" indent="0">
              <a:buNone/>
            </a:pPr>
            <a:r>
              <a:rPr lang="en-US" sz="3600" dirty="0"/>
              <a:t>b. &lt;head&gt; </a:t>
            </a:r>
          </a:p>
          <a:p>
            <a:pPr marL="0" indent="0">
              <a:buNone/>
            </a:pPr>
            <a:r>
              <a:rPr lang="en-US" sz="3600" dirty="0"/>
              <a:t>c. &lt;title&gt; </a:t>
            </a:r>
          </a:p>
          <a:p>
            <a:pPr marL="0" indent="0">
              <a:buNone/>
            </a:pPr>
            <a:r>
              <a:rPr lang="en-US" sz="3600" dirty="0"/>
              <a:t>d. &lt;body&gt;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2988860"/>
            <a:ext cx="3002507" cy="5732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4968" y="3593911"/>
            <a:ext cx="3002507" cy="5732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7242" y="4192138"/>
            <a:ext cx="3002507" cy="5732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7240" y="4847232"/>
            <a:ext cx="3002507" cy="5732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Which of the following is the syntax for creating a hyperlink in HTML? </a:t>
            </a:r>
          </a:p>
          <a:p>
            <a:pPr marL="0" indent="0">
              <a:buNone/>
            </a:pPr>
            <a:r>
              <a:rPr lang="en-US" sz="3600" dirty="0"/>
              <a:t>a. &lt;link </a:t>
            </a:r>
            <a:r>
              <a:rPr lang="en-US" sz="3600" dirty="0" err="1"/>
              <a:t>href</a:t>
            </a:r>
            <a:r>
              <a:rPr lang="en-US" sz="3600" dirty="0"/>
              <a:t>="http://www.example.com"&gt;link&lt;/a&gt; </a:t>
            </a:r>
          </a:p>
          <a:p>
            <a:pPr marL="0" indent="0">
              <a:buNone/>
            </a:pPr>
            <a:r>
              <a:rPr lang="en-US" sz="3600" dirty="0"/>
              <a:t>b. &lt;a </a:t>
            </a:r>
            <a:r>
              <a:rPr lang="en-US" sz="3600" dirty="0" err="1"/>
              <a:t>href</a:t>
            </a:r>
            <a:r>
              <a:rPr lang="en-US" sz="3600" dirty="0"/>
              <a:t>="http://www.example.com"&gt; link text&lt;/a&gt; </a:t>
            </a:r>
          </a:p>
          <a:p>
            <a:pPr marL="0" indent="0">
              <a:buNone/>
            </a:pPr>
            <a:r>
              <a:rPr lang="en-US" sz="3600" dirty="0"/>
              <a:t>c. &lt;link&gt;http://www.example.com&lt;/link &gt; </a:t>
            </a:r>
          </a:p>
          <a:p>
            <a:pPr marL="0" indent="0">
              <a:buNone/>
            </a:pPr>
            <a:r>
              <a:rPr lang="en-US" sz="3600" dirty="0"/>
              <a:t>d. &lt;http://www.example.com&gt;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3302758"/>
            <a:ext cx="8270542" cy="110547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4901"/>
            <a:ext cx="8480315" cy="4526461"/>
          </a:xfrm>
        </p:spPr>
        <p:txBody>
          <a:bodyPr>
            <a:normAutofit/>
          </a:bodyPr>
          <a:lstStyle/>
          <a:p>
            <a:r>
              <a:rPr lang="en-US" sz="2800" dirty="0"/>
              <a:t>•Empty tags don’t require an end tag </a:t>
            </a:r>
            <a:endParaRPr lang="en-US" sz="2800" dirty="0" smtClean="0"/>
          </a:p>
          <a:p>
            <a:r>
              <a:rPr lang="en-US" sz="2800" dirty="0" smtClean="0"/>
              <a:t>•</a:t>
            </a:r>
            <a:r>
              <a:rPr lang="en-US" sz="2800" dirty="0"/>
              <a:t>Examples: </a:t>
            </a:r>
          </a:p>
          <a:p>
            <a:pPr lvl="1"/>
            <a:r>
              <a:rPr lang="en-US" sz="3200" dirty="0" smtClean="0">
                <a:latin typeface="OCR A Extended" panose="02010509020102010303" pitchFamily="50" charset="0"/>
              </a:rPr>
              <a:t>&lt;</a:t>
            </a:r>
            <a:r>
              <a:rPr lang="en-US" sz="3200" dirty="0" err="1">
                <a:latin typeface="OCR A Extended" panose="02010509020102010303" pitchFamily="50" charset="0"/>
              </a:rPr>
              <a:t>br</a:t>
            </a:r>
            <a:r>
              <a:rPr lang="en-US" sz="3200" dirty="0">
                <a:latin typeface="OCR A Extended" panose="02010509020102010303" pitchFamily="50" charset="0"/>
              </a:rPr>
              <a:t> /&gt;</a:t>
            </a:r>
            <a:r>
              <a:rPr lang="en-US" sz="3200" dirty="0"/>
              <a:t> for a line break </a:t>
            </a:r>
            <a:endParaRPr lang="en-US" sz="3200" dirty="0" smtClean="0"/>
          </a:p>
          <a:p>
            <a:pPr lvl="1"/>
            <a:r>
              <a:rPr lang="en-US" sz="3200" dirty="0" smtClean="0">
                <a:latin typeface="OCR A Extended" panose="02010509020102010303" pitchFamily="50" charset="0"/>
              </a:rPr>
              <a:t>&lt;</a:t>
            </a:r>
            <a:r>
              <a:rPr lang="en-US" sz="3200" dirty="0" err="1">
                <a:latin typeface="OCR A Extended" panose="02010509020102010303" pitchFamily="50" charset="0"/>
              </a:rPr>
              <a:t>hr</a:t>
            </a:r>
            <a:r>
              <a:rPr lang="en-US" sz="3200" dirty="0">
                <a:latin typeface="OCR A Extended" panose="02010509020102010303" pitchFamily="50" charset="0"/>
              </a:rPr>
              <a:t> /&gt;</a:t>
            </a:r>
            <a:r>
              <a:rPr lang="en-US" sz="3200" dirty="0"/>
              <a:t> for a horizontal </a:t>
            </a:r>
            <a:r>
              <a:rPr lang="en-US" sz="3200" dirty="0" smtClean="0"/>
              <a:t>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1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Which HTML5 element defines a command button that users click to invoke a command? </a:t>
            </a:r>
          </a:p>
          <a:p>
            <a:pPr marL="0" indent="0">
              <a:buNone/>
            </a:pPr>
            <a:r>
              <a:rPr lang="en-US" sz="3600" dirty="0"/>
              <a:t>a. &lt;</a:t>
            </a:r>
            <a:r>
              <a:rPr lang="en-US" sz="3600" dirty="0" err="1"/>
              <a:t>objectbut</a:t>
            </a:r>
            <a:r>
              <a:rPr lang="en-US" sz="3600" dirty="0"/>
              <a:t>&gt; </a:t>
            </a:r>
          </a:p>
          <a:p>
            <a:pPr marL="0" indent="0">
              <a:buNone/>
            </a:pPr>
            <a:r>
              <a:rPr lang="en-US" sz="3600" dirty="0"/>
              <a:t>b. &lt;</a:t>
            </a:r>
            <a:r>
              <a:rPr lang="en-US" sz="3600" dirty="0" err="1"/>
              <a:t>combutton</a:t>
            </a:r>
            <a:r>
              <a:rPr lang="en-US" sz="3600" dirty="0"/>
              <a:t>&gt; </a:t>
            </a:r>
          </a:p>
          <a:p>
            <a:pPr marL="0" indent="0">
              <a:buNone/>
            </a:pPr>
            <a:r>
              <a:rPr lang="en-US" sz="3600" dirty="0"/>
              <a:t>c. &lt;command&gt; </a:t>
            </a:r>
          </a:p>
          <a:p>
            <a:pPr marL="0" indent="0">
              <a:buNone/>
            </a:pPr>
            <a:r>
              <a:rPr lang="en-US" sz="3600" dirty="0"/>
              <a:t>d. &lt;</a:t>
            </a:r>
            <a:r>
              <a:rPr lang="en-US" sz="3600" dirty="0" err="1"/>
              <a:t>cbutton</a:t>
            </a:r>
            <a:r>
              <a:rPr lang="en-US" sz="3600" dirty="0"/>
              <a:t>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4203509"/>
            <a:ext cx="3657599" cy="68239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Which HTML5 element enables you to highlight blocks of text in an HTML document? </a:t>
            </a:r>
          </a:p>
          <a:p>
            <a:pPr marL="0" indent="0">
              <a:buNone/>
            </a:pPr>
            <a:r>
              <a:rPr lang="en-US" sz="3600" dirty="0"/>
              <a:t>a. &lt;mark&gt; </a:t>
            </a:r>
          </a:p>
          <a:p>
            <a:pPr marL="0" indent="0">
              <a:buNone/>
            </a:pPr>
            <a:r>
              <a:rPr lang="en-US" sz="3600" dirty="0"/>
              <a:t>b. &lt;highlight&gt; </a:t>
            </a:r>
          </a:p>
          <a:p>
            <a:pPr marL="0" indent="0">
              <a:buNone/>
            </a:pPr>
            <a:r>
              <a:rPr lang="en-US" sz="3600" dirty="0"/>
              <a:t>c. &lt;emphasis&gt; </a:t>
            </a:r>
          </a:p>
          <a:p>
            <a:pPr marL="0" indent="0">
              <a:buNone/>
            </a:pPr>
            <a:r>
              <a:rPr lang="en-US" sz="3600" dirty="0"/>
              <a:t>d. &lt;yellow&gt;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9" y="2961564"/>
            <a:ext cx="3152632" cy="58685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1179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tags are deprecated in HTML5?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Choose all that apply.) </a:t>
            </a:r>
          </a:p>
          <a:p>
            <a:pPr marL="0" indent="0">
              <a:buNone/>
            </a:pPr>
            <a:r>
              <a:rPr lang="en-US" sz="3600" dirty="0"/>
              <a:t>a. &lt;big&gt; </a:t>
            </a:r>
          </a:p>
          <a:p>
            <a:pPr marL="0" indent="0">
              <a:buNone/>
            </a:pPr>
            <a:r>
              <a:rPr lang="en-US" sz="3600" dirty="0"/>
              <a:t>b. &lt;center&gt; </a:t>
            </a:r>
          </a:p>
          <a:p>
            <a:pPr marL="0" indent="0">
              <a:buNone/>
            </a:pPr>
            <a:r>
              <a:rPr lang="en-US" sz="3600" dirty="0"/>
              <a:t>c. &lt;font&gt; </a:t>
            </a:r>
          </a:p>
          <a:p>
            <a:pPr marL="0" indent="0">
              <a:buNone/>
            </a:pPr>
            <a:r>
              <a:rPr lang="en-US" sz="3600" dirty="0"/>
              <a:t>d. &lt;time&gt;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5869" y="3413306"/>
            <a:ext cx="3229971" cy="57047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5869" y="4100394"/>
            <a:ext cx="3229971" cy="539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5869" y="4752605"/>
            <a:ext cx="3229971" cy="5304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tag is used with the &lt;figure&gt; tag to display an image? </a:t>
            </a:r>
          </a:p>
          <a:p>
            <a:pPr marL="0" indent="0">
              <a:buNone/>
            </a:pPr>
            <a:r>
              <a:rPr lang="en-US" sz="3600" dirty="0"/>
              <a:t>a. &lt;</a:t>
            </a:r>
            <a:r>
              <a:rPr lang="en-US" sz="3600" dirty="0" err="1"/>
              <a:t>img</a:t>
            </a:r>
            <a:r>
              <a:rPr lang="en-US" sz="3600" dirty="0"/>
              <a:t>&gt; </a:t>
            </a:r>
          </a:p>
          <a:p>
            <a:pPr marL="0" indent="0">
              <a:buNone/>
            </a:pPr>
            <a:r>
              <a:rPr lang="en-US" sz="3600" dirty="0"/>
              <a:t>b. &lt;</a:t>
            </a:r>
            <a:r>
              <a:rPr lang="en-US" sz="3600" dirty="0" err="1"/>
              <a:t>src</a:t>
            </a:r>
            <a:r>
              <a:rPr lang="en-US" sz="3600" dirty="0"/>
              <a:t>&gt; </a:t>
            </a:r>
          </a:p>
          <a:p>
            <a:pPr marL="0" indent="0">
              <a:buNone/>
            </a:pPr>
            <a:r>
              <a:rPr lang="en-US" sz="3600" dirty="0"/>
              <a:t>c. &lt;fig&gt; </a:t>
            </a:r>
          </a:p>
          <a:p>
            <a:pPr marL="0" indent="0">
              <a:buNone/>
            </a:pPr>
            <a:r>
              <a:rPr lang="en-US" sz="3600" dirty="0"/>
              <a:t>d. &lt;a&gt;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9" y="2681406"/>
            <a:ext cx="2825086" cy="7714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4045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Both canvas and SVG require which of the following? </a:t>
            </a:r>
          </a:p>
          <a:p>
            <a:pPr marL="0" indent="0">
              <a:buNone/>
            </a:pPr>
            <a:r>
              <a:rPr lang="en-US" sz="3600" dirty="0"/>
              <a:t>a. Microsoft Silverlight </a:t>
            </a:r>
          </a:p>
          <a:p>
            <a:pPr marL="0" indent="0">
              <a:buNone/>
            </a:pPr>
            <a:r>
              <a:rPr lang="en-US" sz="3600" dirty="0"/>
              <a:t>b. An external drawing program, such as Microsoft Paint </a:t>
            </a:r>
          </a:p>
          <a:p>
            <a:pPr marL="0" indent="0">
              <a:buNone/>
            </a:pPr>
            <a:r>
              <a:rPr lang="en-US" sz="3600" dirty="0"/>
              <a:t>c. A large amount of storage space or bandwidth </a:t>
            </a:r>
          </a:p>
          <a:p>
            <a:pPr marL="0" indent="0">
              <a:buNone/>
            </a:pPr>
            <a:r>
              <a:rPr lang="en-US" sz="3600" dirty="0"/>
              <a:t>d. JavaScript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5732059"/>
            <a:ext cx="6660107" cy="79157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29533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When deciding whether to use canvas or SVG, which of the following considerations are true? </a:t>
            </a:r>
          </a:p>
          <a:p>
            <a:pPr marL="0" indent="0">
              <a:buNone/>
            </a:pPr>
            <a:r>
              <a:rPr lang="en-US" sz="3600" dirty="0"/>
              <a:t>a. If the drawing is relatively small, use SVG. </a:t>
            </a:r>
          </a:p>
          <a:p>
            <a:pPr marL="0" indent="0">
              <a:buNone/>
            </a:pPr>
            <a:r>
              <a:rPr lang="en-US" sz="3600" dirty="0"/>
              <a:t>b. Generally, use canvas for small screens and </a:t>
            </a:r>
            <a:r>
              <a:rPr lang="en-US" sz="3600" dirty="0" smtClean="0"/>
              <a:t>SVG </a:t>
            </a:r>
            <a:r>
              <a:rPr lang="en-US" sz="3600" dirty="0"/>
              <a:t>for larger screens. </a:t>
            </a:r>
          </a:p>
          <a:p>
            <a:pPr marL="0" indent="0">
              <a:buNone/>
            </a:pPr>
            <a:r>
              <a:rPr lang="en-US" sz="3600" dirty="0"/>
              <a:t>c. If the drawing requires a large number of objects, use SVG. </a:t>
            </a:r>
          </a:p>
          <a:p>
            <a:pPr marL="0" indent="0">
              <a:buNone/>
            </a:pPr>
            <a:r>
              <a:rPr lang="en-US" sz="3600" dirty="0"/>
              <a:t>d. If you must create highly detailed vector documents that must scale well, go with canvas.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2906973"/>
            <a:ext cx="8769034" cy="10918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067168" cy="5308979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Which of the following is the general format of the video element? </a:t>
            </a:r>
          </a:p>
          <a:p>
            <a:pPr marL="0" indent="0">
              <a:buNone/>
            </a:pPr>
            <a:r>
              <a:rPr lang="en-US" sz="3600" dirty="0"/>
              <a:t>a. &lt;movie </a:t>
            </a:r>
            <a:r>
              <a:rPr lang="en-US" sz="3600" dirty="0" err="1"/>
              <a:t>src</a:t>
            </a:r>
            <a:r>
              <a:rPr lang="en-US" sz="3600" dirty="0"/>
              <a:t>="file.mp4" width="X" height="Y"&gt; </a:t>
            </a:r>
          </a:p>
          <a:p>
            <a:pPr marL="0" indent="0">
              <a:buNone/>
            </a:pPr>
            <a:r>
              <a:rPr lang="en-US" sz="3600" dirty="0"/>
              <a:t>b. &lt;movie </a:t>
            </a:r>
            <a:r>
              <a:rPr lang="en-US" sz="3600" dirty="0" err="1"/>
              <a:t>href</a:t>
            </a:r>
            <a:r>
              <a:rPr lang="en-US" sz="3600" dirty="0"/>
              <a:t>="file.mp4" width="X" height="Y"&gt; </a:t>
            </a:r>
          </a:p>
          <a:p>
            <a:pPr marL="0" indent="0">
              <a:buNone/>
            </a:pPr>
            <a:r>
              <a:rPr lang="en-US" sz="3600" dirty="0"/>
              <a:t>c. &lt;video </a:t>
            </a:r>
            <a:r>
              <a:rPr lang="en-US" sz="3600" dirty="0" err="1"/>
              <a:t>src</a:t>
            </a:r>
            <a:r>
              <a:rPr lang="en-US" sz="3600" dirty="0"/>
              <a:t>="file.mp4" width="X" height="Y"&gt; </a:t>
            </a:r>
          </a:p>
          <a:p>
            <a:pPr marL="0" indent="0">
              <a:buNone/>
            </a:pPr>
            <a:r>
              <a:rPr lang="en-US" sz="3600" dirty="0"/>
              <a:t>d. &lt;video </a:t>
            </a:r>
            <a:r>
              <a:rPr lang="en-US" sz="3600" dirty="0" err="1"/>
              <a:t>href</a:t>
            </a:r>
            <a:r>
              <a:rPr lang="en-US" sz="3600" dirty="0"/>
              <a:t>="file.mp4" width="X" height="Y"&gt;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4449169"/>
            <a:ext cx="9389659" cy="6550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449306" cy="52543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is the general format of the audio element? </a:t>
            </a:r>
          </a:p>
          <a:p>
            <a:pPr marL="0" indent="0">
              <a:buNone/>
            </a:pPr>
            <a:r>
              <a:rPr lang="en-US" sz="3600" dirty="0"/>
              <a:t>a. &lt;audio </a:t>
            </a:r>
            <a:r>
              <a:rPr lang="en-US" sz="3600" dirty="0" err="1"/>
              <a:t>src</a:t>
            </a:r>
            <a:r>
              <a:rPr lang="en-US" sz="3600" dirty="0"/>
              <a:t>="sample.mp3" controls="controls"&gt; </a:t>
            </a:r>
          </a:p>
          <a:p>
            <a:pPr marL="0" indent="0">
              <a:buNone/>
            </a:pPr>
            <a:r>
              <a:rPr lang="en-US" sz="3600" dirty="0"/>
              <a:t>b. &lt;audio </a:t>
            </a:r>
            <a:r>
              <a:rPr lang="en-US" sz="3600" dirty="0" err="1"/>
              <a:t>href</a:t>
            </a:r>
            <a:r>
              <a:rPr lang="en-US" sz="3600" dirty="0"/>
              <a:t>="sample.mp3" controls&gt; </a:t>
            </a:r>
          </a:p>
          <a:p>
            <a:pPr marL="0" indent="0">
              <a:buNone/>
            </a:pPr>
            <a:r>
              <a:rPr lang="en-US" sz="3600" dirty="0"/>
              <a:t>c. &lt;sound </a:t>
            </a:r>
            <a:r>
              <a:rPr lang="en-US" sz="3600" dirty="0" err="1"/>
              <a:t>src</a:t>
            </a:r>
            <a:r>
              <a:rPr lang="en-US" sz="3600" dirty="0"/>
              <a:t>="sample.mp3" controls&gt; </a:t>
            </a:r>
          </a:p>
          <a:p>
            <a:pPr marL="0" indent="0">
              <a:buNone/>
            </a:pPr>
            <a:r>
              <a:rPr lang="en-US" sz="3600" dirty="0"/>
              <a:t>d. &lt;sound </a:t>
            </a:r>
            <a:r>
              <a:rPr lang="en-US" sz="3600" dirty="0" err="1"/>
              <a:t>href</a:t>
            </a:r>
            <a:r>
              <a:rPr lang="en-US" sz="3600" dirty="0"/>
              <a:t>="sample.mp3" controls="controls"&gt;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4968" y="2476689"/>
            <a:ext cx="6660107" cy="13446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The canvas element requires JavaScript to create shapes.</a:t>
            </a:r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Creating an SVG object in HTML5 does not require JavaScript.</a:t>
            </a:r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3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4901"/>
            <a:ext cx="8480315" cy="500872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html&gt;</a:t>
            </a:r>
            <a:r>
              <a:rPr lang="en-US" sz="2800" dirty="0"/>
              <a:t>: Identifies the page as an HTML </a:t>
            </a:r>
            <a:r>
              <a:rPr lang="en-US" sz="2800" dirty="0" smtClean="0"/>
              <a:t>document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head&gt;</a:t>
            </a:r>
            <a:r>
              <a:rPr lang="en-US" sz="2800" dirty="0"/>
              <a:t>: Contains markup and code used by the browser, such as scripts that add interactivity, and keywords to help search engines find the </a:t>
            </a:r>
            <a:r>
              <a:rPr lang="en-US" sz="2800" dirty="0" smtClean="0"/>
              <a:t>page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title&gt;</a:t>
            </a:r>
            <a:r>
              <a:rPr lang="en-US" sz="2800" dirty="0"/>
              <a:t>: Displays the title of the Web page, which appears at the top of the Web browser, usually on the page’s tab in a tabbed </a:t>
            </a:r>
            <a:r>
              <a:rPr lang="en-US" sz="2800" dirty="0" smtClean="0"/>
              <a:t>browser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body&gt;</a:t>
            </a:r>
            <a:r>
              <a:rPr lang="en-US" sz="2800" dirty="0"/>
              <a:t>: Surrounds content that’s visible on the Web page when viewed in a Web 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70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The audio element can provide playback controls with a single attribute.</a:t>
            </a:r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4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Deprecated elements cannot render in an HTML5-supported browser.</a:t>
            </a:r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0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The most popular format for audio files is MP4.</a:t>
            </a:r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4901"/>
            <a:ext cx="8480315" cy="50906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a </a:t>
            </a:r>
            <a:r>
              <a:rPr lang="en-US" sz="2800" dirty="0" err="1">
                <a:latin typeface="OCR A Extended" panose="02010509020102010303" pitchFamily="50" charset="0"/>
              </a:rPr>
              <a:t>href</a:t>
            </a:r>
            <a:r>
              <a:rPr lang="en-US" sz="2800" dirty="0">
                <a:latin typeface="OCR A Extended" panose="02010509020102010303" pitchFamily="50" charset="0"/>
              </a:rPr>
              <a:t>=</a:t>
            </a:r>
            <a:r>
              <a:rPr lang="en-US" sz="2800" i="1" dirty="0">
                <a:latin typeface="OCR A Extended" panose="02010509020102010303" pitchFamily="50" charset="0"/>
              </a:rPr>
              <a:t>URL</a:t>
            </a:r>
            <a:r>
              <a:rPr lang="en-US" sz="2800" dirty="0">
                <a:latin typeface="OCR A Extended" panose="02010509020102010303" pitchFamily="50" charset="0"/>
              </a:rPr>
              <a:t>&gt;</a:t>
            </a:r>
            <a:r>
              <a:rPr lang="en-US" sz="2800" dirty="0"/>
              <a:t>: Generally used to anchor a URL to text or an image; can create a named anchor within a document to allow for linking to sections of the document </a:t>
            </a:r>
            <a:endParaRPr lang="en-US" sz="2800" dirty="0" smtClean="0"/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b&gt;</a:t>
            </a:r>
            <a:r>
              <a:rPr lang="en-US" sz="2800" dirty="0"/>
              <a:t>: Applies boldface to </a:t>
            </a:r>
            <a:r>
              <a:rPr lang="en-US" sz="2800" dirty="0" smtClean="0"/>
              <a:t>text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 err="1">
                <a:latin typeface="OCR A Extended" panose="02010509020102010303" pitchFamily="50" charset="0"/>
              </a:rPr>
              <a:t>h</a:t>
            </a:r>
            <a:r>
              <a:rPr lang="en-US" sz="2800" i="1" dirty="0" err="1">
                <a:latin typeface="OCR A Extended" panose="02010509020102010303" pitchFamily="50" charset="0"/>
              </a:rPr>
              <a:t>x</a:t>
            </a:r>
            <a:r>
              <a:rPr lang="en-US" sz="2800" dirty="0">
                <a:latin typeface="OCR A Extended" panose="02010509020102010303" pitchFamily="50" charset="0"/>
              </a:rPr>
              <a:t>&gt;</a:t>
            </a:r>
            <a:r>
              <a:rPr lang="en-US" sz="2800" dirty="0"/>
              <a:t>: Creates a heading, which can be first level (h1) through sixth level (h6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 err="1">
                <a:latin typeface="OCR A Extended" panose="02010509020102010303" pitchFamily="50" charset="0"/>
              </a:rPr>
              <a:t>img</a:t>
            </a:r>
            <a:r>
              <a:rPr lang="en-US" sz="2800" dirty="0">
                <a:latin typeface="OCR A Extended" panose="02010509020102010303" pitchFamily="50" charset="0"/>
              </a:rPr>
              <a:t>&gt;</a:t>
            </a:r>
            <a:r>
              <a:rPr lang="en-US" sz="2800" dirty="0"/>
              <a:t>: Inserts an image from a file or another Web site </a:t>
            </a:r>
            <a:endParaRPr lang="en-US" sz="2800" dirty="0" smtClean="0"/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p&gt;</a:t>
            </a:r>
            <a:r>
              <a:rPr lang="en-US" sz="2800" dirty="0"/>
              <a:t>: Defines text as a paragraph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2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4901"/>
            <a:ext cx="8480315" cy="4526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Tags </a:t>
            </a:r>
            <a:r>
              <a:rPr lang="en-US" sz="2800" dirty="0"/>
              <a:t>required on every Web page</a:t>
            </a:r>
            <a:r>
              <a:rPr lang="en-US" sz="2800" dirty="0" smtClean="0"/>
              <a:t>: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html</a:t>
            </a:r>
            <a:r>
              <a:rPr lang="en-US" sz="2800" dirty="0" smtClean="0">
                <a:latin typeface="OCR A Extended" panose="02010509020102010303" pitchFamily="50" charset="0"/>
              </a:rPr>
              <a:t>&gt;&lt;/html&gt;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head</a:t>
            </a:r>
            <a:r>
              <a:rPr lang="en-US" sz="2800" dirty="0" smtClean="0">
                <a:latin typeface="OCR A Extended" panose="02010509020102010303" pitchFamily="50" charset="0"/>
              </a:rPr>
              <a:t>&gt;&lt;/head&gt;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</a:t>
            </a:r>
            <a:r>
              <a:rPr lang="en-US" sz="2800" dirty="0">
                <a:latin typeface="OCR A Extended" panose="02010509020102010303" pitchFamily="50" charset="0"/>
              </a:rPr>
              <a:t>title</a:t>
            </a:r>
            <a:r>
              <a:rPr lang="en-US" sz="2800" dirty="0" smtClean="0">
                <a:latin typeface="OCR A Extended" panose="02010509020102010303" pitchFamily="50" charset="0"/>
              </a:rPr>
              <a:t>&gt;&lt;/title&gt;</a:t>
            </a:r>
          </a:p>
          <a:p>
            <a:r>
              <a:rPr lang="en-US" sz="2800" dirty="0" smtClean="0">
                <a:latin typeface="OCR A Extended" panose="02010509020102010303" pitchFamily="50" charset="0"/>
              </a:rPr>
              <a:t>&lt;body&gt;&lt;/body&gt;</a:t>
            </a:r>
            <a:endParaRPr lang="en-US" sz="28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4901"/>
            <a:ext cx="8480315" cy="45264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tag pair or an empty tag is also called an </a:t>
            </a:r>
            <a:r>
              <a:rPr lang="en-US" sz="2800" dirty="0" smtClean="0"/>
              <a:t>element.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element can describe content, insert graphics, and create hyperlinks.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13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2492</Words>
  <Application>Microsoft Office PowerPoint</Application>
  <PresentationFormat>Widescreen</PresentationFormat>
  <Paragraphs>402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Candara</vt:lpstr>
      <vt:lpstr>OCR A Extended</vt:lpstr>
      <vt:lpstr>Wingdings 3</vt:lpstr>
      <vt:lpstr>Facet</vt:lpstr>
      <vt:lpstr>Building the User Interface Using HTML5</vt:lpstr>
      <vt:lpstr>Lesson Objectives</vt:lpstr>
      <vt:lpstr>HTML Documents</vt:lpstr>
      <vt:lpstr>Tag Pairs</vt:lpstr>
      <vt:lpstr>Empty Tags</vt:lpstr>
      <vt:lpstr>Common HTML Tags</vt:lpstr>
      <vt:lpstr>Common HTML Tags</vt:lpstr>
      <vt:lpstr>Required HTML Tags</vt:lpstr>
      <vt:lpstr>Elements</vt:lpstr>
      <vt:lpstr>Attributes</vt:lpstr>
      <vt:lpstr>Creating a Link</vt:lpstr>
      <vt:lpstr>Nesting</vt:lpstr>
      <vt:lpstr>Entities</vt:lpstr>
      <vt:lpstr>Entities</vt:lpstr>
      <vt:lpstr>Entities</vt:lpstr>
      <vt:lpstr>DOCTYPE</vt:lpstr>
      <vt:lpstr>Simple HTML Markup</vt:lpstr>
      <vt:lpstr>HTML 4 Text-related Elements with New Meaning or Functionality in HTML5</vt:lpstr>
      <vt:lpstr>New HTML5 Elements</vt:lpstr>
      <vt:lpstr>Deprecation </vt:lpstr>
      <vt:lpstr>Examples of Depreciated HTML Elements</vt:lpstr>
      <vt:lpstr>Image Basics</vt:lpstr>
      <vt:lpstr>The &lt;img&gt; Element</vt:lpstr>
      <vt:lpstr>&lt;figure&gt; and &lt;figcaption&gt;</vt:lpstr>
      <vt:lpstr>&lt;figure&gt; and &lt;figcaption&gt; Example</vt:lpstr>
      <vt:lpstr>Side By Side Example</vt:lpstr>
      <vt:lpstr>Canvas</vt:lpstr>
      <vt:lpstr>Canvas Example</vt:lpstr>
      <vt:lpstr>FallBack</vt:lpstr>
      <vt:lpstr>Scalable Vector Graphics (SVG)</vt:lpstr>
      <vt:lpstr>When Using Canvas Instead of SVG</vt:lpstr>
      <vt:lpstr>&lt;video&gt; Element</vt:lpstr>
      <vt:lpstr>&lt;video&gt; Attributes</vt:lpstr>
      <vt:lpstr>Video Markup Example</vt:lpstr>
      <vt:lpstr>&lt;audio&gt; Element</vt:lpstr>
      <vt:lpstr>&lt;audio&gt; example</vt:lpstr>
      <vt:lpstr>Recap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Bedwell</dc:creator>
  <cp:lastModifiedBy>Don Bedwell</cp:lastModifiedBy>
  <cp:revision>84</cp:revision>
  <dcterms:created xsi:type="dcterms:W3CDTF">2019-08-01T10:44:00Z</dcterms:created>
  <dcterms:modified xsi:type="dcterms:W3CDTF">2019-08-07T03:08:36Z</dcterms:modified>
</cp:coreProperties>
</file>