
<file path=[Content_Types].xml><?xml version="1.0" encoding="utf-8"?>
<Types xmlns="http://schemas.openxmlformats.org/package/2006/content-types">
  <Default Extension="png" ContentType="image/png"/>
  <Default Extension="webp"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8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57538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1056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059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19163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277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72135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04554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65252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60041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183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A4B55D-459F-4B0B-8C82-CCA696D2E8BC}"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7237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A4B55D-459F-4B0B-8C82-CCA696D2E8BC}"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86963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A4B55D-459F-4B0B-8C82-CCA696D2E8BC}"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87906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4B55D-459F-4B0B-8C82-CCA696D2E8BC}"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37142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5628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76019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4B55D-459F-4B0B-8C82-CCA696D2E8BC}" type="datetimeFigureOut">
              <a:rPr lang="en-US" smtClean="0"/>
              <a:t>8/5/2019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D854BF-32FA-4DEF-B17A-F0F1200B7C14}" type="slidenum">
              <a:rPr lang="en-US" smtClean="0"/>
              <a:t>‹#›</a:t>
            </a:fld>
            <a:endParaRPr lang="en-US"/>
          </a:p>
        </p:txBody>
      </p:sp>
    </p:spTree>
    <p:extLst>
      <p:ext uri="{BB962C8B-B14F-4D97-AF65-F5344CB8AC3E}">
        <p14:creationId xmlns:p14="http://schemas.microsoft.com/office/powerpoint/2010/main" val="28748913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2404534"/>
            <a:ext cx="9171295" cy="980111"/>
          </a:xfrm>
        </p:spPr>
        <p:txBody>
          <a:bodyPr/>
          <a:lstStyle/>
          <a:p>
            <a:r>
              <a:rPr lang="en-US" sz="5200" dirty="0" smtClean="0"/>
              <a:t>Managing the Application Cycle</a:t>
            </a:r>
            <a:endParaRPr lang="en-US" sz="5200" dirty="0"/>
          </a:p>
        </p:txBody>
      </p:sp>
      <p:sp>
        <p:nvSpPr>
          <p:cNvPr id="3" name="Subtitle 2"/>
          <p:cNvSpPr>
            <a:spLocks noGrp="1"/>
          </p:cNvSpPr>
          <p:nvPr>
            <p:ph type="subTitle" idx="1"/>
          </p:nvPr>
        </p:nvSpPr>
        <p:spPr/>
        <p:txBody>
          <a:bodyPr/>
          <a:lstStyle/>
          <a:p>
            <a:r>
              <a:rPr lang="en-US" dirty="0" smtClean="0"/>
              <a:t>Microsoft </a:t>
            </a:r>
            <a:r>
              <a:rPr lang="en-US" smtClean="0"/>
              <a:t>Technology Associate 98-375 </a:t>
            </a:r>
            <a:br>
              <a:rPr lang="en-US" smtClean="0"/>
            </a:br>
            <a:r>
              <a:rPr lang="en-US" smtClean="0"/>
              <a:t>HTML5 </a:t>
            </a:r>
            <a:r>
              <a:rPr lang="en-US" dirty="0"/>
              <a:t>Application Development Fundamentals </a:t>
            </a:r>
          </a:p>
        </p:txBody>
      </p:sp>
    </p:spTree>
    <p:extLst>
      <p:ext uri="{BB962C8B-B14F-4D97-AF65-F5344CB8AC3E}">
        <p14:creationId xmlns:p14="http://schemas.microsoft.com/office/powerpoint/2010/main" val="5759238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5256352" y="3477004"/>
            <a:ext cx="914400" cy="914400"/>
            <a:chOff x="5256355" y="3477004"/>
            <a:chExt cx="914400" cy="914400"/>
          </a:xfrm>
          <a:scene3d>
            <a:camera prst="orthographicFront">
              <a:rot lat="0" lon="0" rev="0"/>
            </a:camera>
            <a:lightRig rig="chilly" dir="t">
              <a:rot lat="0" lon="0" rev="18480000"/>
            </a:lightRig>
          </a:scene3d>
        </p:grpSpPr>
        <p:sp>
          <p:nvSpPr>
            <p:cNvPr id="35" name="Oval 34"/>
            <p:cNvSpPr/>
            <p:nvPr/>
          </p:nvSpPr>
          <p:spPr>
            <a:xfrm>
              <a:off x="5575044" y="3796250"/>
              <a:ext cx="275687" cy="275687"/>
            </a:xfrm>
            <a:prstGeom prst="ellipse">
              <a:avLst/>
            </a:prstGeom>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a:ln>
              <a:noFill/>
            </a:ln>
            <a:effectLst/>
            <a:sp3d prstMaterial="clear">
              <a:bevelT h="63500"/>
            </a:sp3d>
          </p:spPr>
        </p:pic>
      </p:grpSp>
      <p:sp>
        <p:nvSpPr>
          <p:cNvPr id="2" name="Title 1"/>
          <p:cNvSpPr>
            <a:spLocks noGrp="1"/>
          </p:cNvSpPr>
          <p:nvPr>
            <p:ph type="title"/>
          </p:nvPr>
        </p:nvSpPr>
        <p:spPr/>
        <p:txBody>
          <a:bodyPr/>
          <a:lstStyle/>
          <a:p>
            <a:r>
              <a:rPr lang="en-US" dirty="0" smtClean="0"/>
              <a:t>Creating a Packaged App</a:t>
            </a:r>
            <a:endParaRPr lang="en-US" dirty="0"/>
          </a:p>
        </p:txBody>
      </p:sp>
      <p:sp>
        <p:nvSpPr>
          <p:cNvPr id="4" name="Rounded Rectangle 3"/>
          <p:cNvSpPr/>
          <p:nvPr/>
        </p:nvSpPr>
        <p:spPr>
          <a:xfrm>
            <a:off x="3731194" y="1384486"/>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DESIGN UI</a:t>
            </a:r>
            <a:endParaRPr lang="en-US" sz="2400" b="1" dirty="0"/>
          </a:p>
        </p:txBody>
      </p:sp>
      <p:sp>
        <p:nvSpPr>
          <p:cNvPr id="5" name="Rounded Rectangle 4"/>
          <p:cNvSpPr/>
          <p:nvPr/>
        </p:nvSpPr>
        <p:spPr>
          <a:xfrm>
            <a:off x="678505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UPDATE MANIFEST</a:t>
            </a:r>
            <a:endParaRPr lang="en-US" sz="2400" b="1" dirty="0"/>
          </a:p>
        </p:txBody>
      </p:sp>
      <p:sp>
        <p:nvSpPr>
          <p:cNvPr id="6" name="Rounded Rectangle 5"/>
          <p:cNvSpPr/>
          <p:nvPr/>
        </p:nvSpPr>
        <p:spPr>
          <a:xfrm>
            <a:off x="6785053"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WRITE CODE</a:t>
            </a:r>
            <a:endParaRPr lang="en-US" sz="2400" b="1" dirty="0"/>
          </a:p>
        </p:txBody>
      </p:sp>
      <p:sp>
        <p:nvSpPr>
          <p:cNvPr id="7" name="Rounded Rectangle 6"/>
          <p:cNvSpPr/>
          <p:nvPr/>
        </p:nvSpPr>
        <p:spPr>
          <a:xfrm>
            <a:off x="3731194" y="3401322"/>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BUILD APP</a:t>
            </a:r>
            <a:endParaRPr lang="en-US" sz="2400" b="1" dirty="0"/>
          </a:p>
        </p:txBody>
      </p:sp>
      <p:sp>
        <p:nvSpPr>
          <p:cNvPr id="8" name="Rounded Rectangle 7"/>
          <p:cNvSpPr/>
          <p:nvPr/>
        </p:nvSpPr>
        <p:spPr>
          <a:xfrm>
            <a:off x="677332"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TEST AND DEBUG</a:t>
            </a:r>
            <a:endParaRPr lang="en-US" sz="2400" b="1" dirty="0"/>
          </a:p>
        </p:txBody>
      </p:sp>
      <p:sp>
        <p:nvSpPr>
          <p:cNvPr id="9" name="Rounded Rectangle 8"/>
          <p:cNvSpPr/>
          <p:nvPr/>
        </p:nvSpPr>
        <p:spPr>
          <a:xfrm>
            <a:off x="677333" y="5418158"/>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PACKAGE</a:t>
            </a:r>
            <a:endParaRPr lang="en-US" sz="2400" b="1" dirty="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5632" y="3492842"/>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10" name="Rounded Rectangle 9"/>
          <p:cNvSpPr/>
          <p:nvPr/>
        </p:nvSpPr>
        <p:spPr>
          <a:xfrm>
            <a:off x="3731194" y="5418157"/>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VALIDATE</a:t>
            </a:r>
            <a:endParaRPr lang="en-US" sz="2400" b="1" dirty="0"/>
          </a:p>
        </p:txBody>
      </p:sp>
      <p:sp>
        <p:nvSpPr>
          <p:cNvPr id="11" name="Rounded Rectangle 10"/>
          <p:cNvSpPr/>
          <p:nvPr/>
        </p:nvSpPr>
        <p:spPr>
          <a:xfrm>
            <a:off x="6785055" y="5436353"/>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DEPLOY</a:t>
            </a:r>
            <a:endParaRPr lang="en-US" sz="2400" b="1" dirty="0"/>
          </a:p>
        </p:txBody>
      </p:sp>
      <p:grpSp>
        <p:nvGrpSpPr>
          <p:cNvPr id="16" name="Group 15"/>
          <p:cNvGrpSpPr/>
          <p:nvPr/>
        </p:nvGrpSpPr>
        <p:grpSpPr>
          <a:xfrm>
            <a:off x="5256355" y="1467228"/>
            <a:ext cx="914400" cy="914400"/>
            <a:chOff x="5256355" y="1467228"/>
            <a:chExt cx="914400" cy="914400"/>
          </a:xfrm>
          <a:scene3d>
            <a:camera prst="orthographicFront">
              <a:rot lat="0" lon="0" rev="0"/>
            </a:camera>
            <a:lightRig rig="chilly" dir="t">
              <a:rot lat="0" lon="0" rev="18480000"/>
            </a:lightRig>
          </a:scene3d>
        </p:grpSpPr>
        <p:sp>
          <p:nvSpPr>
            <p:cNvPr id="15" name="Rectangle 14"/>
            <p:cNvSpPr/>
            <p:nvPr/>
          </p:nvSpPr>
          <p:spPr>
            <a:xfrm>
              <a:off x="5307996" y="1518586"/>
              <a:ext cx="813922" cy="81090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a:ln>
              <a:noFill/>
            </a:ln>
            <a:effectLst/>
            <a:sp3d prstMaterial="clear">
              <a:bevelT h="63500"/>
            </a:sp3d>
          </p:spPr>
        </p:pic>
      </p:grpSp>
      <p:grpSp>
        <p:nvGrpSpPr>
          <p:cNvPr id="27" name="Group 26"/>
          <p:cNvGrpSpPr/>
          <p:nvPr/>
        </p:nvGrpSpPr>
        <p:grpSpPr>
          <a:xfrm>
            <a:off x="5322621" y="3536437"/>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 name="Rounded Rectangle 2"/>
          <p:cNvSpPr/>
          <p:nvPr/>
        </p:nvSpPr>
        <p:spPr>
          <a:xfrm>
            <a:off x="677334" y="1384489"/>
            <a:ext cx="6494039" cy="2848726"/>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0" b="1" dirty="0"/>
              <a:t> </a:t>
            </a:r>
            <a:r>
              <a:rPr lang="en-US" sz="8000" b="1" dirty="0" smtClean="0"/>
              <a:t>PLAN</a:t>
            </a:r>
            <a:endParaRPr lang="en-US" sz="6600" b="1" dirty="0"/>
          </a:p>
        </p:txBody>
      </p:sp>
      <p:grpSp>
        <p:nvGrpSpPr>
          <p:cNvPr id="21" name="Group 20"/>
          <p:cNvGrpSpPr/>
          <p:nvPr/>
        </p:nvGrpSpPr>
        <p:grpSpPr>
          <a:xfrm>
            <a:off x="8334645" y="1463671"/>
            <a:ext cx="914400" cy="914400"/>
            <a:chOff x="8334645" y="1463671"/>
            <a:chExt cx="914400" cy="914400"/>
          </a:xfrm>
          <a:scene3d>
            <a:camera prst="orthographicFront">
              <a:rot lat="0" lon="0" rev="0"/>
            </a:camera>
            <a:lightRig rig="chilly" dir="t">
              <a:rot lat="0" lon="0" rev="18480000"/>
            </a:lightRig>
          </a:scene3d>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a:ln>
              <a:noFill/>
            </a:ln>
            <a:effectLst/>
            <a:sp3d prstMaterial="clear">
              <a:bevelT h="63500"/>
            </a:sp3d>
          </p:spPr>
        </p:pic>
      </p:gr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97076" y="3614164"/>
            <a:ext cx="640080" cy="64008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46" name="Group 45"/>
          <p:cNvGrpSpPr/>
          <p:nvPr/>
        </p:nvGrpSpPr>
        <p:grpSpPr>
          <a:xfrm>
            <a:off x="2266321" y="5636421"/>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2563" y="5502879"/>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76850" y="5534025"/>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53" name="Group 52"/>
          <p:cNvGrpSpPr/>
          <p:nvPr/>
        </p:nvGrpSpPr>
        <p:grpSpPr>
          <a:xfrm>
            <a:off x="8198073" y="5646493"/>
            <a:ext cx="962084" cy="640080"/>
            <a:chOff x="8198073" y="5646493"/>
            <a:chExt cx="962084" cy="640080"/>
          </a:xfrm>
          <a:scene3d>
            <a:camera prst="orthographicFront">
              <a:rot lat="0" lon="0" rev="0"/>
            </a:camera>
            <a:lightRig rig="chilly" dir="t">
              <a:rot lat="0" lon="0" rev="18480000"/>
            </a:lightRig>
          </a:scene3d>
        </p:grpSpPr>
        <p:sp>
          <p:nvSpPr>
            <p:cNvPr id="52" name="Down Arrow 51"/>
            <p:cNvSpPr/>
            <p:nvPr/>
          </p:nvSpPr>
          <p:spPr>
            <a:xfrm rot="10800000">
              <a:off x="8453433" y="5771967"/>
              <a:ext cx="458879" cy="514606"/>
            </a:xfrm>
            <a:prstGeom prst="downArrow">
              <a:avLst>
                <a:gd name="adj1" fmla="val 50000"/>
                <a:gd name="adj2" fmla="val 58822"/>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a:ln>
              <a:noFill/>
            </a:ln>
            <a:effectLst/>
            <a:sp3d prstMaterial="clear">
              <a:bevelT h="63500"/>
            </a:sp3d>
          </p:spPr>
        </p:pic>
      </p:grpSp>
      <p:grpSp>
        <p:nvGrpSpPr>
          <p:cNvPr id="13" name="Group 12"/>
          <p:cNvGrpSpPr/>
          <p:nvPr/>
        </p:nvGrpSpPr>
        <p:grpSpPr>
          <a:xfrm>
            <a:off x="4624415" y="1495563"/>
            <a:ext cx="2442348" cy="2595980"/>
            <a:chOff x="2181461" y="1495563"/>
            <a:chExt cx="860285" cy="914400"/>
          </a:xfrm>
        </p:grpSpPr>
        <p:sp>
          <p:nvSpPr>
            <p:cNvPr id="12" name="Rectangle 11"/>
            <p:cNvSpPr/>
            <p:nvPr/>
          </p:nvSpPr>
          <p:spPr>
            <a:xfrm>
              <a:off x="2215580" y="1678675"/>
              <a:ext cx="636803" cy="4915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38" name="Rounded Rectangle 37"/>
          <p:cNvSpPr/>
          <p:nvPr/>
        </p:nvSpPr>
        <p:spPr>
          <a:xfrm>
            <a:off x="7329984" y="259307"/>
            <a:ext cx="4680046" cy="6387152"/>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smtClean="0"/>
              <a:t>Think about the app type</a:t>
            </a:r>
          </a:p>
          <a:p>
            <a:pPr marL="285750" indent="-285750">
              <a:lnSpc>
                <a:spcPct val="150000"/>
              </a:lnSpc>
              <a:buFont typeface="Arial" panose="020B0604020202020204" pitchFamily="34" charset="0"/>
              <a:buChar char="•"/>
            </a:pPr>
            <a:r>
              <a:rPr lang="en-US" sz="3600" dirty="0" smtClean="0"/>
              <a:t>Keep it simple</a:t>
            </a:r>
          </a:p>
          <a:p>
            <a:pPr marL="285750" indent="-285750">
              <a:buFont typeface="Arial" panose="020B0604020202020204" pitchFamily="34" charset="0"/>
              <a:buChar char="•"/>
            </a:pPr>
            <a:r>
              <a:rPr lang="en-US" sz="3600" dirty="0" smtClean="0"/>
              <a:t>Create an outline of the main actions</a:t>
            </a:r>
          </a:p>
          <a:p>
            <a:pPr marL="285750" indent="-285750">
              <a:buFont typeface="Arial" panose="020B0604020202020204" pitchFamily="34" charset="0"/>
              <a:buChar char="•"/>
            </a:pPr>
            <a:r>
              <a:rPr lang="en-US" sz="3600" dirty="0" smtClean="0"/>
              <a:t>Determine user interactivity type</a:t>
            </a:r>
          </a:p>
        </p:txBody>
      </p:sp>
    </p:spTree>
    <p:extLst>
      <p:ext uri="{BB962C8B-B14F-4D97-AF65-F5344CB8AC3E}">
        <p14:creationId xmlns:p14="http://schemas.microsoft.com/office/powerpoint/2010/main" val="239566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fade">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fade">
                                      <p:cBhvr>
                                        <p:cTn id="17" dur="500"/>
                                        <p:tgtEl>
                                          <p:spTgt spid="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xEl>
                                              <p:pRg st="3" end="3"/>
                                            </p:txEl>
                                          </p:spTgt>
                                        </p:tgtEl>
                                        <p:attrNameLst>
                                          <p:attrName>style.visibility</p:attrName>
                                        </p:attrNameLst>
                                      </p:cBhvr>
                                      <p:to>
                                        <p:strVal val="visible"/>
                                      </p:to>
                                    </p:set>
                                    <p:animEffect transition="in" filter="fade">
                                      <p:cBhvr>
                                        <p:cTn id="22" dur="500"/>
                                        <p:tgtEl>
                                          <p:spTgt spid="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Packaged App</a:t>
            </a:r>
            <a:endParaRPr lang="en-US" dirty="0"/>
          </a:p>
        </p:txBody>
      </p:sp>
      <p:sp>
        <p:nvSpPr>
          <p:cNvPr id="3" name="Rounded Rectangle 2"/>
          <p:cNvSpPr/>
          <p:nvPr/>
        </p:nvSpPr>
        <p:spPr>
          <a:xfrm>
            <a:off x="67733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PLAN</a:t>
            </a:r>
            <a:endParaRPr lang="en-US" b="1" dirty="0"/>
          </a:p>
        </p:txBody>
      </p:sp>
      <p:sp>
        <p:nvSpPr>
          <p:cNvPr id="5" name="Rounded Rectangle 4"/>
          <p:cNvSpPr/>
          <p:nvPr/>
        </p:nvSpPr>
        <p:spPr>
          <a:xfrm>
            <a:off x="678505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UPDATE MANIFEST</a:t>
            </a:r>
            <a:endParaRPr lang="en-US" sz="2400" b="1" dirty="0"/>
          </a:p>
        </p:txBody>
      </p:sp>
      <p:sp>
        <p:nvSpPr>
          <p:cNvPr id="6" name="Rounded Rectangle 5"/>
          <p:cNvSpPr/>
          <p:nvPr/>
        </p:nvSpPr>
        <p:spPr>
          <a:xfrm>
            <a:off x="6785053"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WRITE CODE</a:t>
            </a:r>
            <a:endParaRPr lang="en-US" sz="2400" b="1" dirty="0"/>
          </a:p>
        </p:txBody>
      </p:sp>
      <p:sp>
        <p:nvSpPr>
          <p:cNvPr id="7" name="Rounded Rectangle 6"/>
          <p:cNvSpPr/>
          <p:nvPr/>
        </p:nvSpPr>
        <p:spPr>
          <a:xfrm>
            <a:off x="3731194" y="3401322"/>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BUILD APP</a:t>
            </a:r>
            <a:endParaRPr lang="en-US" sz="2400" b="1" dirty="0"/>
          </a:p>
        </p:txBody>
      </p:sp>
      <p:sp>
        <p:nvSpPr>
          <p:cNvPr id="8" name="Rounded Rectangle 7"/>
          <p:cNvSpPr/>
          <p:nvPr/>
        </p:nvSpPr>
        <p:spPr>
          <a:xfrm>
            <a:off x="677332"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TEST AND DEBUG</a:t>
            </a:r>
            <a:endParaRPr lang="en-US" sz="2400" b="1" dirty="0"/>
          </a:p>
        </p:txBody>
      </p:sp>
      <p:sp>
        <p:nvSpPr>
          <p:cNvPr id="9" name="Rounded Rectangle 8"/>
          <p:cNvSpPr/>
          <p:nvPr/>
        </p:nvSpPr>
        <p:spPr>
          <a:xfrm>
            <a:off x="677333" y="5418158"/>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PACKAGE</a:t>
            </a:r>
            <a:endParaRPr lang="en-US" sz="2400" b="1" dirty="0"/>
          </a:p>
        </p:txBody>
      </p:sp>
      <p:sp>
        <p:nvSpPr>
          <p:cNvPr id="10" name="Rounded Rectangle 9"/>
          <p:cNvSpPr/>
          <p:nvPr/>
        </p:nvSpPr>
        <p:spPr>
          <a:xfrm>
            <a:off x="3731194" y="5418157"/>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VALIDATE</a:t>
            </a:r>
            <a:endParaRPr lang="en-US" sz="2400" b="1" dirty="0"/>
          </a:p>
        </p:txBody>
      </p:sp>
      <p:sp>
        <p:nvSpPr>
          <p:cNvPr id="11" name="Rounded Rectangle 10"/>
          <p:cNvSpPr/>
          <p:nvPr/>
        </p:nvSpPr>
        <p:spPr>
          <a:xfrm>
            <a:off x="6785055" y="5436353"/>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DEPLOY</a:t>
            </a:r>
            <a:endParaRPr lang="en-US" sz="2400" b="1" dirty="0"/>
          </a:p>
        </p:txBody>
      </p:sp>
      <p:grpSp>
        <p:nvGrpSpPr>
          <p:cNvPr id="13" name="Group 12"/>
          <p:cNvGrpSpPr/>
          <p:nvPr/>
        </p:nvGrpSpPr>
        <p:grpSpPr>
          <a:xfrm>
            <a:off x="2181461" y="1495563"/>
            <a:ext cx="860285" cy="914400"/>
            <a:chOff x="2181461" y="1495563"/>
            <a:chExt cx="860285" cy="914400"/>
          </a:xfrm>
          <a:scene3d>
            <a:camera prst="orthographicFront">
              <a:rot lat="0" lon="0" rev="0"/>
            </a:camera>
            <a:lightRig rig="chilly" dir="t">
              <a:rot lat="0" lon="0" rev="18480000"/>
            </a:lightRig>
          </a:scene3d>
        </p:grpSpPr>
        <p:sp>
          <p:nvSpPr>
            <p:cNvPr id="12" name="Rectangle 11"/>
            <p:cNvSpPr/>
            <p:nvPr/>
          </p:nvSpPr>
          <p:spPr>
            <a:xfrm>
              <a:off x="2215580" y="1678675"/>
              <a:ext cx="636803" cy="491506"/>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ffectLst/>
            <a:sp3d prstMaterial="clear">
              <a:bevelT h="63500"/>
            </a:sp3d>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8334645" y="1463671"/>
            <a:ext cx="914400" cy="914400"/>
            <a:chOff x="8334645" y="1463671"/>
            <a:chExt cx="914400" cy="914400"/>
          </a:xfrm>
          <a:scene3d>
            <a:camera prst="orthographicFront">
              <a:rot lat="0" lon="0" rev="0"/>
            </a:camera>
            <a:lightRig rig="chilly" dir="t">
              <a:rot lat="0" lon="0" rev="18480000"/>
            </a:lightRig>
          </a:scene3d>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a:ln>
              <a:noFill/>
            </a:ln>
            <a:effectLst/>
            <a:sp3d prstMaterial="clear">
              <a:bevelT h="63500"/>
            </a:sp3d>
          </p:spPr>
        </p:pic>
      </p:gr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7076" y="3614164"/>
            <a:ext cx="640080" cy="64008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27" name="Group 26"/>
          <p:cNvGrpSpPr/>
          <p:nvPr/>
        </p:nvGrpSpPr>
        <p:grpSpPr>
          <a:xfrm>
            <a:off x="5322621" y="3536437"/>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35"/>
          <p:cNvGrpSpPr/>
          <p:nvPr/>
        </p:nvGrpSpPr>
        <p:grpSpPr>
          <a:xfrm>
            <a:off x="5256352" y="3477004"/>
            <a:ext cx="914400" cy="914400"/>
            <a:chOff x="5256355" y="3477004"/>
            <a:chExt cx="914400" cy="914400"/>
          </a:xfrm>
          <a:scene3d>
            <a:camera prst="orthographicFront">
              <a:rot lat="0" lon="0" rev="0"/>
            </a:camera>
            <a:lightRig rig="chilly" dir="t">
              <a:rot lat="0" lon="0" rev="18480000"/>
            </a:lightRig>
          </a:scene3d>
        </p:grpSpPr>
        <p:sp>
          <p:nvSpPr>
            <p:cNvPr id="35" name="Oval 34"/>
            <p:cNvSpPr/>
            <p:nvPr/>
          </p:nvSpPr>
          <p:spPr>
            <a:xfrm>
              <a:off x="5575044" y="3796250"/>
              <a:ext cx="275687" cy="275687"/>
            </a:xfrm>
            <a:prstGeom prst="ellipse">
              <a:avLst/>
            </a:prstGeom>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a:ln>
              <a:noFill/>
            </a:ln>
            <a:effectLst/>
            <a:sp3d prstMaterial="clear">
              <a:bevelT h="63500"/>
            </a:sp3d>
          </p:spPr>
        </p:pic>
      </p:gr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15632" y="3492842"/>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46" name="Group 45"/>
          <p:cNvGrpSpPr/>
          <p:nvPr/>
        </p:nvGrpSpPr>
        <p:grpSpPr>
          <a:xfrm>
            <a:off x="2266321" y="5636421"/>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2563" y="5502879"/>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76850" y="5534025"/>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53" name="Group 52"/>
          <p:cNvGrpSpPr/>
          <p:nvPr/>
        </p:nvGrpSpPr>
        <p:grpSpPr>
          <a:xfrm>
            <a:off x="8198073" y="5646493"/>
            <a:ext cx="962084" cy="640080"/>
            <a:chOff x="8198073" y="5646493"/>
            <a:chExt cx="962084" cy="640080"/>
          </a:xfrm>
          <a:scene3d>
            <a:camera prst="orthographicFront">
              <a:rot lat="0" lon="0" rev="0"/>
            </a:camera>
            <a:lightRig rig="chilly" dir="t">
              <a:rot lat="0" lon="0" rev="18480000"/>
            </a:lightRig>
          </a:scene3d>
        </p:grpSpPr>
        <p:sp>
          <p:nvSpPr>
            <p:cNvPr id="52" name="Down Arrow 51"/>
            <p:cNvSpPr/>
            <p:nvPr/>
          </p:nvSpPr>
          <p:spPr>
            <a:xfrm rot="10800000">
              <a:off x="8453433" y="5771967"/>
              <a:ext cx="458879" cy="514606"/>
            </a:xfrm>
            <a:prstGeom prst="downArrow">
              <a:avLst>
                <a:gd name="adj1" fmla="val 50000"/>
                <a:gd name="adj2" fmla="val 58822"/>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a:ln>
              <a:noFill/>
            </a:ln>
            <a:effectLst/>
            <a:sp3d prstMaterial="clear">
              <a:bevelT h="63500"/>
            </a:sp3d>
          </p:spPr>
        </p:pic>
      </p:grpSp>
      <p:sp>
        <p:nvSpPr>
          <p:cNvPr id="4" name="Rounded Rectangle 3"/>
          <p:cNvSpPr/>
          <p:nvPr/>
        </p:nvSpPr>
        <p:spPr>
          <a:xfrm>
            <a:off x="677332" y="1383732"/>
            <a:ext cx="6492240" cy="285292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0" b="1" dirty="0" smtClean="0"/>
              <a:t>DESIGN UI</a:t>
            </a:r>
            <a:endParaRPr lang="en-US" sz="8000" b="1" dirty="0"/>
          </a:p>
        </p:txBody>
      </p:sp>
      <p:grpSp>
        <p:nvGrpSpPr>
          <p:cNvPr id="16" name="Group 15"/>
          <p:cNvGrpSpPr/>
          <p:nvPr/>
        </p:nvGrpSpPr>
        <p:grpSpPr>
          <a:xfrm>
            <a:off x="5446034" y="1987163"/>
            <a:ext cx="1658114" cy="1658114"/>
            <a:chOff x="5256355" y="1467228"/>
            <a:chExt cx="914400" cy="914400"/>
          </a:xfrm>
        </p:grpSpPr>
        <p:sp>
          <p:nvSpPr>
            <p:cNvPr id="15" name="Rectangle 14"/>
            <p:cNvSpPr/>
            <p:nvPr/>
          </p:nvSpPr>
          <p:spPr>
            <a:xfrm>
              <a:off x="5307996" y="1518586"/>
              <a:ext cx="813922" cy="8109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p:spPr>
        </p:pic>
      </p:grpSp>
      <p:sp>
        <p:nvSpPr>
          <p:cNvPr id="54" name="Rounded Rectangle 53"/>
          <p:cNvSpPr/>
          <p:nvPr/>
        </p:nvSpPr>
        <p:spPr>
          <a:xfrm>
            <a:off x="7329984" y="259307"/>
            <a:ext cx="4680046" cy="6387152"/>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smtClean="0"/>
              <a:t>Determine how the app should appear to users</a:t>
            </a:r>
          </a:p>
          <a:p>
            <a:pPr marL="285750" indent="-285750">
              <a:buFont typeface="Arial" panose="020B0604020202020204" pitchFamily="34" charset="0"/>
              <a:buChar char="•"/>
            </a:pPr>
            <a:r>
              <a:rPr lang="en-US" sz="3600" dirty="0" smtClean="0"/>
              <a:t>Group content logically</a:t>
            </a:r>
          </a:p>
          <a:p>
            <a:pPr marL="285750" indent="-285750">
              <a:buFont typeface="Arial" panose="020B0604020202020204" pitchFamily="34" charset="0"/>
              <a:buChar char="•"/>
            </a:pPr>
            <a:r>
              <a:rPr lang="en-US" sz="3600" dirty="0" smtClean="0"/>
              <a:t>Gather images/multimedia</a:t>
            </a:r>
            <a:endParaRPr lang="en-US" sz="3600" dirty="0"/>
          </a:p>
          <a:p>
            <a:pPr marL="285750" indent="-285750">
              <a:buFont typeface="Arial" panose="020B0604020202020204" pitchFamily="34" charset="0"/>
              <a:buChar char="•"/>
            </a:pPr>
            <a:r>
              <a:rPr lang="en-US" sz="3600" dirty="0" smtClean="0"/>
              <a:t>Launcher icon</a:t>
            </a:r>
          </a:p>
        </p:txBody>
      </p:sp>
    </p:spTree>
    <p:extLst>
      <p:ext uri="{BB962C8B-B14F-4D97-AF65-F5344CB8AC3E}">
        <p14:creationId xmlns:p14="http://schemas.microsoft.com/office/powerpoint/2010/main" val="149553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xEl>
                                              <p:pRg st="2" end="2"/>
                                            </p:txEl>
                                          </p:spTgt>
                                        </p:tgtEl>
                                        <p:attrNameLst>
                                          <p:attrName>style.visibility</p:attrName>
                                        </p:attrNameLst>
                                      </p:cBhvr>
                                      <p:to>
                                        <p:strVal val="visible"/>
                                      </p:to>
                                    </p:set>
                                    <p:animEffect transition="in" filter="fade">
                                      <p:cBhvr>
                                        <p:cTn id="17" dur="500"/>
                                        <p:tgtEl>
                                          <p:spTgt spid="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
                                            <p:txEl>
                                              <p:pRg st="3" end="3"/>
                                            </p:txEl>
                                          </p:spTgt>
                                        </p:tgtEl>
                                        <p:attrNameLst>
                                          <p:attrName>style.visibility</p:attrName>
                                        </p:attrNameLst>
                                      </p:cBhvr>
                                      <p:to>
                                        <p:strVal val="visible"/>
                                      </p:to>
                                    </p:set>
                                    <p:animEffect transition="in" filter="fade">
                                      <p:cBhvr>
                                        <p:cTn id="22" dur="500"/>
                                        <p:tgtEl>
                                          <p:spTgt spid="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Packaged App</a:t>
            </a:r>
            <a:endParaRPr lang="en-US" dirty="0"/>
          </a:p>
        </p:txBody>
      </p:sp>
      <p:sp>
        <p:nvSpPr>
          <p:cNvPr id="3" name="Rounded Rectangle 2"/>
          <p:cNvSpPr/>
          <p:nvPr/>
        </p:nvSpPr>
        <p:spPr>
          <a:xfrm>
            <a:off x="67733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PLAN</a:t>
            </a:r>
            <a:endParaRPr lang="en-US" b="1" dirty="0"/>
          </a:p>
        </p:txBody>
      </p:sp>
      <p:sp>
        <p:nvSpPr>
          <p:cNvPr id="4" name="Rounded Rectangle 3"/>
          <p:cNvSpPr/>
          <p:nvPr/>
        </p:nvSpPr>
        <p:spPr>
          <a:xfrm>
            <a:off x="3731194" y="1384486"/>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DESIGN UI</a:t>
            </a:r>
            <a:endParaRPr lang="en-US" sz="2400" b="1" dirty="0"/>
          </a:p>
        </p:txBody>
      </p:sp>
      <p:sp>
        <p:nvSpPr>
          <p:cNvPr id="6" name="Rounded Rectangle 5"/>
          <p:cNvSpPr/>
          <p:nvPr/>
        </p:nvSpPr>
        <p:spPr>
          <a:xfrm>
            <a:off x="6785053"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WRITE CODE</a:t>
            </a:r>
            <a:endParaRPr lang="en-US" sz="2400" b="1" dirty="0"/>
          </a:p>
        </p:txBody>
      </p:sp>
      <p:sp>
        <p:nvSpPr>
          <p:cNvPr id="7" name="Rounded Rectangle 6"/>
          <p:cNvSpPr/>
          <p:nvPr/>
        </p:nvSpPr>
        <p:spPr>
          <a:xfrm>
            <a:off x="3731194" y="3401322"/>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BUILD APP</a:t>
            </a:r>
            <a:endParaRPr lang="en-US" sz="2400" b="1" dirty="0"/>
          </a:p>
        </p:txBody>
      </p:sp>
      <p:sp>
        <p:nvSpPr>
          <p:cNvPr id="8" name="Rounded Rectangle 7"/>
          <p:cNvSpPr/>
          <p:nvPr/>
        </p:nvSpPr>
        <p:spPr>
          <a:xfrm>
            <a:off x="677332"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TEST AND DEBUG</a:t>
            </a:r>
            <a:endParaRPr lang="en-US" sz="2400" b="1" dirty="0"/>
          </a:p>
        </p:txBody>
      </p:sp>
      <p:sp>
        <p:nvSpPr>
          <p:cNvPr id="9" name="Rounded Rectangle 8"/>
          <p:cNvSpPr/>
          <p:nvPr/>
        </p:nvSpPr>
        <p:spPr>
          <a:xfrm>
            <a:off x="677333" y="5418158"/>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PACKAGE</a:t>
            </a:r>
            <a:endParaRPr lang="en-US" sz="2400" b="1" dirty="0"/>
          </a:p>
        </p:txBody>
      </p:sp>
      <p:sp>
        <p:nvSpPr>
          <p:cNvPr id="10" name="Rounded Rectangle 9"/>
          <p:cNvSpPr/>
          <p:nvPr/>
        </p:nvSpPr>
        <p:spPr>
          <a:xfrm>
            <a:off x="3731194" y="5418157"/>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VALIDATE</a:t>
            </a:r>
            <a:endParaRPr lang="en-US" sz="2400" b="1" dirty="0"/>
          </a:p>
        </p:txBody>
      </p:sp>
      <p:sp>
        <p:nvSpPr>
          <p:cNvPr id="11" name="Rounded Rectangle 10"/>
          <p:cNvSpPr/>
          <p:nvPr/>
        </p:nvSpPr>
        <p:spPr>
          <a:xfrm>
            <a:off x="6785055" y="5436353"/>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DEPLOY</a:t>
            </a:r>
            <a:endParaRPr lang="en-US" sz="2400" b="1" dirty="0"/>
          </a:p>
        </p:txBody>
      </p:sp>
      <p:grpSp>
        <p:nvGrpSpPr>
          <p:cNvPr id="13" name="Group 12"/>
          <p:cNvGrpSpPr/>
          <p:nvPr/>
        </p:nvGrpSpPr>
        <p:grpSpPr>
          <a:xfrm>
            <a:off x="2181461" y="1495563"/>
            <a:ext cx="860285" cy="914400"/>
            <a:chOff x="2181461" y="1495563"/>
            <a:chExt cx="860285" cy="914400"/>
          </a:xfrm>
          <a:scene3d>
            <a:camera prst="orthographicFront">
              <a:rot lat="0" lon="0" rev="0"/>
            </a:camera>
            <a:lightRig rig="chilly" dir="t">
              <a:rot lat="0" lon="0" rev="18480000"/>
            </a:lightRig>
          </a:scene3d>
        </p:grpSpPr>
        <p:sp>
          <p:nvSpPr>
            <p:cNvPr id="12" name="Rectangle 11"/>
            <p:cNvSpPr/>
            <p:nvPr/>
          </p:nvSpPr>
          <p:spPr>
            <a:xfrm>
              <a:off x="2215580" y="1678675"/>
              <a:ext cx="636803" cy="491506"/>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ffectLst/>
            <a:sp3d prstMaterial="clear">
              <a:bevelT h="63500"/>
            </a:sp3d>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6355" y="1467228"/>
            <a:ext cx="914400" cy="914400"/>
            <a:chOff x="5256355" y="1467228"/>
            <a:chExt cx="914400" cy="914400"/>
          </a:xfrm>
          <a:scene3d>
            <a:camera prst="orthographicFront">
              <a:rot lat="0" lon="0" rev="0"/>
            </a:camera>
            <a:lightRig rig="chilly" dir="t">
              <a:rot lat="0" lon="0" rev="18480000"/>
            </a:lightRig>
          </a:scene3d>
        </p:grpSpPr>
        <p:sp>
          <p:nvSpPr>
            <p:cNvPr id="15" name="Rectangle 14"/>
            <p:cNvSpPr/>
            <p:nvPr/>
          </p:nvSpPr>
          <p:spPr>
            <a:xfrm>
              <a:off x="5307996" y="1518586"/>
              <a:ext cx="813922" cy="81090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a:ln>
              <a:noFill/>
            </a:ln>
            <a:effectLst/>
            <a:sp3d prstMaterial="clear">
              <a:bevelT h="63500"/>
            </a:sp3d>
          </p:spPr>
        </p:pic>
      </p:gr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7076" y="3614164"/>
            <a:ext cx="640080" cy="64008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27" name="Group 26"/>
          <p:cNvGrpSpPr/>
          <p:nvPr/>
        </p:nvGrpSpPr>
        <p:grpSpPr>
          <a:xfrm>
            <a:off x="5322621" y="3536437"/>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35"/>
          <p:cNvGrpSpPr/>
          <p:nvPr/>
        </p:nvGrpSpPr>
        <p:grpSpPr>
          <a:xfrm>
            <a:off x="5256352" y="3477004"/>
            <a:ext cx="914400" cy="914400"/>
            <a:chOff x="5256355" y="3477004"/>
            <a:chExt cx="914400" cy="914400"/>
          </a:xfrm>
          <a:scene3d>
            <a:camera prst="orthographicFront">
              <a:rot lat="0" lon="0" rev="0"/>
            </a:camera>
            <a:lightRig rig="chilly" dir="t">
              <a:rot lat="0" lon="0" rev="18480000"/>
            </a:lightRig>
          </a:scene3d>
        </p:grpSpPr>
        <p:sp>
          <p:nvSpPr>
            <p:cNvPr id="35" name="Oval 34"/>
            <p:cNvSpPr/>
            <p:nvPr/>
          </p:nvSpPr>
          <p:spPr>
            <a:xfrm>
              <a:off x="5575044" y="3796250"/>
              <a:ext cx="275687" cy="275687"/>
            </a:xfrm>
            <a:prstGeom prst="ellipse">
              <a:avLst/>
            </a:prstGeom>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a:ln>
              <a:noFill/>
            </a:ln>
            <a:effectLst/>
            <a:sp3d prstMaterial="clear">
              <a:bevelT h="63500"/>
            </a:sp3d>
          </p:spPr>
        </p:pic>
      </p:gr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15632" y="3492842"/>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46" name="Group 45"/>
          <p:cNvGrpSpPr/>
          <p:nvPr/>
        </p:nvGrpSpPr>
        <p:grpSpPr>
          <a:xfrm>
            <a:off x="2266321" y="5636421"/>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2563" y="5502879"/>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76850" y="5534025"/>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53" name="Group 52"/>
          <p:cNvGrpSpPr/>
          <p:nvPr/>
        </p:nvGrpSpPr>
        <p:grpSpPr>
          <a:xfrm>
            <a:off x="8198073" y="5646493"/>
            <a:ext cx="962084" cy="640080"/>
            <a:chOff x="8198073" y="5646493"/>
            <a:chExt cx="962084" cy="640080"/>
          </a:xfrm>
          <a:scene3d>
            <a:camera prst="orthographicFront">
              <a:rot lat="0" lon="0" rev="0"/>
            </a:camera>
            <a:lightRig rig="chilly" dir="t">
              <a:rot lat="0" lon="0" rev="18480000"/>
            </a:lightRig>
          </a:scene3d>
        </p:grpSpPr>
        <p:sp>
          <p:nvSpPr>
            <p:cNvPr id="52" name="Down Arrow 51"/>
            <p:cNvSpPr/>
            <p:nvPr/>
          </p:nvSpPr>
          <p:spPr>
            <a:xfrm rot="10800000">
              <a:off x="8453433" y="5771967"/>
              <a:ext cx="458879" cy="514606"/>
            </a:xfrm>
            <a:prstGeom prst="downArrow">
              <a:avLst>
                <a:gd name="adj1" fmla="val 50000"/>
                <a:gd name="adj2" fmla="val 58822"/>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a:ln>
              <a:noFill/>
            </a:ln>
            <a:effectLst/>
            <a:sp3d prstMaterial="clear">
              <a:bevelT h="63500"/>
            </a:sp3d>
          </p:spPr>
        </p:pic>
      </p:grpSp>
      <p:sp>
        <p:nvSpPr>
          <p:cNvPr id="5" name="Rounded Rectangle 4"/>
          <p:cNvSpPr/>
          <p:nvPr/>
        </p:nvSpPr>
        <p:spPr>
          <a:xfrm>
            <a:off x="676142" y="1382439"/>
            <a:ext cx="6492240" cy="285292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1" dirty="0" smtClean="0"/>
              <a:t>UPDATE MANIFEST</a:t>
            </a:r>
            <a:endParaRPr lang="en-US" sz="6000" b="1" dirty="0"/>
          </a:p>
        </p:txBody>
      </p:sp>
      <p:grpSp>
        <p:nvGrpSpPr>
          <p:cNvPr id="21" name="Group 20"/>
          <p:cNvGrpSpPr/>
          <p:nvPr/>
        </p:nvGrpSpPr>
        <p:grpSpPr>
          <a:xfrm>
            <a:off x="4639784" y="1654573"/>
            <a:ext cx="2293694" cy="2293694"/>
            <a:chOff x="8334645" y="1463671"/>
            <a:chExt cx="914400" cy="914400"/>
          </a:xfrm>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p:spPr>
        </p:pic>
      </p:grpSp>
      <p:sp>
        <p:nvSpPr>
          <p:cNvPr id="54" name="Rounded Rectangle 53"/>
          <p:cNvSpPr/>
          <p:nvPr/>
        </p:nvSpPr>
        <p:spPr>
          <a:xfrm>
            <a:off x="7329984" y="259307"/>
            <a:ext cx="4680046" cy="6387152"/>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smtClean="0"/>
              <a:t>Every app must have a manifest</a:t>
            </a:r>
          </a:p>
          <a:p>
            <a:pPr marL="285750" indent="-285750">
              <a:buFont typeface="Arial" panose="020B0604020202020204" pitchFamily="34" charset="0"/>
              <a:buChar char="•"/>
            </a:pPr>
            <a:r>
              <a:rPr lang="en-US" sz="3600" dirty="0" smtClean="0"/>
              <a:t>Describes app properties</a:t>
            </a:r>
          </a:p>
        </p:txBody>
      </p:sp>
      <p:pic>
        <p:nvPicPr>
          <p:cNvPr id="55" name="Picture 54"/>
          <p:cNvPicPr>
            <a:picLocks noChangeAspect="1"/>
          </p:cNvPicPr>
          <p:nvPr/>
        </p:nvPicPr>
        <p:blipFill>
          <a:blip r:embed="rId11"/>
          <a:stretch>
            <a:fillRect/>
          </a:stretch>
        </p:blipFill>
        <p:spPr>
          <a:xfrm>
            <a:off x="1828800" y="228600"/>
            <a:ext cx="8534400" cy="6400800"/>
          </a:xfrm>
          <a:prstGeom prst="rect">
            <a:avLst/>
          </a:prstGeom>
          <a:ln w="12700">
            <a:solidFill>
              <a:schemeClr val="tx2"/>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078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Packaged App</a:t>
            </a:r>
            <a:endParaRPr lang="en-US" dirty="0"/>
          </a:p>
        </p:txBody>
      </p:sp>
      <p:sp>
        <p:nvSpPr>
          <p:cNvPr id="3" name="Rounded Rectangle 2"/>
          <p:cNvSpPr/>
          <p:nvPr/>
        </p:nvSpPr>
        <p:spPr>
          <a:xfrm>
            <a:off x="67733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PLAN</a:t>
            </a:r>
            <a:endParaRPr lang="en-US" b="1" dirty="0"/>
          </a:p>
        </p:txBody>
      </p:sp>
      <p:sp>
        <p:nvSpPr>
          <p:cNvPr id="4" name="Rounded Rectangle 3"/>
          <p:cNvSpPr/>
          <p:nvPr/>
        </p:nvSpPr>
        <p:spPr>
          <a:xfrm>
            <a:off x="3731194" y="1384486"/>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DESIGN UI</a:t>
            </a:r>
            <a:endParaRPr lang="en-US" sz="2400" b="1" dirty="0"/>
          </a:p>
        </p:txBody>
      </p:sp>
      <p:sp>
        <p:nvSpPr>
          <p:cNvPr id="5" name="Rounded Rectangle 4"/>
          <p:cNvSpPr/>
          <p:nvPr/>
        </p:nvSpPr>
        <p:spPr>
          <a:xfrm>
            <a:off x="678505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UPDATE MANIFEST</a:t>
            </a:r>
            <a:endParaRPr lang="en-US" sz="2400" b="1" dirty="0"/>
          </a:p>
        </p:txBody>
      </p:sp>
      <p:sp>
        <p:nvSpPr>
          <p:cNvPr id="7" name="Rounded Rectangle 6"/>
          <p:cNvSpPr/>
          <p:nvPr/>
        </p:nvSpPr>
        <p:spPr>
          <a:xfrm>
            <a:off x="3731194" y="3401322"/>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BUILD APP</a:t>
            </a:r>
            <a:endParaRPr lang="en-US" sz="2400" b="1" dirty="0"/>
          </a:p>
        </p:txBody>
      </p:sp>
      <p:sp>
        <p:nvSpPr>
          <p:cNvPr id="8" name="Rounded Rectangle 7"/>
          <p:cNvSpPr/>
          <p:nvPr/>
        </p:nvSpPr>
        <p:spPr>
          <a:xfrm>
            <a:off x="677332"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TEST AND DEBUG</a:t>
            </a:r>
            <a:endParaRPr lang="en-US" sz="2400" b="1" dirty="0"/>
          </a:p>
        </p:txBody>
      </p:sp>
      <p:sp>
        <p:nvSpPr>
          <p:cNvPr id="9" name="Rounded Rectangle 8"/>
          <p:cNvSpPr/>
          <p:nvPr/>
        </p:nvSpPr>
        <p:spPr>
          <a:xfrm>
            <a:off x="677333" y="5418158"/>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PACKAGE</a:t>
            </a:r>
            <a:endParaRPr lang="en-US" sz="2400" b="1" dirty="0"/>
          </a:p>
        </p:txBody>
      </p:sp>
      <p:sp>
        <p:nvSpPr>
          <p:cNvPr id="10" name="Rounded Rectangle 9"/>
          <p:cNvSpPr/>
          <p:nvPr/>
        </p:nvSpPr>
        <p:spPr>
          <a:xfrm>
            <a:off x="3731194" y="5418157"/>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VALIDATE</a:t>
            </a:r>
            <a:endParaRPr lang="en-US" sz="2400" b="1" dirty="0"/>
          </a:p>
        </p:txBody>
      </p:sp>
      <p:sp>
        <p:nvSpPr>
          <p:cNvPr id="11" name="Rounded Rectangle 10"/>
          <p:cNvSpPr/>
          <p:nvPr/>
        </p:nvSpPr>
        <p:spPr>
          <a:xfrm>
            <a:off x="6785055" y="5436353"/>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DEPLOY</a:t>
            </a:r>
            <a:endParaRPr lang="en-US" sz="2400" b="1" dirty="0"/>
          </a:p>
        </p:txBody>
      </p:sp>
      <p:grpSp>
        <p:nvGrpSpPr>
          <p:cNvPr id="13" name="Group 12"/>
          <p:cNvGrpSpPr/>
          <p:nvPr/>
        </p:nvGrpSpPr>
        <p:grpSpPr>
          <a:xfrm>
            <a:off x="2181461" y="1495563"/>
            <a:ext cx="860285" cy="914400"/>
            <a:chOff x="2181461" y="1495563"/>
            <a:chExt cx="860285" cy="914400"/>
          </a:xfrm>
          <a:scene3d>
            <a:camera prst="orthographicFront">
              <a:rot lat="0" lon="0" rev="0"/>
            </a:camera>
            <a:lightRig rig="chilly" dir="t">
              <a:rot lat="0" lon="0" rev="18480000"/>
            </a:lightRig>
          </a:scene3d>
        </p:grpSpPr>
        <p:sp>
          <p:nvSpPr>
            <p:cNvPr id="12" name="Rectangle 11"/>
            <p:cNvSpPr/>
            <p:nvPr/>
          </p:nvSpPr>
          <p:spPr>
            <a:xfrm>
              <a:off x="2215580" y="1678675"/>
              <a:ext cx="636803" cy="491506"/>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ffectLst/>
            <a:sp3d prstMaterial="clear">
              <a:bevelT h="63500"/>
            </a:sp3d>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6355" y="1467228"/>
            <a:ext cx="914400" cy="914400"/>
            <a:chOff x="5256355" y="1467228"/>
            <a:chExt cx="914400" cy="914400"/>
          </a:xfrm>
          <a:scene3d>
            <a:camera prst="orthographicFront">
              <a:rot lat="0" lon="0" rev="0"/>
            </a:camera>
            <a:lightRig rig="chilly" dir="t">
              <a:rot lat="0" lon="0" rev="18480000"/>
            </a:lightRig>
          </a:scene3d>
        </p:grpSpPr>
        <p:sp>
          <p:nvSpPr>
            <p:cNvPr id="15" name="Rectangle 14"/>
            <p:cNvSpPr/>
            <p:nvPr/>
          </p:nvSpPr>
          <p:spPr>
            <a:xfrm>
              <a:off x="5307996" y="1518586"/>
              <a:ext cx="813922" cy="81090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a:ln>
              <a:noFill/>
            </a:ln>
            <a:effectLst/>
            <a:sp3d prstMaterial="clear">
              <a:bevelT h="63500"/>
            </a:sp3d>
          </p:spPr>
        </p:pic>
      </p:grpSp>
      <p:grpSp>
        <p:nvGrpSpPr>
          <p:cNvPr id="21" name="Group 20"/>
          <p:cNvGrpSpPr/>
          <p:nvPr/>
        </p:nvGrpSpPr>
        <p:grpSpPr>
          <a:xfrm>
            <a:off x="8334645" y="1463671"/>
            <a:ext cx="914400" cy="914400"/>
            <a:chOff x="8334645" y="1463671"/>
            <a:chExt cx="914400" cy="914400"/>
          </a:xfrm>
          <a:scene3d>
            <a:camera prst="orthographicFront">
              <a:rot lat="0" lon="0" rev="0"/>
            </a:camera>
            <a:lightRig rig="chilly" dir="t">
              <a:rot lat="0" lon="0" rev="18480000"/>
            </a:lightRig>
          </a:scene3d>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a:ln>
              <a:noFill/>
            </a:ln>
            <a:effectLst/>
            <a:sp3d prstMaterial="clear">
              <a:bevelT h="63500"/>
            </a:sp3d>
          </p:spPr>
        </p:pic>
      </p:grpSp>
      <p:grpSp>
        <p:nvGrpSpPr>
          <p:cNvPr id="27" name="Group 26"/>
          <p:cNvGrpSpPr/>
          <p:nvPr/>
        </p:nvGrpSpPr>
        <p:grpSpPr>
          <a:xfrm>
            <a:off x="5322621" y="3536437"/>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35"/>
          <p:cNvGrpSpPr/>
          <p:nvPr/>
        </p:nvGrpSpPr>
        <p:grpSpPr>
          <a:xfrm>
            <a:off x="5256352" y="3477004"/>
            <a:ext cx="914400" cy="914400"/>
            <a:chOff x="5256355" y="3477004"/>
            <a:chExt cx="914400" cy="914400"/>
          </a:xfrm>
          <a:scene3d>
            <a:camera prst="orthographicFront">
              <a:rot lat="0" lon="0" rev="0"/>
            </a:camera>
            <a:lightRig rig="chilly" dir="t">
              <a:rot lat="0" lon="0" rev="18480000"/>
            </a:lightRig>
          </a:scene3d>
        </p:grpSpPr>
        <p:sp>
          <p:nvSpPr>
            <p:cNvPr id="35" name="Oval 34"/>
            <p:cNvSpPr/>
            <p:nvPr/>
          </p:nvSpPr>
          <p:spPr>
            <a:xfrm>
              <a:off x="5575044" y="3796250"/>
              <a:ext cx="275687" cy="275687"/>
            </a:xfrm>
            <a:prstGeom prst="ellipse">
              <a:avLst/>
            </a:prstGeom>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a:ln>
              <a:noFill/>
            </a:ln>
            <a:effectLst/>
            <a:sp3d prstMaterial="clear">
              <a:bevelT h="63500"/>
            </a:sp3d>
          </p:spPr>
        </p:pic>
      </p:gr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15632" y="3492842"/>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46" name="Group 45"/>
          <p:cNvGrpSpPr/>
          <p:nvPr/>
        </p:nvGrpSpPr>
        <p:grpSpPr>
          <a:xfrm>
            <a:off x="2266321" y="5636421"/>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2563" y="5502879"/>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76850" y="5534025"/>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53" name="Group 52"/>
          <p:cNvGrpSpPr/>
          <p:nvPr/>
        </p:nvGrpSpPr>
        <p:grpSpPr>
          <a:xfrm>
            <a:off x="8198073" y="5646493"/>
            <a:ext cx="962084" cy="640080"/>
            <a:chOff x="8198073" y="5646493"/>
            <a:chExt cx="962084" cy="640080"/>
          </a:xfrm>
          <a:scene3d>
            <a:camera prst="orthographicFront">
              <a:rot lat="0" lon="0" rev="0"/>
            </a:camera>
            <a:lightRig rig="chilly" dir="t">
              <a:rot lat="0" lon="0" rev="18480000"/>
            </a:lightRig>
          </a:scene3d>
        </p:grpSpPr>
        <p:sp>
          <p:nvSpPr>
            <p:cNvPr id="52" name="Down Arrow 51"/>
            <p:cNvSpPr/>
            <p:nvPr/>
          </p:nvSpPr>
          <p:spPr>
            <a:xfrm rot="10800000">
              <a:off x="8453433" y="5771967"/>
              <a:ext cx="458879" cy="514606"/>
            </a:xfrm>
            <a:prstGeom prst="downArrow">
              <a:avLst>
                <a:gd name="adj1" fmla="val 50000"/>
                <a:gd name="adj2" fmla="val 58822"/>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a:ln>
              <a:noFill/>
            </a:ln>
            <a:effectLst/>
            <a:sp3d prstMaterial="clear">
              <a:bevelT h="63500"/>
            </a:sp3d>
          </p:spPr>
        </p:pic>
      </p:grpSp>
      <p:sp>
        <p:nvSpPr>
          <p:cNvPr id="54" name="Rounded Rectangle 53"/>
          <p:cNvSpPr/>
          <p:nvPr/>
        </p:nvSpPr>
        <p:spPr>
          <a:xfrm>
            <a:off x="7329984" y="259307"/>
            <a:ext cx="4680046" cy="6387152"/>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smtClean="0"/>
              <a:t>May include HTML5, CSS3 and JavaScript</a:t>
            </a:r>
          </a:p>
        </p:txBody>
      </p:sp>
      <p:sp>
        <p:nvSpPr>
          <p:cNvPr id="6" name="Rounded Rectangle 5"/>
          <p:cNvSpPr/>
          <p:nvPr/>
        </p:nvSpPr>
        <p:spPr>
          <a:xfrm>
            <a:off x="675508" y="1383770"/>
            <a:ext cx="6492240" cy="285292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1" dirty="0" smtClean="0"/>
              <a:t>WRITE CODE</a:t>
            </a:r>
            <a:endParaRPr lang="en-US" sz="6000" b="1" dirty="0"/>
          </a:p>
        </p:txBody>
      </p:sp>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8666" y="1875838"/>
            <a:ext cx="1867420" cy="1867420"/>
          </a:xfrm>
          <a:prstGeom prst="rect">
            <a:avLst/>
          </a:prstGeom>
        </p:spPr>
      </p:pic>
    </p:spTree>
    <p:extLst>
      <p:ext uri="{BB962C8B-B14F-4D97-AF65-F5344CB8AC3E}">
        <p14:creationId xmlns:p14="http://schemas.microsoft.com/office/powerpoint/2010/main" val="249236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Packaged App</a:t>
            </a:r>
            <a:endParaRPr lang="en-US" dirty="0"/>
          </a:p>
        </p:txBody>
      </p:sp>
      <p:sp>
        <p:nvSpPr>
          <p:cNvPr id="3" name="Rounded Rectangle 2"/>
          <p:cNvSpPr/>
          <p:nvPr/>
        </p:nvSpPr>
        <p:spPr>
          <a:xfrm>
            <a:off x="67733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PLAN</a:t>
            </a:r>
            <a:endParaRPr lang="en-US" b="1" dirty="0"/>
          </a:p>
        </p:txBody>
      </p:sp>
      <p:sp>
        <p:nvSpPr>
          <p:cNvPr id="4" name="Rounded Rectangle 3"/>
          <p:cNvSpPr/>
          <p:nvPr/>
        </p:nvSpPr>
        <p:spPr>
          <a:xfrm>
            <a:off x="3731194" y="1384486"/>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DESIGN UI</a:t>
            </a:r>
            <a:endParaRPr lang="en-US" sz="2400" b="1" dirty="0"/>
          </a:p>
        </p:txBody>
      </p:sp>
      <p:sp>
        <p:nvSpPr>
          <p:cNvPr id="5" name="Rounded Rectangle 4"/>
          <p:cNvSpPr/>
          <p:nvPr/>
        </p:nvSpPr>
        <p:spPr>
          <a:xfrm>
            <a:off x="678505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UPDATE MANIFEST</a:t>
            </a:r>
            <a:endParaRPr lang="en-US" sz="2400" b="1" dirty="0"/>
          </a:p>
        </p:txBody>
      </p:sp>
      <p:sp>
        <p:nvSpPr>
          <p:cNvPr id="6" name="Rounded Rectangle 5"/>
          <p:cNvSpPr/>
          <p:nvPr/>
        </p:nvSpPr>
        <p:spPr>
          <a:xfrm>
            <a:off x="6785053"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WRITE CODE</a:t>
            </a:r>
            <a:endParaRPr lang="en-US" sz="2400" b="1" dirty="0"/>
          </a:p>
        </p:txBody>
      </p:sp>
      <p:sp>
        <p:nvSpPr>
          <p:cNvPr id="8" name="Rounded Rectangle 7"/>
          <p:cNvSpPr/>
          <p:nvPr/>
        </p:nvSpPr>
        <p:spPr>
          <a:xfrm>
            <a:off x="677332"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TEST AND DEBUG</a:t>
            </a:r>
            <a:endParaRPr lang="en-US" sz="2400" b="1" dirty="0"/>
          </a:p>
        </p:txBody>
      </p:sp>
      <p:sp>
        <p:nvSpPr>
          <p:cNvPr id="9" name="Rounded Rectangle 8"/>
          <p:cNvSpPr/>
          <p:nvPr/>
        </p:nvSpPr>
        <p:spPr>
          <a:xfrm>
            <a:off x="677333" y="5418158"/>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PACKAGE</a:t>
            </a:r>
            <a:endParaRPr lang="en-US" sz="2400" b="1" dirty="0"/>
          </a:p>
        </p:txBody>
      </p:sp>
      <p:sp>
        <p:nvSpPr>
          <p:cNvPr id="10" name="Rounded Rectangle 9"/>
          <p:cNvSpPr/>
          <p:nvPr/>
        </p:nvSpPr>
        <p:spPr>
          <a:xfrm>
            <a:off x="3731194" y="5418157"/>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VALIDATE</a:t>
            </a:r>
            <a:endParaRPr lang="en-US" sz="2400" b="1" dirty="0"/>
          </a:p>
        </p:txBody>
      </p:sp>
      <p:sp>
        <p:nvSpPr>
          <p:cNvPr id="11" name="Rounded Rectangle 10"/>
          <p:cNvSpPr/>
          <p:nvPr/>
        </p:nvSpPr>
        <p:spPr>
          <a:xfrm>
            <a:off x="6785055" y="5436353"/>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DEPLOY</a:t>
            </a:r>
            <a:endParaRPr lang="en-US" sz="2400" b="1" dirty="0"/>
          </a:p>
        </p:txBody>
      </p:sp>
      <p:grpSp>
        <p:nvGrpSpPr>
          <p:cNvPr id="13" name="Group 12"/>
          <p:cNvGrpSpPr/>
          <p:nvPr/>
        </p:nvGrpSpPr>
        <p:grpSpPr>
          <a:xfrm>
            <a:off x="2181461" y="1495563"/>
            <a:ext cx="860285" cy="914400"/>
            <a:chOff x="2181461" y="1495563"/>
            <a:chExt cx="860285" cy="914400"/>
          </a:xfrm>
          <a:scene3d>
            <a:camera prst="orthographicFront">
              <a:rot lat="0" lon="0" rev="0"/>
            </a:camera>
            <a:lightRig rig="chilly" dir="t">
              <a:rot lat="0" lon="0" rev="18480000"/>
            </a:lightRig>
          </a:scene3d>
        </p:grpSpPr>
        <p:sp>
          <p:nvSpPr>
            <p:cNvPr id="12" name="Rectangle 11"/>
            <p:cNvSpPr/>
            <p:nvPr/>
          </p:nvSpPr>
          <p:spPr>
            <a:xfrm>
              <a:off x="2215580" y="1678675"/>
              <a:ext cx="636803" cy="491506"/>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ffectLst/>
            <a:sp3d prstMaterial="clear">
              <a:bevelT h="63500"/>
            </a:sp3d>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6355" y="1467228"/>
            <a:ext cx="914400" cy="914400"/>
            <a:chOff x="5256355" y="1467228"/>
            <a:chExt cx="914400" cy="914400"/>
          </a:xfrm>
          <a:scene3d>
            <a:camera prst="orthographicFront">
              <a:rot lat="0" lon="0" rev="0"/>
            </a:camera>
            <a:lightRig rig="chilly" dir="t">
              <a:rot lat="0" lon="0" rev="18480000"/>
            </a:lightRig>
          </a:scene3d>
        </p:grpSpPr>
        <p:sp>
          <p:nvSpPr>
            <p:cNvPr id="15" name="Rectangle 14"/>
            <p:cNvSpPr/>
            <p:nvPr/>
          </p:nvSpPr>
          <p:spPr>
            <a:xfrm>
              <a:off x="5307996" y="1518586"/>
              <a:ext cx="813922" cy="81090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a:ln>
              <a:noFill/>
            </a:ln>
            <a:effectLst/>
            <a:sp3d prstMaterial="clear">
              <a:bevelT h="63500"/>
            </a:sp3d>
          </p:spPr>
        </p:pic>
      </p:grpSp>
      <p:grpSp>
        <p:nvGrpSpPr>
          <p:cNvPr id="21" name="Group 20"/>
          <p:cNvGrpSpPr/>
          <p:nvPr/>
        </p:nvGrpSpPr>
        <p:grpSpPr>
          <a:xfrm>
            <a:off x="8334645" y="1463671"/>
            <a:ext cx="914400" cy="914400"/>
            <a:chOff x="8334645" y="1463671"/>
            <a:chExt cx="914400" cy="914400"/>
          </a:xfrm>
          <a:scene3d>
            <a:camera prst="orthographicFront">
              <a:rot lat="0" lon="0" rev="0"/>
            </a:camera>
            <a:lightRig rig="chilly" dir="t">
              <a:rot lat="0" lon="0" rev="18480000"/>
            </a:lightRig>
          </a:scene3d>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a:ln>
              <a:noFill/>
            </a:ln>
            <a:effectLst/>
            <a:sp3d prstMaterial="clear">
              <a:bevelT h="63500"/>
            </a:sp3d>
          </p:spPr>
        </p:pic>
      </p:gr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7076" y="3614164"/>
            <a:ext cx="640080" cy="640080"/>
          </a:xfrm>
          <a:prstGeom prst="rect">
            <a:avLst/>
          </a:prstGeom>
          <a:ln>
            <a:noFill/>
          </a:ln>
          <a:effectLst/>
          <a:scene3d>
            <a:camera prst="orthographicFront">
              <a:rot lat="0" lon="0" rev="0"/>
            </a:camera>
            <a:lightRig rig="chilly" dir="t">
              <a:rot lat="0" lon="0" rev="18480000"/>
            </a:lightRig>
          </a:scene3d>
          <a:sp3d prstMaterial="clear">
            <a:bevelT h="63500"/>
          </a:sp3d>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15632" y="3492842"/>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46" name="Group 45"/>
          <p:cNvGrpSpPr/>
          <p:nvPr/>
        </p:nvGrpSpPr>
        <p:grpSpPr>
          <a:xfrm>
            <a:off x="2266321" y="5636421"/>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2563" y="5502879"/>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76850" y="5534025"/>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53" name="Group 52"/>
          <p:cNvGrpSpPr/>
          <p:nvPr/>
        </p:nvGrpSpPr>
        <p:grpSpPr>
          <a:xfrm>
            <a:off x="8198073" y="5646493"/>
            <a:ext cx="962084" cy="640080"/>
            <a:chOff x="8198073" y="5646493"/>
            <a:chExt cx="962084" cy="640080"/>
          </a:xfrm>
          <a:scene3d>
            <a:camera prst="orthographicFront">
              <a:rot lat="0" lon="0" rev="0"/>
            </a:camera>
            <a:lightRig rig="chilly" dir="t">
              <a:rot lat="0" lon="0" rev="18480000"/>
            </a:lightRig>
          </a:scene3d>
        </p:grpSpPr>
        <p:sp>
          <p:nvSpPr>
            <p:cNvPr id="52" name="Down Arrow 51"/>
            <p:cNvSpPr/>
            <p:nvPr/>
          </p:nvSpPr>
          <p:spPr>
            <a:xfrm rot="10800000">
              <a:off x="8453433" y="5771967"/>
              <a:ext cx="458879" cy="514606"/>
            </a:xfrm>
            <a:prstGeom prst="downArrow">
              <a:avLst>
                <a:gd name="adj1" fmla="val 50000"/>
                <a:gd name="adj2" fmla="val 58822"/>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a:ln>
              <a:noFill/>
            </a:ln>
            <a:effectLst/>
            <a:sp3d prstMaterial="clear">
              <a:bevelT h="63500"/>
            </a:sp3d>
          </p:spPr>
        </p:pic>
      </p:grpSp>
      <p:sp>
        <p:nvSpPr>
          <p:cNvPr id="7" name="Rounded Rectangle 6"/>
          <p:cNvSpPr/>
          <p:nvPr/>
        </p:nvSpPr>
        <p:spPr>
          <a:xfrm>
            <a:off x="676759" y="1384688"/>
            <a:ext cx="6492240" cy="285292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1" dirty="0" smtClean="0"/>
              <a:t>BUILD APP</a:t>
            </a:r>
            <a:endParaRPr lang="en-US" sz="6000" b="1" dirty="0"/>
          </a:p>
        </p:txBody>
      </p:sp>
      <p:grpSp>
        <p:nvGrpSpPr>
          <p:cNvPr id="38" name="Group 37"/>
          <p:cNvGrpSpPr/>
          <p:nvPr/>
        </p:nvGrpSpPr>
        <p:grpSpPr>
          <a:xfrm>
            <a:off x="4726656" y="1650038"/>
            <a:ext cx="2317465" cy="2317465"/>
            <a:chOff x="-1143079" y="4226847"/>
            <a:chExt cx="914400" cy="914400"/>
          </a:xfrm>
        </p:grpSpPr>
        <p:grpSp>
          <p:nvGrpSpPr>
            <p:cNvPr id="27" name="Group 26"/>
            <p:cNvGrpSpPr/>
            <p:nvPr/>
          </p:nvGrpSpPr>
          <p:grpSpPr>
            <a:xfrm>
              <a:off x="-1079207" y="4290446"/>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35"/>
            <p:cNvGrpSpPr/>
            <p:nvPr/>
          </p:nvGrpSpPr>
          <p:grpSpPr>
            <a:xfrm>
              <a:off x="-1143079" y="4226847"/>
              <a:ext cx="914400" cy="914400"/>
              <a:chOff x="5256355" y="3477004"/>
              <a:chExt cx="914400" cy="914400"/>
            </a:xfrm>
          </p:grpSpPr>
          <p:sp>
            <p:nvSpPr>
              <p:cNvPr id="35" name="Oval 34"/>
              <p:cNvSpPr/>
              <p:nvPr/>
            </p:nvSpPr>
            <p:spPr>
              <a:xfrm>
                <a:off x="5575044" y="3796250"/>
                <a:ext cx="275687" cy="2756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p:spPr>
          </p:pic>
        </p:grpSp>
      </p:grpSp>
      <p:sp>
        <p:nvSpPr>
          <p:cNvPr id="54" name="Rounded Rectangle 53"/>
          <p:cNvSpPr/>
          <p:nvPr/>
        </p:nvSpPr>
        <p:spPr>
          <a:xfrm>
            <a:off x="7329984" y="259307"/>
            <a:ext cx="4680046" cy="6387152"/>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smtClean="0"/>
              <a:t>Visual Studio</a:t>
            </a:r>
          </a:p>
          <a:p>
            <a:pPr marL="285750" indent="-285750">
              <a:buFont typeface="Arial" panose="020B0604020202020204" pitchFamily="34" charset="0"/>
              <a:buChar char="•"/>
            </a:pPr>
            <a:r>
              <a:rPr lang="en-US" sz="3600" dirty="0" smtClean="0"/>
              <a:t>Convert resources into an actual app</a:t>
            </a:r>
          </a:p>
        </p:txBody>
      </p:sp>
    </p:spTree>
    <p:extLst>
      <p:ext uri="{BB962C8B-B14F-4D97-AF65-F5344CB8AC3E}">
        <p14:creationId xmlns:p14="http://schemas.microsoft.com/office/powerpoint/2010/main" val="238616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Packaged App</a:t>
            </a:r>
            <a:endParaRPr lang="en-US" dirty="0"/>
          </a:p>
        </p:txBody>
      </p:sp>
      <p:sp>
        <p:nvSpPr>
          <p:cNvPr id="3" name="Rounded Rectangle 2"/>
          <p:cNvSpPr/>
          <p:nvPr/>
        </p:nvSpPr>
        <p:spPr>
          <a:xfrm>
            <a:off x="67733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PLAN</a:t>
            </a:r>
            <a:endParaRPr lang="en-US" b="1" dirty="0"/>
          </a:p>
        </p:txBody>
      </p:sp>
      <p:sp>
        <p:nvSpPr>
          <p:cNvPr id="4" name="Rounded Rectangle 3"/>
          <p:cNvSpPr/>
          <p:nvPr/>
        </p:nvSpPr>
        <p:spPr>
          <a:xfrm>
            <a:off x="3731194" y="1384486"/>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DESIGN UI</a:t>
            </a:r>
            <a:endParaRPr lang="en-US" sz="2400" b="1" dirty="0"/>
          </a:p>
        </p:txBody>
      </p:sp>
      <p:sp>
        <p:nvSpPr>
          <p:cNvPr id="5" name="Rounded Rectangle 4"/>
          <p:cNvSpPr/>
          <p:nvPr/>
        </p:nvSpPr>
        <p:spPr>
          <a:xfrm>
            <a:off x="678505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UPDATE MANIFEST</a:t>
            </a:r>
            <a:endParaRPr lang="en-US" sz="2400" b="1" dirty="0"/>
          </a:p>
        </p:txBody>
      </p:sp>
      <p:sp>
        <p:nvSpPr>
          <p:cNvPr id="6" name="Rounded Rectangle 5"/>
          <p:cNvSpPr/>
          <p:nvPr/>
        </p:nvSpPr>
        <p:spPr>
          <a:xfrm>
            <a:off x="6785053"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WRITE CODE</a:t>
            </a:r>
            <a:endParaRPr lang="en-US" sz="2400" b="1" dirty="0"/>
          </a:p>
        </p:txBody>
      </p:sp>
      <p:sp>
        <p:nvSpPr>
          <p:cNvPr id="7" name="Rounded Rectangle 6"/>
          <p:cNvSpPr/>
          <p:nvPr/>
        </p:nvSpPr>
        <p:spPr>
          <a:xfrm>
            <a:off x="3731194" y="3401322"/>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BUILD APP</a:t>
            </a:r>
            <a:endParaRPr lang="en-US" sz="2400" b="1" dirty="0"/>
          </a:p>
        </p:txBody>
      </p:sp>
      <p:sp>
        <p:nvSpPr>
          <p:cNvPr id="9" name="Rounded Rectangle 8"/>
          <p:cNvSpPr/>
          <p:nvPr/>
        </p:nvSpPr>
        <p:spPr>
          <a:xfrm>
            <a:off x="677333" y="5418158"/>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PACKAGE</a:t>
            </a:r>
            <a:endParaRPr lang="en-US" sz="2400" b="1" dirty="0"/>
          </a:p>
        </p:txBody>
      </p:sp>
      <p:sp>
        <p:nvSpPr>
          <p:cNvPr id="10" name="Rounded Rectangle 9"/>
          <p:cNvSpPr/>
          <p:nvPr/>
        </p:nvSpPr>
        <p:spPr>
          <a:xfrm>
            <a:off x="3731194" y="5418157"/>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VALIDATE</a:t>
            </a:r>
            <a:endParaRPr lang="en-US" sz="2400" b="1" dirty="0"/>
          </a:p>
        </p:txBody>
      </p:sp>
      <p:sp>
        <p:nvSpPr>
          <p:cNvPr id="11" name="Rounded Rectangle 10"/>
          <p:cNvSpPr/>
          <p:nvPr/>
        </p:nvSpPr>
        <p:spPr>
          <a:xfrm>
            <a:off x="6785055" y="5436353"/>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DEPLOY</a:t>
            </a:r>
            <a:endParaRPr lang="en-US" sz="2400" b="1" dirty="0"/>
          </a:p>
        </p:txBody>
      </p:sp>
      <p:grpSp>
        <p:nvGrpSpPr>
          <p:cNvPr id="13" name="Group 12"/>
          <p:cNvGrpSpPr/>
          <p:nvPr/>
        </p:nvGrpSpPr>
        <p:grpSpPr>
          <a:xfrm>
            <a:off x="2181461" y="1495563"/>
            <a:ext cx="860285" cy="914400"/>
            <a:chOff x="2181461" y="1495563"/>
            <a:chExt cx="860285" cy="914400"/>
          </a:xfrm>
          <a:scene3d>
            <a:camera prst="orthographicFront">
              <a:rot lat="0" lon="0" rev="0"/>
            </a:camera>
            <a:lightRig rig="chilly" dir="t">
              <a:rot lat="0" lon="0" rev="18480000"/>
            </a:lightRig>
          </a:scene3d>
        </p:grpSpPr>
        <p:sp>
          <p:nvSpPr>
            <p:cNvPr id="12" name="Rectangle 11"/>
            <p:cNvSpPr/>
            <p:nvPr/>
          </p:nvSpPr>
          <p:spPr>
            <a:xfrm>
              <a:off x="2215580" y="1678675"/>
              <a:ext cx="636803" cy="491506"/>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ffectLst/>
            <a:sp3d prstMaterial="clear">
              <a:bevelT h="63500"/>
            </a:sp3d>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6355" y="1467228"/>
            <a:ext cx="914400" cy="914400"/>
            <a:chOff x="5256355" y="1467228"/>
            <a:chExt cx="914400" cy="914400"/>
          </a:xfrm>
          <a:scene3d>
            <a:camera prst="orthographicFront">
              <a:rot lat="0" lon="0" rev="0"/>
            </a:camera>
            <a:lightRig rig="chilly" dir="t">
              <a:rot lat="0" lon="0" rev="18480000"/>
            </a:lightRig>
          </a:scene3d>
        </p:grpSpPr>
        <p:sp>
          <p:nvSpPr>
            <p:cNvPr id="15" name="Rectangle 14"/>
            <p:cNvSpPr/>
            <p:nvPr/>
          </p:nvSpPr>
          <p:spPr>
            <a:xfrm>
              <a:off x="5307996" y="1518586"/>
              <a:ext cx="813922" cy="81090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a:ln>
              <a:noFill/>
            </a:ln>
            <a:effectLst/>
            <a:sp3d prstMaterial="clear">
              <a:bevelT h="63500"/>
            </a:sp3d>
          </p:spPr>
        </p:pic>
      </p:grpSp>
      <p:grpSp>
        <p:nvGrpSpPr>
          <p:cNvPr id="21" name="Group 20"/>
          <p:cNvGrpSpPr/>
          <p:nvPr/>
        </p:nvGrpSpPr>
        <p:grpSpPr>
          <a:xfrm>
            <a:off x="8334645" y="1463671"/>
            <a:ext cx="914400" cy="914400"/>
            <a:chOff x="8334645" y="1463671"/>
            <a:chExt cx="914400" cy="914400"/>
          </a:xfrm>
          <a:scene3d>
            <a:camera prst="orthographicFront">
              <a:rot lat="0" lon="0" rev="0"/>
            </a:camera>
            <a:lightRig rig="chilly" dir="t">
              <a:rot lat="0" lon="0" rev="18480000"/>
            </a:lightRig>
          </a:scene3d>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a:ln>
              <a:noFill/>
            </a:ln>
            <a:effectLst/>
            <a:sp3d prstMaterial="clear">
              <a:bevelT h="63500"/>
            </a:sp3d>
          </p:spPr>
        </p:pic>
      </p:gr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7076" y="3614164"/>
            <a:ext cx="640080" cy="64008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27" name="Group 26"/>
          <p:cNvGrpSpPr/>
          <p:nvPr/>
        </p:nvGrpSpPr>
        <p:grpSpPr>
          <a:xfrm>
            <a:off x="5322621" y="3536437"/>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35"/>
          <p:cNvGrpSpPr/>
          <p:nvPr/>
        </p:nvGrpSpPr>
        <p:grpSpPr>
          <a:xfrm>
            <a:off x="5256352" y="3477004"/>
            <a:ext cx="914400" cy="914400"/>
            <a:chOff x="5256355" y="3477004"/>
            <a:chExt cx="914400" cy="914400"/>
          </a:xfrm>
          <a:scene3d>
            <a:camera prst="orthographicFront">
              <a:rot lat="0" lon="0" rev="0"/>
            </a:camera>
            <a:lightRig rig="chilly" dir="t">
              <a:rot lat="0" lon="0" rev="18480000"/>
            </a:lightRig>
          </a:scene3d>
        </p:grpSpPr>
        <p:sp>
          <p:nvSpPr>
            <p:cNvPr id="35" name="Oval 34"/>
            <p:cNvSpPr/>
            <p:nvPr/>
          </p:nvSpPr>
          <p:spPr>
            <a:xfrm>
              <a:off x="5575044" y="3796250"/>
              <a:ext cx="275687" cy="275687"/>
            </a:xfrm>
            <a:prstGeom prst="ellipse">
              <a:avLst/>
            </a:prstGeom>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a:ln>
              <a:noFill/>
            </a:ln>
            <a:effectLst/>
            <a:sp3d prstMaterial="clear">
              <a:bevelT h="63500"/>
            </a:sp3d>
          </p:spPr>
        </p:pic>
      </p:grpSp>
      <p:grpSp>
        <p:nvGrpSpPr>
          <p:cNvPr id="46" name="Group 45"/>
          <p:cNvGrpSpPr/>
          <p:nvPr/>
        </p:nvGrpSpPr>
        <p:grpSpPr>
          <a:xfrm>
            <a:off x="2266321" y="5636421"/>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2563" y="5502879"/>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76850" y="5534025"/>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53" name="Group 52"/>
          <p:cNvGrpSpPr/>
          <p:nvPr/>
        </p:nvGrpSpPr>
        <p:grpSpPr>
          <a:xfrm>
            <a:off x="8198073" y="5646493"/>
            <a:ext cx="962084" cy="640080"/>
            <a:chOff x="8198073" y="5646493"/>
            <a:chExt cx="962084" cy="640080"/>
          </a:xfrm>
          <a:scene3d>
            <a:camera prst="orthographicFront">
              <a:rot lat="0" lon="0" rev="0"/>
            </a:camera>
            <a:lightRig rig="chilly" dir="t">
              <a:rot lat="0" lon="0" rev="18480000"/>
            </a:lightRig>
          </a:scene3d>
        </p:grpSpPr>
        <p:sp>
          <p:nvSpPr>
            <p:cNvPr id="52" name="Down Arrow 51"/>
            <p:cNvSpPr/>
            <p:nvPr/>
          </p:nvSpPr>
          <p:spPr>
            <a:xfrm rot="10800000">
              <a:off x="8453433" y="5771967"/>
              <a:ext cx="458879" cy="514606"/>
            </a:xfrm>
            <a:prstGeom prst="downArrow">
              <a:avLst>
                <a:gd name="adj1" fmla="val 50000"/>
                <a:gd name="adj2" fmla="val 58822"/>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a:ln>
              <a:noFill/>
            </a:ln>
            <a:effectLst/>
            <a:sp3d prstMaterial="clear">
              <a:bevelT h="63500"/>
            </a:sp3d>
          </p:spPr>
        </p:pic>
      </p:grpSp>
      <p:sp>
        <p:nvSpPr>
          <p:cNvPr id="54" name="Rounded Rectangle 53"/>
          <p:cNvSpPr/>
          <p:nvPr/>
        </p:nvSpPr>
        <p:spPr>
          <a:xfrm>
            <a:off x="7329984" y="259307"/>
            <a:ext cx="4680046" cy="6387152"/>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smtClean="0"/>
              <a:t>Test and fix errors</a:t>
            </a:r>
          </a:p>
          <a:p>
            <a:pPr marL="285750" indent="-285750">
              <a:buFont typeface="Arial" panose="020B0604020202020204" pitchFamily="34" charset="0"/>
              <a:buChar char="•"/>
            </a:pPr>
            <a:r>
              <a:rPr lang="en-US" sz="3600" dirty="0" smtClean="0"/>
              <a:t>Touch interface emulation</a:t>
            </a:r>
          </a:p>
        </p:txBody>
      </p:sp>
      <p:sp>
        <p:nvSpPr>
          <p:cNvPr id="8" name="Rounded Rectangle 7"/>
          <p:cNvSpPr/>
          <p:nvPr/>
        </p:nvSpPr>
        <p:spPr>
          <a:xfrm>
            <a:off x="675504" y="1383443"/>
            <a:ext cx="6492240" cy="285292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600" b="1" dirty="0" smtClean="0"/>
              <a:t>TEST AND DEBUG</a:t>
            </a:r>
            <a:endParaRPr lang="en-US" sz="6600" b="1" dirty="0"/>
          </a:p>
        </p:txBody>
      </p:sp>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46011" y="1849421"/>
            <a:ext cx="1890427" cy="1890427"/>
          </a:xfrm>
          <a:prstGeom prst="rect">
            <a:avLst/>
          </a:prstGeom>
        </p:spPr>
      </p:pic>
    </p:spTree>
    <p:extLst>
      <p:ext uri="{BB962C8B-B14F-4D97-AF65-F5344CB8AC3E}">
        <p14:creationId xmlns:p14="http://schemas.microsoft.com/office/powerpoint/2010/main" val="408795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Packaged App</a:t>
            </a:r>
            <a:endParaRPr lang="en-US" dirty="0"/>
          </a:p>
        </p:txBody>
      </p:sp>
      <p:sp>
        <p:nvSpPr>
          <p:cNvPr id="3" name="Rounded Rectangle 2"/>
          <p:cNvSpPr/>
          <p:nvPr/>
        </p:nvSpPr>
        <p:spPr>
          <a:xfrm>
            <a:off x="67733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PLAN</a:t>
            </a:r>
            <a:endParaRPr lang="en-US" b="1" dirty="0"/>
          </a:p>
        </p:txBody>
      </p:sp>
      <p:sp>
        <p:nvSpPr>
          <p:cNvPr id="4" name="Rounded Rectangle 3"/>
          <p:cNvSpPr/>
          <p:nvPr/>
        </p:nvSpPr>
        <p:spPr>
          <a:xfrm>
            <a:off x="3731194" y="1384486"/>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DESIGN UI</a:t>
            </a:r>
            <a:endParaRPr lang="en-US" sz="2400" b="1" dirty="0"/>
          </a:p>
        </p:txBody>
      </p:sp>
      <p:sp>
        <p:nvSpPr>
          <p:cNvPr id="5" name="Rounded Rectangle 4"/>
          <p:cNvSpPr/>
          <p:nvPr/>
        </p:nvSpPr>
        <p:spPr>
          <a:xfrm>
            <a:off x="678505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UPDATE MANIFEST</a:t>
            </a:r>
            <a:endParaRPr lang="en-US" sz="2400" b="1" dirty="0"/>
          </a:p>
        </p:txBody>
      </p:sp>
      <p:sp>
        <p:nvSpPr>
          <p:cNvPr id="6" name="Rounded Rectangle 5"/>
          <p:cNvSpPr/>
          <p:nvPr/>
        </p:nvSpPr>
        <p:spPr>
          <a:xfrm>
            <a:off x="6785053"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WRITE CODE</a:t>
            </a:r>
            <a:endParaRPr lang="en-US" sz="2400" b="1" dirty="0"/>
          </a:p>
        </p:txBody>
      </p:sp>
      <p:sp>
        <p:nvSpPr>
          <p:cNvPr id="7" name="Rounded Rectangle 6"/>
          <p:cNvSpPr/>
          <p:nvPr/>
        </p:nvSpPr>
        <p:spPr>
          <a:xfrm>
            <a:off x="3731194" y="3401322"/>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BUILD APP</a:t>
            </a:r>
            <a:endParaRPr lang="en-US" sz="2400" b="1" dirty="0"/>
          </a:p>
        </p:txBody>
      </p:sp>
      <p:sp>
        <p:nvSpPr>
          <p:cNvPr id="8" name="Rounded Rectangle 7"/>
          <p:cNvSpPr/>
          <p:nvPr/>
        </p:nvSpPr>
        <p:spPr>
          <a:xfrm>
            <a:off x="677332"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TEST AND DEBUG</a:t>
            </a:r>
            <a:endParaRPr lang="en-US" sz="2400" b="1" dirty="0"/>
          </a:p>
        </p:txBody>
      </p:sp>
      <p:sp>
        <p:nvSpPr>
          <p:cNvPr id="10" name="Rounded Rectangle 9"/>
          <p:cNvSpPr/>
          <p:nvPr/>
        </p:nvSpPr>
        <p:spPr>
          <a:xfrm>
            <a:off x="3731194" y="5418157"/>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VALIDATE</a:t>
            </a:r>
            <a:endParaRPr lang="en-US" sz="2400" b="1" dirty="0"/>
          </a:p>
        </p:txBody>
      </p:sp>
      <p:sp>
        <p:nvSpPr>
          <p:cNvPr id="11" name="Rounded Rectangle 10"/>
          <p:cNvSpPr/>
          <p:nvPr/>
        </p:nvSpPr>
        <p:spPr>
          <a:xfrm>
            <a:off x="6785055" y="5436353"/>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DEPLOY</a:t>
            </a:r>
            <a:endParaRPr lang="en-US" sz="2400" b="1" dirty="0"/>
          </a:p>
        </p:txBody>
      </p:sp>
      <p:grpSp>
        <p:nvGrpSpPr>
          <p:cNvPr id="13" name="Group 12"/>
          <p:cNvGrpSpPr/>
          <p:nvPr/>
        </p:nvGrpSpPr>
        <p:grpSpPr>
          <a:xfrm>
            <a:off x="2181461" y="1495563"/>
            <a:ext cx="860285" cy="914400"/>
            <a:chOff x="2181461" y="1495563"/>
            <a:chExt cx="860285" cy="914400"/>
          </a:xfrm>
          <a:scene3d>
            <a:camera prst="orthographicFront">
              <a:rot lat="0" lon="0" rev="0"/>
            </a:camera>
            <a:lightRig rig="chilly" dir="t">
              <a:rot lat="0" lon="0" rev="18480000"/>
            </a:lightRig>
          </a:scene3d>
        </p:grpSpPr>
        <p:sp>
          <p:nvSpPr>
            <p:cNvPr id="12" name="Rectangle 11"/>
            <p:cNvSpPr/>
            <p:nvPr/>
          </p:nvSpPr>
          <p:spPr>
            <a:xfrm>
              <a:off x="2215580" y="1678675"/>
              <a:ext cx="636803" cy="491506"/>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ffectLst/>
            <a:sp3d prstMaterial="clear">
              <a:bevelT h="63500"/>
            </a:sp3d>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6355" y="1467228"/>
            <a:ext cx="914400" cy="914400"/>
            <a:chOff x="5256355" y="1467228"/>
            <a:chExt cx="914400" cy="914400"/>
          </a:xfrm>
          <a:scene3d>
            <a:camera prst="orthographicFront">
              <a:rot lat="0" lon="0" rev="0"/>
            </a:camera>
            <a:lightRig rig="chilly" dir="t">
              <a:rot lat="0" lon="0" rev="18480000"/>
            </a:lightRig>
          </a:scene3d>
        </p:grpSpPr>
        <p:sp>
          <p:nvSpPr>
            <p:cNvPr id="15" name="Rectangle 14"/>
            <p:cNvSpPr/>
            <p:nvPr/>
          </p:nvSpPr>
          <p:spPr>
            <a:xfrm>
              <a:off x="5307996" y="1518586"/>
              <a:ext cx="813922" cy="81090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a:ln>
              <a:noFill/>
            </a:ln>
            <a:effectLst/>
            <a:sp3d prstMaterial="clear">
              <a:bevelT h="63500"/>
            </a:sp3d>
          </p:spPr>
        </p:pic>
      </p:grpSp>
      <p:grpSp>
        <p:nvGrpSpPr>
          <p:cNvPr id="21" name="Group 20"/>
          <p:cNvGrpSpPr/>
          <p:nvPr/>
        </p:nvGrpSpPr>
        <p:grpSpPr>
          <a:xfrm>
            <a:off x="8334645" y="1463671"/>
            <a:ext cx="914400" cy="914400"/>
            <a:chOff x="8334645" y="1463671"/>
            <a:chExt cx="914400" cy="914400"/>
          </a:xfrm>
          <a:scene3d>
            <a:camera prst="orthographicFront">
              <a:rot lat="0" lon="0" rev="0"/>
            </a:camera>
            <a:lightRig rig="chilly" dir="t">
              <a:rot lat="0" lon="0" rev="18480000"/>
            </a:lightRig>
          </a:scene3d>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a:ln>
              <a:noFill/>
            </a:ln>
            <a:effectLst/>
            <a:sp3d prstMaterial="clear">
              <a:bevelT h="63500"/>
            </a:sp3d>
          </p:spPr>
        </p:pic>
      </p:gr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7076" y="3614164"/>
            <a:ext cx="640080" cy="64008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27" name="Group 26"/>
          <p:cNvGrpSpPr/>
          <p:nvPr/>
        </p:nvGrpSpPr>
        <p:grpSpPr>
          <a:xfrm>
            <a:off x="5322621" y="3536437"/>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35"/>
          <p:cNvGrpSpPr/>
          <p:nvPr/>
        </p:nvGrpSpPr>
        <p:grpSpPr>
          <a:xfrm>
            <a:off x="5256352" y="3477004"/>
            <a:ext cx="914400" cy="914400"/>
            <a:chOff x="5256355" y="3477004"/>
            <a:chExt cx="914400" cy="914400"/>
          </a:xfrm>
          <a:scene3d>
            <a:camera prst="orthographicFront">
              <a:rot lat="0" lon="0" rev="0"/>
            </a:camera>
            <a:lightRig rig="chilly" dir="t">
              <a:rot lat="0" lon="0" rev="18480000"/>
            </a:lightRig>
          </a:scene3d>
        </p:grpSpPr>
        <p:sp>
          <p:nvSpPr>
            <p:cNvPr id="35" name="Oval 34"/>
            <p:cNvSpPr/>
            <p:nvPr/>
          </p:nvSpPr>
          <p:spPr>
            <a:xfrm>
              <a:off x="5575044" y="3796250"/>
              <a:ext cx="275687" cy="275687"/>
            </a:xfrm>
            <a:prstGeom prst="ellipse">
              <a:avLst/>
            </a:prstGeom>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a:ln>
              <a:noFill/>
            </a:ln>
            <a:effectLst/>
            <a:sp3d prstMaterial="clear">
              <a:bevelT h="63500"/>
            </a:sp3d>
          </p:spPr>
        </p:pic>
      </p:gr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15632" y="3492842"/>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76850" y="5534025"/>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53" name="Group 52"/>
          <p:cNvGrpSpPr/>
          <p:nvPr/>
        </p:nvGrpSpPr>
        <p:grpSpPr>
          <a:xfrm>
            <a:off x="8198073" y="5646493"/>
            <a:ext cx="962084" cy="640080"/>
            <a:chOff x="8198073" y="5646493"/>
            <a:chExt cx="962084" cy="640080"/>
          </a:xfrm>
          <a:scene3d>
            <a:camera prst="orthographicFront">
              <a:rot lat="0" lon="0" rev="0"/>
            </a:camera>
            <a:lightRig rig="chilly" dir="t">
              <a:rot lat="0" lon="0" rev="18480000"/>
            </a:lightRig>
          </a:scene3d>
        </p:grpSpPr>
        <p:sp>
          <p:nvSpPr>
            <p:cNvPr id="52" name="Down Arrow 51"/>
            <p:cNvSpPr/>
            <p:nvPr/>
          </p:nvSpPr>
          <p:spPr>
            <a:xfrm rot="10800000">
              <a:off x="8453433" y="5771967"/>
              <a:ext cx="458879" cy="514606"/>
            </a:xfrm>
            <a:prstGeom prst="downArrow">
              <a:avLst>
                <a:gd name="adj1" fmla="val 50000"/>
                <a:gd name="adj2" fmla="val 58822"/>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a:ln>
              <a:noFill/>
            </a:ln>
            <a:effectLst/>
            <a:sp3d prstMaterial="clear">
              <a:bevelT h="63500"/>
            </a:sp3d>
          </p:spPr>
        </p:pic>
      </p:grpSp>
      <p:sp>
        <p:nvSpPr>
          <p:cNvPr id="54" name="Rounded Rectangle 53"/>
          <p:cNvSpPr/>
          <p:nvPr/>
        </p:nvSpPr>
        <p:spPr>
          <a:xfrm>
            <a:off x="7329984" y="259307"/>
            <a:ext cx="4680046" cy="6387152"/>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smtClean="0"/>
              <a:t>Creates a container that holds assets</a:t>
            </a:r>
          </a:p>
          <a:p>
            <a:pPr marL="285750" indent="-285750">
              <a:buFont typeface="Arial" panose="020B0604020202020204" pitchFamily="34" charset="0"/>
              <a:buChar char="•"/>
            </a:pPr>
            <a:r>
              <a:rPr lang="en-US" sz="3600" dirty="0" smtClean="0"/>
              <a:t>Images, HTML code, JavaScript code, frameworks, etc.</a:t>
            </a:r>
          </a:p>
        </p:txBody>
      </p:sp>
      <p:sp>
        <p:nvSpPr>
          <p:cNvPr id="9" name="Rounded Rectangle 8"/>
          <p:cNvSpPr/>
          <p:nvPr/>
        </p:nvSpPr>
        <p:spPr>
          <a:xfrm>
            <a:off x="675842" y="1384486"/>
            <a:ext cx="6492240" cy="285292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600" b="1" dirty="0" smtClean="0"/>
              <a:t>PACKAGE</a:t>
            </a:r>
            <a:endParaRPr lang="en-US" sz="6600" b="1" dirty="0"/>
          </a:p>
        </p:txBody>
      </p:sp>
      <p:grpSp>
        <p:nvGrpSpPr>
          <p:cNvPr id="38" name="Group 37"/>
          <p:cNvGrpSpPr/>
          <p:nvPr/>
        </p:nvGrpSpPr>
        <p:grpSpPr>
          <a:xfrm>
            <a:off x="4568814" y="1634647"/>
            <a:ext cx="2360896" cy="2360896"/>
            <a:chOff x="-1392169" y="5595578"/>
            <a:chExt cx="914400" cy="914400"/>
          </a:xfrm>
        </p:grpSpPr>
        <p:grpSp>
          <p:nvGrpSpPr>
            <p:cNvPr id="46" name="Group 45"/>
            <p:cNvGrpSpPr/>
            <p:nvPr/>
          </p:nvGrpSpPr>
          <p:grpSpPr>
            <a:xfrm>
              <a:off x="-1342408" y="5739094"/>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169" y="5595578"/>
              <a:ext cx="914400" cy="914400"/>
            </a:xfrm>
            <a:prstGeom prst="rect">
              <a:avLst/>
            </a:prstGeom>
          </p:spPr>
        </p:pic>
      </p:grpSp>
    </p:spTree>
    <p:extLst>
      <p:ext uri="{BB962C8B-B14F-4D97-AF65-F5344CB8AC3E}">
        <p14:creationId xmlns:p14="http://schemas.microsoft.com/office/powerpoint/2010/main" val="246441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Packaged App</a:t>
            </a:r>
            <a:endParaRPr lang="en-US" dirty="0"/>
          </a:p>
        </p:txBody>
      </p:sp>
      <p:sp>
        <p:nvSpPr>
          <p:cNvPr id="3" name="Rounded Rectangle 2"/>
          <p:cNvSpPr/>
          <p:nvPr/>
        </p:nvSpPr>
        <p:spPr>
          <a:xfrm>
            <a:off x="67733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PLAN</a:t>
            </a:r>
            <a:endParaRPr lang="en-US" b="1" dirty="0"/>
          </a:p>
        </p:txBody>
      </p:sp>
      <p:sp>
        <p:nvSpPr>
          <p:cNvPr id="4" name="Rounded Rectangle 3"/>
          <p:cNvSpPr/>
          <p:nvPr/>
        </p:nvSpPr>
        <p:spPr>
          <a:xfrm>
            <a:off x="3731194" y="1384486"/>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DESIGN UI</a:t>
            </a:r>
            <a:endParaRPr lang="en-US" sz="2400" b="1" dirty="0"/>
          </a:p>
        </p:txBody>
      </p:sp>
      <p:sp>
        <p:nvSpPr>
          <p:cNvPr id="5" name="Rounded Rectangle 4"/>
          <p:cNvSpPr/>
          <p:nvPr/>
        </p:nvSpPr>
        <p:spPr>
          <a:xfrm>
            <a:off x="678505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UPDATE MANIFEST</a:t>
            </a:r>
            <a:endParaRPr lang="en-US" sz="2400" b="1" dirty="0"/>
          </a:p>
        </p:txBody>
      </p:sp>
      <p:sp>
        <p:nvSpPr>
          <p:cNvPr id="6" name="Rounded Rectangle 5"/>
          <p:cNvSpPr/>
          <p:nvPr/>
        </p:nvSpPr>
        <p:spPr>
          <a:xfrm>
            <a:off x="6785053"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WRITE CODE</a:t>
            </a:r>
            <a:endParaRPr lang="en-US" sz="2400" b="1" dirty="0"/>
          </a:p>
        </p:txBody>
      </p:sp>
      <p:sp>
        <p:nvSpPr>
          <p:cNvPr id="7" name="Rounded Rectangle 6"/>
          <p:cNvSpPr/>
          <p:nvPr/>
        </p:nvSpPr>
        <p:spPr>
          <a:xfrm>
            <a:off x="3731194" y="3401322"/>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BUILD APP</a:t>
            </a:r>
            <a:endParaRPr lang="en-US" sz="2400" b="1" dirty="0"/>
          </a:p>
        </p:txBody>
      </p:sp>
      <p:sp>
        <p:nvSpPr>
          <p:cNvPr id="8" name="Rounded Rectangle 7"/>
          <p:cNvSpPr/>
          <p:nvPr/>
        </p:nvSpPr>
        <p:spPr>
          <a:xfrm>
            <a:off x="677332"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TEST AND DEBUG</a:t>
            </a:r>
            <a:endParaRPr lang="en-US" sz="2400" b="1" dirty="0"/>
          </a:p>
        </p:txBody>
      </p:sp>
      <p:sp>
        <p:nvSpPr>
          <p:cNvPr id="9" name="Rounded Rectangle 8"/>
          <p:cNvSpPr/>
          <p:nvPr/>
        </p:nvSpPr>
        <p:spPr>
          <a:xfrm>
            <a:off x="677333" y="5418158"/>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PACKAGE</a:t>
            </a:r>
            <a:endParaRPr lang="en-US" sz="2400" b="1" dirty="0"/>
          </a:p>
        </p:txBody>
      </p:sp>
      <p:sp>
        <p:nvSpPr>
          <p:cNvPr id="11" name="Rounded Rectangle 10"/>
          <p:cNvSpPr/>
          <p:nvPr/>
        </p:nvSpPr>
        <p:spPr>
          <a:xfrm>
            <a:off x="6785055" y="5436353"/>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DEPLOY</a:t>
            </a:r>
            <a:endParaRPr lang="en-US" sz="2400" b="1" dirty="0"/>
          </a:p>
        </p:txBody>
      </p:sp>
      <p:grpSp>
        <p:nvGrpSpPr>
          <p:cNvPr id="13" name="Group 12"/>
          <p:cNvGrpSpPr/>
          <p:nvPr/>
        </p:nvGrpSpPr>
        <p:grpSpPr>
          <a:xfrm>
            <a:off x="2181461" y="1495563"/>
            <a:ext cx="860285" cy="914400"/>
            <a:chOff x="2181461" y="1495563"/>
            <a:chExt cx="860285" cy="914400"/>
          </a:xfrm>
          <a:scene3d>
            <a:camera prst="orthographicFront">
              <a:rot lat="0" lon="0" rev="0"/>
            </a:camera>
            <a:lightRig rig="chilly" dir="t">
              <a:rot lat="0" lon="0" rev="18480000"/>
            </a:lightRig>
          </a:scene3d>
        </p:grpSpPr>
        <p:sp>
          <p:nvSpPr>
            <p:cNvPr id="12" name="Rectangle 11"/>
            <p:cNvSpPr/>
            <p:nvPr/>
          </p:nvSpPr>
          <p:spPr>
            <a:xfrm>
              <a:off x="2215580" y="1678675"/>
              <a:ext cx="636803" cy="491506"/>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ffectLst/>
            <a:sp3d prstMaterial="clear">
              <a:bevelT h="63500"/>
            </a:sp3d>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6355" y="1467228"/>
            <a:ext cx="914400" cy="914400"/>
            <a:chOff x="5256355" y="1467228"/>
            <a:chExt cx="914400" cy="914400"/>
          </a:xfrm>
          <a:scene3d>
            <a:camera prst="orthographicFront">
              <a:rot lat="0" lon="0" rev="0"/>
            </a:camera>
            <a:lightRig rig="chilly" dir="t">
              <a:rot lat="0" lon="0" rev="18480000"/>
            </a:lightRig>
          </a:scene3d>
        </p:grpSpPr>
        <p:sp>
          <p:nvSpPr>
            <p:cNvPr id="15" name="Rectangle 14"/>
            <p:cNvSpPr/>
            <p:nvPr/>
          </p:nvSpPr>
          <p:spPr>
            <a:xfrm>
              <a:off x="5307996" y="1518586"/>
              <a:ext cx="813922" cy="81090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a:ln>
              <a:noFill/>
            </a:ln>
            <a:effectLst/>
            <a:sp3d prstMaterial="clear">
              <a:bevelT h="63500"/>
            </a:sp3d>
          </p:spPr>
        </p:pic>
      </p:grpSp>
      <p:grpSp>
        <p:nvGrpSpPr>
          <p:cNvPr id="21" name="Group 20"/>
          <p:cNvGrpSpPr/>
          <p:nvPr/>
        </p:nvGrpSpPr>
        <p:grpSpPr>
          <a:xfrm>
            <a:off x="8334645" y="1463671"/>
            <a:ext cx="914400" cy="914400"/>
            <a:chOff x="8334645" y="1463671"/>
            <a:chExt cx="914400" cy="914400"/>
          </a:xfrm>
          <a:scene3d>
            <a:camera prst="orthographicFront">
              <a:rot lat="0" lon="0" rev="0"/>
            </a:camera>
            <a:lightRig rig="chilly" dir="t">
              <a:rot lat="0" lon="0" rev="18480000"/>
            </a:lightRig>
          </a:scene3d>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a:ln>
              <a:noFill/>
            </a:ln>
            <a:effectLst/>
            <a:sp3d prstMaterial="clear">
              <a:bevelT h="63500"/>
            </a:sp3d>
          </p:spPr>
        </p:pic>
      </p:gr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7076" y="3614164"/>
            <a:ext cx="640080" cy="64008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27" name="Group 26"/>
          <p:cNvGrpSpPr/>
          <p:nvPr/>
        </p:nvGrpSpPr>
        <p:grpSpPr>
          <a:xfrm>
            <a:off x="5322621" y="3536437"/>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35"/>
          <p:cNvGrpSpPr/>
          <p:nvPr/>
        </p:nvGrpSpPr>
        <p:grpSpPr>
          <a:xfrm>
            <a:off x="5256352" y="3477004"/>
            <a:ext cx="914400" cy="914400"/>
            <a:chOff x="5256355" y="3477004"/>
            <a:chExt cx="914400" cy="914400"/>
          </a:xfrm>
          <a:scene3d>
            <a:camera prst="orthographicFront">
              <a:rot lat="0" lon="0" rev="0"/>
            </a:camera>
            <a:lightRig rig="chilly" dir="t">
              <a:rot lat="0" lon="0" rev="18480000"/>
            </a:lightRig>
          </a:scene3d>
        </p:grpSpPr>
        <p:sp>
          <p:nvSpPr>
            <p:cNvPr id="35" name="Oval 34"/>
            <p:cNvSpPr/>
            <p:nvPr/>
          </p:nvSpPr>
          <p:spPr>
            <a:xfrm>
              <a:off x="5575044" y="3796250"/>
              <a:ext cx="275687" cy="275687"/>
            </a:xfrm>
            <a:prstGeom prst="ellipse">
              <a:avLst/>
            </a:prstGeom>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a:ln>
              <a:noFill/>
            </a:ln>
            <a:effectLst/>
            <a:sp3d prstMaterial="clear">
              <a:bevelT h="63500"/>
            </a:sp3d>
          </p:spPr>
        </p:pic>
      </p:gr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15632" y="3492842"/>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46" name="Group 45"/>
          <p:cNvGrpSpPr/>
          <p:nvPr/>
        </p:nvGrpSpPr>
        <p:grpSpPr>
          <a:xfrm>
            <a:off x="2266321" y="5636421"/>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22563" y="5502879"/>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53" name="Group 52"/>
          <p:cNvGrpSpPr/>
          <p:nvPr/>
        </p:nvGrpSpPr>
        <p:grpSpPr>
          <a:xfrm>
            <a:off x="8198073" y="5646493"/>
            <a:ext cx="962084" cy="640080"/>
            <a:chOff x="8198073" y="5646493"/>
            <a:chExt cx="962084" cy="640080"/>
          </a:xfrm>
          <a:scene3d>
            <a:camera prst="orthographicFront">
              <a:rot lat="0" lon="0" rev="0"/>
            </a:camera>
            <a:lightRig rig="chilly" dir="t">
              <a:rot lat="0" lon="0" rev="18480000"/>
            </a:lightRig>
          </a:scene3d>
        </p:grpSpPr>
        <p:sp>
          <p:nvSpPr>
            <p:cNvPr id="52" name="Down Arrow 51"/>
            <p:cNvSpPr/>
            <p:nvPr/>
          </p:nvSpPr>
          <p:spPr>
            <a:xfrm rot="10800000">
              <a:off x="8453433" y="5771967"/>
              <a:ext cx="458879" cy="514606"/>
            </a:xfrm>
            <a:prstGeom prst="downArrow">
              <a:avLst>
                <a:gd name="adj1" fmla="val 50000"/>
                <a:gd name="adj2" fmla="val 58822"/>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a:ln>
              <a:noFill/>
            </a:ln>
            <a:effectLst/>
            <a:sp3d prstMaterial="clear">
              <a:bevelT h="63500"/>
            </a:sp3d>
          </p:spPr>
        </p:pic>
      </p:grpSp>
      <p:grpSp>
        <p:nvGrpSpPr>
          <p:cNvPr id="41" name="Group 40"/>
          <p:cNvGrpSpPr/>
          <p:nvPr/>
        </p:nvGrpSpPr>
        <p:grpSpPr>
          <a:xfrm>
            <a:off x="676693" y="1383443"/>
            <a:ext cx="6492240" cy="2852928"/>
            <a:chOff x="-319660" y="1864051"/>
            <a:chExt cx="6492240" cy="2852928"/>
          </a:xfrm>
        </p:grpSpPr>
        <p:sp>
          <p:nvSpPr>
            <p:cNvPr id="10" name="Rounded Rectangle 9"/>
            <p:cNvSpPr/>
            <p:nvPr/>
          </p:nvSpPr>
          <p:spPr>
            <a:xfrm>
              <a:off x="-319660" y="1864051"/>
              <a:ext cx="6492240" cy="285292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600" b="1" dirty="0" smtClean="0"/>
                <a:t>VALIDATE</a:t>
              </a:r>
              <a:endParaRPr lang="en-US" sz="6600" b="1" dirty="0"/>
            </a:p>
          </p:txBody>
        </p:sp>
        <p:grpSp>
          <p:nvGrpSpPr>
            <p:cNvPr id="39" name="Group 38"/>
            <p:cNvGrpSpPr/>
            <p:nvPr/>
          </p:nvGrpSpPr>
          <p:grpSpPr>
            <a:xfrm>
              <a:off x="3734186" y="2297470"/>
              <a:ext cx="2026895" cy="2029635"/>
              <a:chOff x="-1071256" y="5066353"/>
              <a:chExt cx="914674" cy="915910"/>
            </a:xfrm>
          </p:grpSpPr>
          <p:grpSp>
            <p:nvGrpSpPr>
              <p:cNvPr id="38" name="Group 37"/>
              <p:cNvGrpSpPr/>
              <p:nvPr/>
            </p:nvGrpSpPr>
            <p:grpSpPr>
              <a:xfrm>
                <a:off x="-1046772" y="5170259"/>
                <a:ext cx="890190" cy="812004"/>
                <a:chOff x="5301060" y="5636421"/>
                <a:chExt cx="890190" cy="812004"/>
              </a:xfrm>
            </p:grpSpPr>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47" name="Picture 4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1256" y="5066353"/>
                <a:ext cx="914400" cy="914400"/>
              </a:xfrm>
              <a:prstGeom prst="rect">
                <a:avLst/>
              </a:prstGeom>
            </p:spPr>
          </p:pic>
        </p:grpSp>
      </p:grpSp>
      <p:sp>
        <p:nvSpPr>
          <p:cNvPr id="54" name="Rounded Rectangle 53"/>
          <p:cNvSpPr/>
          <p:nvPr/>
        </p:nvSpPr>
        <p:spPr>
          <a:xfrm>
            <a:off x="7329984" y="259307"/>
            <a:ext cx="4680046" cy="6387152"/>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smtClean="0"/>
              <a:t>Validate with an external program</a:t>
            </a:r>
          </a:p>
        </p:txBody>
      </p:sp>
    </p:spTree>
    <p:extLst>
      <p:ext uri="{BB962C8B-B14F-4D97-AF65-F5344CB8AC3E}">
        <p14:creationId xmlns:p14="http://schemas.microsoft.com/office/powerpoint/2010/main" val="133943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Packaged App</a:t>
            </a:r>
            <a:endParaRPr lang="en-US" dirty="0"/>
          </a:p>
        </p:txBody>
      </p:sp>
      <p:sp>
        <p:nvSpPr>
          <p:cNvPr id="3" name="Rounded Rectangle 2"/>
          <p:cNvSpPr/>
          <p:nvPr/>
        </p:nvSpPr>
        <p:spPr>
          <a:xfrm>
            <a:off x="67733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PLAN</a:t>
            </a:r>
            <a:endParaRPr lang="en-US" b="1" dirty="0"/>
          </a:p>
        </p:txBody>
      </p:sp>
      <p:sp>
        <p:nvSpPr>
          <p:cNvPr id="4" name="Rounded Rectangle 3"/>
          <p:cNvSpPr/>
          <p:nvPr/>
        </p:nvSpPr>
        <p:spPr>
          <a:xfrm>
            <a:off x="3731194" y="1384486"/>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DESIGN UI</a:t>
            </a:r>
            <a:endParaRPr lang="en-US" sz="2400" b="1" dirty="0"/>
          </a:p>
        </p:txBody>
      </p:sp>
      <p:sp>
        <p:nvSpPr>
          <p:cNvPr id="5" name="Rounded Rectangle 4"/>
          <p:cNvSpPr/>
          <p:nvPr/>
        </p:nvSpPr>
        <p:spPr>
          <a:xfrm>
            <a:off x="6785054" y="1384489"/>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UPDATE MANIFEST</a:t>
            </a:r>
            <a:endParaRPr lang="en-US" sz="2400" b="1" dirty="0"/>
          </a:p>
        </p:txBody>
      </p:sp>
      <p:sp>
        <p:nvSpPr>
          <p:cNvPr id="6" name="Rounded Rectangle 5"/>
          <p:cNvSpPr/>
          <p:nvPr/>
        </p:nvSpPr>
        <p:spPr>
          <a:xfrm>
            <a:off x="6785053"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WRITE CODE</a:t>
            </a:r>
            <a:endParaRPr lang="en-US" sz="2400" b="1" dirty="0"/>
          </a:p>
        </p:txBody>
      </p:sp>
      <p:sp>
        <p:nvSpPr>
          <p:cNvPr id="7" name="Rounded Rectangle 6"/>
          <p:cNvSpPr/>
          <p:nvPr/>
        </p:nvSpPr>
        <p:spPr>
          <a:xfrm>
            <a:off x="3731194" y="3401322"/>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BUILD APP</a:t>
            </a:r>
            <a:endParaRPr lang="en-US" sz="2400" b="1" dirty="0"/>
          </a:p>
        </p:txBody>
      </p:sp>
      <p:sp>
        <p:nvSpPr>
          <p:cNvPr id="8" name="Rounded Rectangle 7"/>
          <p:cNvSpPr/>
          <p:nvPr/>
        </p:nvSpPr>
        <p:spPr>
          <a:xfrm>
            <a:off x="677332" y="3401321"/>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TEST AND DEBUG</a:t>
            </a:r>
            <a:endParaRPr lang="en-US" sz="2400" b="1" dirty="0"/>
          </a:p>
        </p:txBody>
      </p:sp>
      <p:sp>
        <p:nvSpPr>
          <p:cNvPr id="9" name="Rounded Rectangle 8"/>
          <p:cNvSpPr/>
          <p:nvPr/>
        </p:nvSpPr>
        <p:spPr>
          <a:xfrm>
            <a:off x="677333" y="5418158"/>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PACKAGE</a:t>
            </a:r>
            <a:endParaRPr lang="en-US" sz="2400" b="1" dirty="0"/>
          </a:p>
        </p:txBody>
      </p:sp>
      <p:sp>
        <p:nvSpPr>
          <p:cNvPr id="10" name="Rounded Rectangle 9"/>
          <p:cNvSpPr/>
          <p:nvPr/>
        </p:nvSpPr>
        <p:spPr>
          <a:xfrm>
            <a:off x="3731194" y="5418157"/>
            <a:ext cx="2488947" cy="1091821"/>
          </a:xfrm>
          <a:prstGeom prst="roundRect">
            <a:avLst/>
          </a:prstGeom>
          <a:ln w="38100">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VALIDATE</a:t>
            </a:r>
            <a:endParaRPr lang="en-US" sz="2400" b="1" dirty="0"/>
          </a:p>
        </p:txBody>
      </p:sp>
      <p:grpSp>
        <p:nvGrpSpPr>
          <p:cNvPr id="13" name="Group 12"/>
          <p:cNvGrpSpPr/>
          <p:nvPr/>
        </p:nvGrpSpPr>
        <p:grpSpPr>
          <a:xfrm>
            <a:off x="2181461" y="1495563"/>
            <a:ext cx="860285" cy="914400"/>
            <a:chOff x="2181461" y="1495563"/>
            <a:chExt cx="860285" cy="914400"/>
          </a:xfrm>
          <a:scene3d>
            <a:camera prst="orthographicFront">
              <a:rot lat="0" lon="0" rev="0"/>
            </a:camera>
            <a:lightRig rig="chilly" dir="t">
              <a:rot lat="0" lon="0" rev="18480000"/>
            </a:lightRig>
          </a:scene3d>
        </p:grpSpPr>
        <p:sp>
          <p:nvSpPr>
            <p:cNvPr id="12" name="Rectangle 11"/>
            <p:cNvSpPr/>
            <p:nvPr/>
          </p:nvSpPr>
          <p:spPr>
            <a:xfrm>
              <a:off x="2215580" y="1678675"/>
              <a:ext cx="636803" cy="491506"/>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ffectLst/>
            <a:sp3d prstMaterial="clear">
              <a:bevelT h="63500"/>
            </a:sp3d>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6355" y="1467228"/>
            <a:ext cx="914400" cy="914400"/>
            <a:chOff x="5256355" y="1467228"/>
            <a:chExt cx="914400" cy="914400"/>
          </a:xfrm>
          <a:scene3d>
            <a:camera prst="orthographicFront">
              <a:rot lat="0" lon="0" rev="0"/>
            </a:camera>
            <a:lightRig rig="chilly" dir="t">
              <a:rot lat="0" lon="0" rev="18480000"/>
            </a:lightRig>
          </a:scene3d>
        </p:grpSpPr>
        <p:sp>
          <p:nvSpPr>
            <p:cNvPr id="15" name="Rectangle 14"/>
            <p:cNvSpPr/>
            <p:nvPr/>
          </p:nvSpPr>
          <p:spPr>
            <a:xfrm>
              <a:off x="5307996" y="1518586"/>
              <a:ext cx="813922" cy="81090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a:ln>
              <a:noFill/>
            </a:ln>
            <a:effectLst/>
            <a:sp3d prstMaterial="clear">
              <a:bevelT h="63500"/>
            </a:sp3d>
          </p:spPr>
        </p:pic>
      </p:grpSp>
      <p:grpSp>
        <p:nvGrpSpPr>
          <p:cNvPr id="21" name="Group 20"/>
          <p:cNvGrpSpPr/>
          <p:nvPr/>
        </p:nvGrpSpPr>
        <p:grpSpPr>
          <a:xfrm>
            <a:off x="8334645" y="1463671"/>
            <a:ext cx="914400" cy="914400"/>
            <a:chOff x="8334645" y="1463671"/>
            <a:chExt cx="914400" cy="914400"/>
          </a:xfrm>
          <a:scene3d>
            <a:camera prst="orthographicFront">
              <a:rot lat="0" lon="0" rev="0"/>
            </a:camera>
            <a:lightRig rig="chilly" dir="t">
              <a:rot lat="0" lon="0" rev="18480000"/>
            </a:lightRig>
          </a:scene3d>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a:effectLst/>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a:ln>
              <a:noFill/>
            </a:ln>
            <a:effectLst/>
            <a:sp3d prstMaterial="clear">
              <a:bevelT h="63500"/>
            </a:sp3d>
          </p:spPr>
        </p:pic>
      </p:gr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7076" y="3614164"/>
            <a:ext cx="640080" cy="64008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27" name="Group 26"/>
          <p:cNvGrpSpPr/>
          <p:nvPr/>
        </p:nvGrpSpPr>
        <p:grpSpPr>
          <a:xfrm>
            <a:off x="5322621" y="3536437"/>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35"/>
          <p:cNvGrpSpPr/>
          <p:nvPr/>
        </p:nvGrpSpPr>
        <p:grpSpPr>
          <a:xfrm>
            <a:off x="5256352" y="3477004"/>
            <a:ext cx="914400" cy="914400"/>
            <a:chOff x="5256355" y="3477004"/>
            <a:chExt cx="914400" cy="914400"/>
          </a:xfrm>
          <a:scene3d>
            <a:camera prst="orthographicFront">
              <a:rot lat="0" lon="0" rev="0"/>
            </a:camera>
            <a:lightRig rig="chilly" dir="t">
              <a:rot lat="0" lon="0" rev="18480000"/>
            </a:lightRig>
          </a:scene3d>
        </p:grpSpPr>
        <p:sp>
          <p:nvSpPr>
            <p:cNvPr id="35" name="Oval 34"/>
            <p:cNvSpPr/>
            <p:nvPr/>
          </p:nvSpPr>
          <p:spPr>
            <a:xfrm>
              <a:off x="5575044" y="3796250"/>
              <a:ext cx="275687" cy="275687"/>
            </a:xfrm>
            <a:prstGeom prst="ellipse">
              <a:avLst/>
            </a:prstGeom>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a:ln>
              <a:noFill/>
            </a:ln>
            <a:effectLst/>
            <a:sp3d prstMaterial="clear">
              <a:bevelT h="63500"/>
            </a:sp3d>
          </p:spPr>
        </p:pic>
      </p:gr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15632" y="3492842"/>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grpSp>
        <p:nvGrpSpPr>
          <p:cNvPr id="46" name="Group 45"/>
          <p:cNvGrpSpPr/>
          <p:nvPr/>
        </p:nvGrpSpPr>
        <p:grpSpPr>
          <a:xfrm>
            <a:off x="2266321" y="5636421"/>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22563" y="5502879"/>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76850" y="5534025"/>
            <a:ext cx="914400" cy="914400"/>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11" name="Rounded Rectangle 10"/>
          <p:cNvSpPr/>
          <p:nvPr/>
        </p:nvSpPr>
        <p:spPr>
          <a:xfrm>
            <a:off x="675842" y="1383219"/>
            <a:ext cx="6492240" cy="2852928"/>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0" b="1" dirty="0" smtClean="0"/>
              <a:t>DEPLOY</a:t>
            </a:r>
            <a:endParaRPr lang="en-US" sz="8000" b="1" dirty="0"/>
          </a:p>
        </p:txBody>
      </p:sp>
      <p:grpSp>
        <p:nvGrpSpPr>
          <p:cNvPr id="53" name="Group 52"/>
          <p:cNvGrpSpPr/>
          <p:nvPr/>
        </p:nvGrpSpPr>
        <p:grpSpPr>
          <a:xfrm>
            <a:off x="4439905" y="1951302"/>
            <a:ext cx="2576181" cy="1713948"/>
            <a:chOff x="8198073" y="5646493"/>
            <a:chExt cx="962084" cy="640080"/>
          </a:xfrm>
        </p:grpSpPr>
        <p:sp>
          <p:nvSpPr>
            <p:cNvPr id="52" name="Down Arrow 51"/>
            <p:cNvSpPr/>
            <p:nvPr/>
          </p:nvSpPr>
          <p:spPr>
            <a:xfrm rot="10800000">
              <a:off x="8453433" y="5771967"/>
              <a:ext cx="458879" cy="514606"/>
            </a:xfrm>
            <a:prstGeom prst="downArrow">
              <a:avLst>
                <a:gd name="adj1" fmla="val 50000"/>
                <a:gd name="adj2" fmla="val 58822"/>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p:spPr>
        </p:pic>
      </p:grpSp>
      <p:sp>
        <p:nvSpPr>
          <p:cNvPr id="54" name="Rounded Rectangle 53"/>
          <p:cNvSpPr/>
          <p:nvPr/>
        </p:nvSpPr>
        <p:spPr>
          <a:xfrm>
            <a:off x="7329984" y="259307"/>
            <a:ext cx="4680046" cy="6387152"/>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600" dirty="0" smtClean="0"/>
              <a:t>Upload to an Online Marketplace</a:t>
            </a:r>
          </a:p>
          <a:p>
            <a:pPr marL="742950" lvl="1" indent="-285750">
              <a:buFont typeface="Arial" panose="020B0604020202020204" pitchFamily="34" charset="0"/>
              <a:buChar char="•"/>
            </a:pPr>
            <a:r>
              <a:rPr lang="en-US" sz="2400" dirty="0" smtClean="0"/>
              <a:t>Microsoft Windows Store</a:t>
            </a:r>
          </a:p>
          <a:p>
            <a:pPr marL="742950" lvl="1" indent="-285750">
              <a:buFont typeface="Arial" panose="020B0604020202020204" pitchFamily="34" charset="0"/>
              <a:buChar char="•"/>
            </a:pPr>
            <a:r>
              <a:rPr lang="en-US" sz="2400" dirty="0" smtClean="0"/>
              <a:t>Apple Store</a:t>
            </a:r>
          </a:p>
          <a:p>
            <a:pPr marL="742950" lvl="1" indent="-285750">
              <a:buFont typeface="Arial" panose="020B0604020202020204" pitchFamily="34" charset="0"/>
              <a:buChar char="•"/>
            </a:pPr>
            <a:r>
              <a:rPr lang="en-US" sz="2400" dirty="0" smtClean="0"/>
              <a:t>Google Play</a:t>
            </a:r>
          </a:p>
        </p:txBody>
      </p:sp>
    </p:spTree>
    <p:extLst>
      <p:ext uri="{BB962C8B-B14F-4D97-AF65-F5344CB8AC3E}">
        <p14:creationId xmlns:p14="http://schemas.microsoft.com/office/powerpoint/2010/main" val="12095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4">
                                            <p:txEl>
                                              <p:pRg st="2" end="2"/>
                                            </p:txEl>
                                          </p:spTgt>
                                        </p:tgtEl>
                                        <p:attrNameLst>
                                          <p:attrName>style.visibility</p:attrName>
                                        </p:attrNameLst>
                                      </p:cBhvr>
                                      <p:to>
                                        <p:strVal val="visible"/>
                                      </p:to>
                                    </p:set>
                                    <p:animEffect transition="in" filter="fade">
                                      <p:cBhvr>
                                        <p:cTn id="15" dur="500"/>
                                        <p:tgtEl>
                                          <p:spTgt spid="5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xEl>
                                              <p:pRg st="3" end="3"/>
                                            </p:txEl>
                                          </p:spTgt>
                                        </p:tgtEl>
                                        <p:attrNameLst>
                                          <p:attrName>style.visibility</p:attrName>
                                        </p:attrNameLst>
                                      </p:cBhvr>
                                      <p:to>
                                        <p:strVal val="visible"/>
                                      </p:to>
                                    </p:set>
                                    <p:animEffect transition="in" filter="fade">
                                      <p:cBhvr>
                                        <p:cTn id="18" dur="500"/>
                                        <p:tgtEl>
                                          <p:spTgt spid="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Metro Style User Interface (UI)</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228" r="11973"/>
          <a:stretch/>
        </p:blipFill>
        <p:spPr>
          <a:xfrm>
            <a:off x="2634018" y="1404938"/>
            <a:ext cx="5172501" cy="5186362"/>
          </a:xfrm>
        </p:spPr>
      </p:pic>
    </p:spTree>
    <p:extLst>
      <p:ext uri="{BB962C8B-B14F-4D97-AF65-F5344CB8AC3E}">
        <p14:creationId xmlns:p14="http://schemas.microsoft.com/office/powerpoint/2010/main" val="319746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883194"/>
              </p:ext>
            </p:extLst>
          </p:nvPr>
        </p:nvGraphicFramePr>
        <p:xfrm>
          <a:off x="677863" y="1460313"/>
          <a:ext cx="10895438" cy="3920125"/>
        </p:xfrm>
        <a:graphic>
          <a:graphicData uri="http://schemas.openxmlformats.org/drawingml/2006/table">
            <a:tbl>
              <a:tblPr firstRow="1" bandRow="1">
                <a:tableStyleId>{5C22544A-7EE6-4342-B048-85BDC9FD1C3A}</a:tableStyleId>
              </a:tblPr>
              <a:tblGrid>
                <a:gridCol w="3894137"/>
                <a:gridCol w="7001301"/>
              </a:tblGrid>
              <a:tr h="367080">
                <a:tc>
                  <a:txBody>
                    <a:bodyPr/>
                    <a:lstStyle/>
                    <a:p>
                      <a:r>
                        <a:rPr lang="en-US" dirty="0" smtClean="0"/>
                        <a:t>Skills and Concepts</a:t>
                      </a:r>
                      <a:endParaRPr lang="en-US" dirty="0"/>
                    </a:p>
                  </a:txBody>
                  <a:tcPr/>
                </a:tc>
                <a:tc>
                  <a:txBody>
                    <a:bodyPr/>
                    <a:lstStyle/>
                    <a:p>
                      <a:r>
                        <a:rPr lang="en-US" dirty="0" smtClean="0"/>
                        <a:t>MTA Exam Objectives</a:t>
                      </a:r>
                      <a:endParaRPr lang="en-US" dirty="0"/>
                    </a:p>
                  </a:txBody>
                  <a:tcPr/>
                </a:tc>
              </a:tr>
              <a:tr h="577056">
                <a:tc>
                  <a:txBody>
                    <a:bodyPr/>
                    <a:lstStyle/>
                    <a:p>
                      <a:r>
                        <a:rPr lang="en-US" dirty="0" smtClean="0"/>
                        <a:t>Understanding Platform Fundamentals</a:t>
                      </a:r>
                      <a:endParaRPr lang="en-US" dirty="0"/>
                    </a:p>
                  </a:txBody>
                  <a:tcPr/>
                </a:tc>
                <a:tc>
                  <a:txBody>
                    <a:bodyPr/>
                    <a:lstStyle/>
                    <a:p>
                      <a:pPr marL="285750" indent="-285750">
                        <a:buFont typeface="Arial" panose="020B0604020202020204" pitchFamily="34" charset="0"/>
                        <a:buChar char="•"/>
                      </a:pPr>
                      <a:r>
                        <a:rPr lang="en-US" dirty="0" smtClean="0"/>
                        <a:t>Understand the platform fundamentals. (1.1)</a:t>
                      </a:r>
                      <a:endParaRPr lang="en-US" dirty="0"/>
                    </a:p>
                  </a:txBody>
                  <a:tcPr/>
                </a:tc>
              </a:tr>
              <a:tr h="577056">
                <a:tc>
                  <a:txBody>
                    <a:bodyPr/>
                    <a:lstStyle/>
                    <a:p>
                      <a:r>
                        <a:rPr lang="en-US" dirty="0" smtClean="0"/>
                        <a:t>Understanding and Managing Application</a:t>
                      </a:r>
                      <a:endParaRPr lang="en-US" dirty="0"/>
                    </a:p>
                  </a:txBody>
                  <a:tcPr/>
                </a:tc>
                <a:tc>
                  <a:txBody>
                    <a:bodyPr/>
                    <a:lstStyle/>
                    <a:p>
                      <a:pPr marL="285750" indent="-285750">
                        <a:buFont typeface="Arial" panose="020B0604020202020204" pitchFamily="34" charset="0"/>
                        <a:buChar char="•"/>
                      </a:pPr>
                      <a:r>
                        <a:rPr lang="en-US" dirty="0" smtClean="0"/>
                        <a:t>States Manage the state of an application. (1.2)</a:t>
                      </a:r>
                      <a:endParaRPr lang="en-US" dirty="0"/>
                    </a:p>
                  </a:txBody>
                  <a:tcPr/>
                </a:tc>
              </a:tr>
              <a:tr h="905131">
                <a:tc>
                  <a:txBody>
                    <a:bodyPr/>
                    <a:lstStyle/>
                    <a:p>
                      <a:r>
                        <a:rPr lang="en-US" dirty="0" smtClean="0"/>
                        <a:t>Understanding Touch Interfaces and Gestures</a:t>
                      </a:r>
                      <a:endParaRPr lang="en-US" dirty="0"/>
                    </a:p>
                  </a:txBody>
                  <a:tcPr/>
                </a:tc>
                <a:tc>
                  <a:txBody>
                    <a:bodyPr/>
                    <a:lstStyle/>
                    <a:p>
                      <a:pPr marL="285750" indent="-285750">
                        <a:buFont typeface="Arial" panose="020B0604020202020204" pitchFamily="34" charset="0"/>
                        <a:buChar char="•"/>
                      </a:pPr>
                      <a:r>
                        <a:rPr lang="en-US" dirty="0" smtClean="0"/>
                        <a:t>Understand the platform fundamentals. (1.1)</a:t>
                      </a:r>
                    </a:p>
                    <a:p>
                      <a:pPr marL="285750" indent="-285750">
                        <a:buFont typeface="Arial" panose="020B0604020202020204" pitchFamily="34" charset="0"/>
                        <a:buChar char="•"/>
                      </a:pPr>
                      <a:r>
                        <a:rPr lang="en-US" dirty="0" smtClean="0"/>
                        <a:t>Debug and test an HTML5-based touch-enabled application. (1.3)</a:t>
                      </a:r>
                      <a:endParaRPr lang="en-US" dirty="0"/>
                    </a:p>
                  </a:txBody>
                  <a:tcPr/>
                </a:tc>
              </a:tr>
              <a:tr h="633592">
                <a:tc>
                  <a:txBody>
                    <a:bodyPr/>
                    <a:lstStyle/>
                    <a:p>
                      <a:r>
                        <a:rPr lang="en-US" dirty="0" smtClean="0"/>
                        <a:t>Debugging and Testing HTML5 Apps</a:t>
                      </a:r>
                      <a:endParaRPr lang="en-US" dirty="0"/>
                    </a:p>
                  </a:txBody>
                  <a:tcPr/>
                </a:tc>
                <a:tc>
                  <a:txBody>
                    <a:bodyPr/>
                    <a:lstStyle/>
                    <a:p>
                      <a:pPr marL="285750" indent="-285750">
                        <a:buFont typeface="Arial" panose="020B0604020202020204" pitchFamily="34" charset="0"/>
                        <a:buChar char="•"/>
                      </a:pPr>
                      <a:r>
                        <a:rPr lang="en-US" dirty="0" smtClean="0"/>
                        <a:t>Debug and test an HTML5-based touch-enabled application. (1.3)</a:t>
                      </a:r>
                      <a:endParaRPr lang="en-US" dirty="0"/>
                    </a:p>
                  </a:txBody>
                  <a:tcPr/>
                </a:tc>
              </a:tr>
              <a:tr h="734162">
                <a:tc>
                  <a:txBody>
                    <a:bodyPr/>
                    <a:lstStyle/>
                    <a:p>
                      <a:r>
                        <a:rPr lang="en-US" dirty="0" smtClean="0"/>
                        <a:t>Publishing an Application to a Store</a:t>
                      </a:r>
                      <a:endParaRPr lang="en-US" dirty="0"/>
                    </a:p>
                  </a:txBody>
                  <a:tcPr/>
                </a:tc>
                <a:tc>
                  <a:txBody>
                    <a:bodyPr/>
                    <a:lstStyle/>
                    <a:p>
                      <a:pPr marL="285750" indent="-285750">
                        <a:buFont typeface="Arial" panose="020B0604020202020204" pitchFamily="34" charset="0"/>
                        <a:buChar char="•"/>
                      </a:pPr>
                      <a:r>
                        <a:rPr lang="en-US" dirty="0" smtClean="0"/>
                        <a:t>Publish an application to a store. (1.4)</a:t>
                      </a:r>
                      <a:endParaRPr lang="en-US" dirty="0"/>
                    </a:p>
                  </a:txBody>
                  <a:tcPr/>
                </a:tc>
              </a:tr>
            </a:tbl>
          </a:graphicData>
        </a:graphic>
      </p:graphicFrame>
    </p:spTree>
    <p:extLst>
      <p:ext uri="{BB962C8B-B14F-4D97-AF65-F5344CB8AC3E}">
        <p14:creationId xmlns:p14="http://schemas.microsoft.com/office/powerpoint/2010/main" val="2584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idx="1"/>
          </p:nvPr>
        </p:nvSpPr>
        <p:spPr/>
        <p:txBody>
          <a:bodyPr>
            <a:normAutofit/>
          </a:bodyPr>
          <a:lstStyle/>
          <a:p>
            <a:r>
              <a:rPr lang="en-US" sz="2800" dirty="0" smtClean="0"/>
              <a:t>Designed </a:t>
            </a:r>
            <a:r>
              <a:rPr lang="en-US" sz="2800" dirty="0"/>
              <a:t>for HTML and Extensible Markup Language (XML) </a:t>
            </a:r>
          </a:p>
          <a:p>
            <a:r>
              <a:rPr lang="en-US" sz="2800" dirty="0" smtClean="0"/>
              <a:t>Allows </a:t>
            </a:r>
            <a:r>
              <a:rPr lang="en-US" sz="2800" dirty="0"/>
              <a:t>programs and scripts to update content, structure, and styles on the fly </a:t>
            </a:r>
          </a:p>
          <a:p>
            <a:r>
              <a:rPr lang="en-US" sz="2800" dirty="0" smtClean="0"/>
              <a:t>Is </a:t>
            </a:r>
            <a:r>
              <a:rPr lang="en-US" sz="2800" dirty="0"/>
              <a:t>neither HTML nor JavaScript—it’s an API— but ties them together</a:t>
            </a:r>
          </a:p>
        </p:txBody>
      </p:sp>
    </p:spTree>
    <p:extLst>
      <p:ext uri="{BB962C8B-B14F-4D97-AF65-F5344CB8AC3E}">
        <p14:creationId xmlns:p14="http://schemas.microsoft.com/office/powerpoint/2010/main" val="200106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 Example</a:t>
            </a:r>
            <a:endParaRPr lang="en-US" dirty="0"/>
          </a:p>
        </p:txBody>
      </p:sp>
      <p:sp>
        <p:nvSpPr>
          <p:cNvPr id="4" name="Rounded Rectangle 3"/>
          <p:cNvSpPr/>
          <p:nvPr/>
        </p:nvSpPr>
        <p:spPr>
          <a:xfrm>
            <a:off x="4851527" y="1384489"/>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Object</a:t>
            </a:r>
            <a:endParaRPr lang="en-US" b="1" dirty="0"/>
          </a:p>
        </p:txBody>
      </p:sp>
      <p:sp>
        <p:nvSpPr>
          <p:cNvPr id="5" name="Rounded Rectangle 4"/>
          <p:cNvSpPr/>
          <p:nvPr/>
        </p:nvSpPr>
        <p:spPr>
          <a:xfrm>
            <a:off x="3274373" y="3239827"/>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Attribute</a:t>
            </a:r>
            <a:endParaRPr lang="en-US" b="1" dirty="0"/>
          </a:p>
        </p:txBody>
      </p:sp>
      <p:sp>
        <p:nvSpPr>
          <p:cNvPr id="6" name="Rounded Rectangle 5"/>
          <p:cNvSpPr/>
          <p:nvPr/>
        </p:nvSpPr>
        <p:spPr>
          <a:xfrm>
            <a:off x="6220141" y="3251199"/>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Object</a:t>
            </a:r>
            <a:endParaRPr lang="en-US" b="1" dirty="0"/>
          </a:p>
        </p:txBody>
      </p:sp>
      <p:sp>
        <p:nvSpPr>
          <p:cNvPr id="7" name="Rounded Rectangle 6"/>
          <p:cNvSpPr/>
          <p:nvPr/>
        </p:nvSpPr>
        <p:spPr>
          <a:xfrm>
            <a:off x="8029528" y="5276372"/>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Attribute</a:t>
            </a:r>
            <a:endParaRPr lang="en-US" b="1" dirty="0"/>
          </a:p>
        </p:txBody>
      </p:sp>
      <p:sp>
        <p:nvSpPr>
          <p:cNvPr id="8" name="Rounded Rectangle 7"/>
          <p:cNvSpPr/>
          <p:nvPr/>
        </p:nvSpPr>
        <p:spPr>
          <a:xfrm>
            <a:off x="1803684" y="5276372"/>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Text</a:t>
            </a:r>
            <a:endParaRPr lang="en-US" b="1" dirty="0"/>
          </a:p>
        </p:txBody>
      </p:sp>
      <p:sp>
        <p:nvSpPr>
          <p:cNvPr id="9" name="Rounded Rectangle 8"/>
          <p:cNvSpPr/>
          <p:nvPr/>
        </p:nvSpPr>
        <p:spPr>
          <a:xfrm>
            <a:off x="4749452" y="5276372"/>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Text</a:t>
            </a:r>
            <a:endParaRPr lang="en-US" b="1" dirty="0"/>
          </a:p>
        </p:txBody>
      </p:sp>
      <p:cxnSp>
        <p:nvCxnSpPr>
          <p:cNvPr id="11" name="Straight Arrow Connector 10"/>
          <p:cNvCxnSpPr>
            <a:stCxn id="4" idx="2"/>
            <a:endCxn id="5" idx="0"/>
          </p:cNvCxnSpPr>
          <p:nvPr/>
        </p:nvCxnSpPr>
        <p:spPr>
          <a:xfrm flipH="1">
            <a:off x="4518847" y="2476310"/>
            <a:ext cx="1577154" cy="763517"/>
          </a:xfrm>
          <a:prstGeom prst="straightConnector1">
            <a:avLst/>
          </a:prstGeom>
          <a:ln w="381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6096001" y="2476310"/>
            <a:ext cx="1368614" cy="774889"/>
          </a:xfrm>
          <a:prstGeom prst="straightConnector1">
            <a:avLst/>
          </a:prstGeom>
          <a:ln w="381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flipH="1">
            <a:off x="3048158" y="4331648"/>
            <a:ext cx="1470689" cy="944724"/>
          </a:xfrm>
          <a:prstGeom prst="straightConnector1">
            <a:avLst/>
          </a:prstGeom>
          <a:ln w="381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4518847" y="4331648"/>
            <a:ext cx="1475079" cy="944724"/>
          </a:xfrm>
          <a:prstGeom prst="straightConnector1">
            <a:avLst/>
          </a:prstGeom>
          <a:ln w="381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7" idx="0"/>
          </p:cNvCxnSpPr>
          <p:nvPr/>
        </p:nvCxnSpPr>
        <p:spPr>
          <a:xfrm>
            <a:off x="7464615" y="4343020"/>
            <a:ext cx="1809387" cy="933352"/>
          </a:xfrm>
          <a:prstGeom prst="straightConnector1">
            <a:avLst/>
          </a:prstGeom>
          <a:ln w="38100">
            <a:solidFill>
              <a:srgbClr val="688E1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73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Terms and Concepts</a:t>
            </a:r>
          </a:p>
        </p:txBody>
      </p:sp>
      <p:sp>
        <p:nvSpPr>
          <p:cNvPr id="3" name="Content Placeholder 2"/>
          <p:cNvSpPr>
            <a:spLocks noGrp="1"/>
          </p:cNvSpPr>
          <p:nvPr>
            <p:ph idx="1"/>
          </p:nvPr>
        </p:nvSpPr>
        <p:spPr/>
        <p:txBody>
          <a:bodyPr>
            <a:normAutofit/>
          </a:bodyPr>
          <a:lstStyle/>
          <a:p>
            <a:r>
              <a:rPr lang="en-US" sz="2800" dirty="0"/>
              <a:t>The </a:t>
            </a:r>
            <a:r>
              <a:rPr lang="en-US" sz="2800" b="1" dirty="0"/>
              <a:t>host </a:t>
            </a:r>
            <a:r>
              <a:rPr lang="en-US" sz="2800" b="1" dirty="0" smtClean="0"/>
              <a:t>process</a:t>
            </a:r>
            <a:r>
              <a:rPr lang="en-US" sz="2800" dirty="0" smtClean="0"/>
              <a:t> </a:t>
            </a:r>
            <a:r>
              <a:rPr lang="en-US" sz="2800" dirty="0"/>
              <a:t>a runtime host in the operating system that controls the overall executive of the browser. </a:t>
            </a:r>
          </a:p>
          <a:p>
            <a:r>
              <a:rPr lang="en-US" sz="2800" dirty="0" smtClean="0"/>
              <a:t>The </a:t>
            </a:r>
            <a:r>
              <a:rPr lang="en-US" sz="2800" b="1" dirty="0"/>
              <a:t>app </a:t>
            </a:r>
            <a:r>
              <a:rPr lang="en-US" sz="2800" b="1" dirty="0" smtClean="0"/>
              <a:t>package </a:t>
            </a:r>
            <a:r>
              <a:rPr lang="en-US" sz="2800" dirty="0" smtClean="0"/>
              <a:t>is </a:t>
            </a:r>
            <a:r>
              <a:rPr lang="en-US" sz="2800" dirty="0"/>
              <a:t>a file that contains an app’s files and folders; created for ease of distribution and deployment.</a:t>
            </a:r>
          </a:p>
        </p:txBody>
      </p:sp>
    </p:spTree>
    <p:extLst>
      <p:ext uri="{BB962C8B-B14F-4D97-AF65-F5344CB8AC3E}">
        <p14:creationId xmlns:p14="http://schemas.microsoft.com/office/powerpoint/2010/main" val="209823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Terms and Concepts</a:t>
            </a:r>
          </a:p>
        </p:txBody>
      </p:sp>
      <p:sp>
        <p:nvSpPr>
          <p:cNvPr id="3" name="Content Placeholder 2"/>
          <p:cNvSpPr>
            <a:spLocks noGrp="1"/>
          </p:cNvSpPr>
          <p:nvPr>
            <p:ph idx="1"/>
          </p:nvPr>
        </p:nvSpPr>
        <p:spPr/>
        <p:txBody>
          <a:bodyPr>
            <a:normAutofit/>
          </a:bodyPr>
          <a:lstStyle/>
          <a:p>
            <a:r>
              <a:rPr lang="en-US" sz="2800" dirty="0" smtClean="0"/>
              <a:t>An </a:t>
            </a:r>
            <a:r>
              <a:rPr lang="en-US" sz="2800" b="1" dirty="0"/>
              <a:t>app container</a:t>
            </a:r>
            <a:r>
              <a:rPr lang="en-US" sz="2800" dirty="0"/>
              <a:t> is a separate memory space within a system in which an application runs. It prevents corruption of the operating system if the application fails for some reason and enables a user to cleanly uninstall the app. </a:t>
            </a:r>
          </a:p>
          <a:p>
            <a:r>
              <a:rPr lang="en-US" sz="2800" dirty="0" smtClean="0"/>
              <a:t>A </a:t>
            </a:r>
            <a:r>
              <a:rPr lang="en-US" sz="2800" b="1" dirty="0" smtClean="0"/>
              <a:t>namespace</a:t>
            </a:r>
            <a:r>
              <a:rPr lang="en-US" sz="2800" dirty="0" smtClean="0"/>
              <a:t> is </a:t>
            </a:r>
            <a:r>
              <a:rPr lang="en-US" sz="2800" dirty="0"/>
              <a:t>a collection of related objects </a:t>
            </a:r>
            <a:r>
              <a:rPr lang="en-US" sz="2800" dirty="0" smtClean="0"/>
              <a:t/>
            </a:r>
            <a:br>
              <a:rPr lang="en-US" sz="2800" dirty="0" smtClean="0"/>
            </a:br>
            <a:r>
              <a:rPr lang="en-US" sz="2800" dirty="0" smtClean="0"/>
              <a:t>(</a:t>
            </a:r>
            <a:r>
              <a:rPr lang="en-US" sz="2800" dirty="0"/>
              <a:t>pages, code, etc.).</a:t>
            </a:r>
          </a:p>
        </p:txBody>
      </p:sp>
    </p:spTree>
    <p:extLst>
      <p:ext uri="{BB962C8B-B14F-4D97-AF65-F5344CB8AC3E}">
        <p14:creationId xmlns:p14="http://schemas.microsoft.com/office/powerpoint/2010/main" val="35161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Runtime (WinRT)</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a:t>foundation of the Windows 8 operating system </a:t>
            </a:r>
          </a:p>
          <a:p>
            <a:r>
              <a:rPr lang="en-US" sz="2800" dirty="0" smtClean="0"/>
              <a:t>Made </a:t>
            </a:r>
            <a:r>
              <a:rPr lang="en-US" sz="2800" dirty="0"/>
              <a:t>up of layers that provide functionality to Metro style apps and the Windows shell </a:t>
            </a:r>
          </a:p>
          <a:p>
            <a:r>
              <a:rPr lang="en-US" sz="2800" dirty="0" smtClean="0"/>
              <a:t>Provides </a:t>
            </a:r>
            <a:r>
              <a:rPr lang="en-US" sz="2800" dirty="0"/>
              <a:t>functionality to Metro style app</a:t>
            </a:r>
          </a:p>
        </p:txBody>
      </p:sp>
    </p:spTree>
    <p:extLst>
      <p:ext uri="{BB962C8B-B14F-4D97-AF65-F5344CB8AC3E}">
        <p14:creationId xmlns:p14="http://schemas.microsoft.com/office/powerpoint/2010/main" val="370580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Storage Concepts</a:t>
            </a:r>
          </a:p>
        </p:txBody>
      </p:sp>
      <p:sp>
        <p:nvSpPr>
          <p:cNvPr id="3" name="Content Placeholder 2"/>
          <p:cNvSpPr>
            <a:spLocks noGrp="1"/>
          </p:cNvSpPr>
          <p:nvPr>
            <p:ph idx="1"/>
          </p:nvPr>
        </p:nvSpPr>
        <p:spPr/>
        <p:txBody>
          <a:bodyPr>
            <a:normAutofit lnSpcReduction="10000"/>
          </a:bodyPr>
          <a:lstStyle/>
          <a:p>
            <a:r>
              <a:rPr lang="en-US" sz="2800" b="1" dirty="0" smtClean="0"/>
              <a:t>State </a:t>
            </a:r>
            <a:r>
              <a:rPr lang="en-US" sz="2800" b="1" dirty="0"/>
              <a:t>management</a:t>
            </a:r>
            <a:r>
              <a:rPr lang="en-US" sz="2800" dirty="0"/>
              <a:t> is the process of maintaining Web page information during multiple requests for the same or different Web page. </a:t>
            </a:r>
          </a:p>
          <a:p>
            <a:r>
              <a:rPr lang="en-US" sz="2800" b="1" dirty="0" smtClean="0"/>
              <a:t>Session state</a:t>
            </a:r>
            <a:r>
              <a:rPr lang="en-US" sz="2800" dirty="0" smtClean="0"/>
              <a:t> is created </a:t>
            </a:r>
            <a:r>
              <a:rPr lang="en-US" sz="2800" dirty="0"/>
              <a:t>when user first requests access to an application; state ends when the user closes the session. </a:t>
            </a:r>
          </a:p>
          <a:p>
            <a:r>
              <a:rPr lang="en-US" sz="2800" b="1" dirty="0" smtClean="0"/>
              <a:t>Application state</a:t>
            </a:r>
            <a:r>
              <a:rPr lang="en-US" sz="2800" dirty="0" smtClean="0"/>
              <a:t> is created </a:t>
            </a:r>
            <a:r>
              <a:rPr lang="en-US" sz="2800" dirty="0"/>
              <a:t>when browser sends first request for Web page to Web server; ends when the user closes the browser.</a:t>
            </a:r>
          </a:p>
        </p:txBody>
      </p:sp>
    </p:spTree>
    <p:extLst>
      <p:ext uri="{BB962C8B-B14F-4D97-AF65-F5344CB8AC3E}">
        <p14:creationId xmlns:p14="http://schemas.microsoft.com/office/powerpoint/2010/main" val="111627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Storage Concepts</a:t>
            </a:r>
          </a:p>
        </p:txBody>
      </p:sp>
      <p:sp>
        <p:nvSpPr>
          <p:cNvPr id="3" name="Content Placeholder 2"/>
          <p:cNvSpPr>
            <a:spLocks noGrp="1"/>
          </p:cNvSpPr>
          <p:nvPr>
            <p:ph idx="1"/>
          </p:nvPr>
        </p:nvSpPr>
        <p:spPr/>
        <p:txBody>
          <a:bodyPr>
            <a:normAutofit/>
          </a:bodyPr>
          <a:lstStyle/>
          <a:p>
            <a:pPr marL="0" indent="0">
              <a:buNone/>
            </a:pPr>
            <a:r>
              <a:rPr lang="en-US" sz="2800" b="1" dirty="0" smtClean="0"/>
              <a:t>Persistent </a:t>
            </a:r>
            <a:r>
              <a:rPr lang="en-US" sz="2800" b="1" dirty="0"/>
              <a:t>state </a:t>
            </a:r>
            <a:r>
              <a:rPr lang="en-US" sz="2800" b="1" dirty="0" smtClean="0"/>
              <a:t>information</a:t>
            </a:r>
            <a:r>
              <a:rPr lang="en-US" sz="2800" dirty="0" smtClean="0"/>
              <a:t> is </a:t>
            </a:r>
            <a:r>
              <a:rPr lang="en-US" sz="2800" dirty="0"/>
              <a:t>data that an application needs after the session ends. </a:t>
            </a:r>
          </a:p>
          <a:p>
            <a:pPr marL="0" indent="0">
              <a:buNone/>
            </a:pPr>
            <a:r>
              <a:rPr lang="en-US" sz="2800" dirty="0" smtClean="0"/>
              <a:t>Many </a:t>
            </a:r>
            <a:r>
              <a:rPr lang="en-US" sz="2800" dirty="0"/>
              <a:t>Web applications need to store data </a:t>
            </a:r>
            <a:r>
              <a:rPr lang="en-US" sz="2800" dirty="0" smtClean="0"/>
              <a:t/>
            </a:r>
            <a:br>
              <a:rPr lang="en-US" sz="2800" dirty="0" smtClean="0"/>
            </a:br>
            <a:r>
              <a:rPr lang="en-US" sz="2800" dirty="0" smtClean="0"/>
              <a:t>(</a:t>
            </a:r>
            <a:r>
              <a:rPr lang="en-US" sz="2800" dirty="0"/>
              <a:t>make it persistent) so that users can pick up where they left off when they return to the site.</a:t>
            </a:r>
          </a:p>
        </p:txBody>
      </p:sp>
    </p:spTree>
    <p:extLst>
      <p:ext uri="{BB962C8B-B14F-4D97-AF65-F5344CB8AC3E}">
        <p14:creationId xmlns:p14="http://schemas.microsoft.com/office/powerpoint/2010/main" val="27144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t>
            </a:r>
            <a:r>
              <a:rPr lang="en-US" dirty="0" err="1">
                <a:latin typeface="Letter Gothic Std" panose="020B0409020202030304" pitchFamily="49" charset="0"/>
              </a:rPr>
              <a:t>localStorage</a:t>
            </a:r>
            <a:r>
              <a:rPr lang="en-US" dirty="0"/>
              <a:t>, and </a:t>
            </a:r>
            <a:r>
              <a:rPr lang="en-US" dirty="0">
                <a:latin typeface="Letter Gothic Std" panose="020B0409020202030304" pitchFamily="49" charset="0"/>
              </a:rPr>
              <a:t>sessionStorage</a:t>
            </a:r>
          </a:p>
        </p:txBody>
      </p:sp>
      <p:sp>
        <p:nvSpPr>
          <p:cNvPr id="3" name="Content Placeholder 2"/>
          <p:cNvSpPr>
            <a:spLocks noGrp="1"/>
          </p:cNvSpPr>
          <p:nvPr>
            <p:ph idx="1"/>
          </p:nvPr>
        </p:nvSpPr>
        <p:spPr/>
        <p:txBody>
          <a:bodyPr>
            <a:normAutofit fontScale="92500"/>
          </a:bodyPr>
          <a:lstStyle/>
          <a:p>
            <a:r>
              <a:rPr lang="en-US" sz="2800" dirty="0" smtClean="0"/>
              <a:t>Cookies </a:t>
            </a:r>
            <a:r>
              <a:rPr lang="en-US" sz="2800" dirty="0"/>
              <a:t>addressed limitations of HTTP protocol but pose security risk </a:t>
            </a:r>
          </a:p>
          <a:p>
            <a:r>
              <a:rPr lang="en-US" sz="2800" dirty="0" err="1" smtClean="0">
                <a:latin typeface="Letter Gothic Std" panose="020B0409020202030304" pitchFamily="49" charset="0"/>
              </a:rPr>
              <a:t>localStorage</a:t>
            </a:r>
            <a:r>
              <a:rPr lang="en-US" sz="2800" dirty="0" smtClean="0"/>
              <a:t> method allows </a:t>
            </a:r>
            <a:r>
              <a:rPr lang="en-US" sz="2800" dirty="0"/>
              <a:t>users to save larger amounts of data from </a:t>
            </a:r>
            <a:r>
              <a:rPr lang="en-US" sz="2800" dirty="0" smtClean="0"/>
              <a:t>session </a:t>
            </a:r>
            <a:r>
              <a:rPr lang="en-US" sz="2800" dirty="0"/>
              <a:t>to session (persistent data) </a:t>
            </a:r>
          </a:p>
          <a:p>
            <a:pPr lvl="1"/>
            <a:r>
              <a:rPr lang="en-US" sz="2600" dirty="0"/>
              <a:t>    </a:t>
            </a:r>
            <a:r>
              <a:rPr lang="en-US" sz="2600" dirty="0" smtClean="0"/>
              <a:t>No </a:t>
            </a:r>
            <a:r>
              <a:rPr lang="en-US" sz="2600" dirty="0"/>
              <a:t>time limit as to how long the data exists </a:t>
            </a:r>
          </a:p>
          <a:p>
            <a:r>
              <a:rPr lang="en-US" sz="2800" dirty="0" smtClean="0">
                <a:latin typeface="Letter Gothic Std" panose="020B0409020202030304" pitchFamily="49" charset="0"/>
              </a:rPr>
              <a:t>sessionStorage</a:t>
            </a:r>
            <a:r>
              <a:rPr lang="en-US" sz="2800" dirty="0" smtClean="0"/>
              <a:t> method </a:t>
            </a:r>
            <a:r>
              <a:rPr lang="en-US" sz="2800" dirty="0"/>
              <a:t>keeps data only for one session (until the browser is closed) </a:t>
            </a:r>
          </a:p>
          <a:p>
            <a:pPr marL="857250" lvl="1" indent="-457200"/>
            <a:r>
              <a:rPr lang="en-US" sz="2600" dirty="0"/>
              <a:t>    </a:t>
            </a:r>
            <a:r>
              <a:rPr lang="en-US" sz="2600" dirty="0" smtClean="0"/>
              <a:t>Referred </a:t>
            </a:r>
            <a:r>
              <a:rPr lang="en-US" sz="2600" dirty="0"/>
              <a:t>to as “per-tab storage”</a:t>
            </a:r>
          </a:p>
        </p:txBody>
      </p:sp>
    </p:spTree>
    <p:extLst>
      <p:ext uri="{BB962C8B-B14F-4D97-AF65-F5344CB8AC3E}">
        <p14:creationId xmlns:p14="http://schemas.microsoft.com/office/powerpoint/2010/main" val="376081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AppCache</a:t>
            </a:r>
            <a:endParaRPr lang="en-US" dirty="0">
              <a:latin typeface="Letter Gothic Std" panose="020B0409020202030304" pitchFamily="49" charset="0"/>
            </a:endParaRPr>
          </a:p>
        </p:txBody>
      </p:sp>
      <p:sp>
        <p:nvSpPr>
          <p:cNvPr id="3" name="Content Placeholder 2"/>
          <p:cNvSpPr>
            <a:spLocks noGrp="1"/>
          </p:cNvSpPr>
          <p:nvPr>
            <p:ph idx="1"/>
          </p:nvPr>
        </p:nvSpPr>
        <p:spPr/>
        <p:txBody>
          <a:bodyPr>
            <a:normAutofit fontScale="92500" lnSpcReduction="20000"/>
          </a:bodyPr>
          <a:lstStyle/>
          <a:p>
            <a:r>
              <a:rPr lang="en-US" sz="2800" dirty="0" smtClean="0"/>
              <a:t>Application </a:t>
            </a:r>
            <a:r>
              <a:rPr lang="en-US" sz="2800" dirty="0"/>
              <a:t>Cache </a:t>
            </a:r>
          </a:p>
          <a:p>
            <a:r>
              <a:rPr lang="en-US" sz="2800" dirty="0" smtClean="0"/>
              <a:t>Stores </a:t>
            </a:r>
            <a:r>
              <a:rPr lang="en-US" sz="2800" dirty="0"/>
              <a:t>resources like images, HTML pages, CSS files, and JavaScript </a:t>
            </a:r>
          </a:p>
          <a:p>
            <a:r>
              <a:rPr lang="en-US" sz="2800" dirty="0" smtClean="0"/>
              <a:t>Data </a:t>
            </a:r>
            <a:r>
              <a:rPr lang="en-US" sz="2800" dirty="0"/>
              <a:t>would ordinarily be stored on a server</a:t>
            </a:r>
          </a:p>
          <a:p>
            <a:r>
              <a:rPr lang="en-US" sz="2800" dirty="0" smtClean="0"/>
              <a:t>Example </a:t>
            </a:r>
            <a:r>
              <a:rPr lang="en-US" sz="2800" dirty="0"/>
              <a:t>of a cache manifest: </a:t>
            </a:r>
          </a:p>
          <a:p>
            <a:pPr lvl="1"/>
            <a:r>
              <a:rPr lang="en-US" sz="2600" dirty="0"/>
              <a:t>    </a:t>
            </a:r>
            <a:r>
              <a:rPr lang="en-US" sz="2600" dirty="0" smtClean="0"/>
              <a:t>index.html </a:t>
            </a:r>
            <a:endParaRPr lang="en-US" sz="2600" dirty="0"/>
          </a:p>
          <a:p>
            <a:pPr lvl="1"/>
            <a:r>
              <a:rPr lang="en-US" sz="2600" dirty="0"/>
              <a:t>    </a:t>
            </a:r>
            <a:r>
              <a:rPr lang="en-US" sz="2600" dirty="0" smtClean="0"/>
              <a:t>stylesheet.css </a:t>
            </a:r>
            <a:endParaRPr lang="en-US" sz="2600" dirty="0"/>
          </a:p>
          <a:p>
            <a:pPr lvl="1"/>
            <a:r>
              <a:rPr lang="en-US" sz="2600" dirty="0"/>
              <a:t>    </a:t>
            </a:r>
            <a:r>
              <a:rPr lang="en-US" sz="2600" dirty="0" smtClean="0"/>
              <a:t>images/dot.png </a:t>
            </a:r>
            <a:endParaRPr lang="en-US" sz="2600" dirty="0"/>
          </a:p>
          <a:p>
            <a:pPr lvl="1"/>
            <a:r>
              <a:rPr lang="en-US" sz="2600" dirty="0"/>
              <a:t>    </a:t>
            </a:r>
            <a:r>
              <a:rPr lang="en-US" sz="2600" dirty="0" smtClean="0"/>
              <a:t>scripts/main.js</a:t>
            </a:r>
            <a:endParaRPr lang="en-US" sz="2600" dirty="0"/>
          </a:p>
          <a:p>
            <a:endParaRPr lang="en-US" sz="2800" dirty="0"/>
          </a:p>
        </p:txBody>
      </p:sp>
    </p:spTree>
    <p:extLst>
      <p:ext uri="{BB962C8B-B14F-4D97-AF65-F5344CB8AC3E}">
        <p14:creationId xmlns:p14="http://schemas.microsoft.com/office/powerpoint/2010/main" val="392425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Touches and Gestures</a:t>
            </a:r>
          </a:p>
        </p:txBody>
      </p:sp>
      <p:sp>
        <p:nvSpPr>
          <p:cNvPr id="3" name="Content Placeholder 2"/>
          <p:cNvSpPr>
            <a:spLocks noGrp="1"/>
          </p:cNvSpPr>
          <p:nvPr>
            <p:ph idx="1"/>
          </p:nvPr>
        </p:nvSpPr>
        <p:spPr>
          <a:xfrm>
            <a:off x="677333" y="2160589"/>
            <a:ext cx="9776851" cy="3880773"/>
          </a:xfrm>
        </p:spPr>
        <p:txBody>
          <a:bodyPr>
            <a:normAutofit/>
          </a:bodyPr>
          <a:lstStyle/>
          <a:p>
            <a:r>
              <a:rPr lang="en-US" sz="2600" dirty="0" smtClean="0"/>
              <a:t>Any </a:t>
            </a:r>
            <a:r>
              <a:rPr lang="en-US" sz="2600" dirty="0"/>
              <a:t>finger move is a gesture </a:t>
            </a:r>
          </a:p>
          <a:p>
            <a:pPr lvl="1"/>
            <a:r>
              <a:rPr lang="en-US" sz="2400" dirty="0" smtClean="0"/>
              <a:t>Single </a:t>
            </a:r>
            <a:r>
              <a:rPr lang="en-US" sz="2400" dirty="0"/>
              <a:t>finger, one-touch: press, tap, press and hold, slide to pan </a:t>
            </a:r>
          </a:p>
          <a:p>
            <a:pPr lvl="1"/>
            <a:r>
              <a:rPr lang="en-US" sz="2400" dirty="0" smtClean="0"/>
              <a:t>Finger </a:t>
            </a:r>
            <a:r>
              <a:rPr lang="en-US" sz="2400" dirty="0"/>
              <a:t>and a thumb, two-touch: pinch and stretch or a turn to rotate </a:t>
            </a:r>
          </a:p>
          <a:p>
            <a:r>
              <a:rPr lang="en-US" sz="2600" dirty="0" smtClean="0"/>
              <a:t>The </a:t>
            </a:r>
            <a:r>
              <a:rPr lang="en-US" sz="2600" dirty="0"/>
              <a:t>action an application takes in response to a gesture is a touch event </a:t>
            </a:r>
          </a:p>
          <a:p>
            <a:r>
              <a:rPr lang="en-US" sz="2600" dirty="0" smtClean="0"/>
              <a:t>JavaScript </a:t>
            </a:r>
            <a:r>
              <a:rPr lang="en-US" sz="2600" dirty="0"/>
              <a:t>touch events are </a:t>
            </a:r>
            <a:r>
              <a:rPr lang="en-US" sz="2600" dirty="0" smtClean="0"/>
              <a:t/>
            </a:r>
            <a:br>
              <a:rPr lang="en-US" sz="2600" dirty="0" smtClean="0"/>
            </a:br>
            <a:r>
              <a:rPr lang="en-US" sz="2600" dirty="0" err="1" smtClean="0">
                <a:latin typeface="Letter Gothic Std" panose="020B0409020202030304" pitchFamily="49" charset="0"/>
              </a:rPr>
              <a:t>touchstart</a:t>
            </a:r>
            <a:r>
              <a:rPr lang="en-US" sz="2600" dirty="0"/>
              <a:t>, </a:t>
            </a:r>
            <a:r>
              <a:rPr lang="en-US" sz="2600" dirty="0" err="1">
                <a:latin typeface="Letter Gothic Std" panose="020B0409020202030304" pitchFamily="49" charset="0"/>
              </a:rPr>
              <a:t>touchend</a:t>
            </a:r>
            <a:r>
              <a:rPr lang="en-US" sz="2600" dirty="0"/>
              <a:t>, and </a:t>
            </a:r>
            <a:r>
              <a:rPr lang="en-US" sz="2600" dirty="0" err="1">
                <a:latin typeface="Letter Gothic Std" panose="020B0409020202030304" pitchFamily="49" charset="0"/>
              </a:rPr>
              <a:t>touchmove</a:t>
            </a:r>
            <a:endParaRPr lang="en-US" sz="2600" dirty="0">
              <a:latin typeface="Letter Gothic Std" panose="020B0409020202030304" pitchFamily="49" charset="0"/>
            </a:endParaRPr>
          </a:p>
          <a:p>
            <a:endParaRPr lang="en-US" sz="2800" dirty="0"/>
          </a:p>
        </p:txBody>
      </p:sp>
    </p:spTree>
    <p:extLst>
      <p:ext uri="{BB962C8B-B14F-4D97-AF65-F5344CB8AC3E}">
        <p14:creationId xmlns:p14="http://schemas.microsoft.com/office/powerpoint/2010/main" val="393722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HyperText</a:t>
            </a:r>
            <a:r>
              <a:rPr lang="en-US" dirty="0" smtClean="0"/>
              <a:t> Markup Language (HTML)</a:t>
            </a:r>
            <a:endParaRPr lang="en-US" dirty="0"/>
          </a:p>
        </p:txBody>
      </p:sp>
      <p:sp>
        <p:nvSpPr>
          <p:cNvPr id="3" name="Content Placeholder 2"/>
          <p:cNvSpPr>
            <a:spLocks noGrp="1"/>
          </p:cNvSpPr>
          <p:nvPr>
            <p:ph idx="1"/>
          </p:nvPr>
        </p:nvSpPr>
        <p:spPr>
          <a:xfrm>
            <a:off x="677334" y="1596789"/>
            <a:ext cx="5701845" cy="4855104"/>
          </a:xfrm>
        </p:spPr>
        <p:txBody>
          <a:bodyPr>
            <a:noAutofit/>
          </a:bodyPr>
          <a:lstStyle/>
          <a:p>
            <a:r>
              <a:rPr lang="en-US" sz="2800" dirty="0" smtClean="0"/>
              <a:t>HTML 4.01 is the current standard</a:t>
            </a:r>
          </a:p>
          <a:p>
            <a:r>
              <a:rPr lang="en-US" sz="2800" dirty="0" smtClean="0"/>
              <a:t>HTML5 is the current draft standard</a:t>
            </a:r>
          </a:p>
          <a:p>
            <a:r>
              <a:rPr lang="en-US" sz="2800" dirty="0" smtClean="0"/>
              <a:t>HTML5 family includes:</a:t>
            </a:r>
          </a:p>
          <a:p>
            <a:pPr lvl="1"/>
            <a:r>
              <a:rPr lang="en-US" sz="2400" dirty="0" smtClean="0"/>
              <a:t>HTML5</a:t>
            </a:r>
          </a:p>
          <a:p>
            <a:pPr lvl="1"/>
            <a:r>
              <a:rPr lang="en-US" sz="2400" dirty="0" smtClean="0"/>
              <a:t>Cascading Style Sheets v. 3 (CSS3)</a:t>
            </a:r>
          </a:p>
          <a:p>
            <a:pPr lvl="1"/>
            <a:r>
              <a:rPr lang="en-US" sz="2400" dirty="0" smtClean="0"/>
              <a:t>JavaScript (ECMA5)</a:t>
            </a:r>
          </a:p>
          <a:p>
            <a:r>
              <a:rPr lang="en-US" sz="2800" dirty="0" smtClean="0"/>
              <a:t>HTML is NOT </a:t>
            </a:r>
            <a:r>
              <a:rPr lang="en-US" sz="2800" dirty="0" err="1" smtClean="0"/>
              <a:t>HyperText</a:t>
            </a:r>
            <a:r>
              <a:rPr lang="en-US" sz="2800" dirty="0" smtClean="0"/>
              <a:t> Transfer Protocol (HTTP)</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6329" y="331789"/>
            <a:ext cx="365759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9014" y="1579643"/>
            <a:ext cx="2651760" cy="3714640"/>
          </a:xfrm>
          <a:prstGeom prst="rect">
            <a:avLst/>
          </a:prstGeom>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614" y="2985288"/>
            <a:ext cx="259571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45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1000"/>
                            </p:stCondLst>
                            <p:childTnLst>
                              <p:par>
                                <p:cTn id="19" presetID="10" presetClass="entr" presetSubtype="0" fill="hold" nodeType="afterEffect">
                                  <p:stCondLst>
                                    <p:cond delay="100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100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par>
                          <p:cTn id="25" fill="hold">
                            <p:stCondLst>
                              <p:cond delay="2500"/>
                            </p:stCondLst>
                            <p:childTnLst>
                              <p:par>
                                <p:cTn id="26" presetID="10" presetClass="entr" presetSubtype="0" fill="hold" nodeType="afterEffect">
                                  <p:stCondLst>
                                    <p:cond delay="100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10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4000"/>
                            </p:stCondLst>
                            <p:childTnLst>
                              <p:par>
                                <p:cTn id="33" presetID="10" presetClass="entr" presetSubtype="0" fill="hold" nodeType="afterEffect">
                                  <p:stCondLst>
                                    <p:cond delay="100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100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500"/>
                                        <p:tgtEl>
                                          <p:spTgt spid="10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50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Touch-enabled Apps</a:t>
            </a:r>
          </a:p>
        </p:txBody>
      </p:sp>
      <p:sp>
        <p:nvSpPr>
          <p:cNvPr id="3" name="Content Placeholder 2"/>
          <p:cNvSpPr>
            <a:spLocks noGrp="1"/>
          </p:cNvSpPr>
          <p:nvPr>
            <p:ph idx="1"/>
          </p:nvPr>
        </p:nvSpPr>
        <p:spPr>
          <a:xfrm>
            <a:off x="677333" y="1514901"/>
            <a:ext cx="9776851" cy="4526461"/>
          </a:xfrm>
        </p:spPr>
        <p:txBody>
          <a:bodyPr>
            <a:normAutofit fontScale="92500"/>
          </a:bodyPr>
          <a:lstStyle/>
          <a:p>
            <a:r>
              <a:rPr lang="en-US" sz="2600" dirty="0" smtClean="0"/>
              <a:t>Overall </a:t>
            </a:r>
            <a:r>
              <a:rPr lang="en-US" sz="2600" dirty="0"/>
              <a:t>responsiveness and fluidity </a:t>
            </a:r>
          </a:p>
          <a:p>
            <a:r>
              <a:rPr lang="en-US" sz="2600" dirty="0" smtClean="0"/>
              <a:t>Tapping</a:t>
            </a:r>
            <a:r>
              <a:rPr lang="en-US" sz="2600" dirty="0"/>
              <a:t>, pinching, rotating, and other common gestures </a:t>
            </a:r>
          </a:p>
          <a:p>
            <a:r>
              <a:rPr lang="en-US" sz="2600" dirty="0" smtClean="0"/>
              <a:t>Controlled </a:t>
            </a:r>
            <a:r>
              <a:rPr lang="en-US" sz="2600" dirty="0"/>
              <a:t>scrolling </a:t>
            </a:r>
          </a:p>
          <a:p>
            <a:r>
              <a:rPr lang="en-US" sz="2600" dirty="0" smtClean="0"/>
              <a:t>Controlled </a:t>
            </a:r>
            <a:r>
              <a:rPr lang="en-US" sz="2600" dirty="0"/>
              <a:t>panning </a:t>
            </a:r>
          </a:p>
          <a:p>
            <a:r>
              <a:rPr lang="en-US" sz="2600" dirty="0" smtClean="0"/>
              <a:t>Ability </a:t>
            </a:r>
            <a:r>
              <a:rPr lang="en-US" sz="2600" dirty="0"/>
              <a:t>to disabled scrolling and panning </a:t>
            </a:r>
          </a:p>
          <a:p>
            <a:r>
              <a:rPr lang="en-US" sz="2600" dirty="0" smtClean="0"/>
              <a:t>Accuracy </a:t>
            </a:r>
            <a:r>
              <a:rPr lang="en-US" sz="2600" dirty="0"/>
              <a:t>of snap points </a:t>
            </a:r>
          </a:p>
          <a:p>
            <a:r>
              <a:rPr lang="en-US" sz="2600" dirty="0" smtClean="0"/>
              <a:t>Unintended </a:t>
            </a:r>
            <a:r>
              <a:rPr lang="en-US" sz="2600" dirty="0"/>
              <a:t>zooming or scrolling, especially in a </a:t>
            </a:r>
            <a:r>
              <a:rPr lang="en-US" sz="2600" dirty="0" err="1"/>
              <a:t>multitouch</a:t>
            </a:r>
            <a:r>
              <a:rPr lang="en-US" sz="2600" dirty="0"/>
              <a:t> environment </a:t>
            </a:r>
          </a:p>
          <a:p>
            <a:r>
              <a:rPr lang="en-US" sz="2600" dirty="0" smtClean="0"/>
              <a:t>Proper </a:t>
            </a:r>
            <a:r>
              <a:rPr lang="en-US" sz="2600" dirty="0"/>
              <a:t>touch event reaction, especially in a multi-touch environment</a:t>
            </a:r>
          </a:p>
          <a:p>
            <a:endParaRPr lang="en-US" sz="2800" dirty="0"/>
          </a:p>
        </p:txBody>
      </p:sp>
    </p:spTree>
    <p:extLst>
      <p:ext uri="{BB962C8B-B14F-4D97-AF65-F5344CB8AC3E}">
        <p14:creationId xmlns:p14="http://schemas.microsoft.com/office/powerpoint/2010/main" val="328104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a:xfrm>
            <a:off x="677333" y="1514901"/>
            <a:ext cx="8480315" cy="4526461"/>
          </a:xfrm>
        </p:spPr>
        <p:txBody>
          <a:bodyPr>
            <a:normAutofit/>
          </a:bodyPr>
          <a:lstStyle/>
          <a:p>
            <a:r>
              <a:rPr lang="en-US" sz="2800" dirty="0" smtClean="0"/>
              <a:t>Detecting</a:t>
            </a:r>
            <a:r>
              <a:rPr lang="en-US" sz="2800" dirty="0"/>
              <a:t>, finding, and correcting logical or syntactical errors</a:t>
            </a:r>
          </a:p>
          <a:p>
            <a:r>
              <a:rPr lang="en-US" sz="2800" dirty="0" smtClean="0"/>
              <a:t>A </a:t>
            </a:r>
            <a:r>
              <a:rPr lang="en-US" sz="2800" dirty="0"/>
              <a:t>syntax error is a typo in the code or a similar error, which is usually revealed during runtime for interpreted apps. </a:t>
            </a:r>
          </a:p>
          <a:p>
            <a:r>
              <a:rPr lang="en-US" sz="2800" dirty="0" smtClean="0"/>
              <a:t>A </a:t>
            </a:r>
            <a:r>
              <a:rPr lang="en-US" sz="2800" dirty="0"/>
              <a:t>logic error results in the app behaving differently than expected.</a:t>
            </a:r>
          </a:p>
        </p:txBody>
      </p:sp>
    </p:spTree>
    <p:extLst>
      <p:ext uri="{BB962C8B-B14F-4D97-AF65-F5344CB8AC3E}">
        <p14:creationId xmlns:p14="http://schemas.microsoft.com/office/powerpoint/2010/main" val="47178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Code</a:t>
            </a:r>
            <a:endParaRPr lang="en-US" dirty="0"/>
          </a:p>
        </p:txBody>
      </p:sp>
      <p:sp>
        <p:nvSpPr>
          <p:cNvPr id="3" name="Content Placeholder 2"/>
          <p:cNvSpPr>
            <a:spLocks noGrp="1"/>
          </p:cNvSpPr>
          <p:nvPr>
            <p:ph idx="1"/>
          </p:nvPr>
        </p:nvSpPr>
        <p:spPr>
          <a:xfrm>
            <a:off x="677333" y="1514901"/>
            <a:ext cx="8480315" cy="4526461"/>
          </a:xfrm>
        </p:spPr>
        <p:txBody>
          <a:bodyPr>
            <a:normAutofit/>
          </a:bodyPr>
          <a:lstStyle/>
          <a:p>
            <a:r>
              <a:rPr lang="en-US" sz="2800" dirty="0" smtClean="0"/>
              <a:t>Detecting</a:t>
            </a:r>
            <a:r>
              <a:rPr lang="en-US" sz="2800" dirty="0"/>
              <a:t>, finding, and correcting logical or syntactical errors</a:t>
            </a:r>
          </a:p>
          <a:p>
            <a:r>
              <a:rPr lang="en-US" sz="2800" dirty="0" smtClean="0"/>
              <a:t>A </a:t>
            </a:r>
            <a:r>
              <a:rPr lang="en-US" sz="2800" dirty="0"/>
              <a:t>syntax </a:t>
            </a:r>
            <a:r>
              <a:rPr lang="en-US" sz="2800" dirty="0" smtClean="0"/>
              <a:t>error is </a:t>
            </a:r>
            <a:r>
              <a:rPr lang="en-US" sz="2800" dirty="0"/>
              <a:t>a typo in the code or a similar error, which is usually revealed during runtime for interpreted apps. </a:t>
            </a:r>
          </a:p>
          <a:p>
            <a:r>
              <a:rPr lang="en-US" sz="2800" dirty="0" smtClean="0"/>
              <a:t>A </a:t>
            </a:r>
            <a:r>
              <a:rPr lang="en-US" sz="2800" dirty="0"/>
              <a:t>logic error results in the app behaving differently than expected.</a:t>
            </a:r>
          </a:p>
        </p:txBody>
      </p:sp>
    </p:spTree>
    <p:extLst>
      <p:ext uri="{BB962C8B-B14F-4D97-AF65-F5344CB8AC3E}">
        <p14:creationId xmlns:p14="http://schemas.microsoft.com/office/powerpoint/2010/main" val="303806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W3C Markup Validation Service</a:t>
            </a:r>
          </a:p>
        </p:txBody>
      </p:sp>
      <p:sp>
        <p:nvSpPr>
          <p:cNvPr id="3" name="Content Placeholder 2"/>
          <p:cNvSpPr>
            <a:spLocks noGrp="1"/>
          </p:cNvSpPr>
          <p:nvPr>
            <p:ph idx="1"/>
          </p:nvPr>
        </p:nvSpPr>
        <p:spPr>
          <a:xfrm>
            <a:off x="677333" y="1514901"/>
            <a:ext cx="8480315" cy="4526461"/>
          </a:xfrm>
        </p:spPr>
        <p:txBody>
          <a:bodyPr>
            <a:normAutofit/>
          </a:bodyPr>
          <a:lstStyle/>
          <a:p>
            <a:r>
              <a:rPr lang="en-US" sz="2800" dirty="0"/>
              <a:t>Checks HTML documents and reports any errors or problems</a:t>
            </a:r>
          </a:p>
        </p:txBody>
      </p:sp>
    </p:spTree>
    <p:extLst>
      <p:ext uri="{BB962C8B-B14F-4D97-AF65-F5344CB8AC3E}">
        <p14:creationId xmlns:p14="http://schemas.microsoft.com/office/powerpoint/2010/main" val="223143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W3C Markup Validation Service</a:t>
            </a:r>
          </a:p>
        </p:txBody>
      </p:sp>
      <p:sp>
        <p:nvSpPr>
          <p:cNvPr id="3" name="Content Placeholder 2"/>
          <p:cNvSpPr>
            <a:spLocks noGrp="1"/>
          </p:cNvSpPr>
          <p:nvPr>
            <p:ph idx="1"/>
          </p:nvPr>
        </p:nvSpPr>
        <p:spPr>
          <a:xfrm>
            <a:off x="677333" y="1514901"/>
            <a:ext cx="8480315" cy="4526461"/>
          </a:xfrm>
        </p:spPr>
        <p:txBody>
          <a:bodyPr>
            <a:normAutofit/>
          </a:bodyPr>
          <a:lstStyle/>
          <a:p>
            <a:r>
              <a:rPr lang="en-US" sz="2800" dirty="0" smtClean="0"/>
              <a:t>Checks </a:t>
            </a:r>
            <a:r>
              <a:rPr lang="en-US" sz="2800" dirty="0"/>
              <a:t>CSS files and reports any errors or problems</a:t>
            </a:r>
          </a:p>
        </p:txBody>
      </p:sp>
    </p:spTree>
    <p:extLst>
      <p:ext uri="{BB962C8B-B14F-4D97-AF65-F5344CB8AC3E}">
        <p14:creationId xmlns:p14="http://schemas.microsoft.com/office/powerpoint/2010/main" val="19841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App Certification Kit</a:t>
            </a:r>
          </a:p>
        </p:txBody>
      </p:sp>
      <p:sp>
        <p:nvSpPr>
          <p:cNvPr id="3" name="Content Placeholder 2"/>
          <p:cNvSpPr>
            <a:spLocks noGrp="1"/>
          </p:cNvSpPr>
          <p:nvPr>
            <p:ph idx="1"/>
          </p:nvPr>
        </p:nvSpPr>
        <p:spPr>
          <a:xfrm>
            <a:off x="677333" y="1514901"/>
            <a:ext cx="8480315" cy="4526461"/>
          </a:xfrm>
        </p:spPr>
        <p:txBody>
          <a:bodyPr>
            <a:normAutofit/>
          </a:bodyPr>
          <a:lstStyle/>
          <a:p>
            <a:r>
              <a:rPr lang="en-US" sz="2800" dirty="0" smtClean="0"/>
              <a:t>Included </a:t>
            </a:r>
            <a:r>
              <a:rPr lang="en-US" sz="2800" dirty="0"/>
              <a:t>in the Windows Software Development Kit (SDK) </a:t>
            </a:r>
          </a:p>
          <a:p>
            <a:r>
              <a:rPr lang="en-US" sz="2800" dirty="0" smtClean="0"/>
              <a:t>Checks </a:t>
            </a:r>
            <a:r>
              <a:rPr lang="en-US" sz="2800" dirty="0"/>
              <a:t>Metro style apps (Windows 8) that may include HTML5</a:t>
            </a:r>
          </a:p>
          <a:p>
            <a:pPr lvl="1"/>
            <a:r>
              <a:rPr lang="en-US" sz="2600" dirty="0"/>
              <a:t>1. Package and install app locally using an app development tool </a:t>
            </a:r>
          </a:p>
          <a:p>
            <a:pPr lvl="1"/>
            <a:r>
              <a:rPr lang="en-US" sz="2600" dirty="0"/>
              <a:t>2. Use the kit to validate app</a:t>
            </a:r>
          </a:p>
        </p:txBody>
      </p:sp>
    </p:spTree>
    <p:extLst>
      <p:ext uri="{BB962C8B-B14F-4D97-AF65-F5344CB8AC3E}">
        <p14:creationId xmlns:p14="http://schemas.microsoft.com/office/powerpoint/2010/main" val="356707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Publishing to the Windows Store</a:t>
            </a:r>
          </a:p>
        </p:txBody>
      </p:sp>
      <p:sp>
        <p:nvSpPr>
          <p:cNvPr id="3" name="Content Placeholder 2"/>
          <p:cNvSpPr>
            <a:spLocks noGrp="1"/>
          </p:cNvSpPr>
          <p:nvPr>
            <p:ph idx="1"/>
          </p:nvPr>
        </p:nvSpPr>
        <p:spPr>
          <a:xfrm>
            <a:off x="677333" y="1514901"/>
            <a:ext cx="8480315" cy="4526461"/>
          </a:xfrm>
        </p:spPr>
        <p:txBody>
          <a:bodyPr>
            <a:normAutofit/>
          </a:bodyPr>
          <a:lstStyle/>
          <a:p>
            <a:r>
              <a:rPr lang="en-US" sz="2800" dirty="0" smtClean="0"/>
              <a:t>Sign </a:t>
            </a:r>
            <a:r>
              <a:rPr lang="en-US" sz="2800" dirty="0"/>
              <a:t>up and pay for a Windows Store developer account, and reserve a name for your app. </a:t>
            </a:r>
          </a:p>
          <a:p>
            <a:r>
              <a:rPr lang="en-US" sz="2800" dirty="0" smtClean="0"/>
              <a:t>Edit </a:t>
            </a:r>
            <a:r>
              <a:rPr lang="en-US" sz="2800" dirty="0"/>
              <a:t>your app’s manifest file</a:t>
            </a:r>
            <a:r>
              <a:rPr lang="en-US" sz="2800" dirty="0" smtClean="0"/>
              <a:t>.</a:t>
            </a:r>
          </a:p>
          <a:p>
            <a:r>
              <a:rPr lang="en-US" sz="2800" dirty="0" smtClean="0"/>
              <a:t>Go </a:t>
            </a:r>
            <a:r>
              <a:rPr lang="en-US" sz="2800" dirty="0"/>
              <a:t>through the app submission checklist at http://bit.ly/HAPmbk. </a:t>
            </a:r>
          </a:p>
          <a:p>
            <a:r>
              <a:rPr lang="en-US" sz="2800" dirty="0" smtClean="0"/>
              <a:t>Name </a:t>
            </a:r>
            <a:r>
              <a:rPr lang="en-US" sz="2800" dirty="0"/>
              <a:t>your app, set price, indicate release date, assign an age rating, etc.</a:t>
            </a:r>
          </a:p>
        </p:txBody>
      </p:sp>
    </p:spTree>
    <p:extLst>
      <p:ext uri="{BB962C8B-B14F-4D97-AF65-F5344CB8AC3E}">
        <p14:creationId xmlns:p14="http://schemas.microsoft.com/office/powerpoint/2010/main" val="405729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Publishing to the Windows Store</a:t>
            </a:r>
          </a:p>
        </p:txBody>
      </p:sp>
      <p:sp>
        <p:nvSpPr>
          <p:cNvPr id="3" name="Content Placeholder 2"/>
          <p:cNvSpPr>
            <a:spLocks noGrp="1"/>
          </p:cNvSpPr>
          <p:nvPr>
            <p:ph idx="1"/>
          </p:nvPr>
        </p:nvSpPr>
        <p:spPr>
          <a:xfrm>
            <a:off x="677333" y="1514901"/>
            <a:ext cx="8480315" cy="4526461"/>
          </a:xfrm>
        </p:spPr>
        <p:txBody>
          <a:bodyPr>
            <a:normAutofit/>
          </a:bodyPr>
          <a:lstStyle/>
          <a:p>
            <a:r>
              <a:rPr lang="en-US" sz="2800" dirty="0" smtClean="0"/>
              <a:t>Test </a:t>
            </a:r>
            <a:r>
              <a:rPr lang="en-US" sz="2800" dirty="0"/>
              <a:t>app with Windows App Certification Kit </a:t>
            </a:r>
          </a:p>
          <a:p>
            <a:r>
              <a:rPr lang="en-US" sz="2800" dirty="0" smtClean="0"/>
              <a:t>Capture </a:t>
            </a:r>
            <a:r>
              <a:rPr lang="en-US" sz="2800" dirty="0"/>
              <a:t>screen shots of significant or unique features of your app for store listing </a:t>
            </a:r>
          </a:p>
          <a:p>
            <a:r>
              <a:rPr lang="en-US" sz="2800" dirty="0" smtClean="0"/>
              <a:t>Have </a:t>
            </a:r>
            <a:r>
              <a:rPr lang="en-US" sz="2800" dirty="0"/>
              <a:t>other testers or developers test your app on different devices and platforms </a:t>
            </a:r>
          </a:p>
          <a:p>
            <a:r>
              <a:rPr lang="en-US" sz="2800" dirty="0" smtClean="0"/>
              <a:t>Include </a:t>
            </a:r>
            <a:r>
              <a:rPr lang="en-US" sz="2800" dirty="0"/>
              <a:t>a privacy statement</a:t>
            </a:r>
          </a:p>
        </p:txBody>
      </p:sp>
    </p:spTree>
    <p:extLst>
      <p:ext uri="{BB962C8B-B14F-4D97-AF65-F5344CB8AC3E}">
        <p14:creationId xmlns:p14="http://schemas.microsoft.com/office/powerpoint/2010/main" val="190387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to the Windows Store</a:t>
            </a:r>
          </a:p>
        </p:txBody>
      </p:sp>
      <p:sp>
        <p:nvSpPr>
          <p:cNvPr id="3" name="Content Placeholder 2"/>
          <p:cNvSpPr>
            <a:spLocks noGrp="1"/>
          </p:cNvSpPr>
          <p:nvPr>
            <p:ph idx="1"/>
          </p:nvPr>
        </p:nvSpPr>
        <p:spPr>
          <a:xfrm>
            <a:off x="677333" y="1514901"/>
            <a:ext cx="8480315" cy="4526461"/>
          </a:xfrm>
        </p:spPr>
        <p:txBody>
          <a:bodyPr>
            <a:normAutofit/>
          </a:bodyPr>
          <a:lstStyle/>
          <a:p>
            <a:r>
              <a:rPr lang="en-US" sz="2800" dirty="0" smtClean="0"/>
              <a:t>Use </a:t>
            </a:r>
            <a:r>
              <a:rPr lang="en-US" sz="2800" dirty="0"/>
              <a:t>app development tool </a:t>
            </a:r>
            <a:r>
              <a:rPr lang="en-US" sz="2800" dirty="0" smtClean="0"/>
              <a:t>(</a:t>
            </a:r>
            <a:r>
              <a:rPr lang="en-US" sz="2800" dirty="0"/>
              <a:t>such as Visual Studio 12 or </a:t>
            </a:r>
            <a:r>
              <a:rPr lang="en-US" sz="2800" dirty="0" smtClean="0"/>
              <a:t>Visual </a:t>
            </a:r>
            <a:r>
              <a:rPr lang="en-US" sz="2800" dirty="0"/>
              <a:t>Studio 12 Express for Windows 8) </a:t>
            </a:r>
            <a:r>
              <a:rPr lang="en-US" sz="2800" dirty="0" smtClean="0"/>
              <a:t>to </a:t>
            </a:r>
            <a:r>
              <a:rPr lang="en-US" sz="2800" dirty="0"/>
              <a:t>create a final app package </a:t>
            </a:r>
          </a:p>
          <a:p>
            <a:r>
              <a:rPr lang="en-US" sz="2800" dirty="0" smtClean="0"/>
              <a:t>Upload </a:t>
            </a:r>
            <a:r>
              <a:rPr lang="en-US" sz="2800" dirty="0"/>
              <a:t>app package to Windows Store </a:t>
            </a:r>
          </a:p>
          <a:p>
            <a:r>
              <a:rPr lang="en-US" sz="2800" dirty="0" smtClean="0"/>
              <a:t>Wait </a:t>
            </a:r>
            <a:r>
              <a:rPr lang="en-US" sz="2800" dirty="0"/>
              <a:t>for approval from the store</a:t>
            </a:r>
          </a:p>
        </p:txBody>
      </p:sp>
    </p:spTree>
    <p:extLst>
      <p:ext uri="{BB962C8B-B14F-4D97-AF65-F5344CB8AC3E}">
        <p14:creationId xmlns:p14="http://schemas.microsoft.com/office/powerpoint/2010/main" val="309713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677333" y="1228299"/>
            <a:ext cx="8480315" cy="5308979"/>
          </a:xfrm>
        </p:spPr>
        <p:txBody>
          <a:bodyPr>
            <a:normAutofit fontScale="92500" lnSpcReduction="10000"/>
          </a:bodyPr>
          <a:lstStyle/>
          <a:p>
            <a:r>
              <a:rPr lang="en-US" sz="2800" dirty="0" smtClean="0"/>
              <a:t>HTML </a:t>
            </a:r>
            <a:r>
              <a:rPr lang="en-US" sz="2800" dirty="0"/>
              <a:t>4.0 and HTML5 </a:t>
            </a:r>
          </a:p>
          <a:p>
            <a:r>
              <a:rPr lang="en-US" sz="2800" dirty="0" smtClean="0"/>
              <a:t>Web </a:t>
            </a:r>
            <a:r>
              <a:rPr lang="en-US" sz="2800" dirty="0"/>
              <a:t>apps vs. Web-based mobile apps </a:t>
            </a:r>
          </a:p>
          <a:p>
            <a:r>
              <a:rPr lang="en-US" sz="2800" dirty="0" smtClean="0"/>
              <a:t>Creating </a:t>
            </a:r>
            <a:r>
              <a:rPr lang="en-US" sz="2800" dirty="0"/>
              <a:t>a packaged app </a:t>
            </a:r>
          </a:p>
          <a:p>
            <a:r>
              <a:rPr lang="en-US" sz="2800" dirty="0" smtClean="0"/>
              <a:t>The </a:t>
            </a:r>
            <a:r>
              <a:rPr lang="en-US" sz="2800" dirty="0"/>
              <a:t>DOM and WinRT </a:t>
            </a:r>
          </a:p>
          <a:p>
            <a:r>
              <a:rPr lang="en-US" sz="2800" dirty="0" smtClean="0"/>
              <a:t>Storage </a:t>
            </a:r>
            <a:endParaRPr lang="en-US" sz="2800" dirty="0"/>
          </a:p>
          <a:p>
            <a:r>
              <a:rPr lang="en-US" sz="2800" dirty="0" smtClean="0"/>
              <a:t>Cookies </a:t>
            </a:r>
            <a:endParaRPr lang="en-US" sz="2800" dirty="0"/>
          </a:p>
          <a:p>
            <a:r>
              <a:rPr lang="en-US" sz="2800" dirty="0" err="1" smtClean="0"/>
              <a:t>AppCache</a:t>
            </a:r>
            <a:r>
              <a:rPr lang="en-US" sz="2800" dirty="0" smtClean="0"/>
              <a:t> </a:t>
            </a:r>
            <a:endParaRPr lang="en-US" sz="2800" dirty="0"/>
          </a:p>
          <a:p>
            <a:r>
              <a:rPr lang="en-US" sz="2800" dirty="0" err="1" smtClean="0">
                <a:latin typeface="Letter Gothic Std" panose="020B0409020202030304" pitchFamily="49" charset="0"/>
              </a:rPr>
              <a:t>localStorage</a:t>
            </a:r>
            <a:r>
              <a:rPr lang="en-US" sz="2800" dirty="0" smtClean="0"/>
              <a:t> </a:t>
            </a:r>
            <a:r>
              <a:rPr lang="en-US" sz="2800" dirty="0"/>
              <a:t>and </a:t>
            </a:r>
            <a:r>
              <a:rPr lang="en-US" sz="2800" dirty="0">
                <a:latin typeface="Letter Gothic Std" panose="020B0409020202030304" pitchFamily="49" charset="0"/>
              </a:rPr>
              <a:t>sessionStorage </a:t>
            </a:r>
          </a:p>
          <a:p>
            <a:r>
              <a:rPr lang="en-US" sz="2800" dirty="0" smtClean="0"/>
              <a:t>Touches </a:t>
            </a:r>
            <a:r>
              <a:rPr lang="en-US" sz="2800" dirty="0"/>
              <a:t>and gestures </a:t>
            </a:r>
          </a:p>
          <a:p>
            <a:r>
              <a:rPr lang="en-US" sz="2800" dirty="0" smtClean="0"/>
              <a:t>Debugging </a:t>
            </a:r>
            <a:r>
              <a:rPr lang="en-US" sz="2800" dirty="0"/>
              <a:t>and validation </a:t>
            </a:r>
          </a:p>
          <a:p>
            <a:r>
              <a:rPr lang="en-US" sz="2800" dirty="0" smtClean="0"/>
              <a:t>Publishing </a:t>
            </a:r>
            <a:r>
              <a:rPr lang="en-US" sz="2800" dirty="0"/>
              <a:t>an app</a:t>
            </a:r>
          </a:p>
        </p:txBody>
      </p:sp>
    </p:spTree>
    <p:extLst>
      <p:ext uri="{BB962C8B-B14F-4D97-AF65-F5344CB8AC3E}">
        <p14:creationId xmlns:p14="http://schemas.microsoft.com/office/powerpoint/2010/main" val="131950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 of HTML5</a:t>
            </a:r>
            <a:endParaRPr lang="en-US" dirty="0"/>
          </a:p>
        </p:txBody>
      </p:sp>
      <p:sp>
        <p:nvSpPr>
          <p:cNvPr id="3" name="Content Placeholder 2"/>
          <p:cNvSpPr>
            <a:spLocks noGrp="1"/>
          </p:cNvSpPr>
          <p:nvPr>
            <p:ph idx="1"/>
          </p:nvPr>
        </p:nvSpPr>
        <p:spPr>
          <a:xfrm>
            <a:off x="677334" y="1405719"/>
            <a:ext cx="8998929" cy="5186150"/>
          </a:xfrm>
        </p:spPr>
        <p:txBody>
          <a:bodyPr>
            <a:normAutofit/>
          </a:bodyPr>
          <a:lstStyle/>
          <a:p>
            <a:r>
              <a:rPr lang="en-US" sz="2800" b="1" dirty="0"/>
              <a:t>Audio and video tags</a:t>
            </a:r>
            <a:r>
              <a:rPr lang="en-US" sz="2800" b="1" dirty="0" smtClean="0"/>
              <a:t>:</a:t>
            </a:r>
            <a:r>
              <a:rPr lang="en-US" sz="2800" dirty="0" smtClean="0"/>
              <a:t> Embeds </a:t>
            </a:r>
            <a:r>
              <a:rPr lang="en-US" sz="2800" dirty="0"/>
              <a:t>audio and video multimedia using the HTML5 markup tags </a:t>
            </a:r>
            <a:r>
              <a:rPr lang="en-US" sz="2800" dirty="0" smtClean="0"/>
              <a:t/>
            </a:r>
            <a:br>
              <a:rPr lang="en-US" sz="2800" dirty="0" smtClean="0"/>
            </a:br>
            <a:r>
              <a:rPr lang="en-US" sz="2800" dirty="0" smtClean="0"/>
              <a:t>&lt;</a:t>
            </a:r>
            <a:r>
              <a:rPr lang="en-US" sz="2800" dirty="0"/>
              <a:t>audio&gt; and &lt;video&gt; </a:t>
            </a:r>
          </a:p>
          <a:p>
            <a:r>
              <a:rPr lang="en-US" sz="2800" b="1" dirty="0"/>
              <a:t>Canvas</a:t>
            </a:r>
            <a:r>
              <a:rPr lang="en-US" sz="2800" b="1" dirty="0" smtClean="0"/>
              <a:t>:</a:t>
            </a:r>
            <a:r>
              <a:rPr lang="en-US" sz="2800" dirty="0" smtClean="0"/>
              <a:t> An </a:t>
            </a:r>
            <a:r>
              <a:rPr lang="en-US" sz="2800" dirty="0"/>
              <a:t>HTML5 element that creates a container for graphics, and uses JavaScript to draw the graphics as needed </a:t>
            </a:r>
          </a:p>
          <a:p>
            <a:r>
              <a:rPr lang="en-US" sz="2800" b="1" dirty="0"/>
              <a:t>Media </a:t>
            </a:r>
            <a:r>
              <a:rPr lang="en-US" sz="2800" b="1" dirty="0" smtClean="0"/>
              <a:t>Queries:</a:t>
            </a:r>
            <a:r>
              <a:rPr lang="en-US" sz="2800" dirty="0" smtClean="0"/>
              <a:t> A </a:t>
            </a:r>
            <a:r>
              <a:rPr lang="en-US" sz="2800" dirty="0"/>
              <a:t>CSS3 feature that detects the user’s type of screen and sizes the output accordingly</a:t>
            </a:r>
          </a:p>
        </p:txBody>
      </p:sp>
    </p:spTree>
    <p:extLst>
      <p:ext uri="{BB962C8B-B14F-4D97-AF65-F5344CB8AC3E}">
        <p14:creationId xmlns:p14="http://schemas.microsoft.com/office/powerpoint/2010/main" val="13827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smtClean="0"/>
              <a:t>HTML is </a:t>
            </a:r>
            <a:r>
              <a:rPr lang="en-US" sz="3600" dirty="0"/>
              <a:t>a </a:t>
            </a:r>
            <a:r>
              <a:rPr lang="en-US" sz="3600" dirty="0" smtClean="0"/>
              <a:t>______</a:t>
            </a:r>
            <a:r>
              <a:rPr lang="en-US" sz="3600" dirty="0"/>
              <a:t>_</a:t>
            </a:r>
            <a:r>
              <a:rPr lang="en-US" sz="3600" dirty="0" smtClean="0"/>
              <a:t>__ </a:t>
            </a:r>
            <a:r>
              <a:rPr lang="en-US" sz="3600" dirty="0"/>
              <a:t>language, not a programming language, which means HTML uses markup tags such as &lt;body&gt; and &lt;h1&gt; to describe parts of a Web page.</a:t>
            </a:r>
          </a:p>
        </p:txBody>
      </p:sp>
      <p:sp>
        <p:nvSpPr>
          <p:cNvPr id="4" name="TextBox 3"/>
          <p:cNvSpPr txBox="1"/>
          <p:nvPr/>
        </p:nvSpPr>
        <p:spPr>
          <a:xfrm>
            <a:off x="2906952" y="2720769"/>
            <a:ext cx="2047164" cy="646331"/>
          </a:xfrm>
          <a:prstGeom prst="rect">
            <a:avLst/>
          </a:prstGeom>
          <a:noFill/>
        </p:spPr>
        <p:txBody>
          <a:bodyPr wrap="square" rtlCol="0">
            <a:spAutoFit/>
          </a:bodyPr>
          <a:lstStyle/>
          <a:p>
            <a:r>
              <a:rPr lang="en-US" sz="3600" dirty="0" smtClean="0"/>
              <a:t>markup</a:t>
            </a:r>
            <a:endParaRPr lang="en-US" dirty="0"/>
          </a:p>
        </p:txBody>
      </p:sp>
      <p:sp>
        <p:nvSpPr>
          <p:cNvPr id="5" name="Rectangle 4"/>
          <p:cNvSpPr/>
          <p:nvPr/>
        </p:nvSpPr>
        <p:spPr>
          <a:xfrm>
            <a:off x="2906952" y="2869397"/>
            <a:ext cx="1774230" cy="42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6051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smtClean="0"/>
              <a:t>________________________ defines </a:t>
            </a:r>
            <a:r>
              <a:rPr lang="en-US" sz="3600" dirty="0"/>
              <a:t>styles for HTML in a separate file, so you can easily change fonts, font sizes, and other attributes.</a:t>
            </a:r>
          </a:p>
        </p:txBody>
      </p:sp>
      <p:sp>
        <p:nvSpPr>
          <p:cNvPr id="4" name="TextBox 3"/>
          <p:cNvSpPr txBox="1"/>
          <p:nvPr/>
        </p:nvSpPr>
        <p:spPr>
          <a:xfrm>
            <a:off x="815926" y="2715159"/>
            <a:ext cx="5462044" cy="646331"/>
          </a:xfrm>
          <a:prstGeom prst="rect">
            <a:avLst/>
          </a:prstGeom>
          <a:noFill/>
        </p:spPr>
        <p:txBody>
          <a:bodyPr wrap="square" rtlCol="0">
            <a:spAutoFit/>
          </a:bodyPr>
          <a:lstStyle/>
          <a:p>
            <a:r>
              <a:rPr lang="en-US" sz="3600" dirty="0" smtClean="0"/>
              <a:t>Cascade Style Sheets (CSS)</a:t>
            </a:r>
            <a:endParaRPr lang="en-US" dirty="0"/>
          </a:p>
        </p:txBody>
      </p:sp>
      <p:sp>
        <p:nvSpPr>
          <p:cNvPr id="5" name="Rectangle 4"/>
          <p:cNvSpPr/>
          <p:nvPr/>
        </p:nvSpPr>
        <p:spPr>
          <a:xfrm>
            <a:off x="815925" y="2793688"/>
            <a:ext cx="5298272" cy="493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84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694199"/>
          </a:xfrm>
        </p:spPr>
        <p:txBody>
          <a:bodyPr anchor="ctr">
            <a:normAutofit/>
          </a:bodyPr>
          <a:lstStyle/>
          <a:p>
            <a:pPr marL="0" indent="0">
              <a:buNone/>
            </a:pPr>
            <a:r>
              <a:rPr lang="en-US" sz="3600" dirty="0"/>
              <a:t>Windows 8 users the </a:t>
            </a:r>
            <a:r>
              <a:rPr lang="en-US" sz="3600" dirty="0" smtClean="0"/>
              <a:t>___________ user </a:t>
            </a:r>
            <a:r>
              <a:rPr lang="en-US" sz="3600" dirty="0"/>
              <a:t>interface (UI).</a:t>
            </a:r>
          </a:p>
        </p:txBody>
      </p:sp>
      <p:sp>
        <p:nvSpPr>
          <p:cNvPr id="4" name="TextBox 3"/>
          <p:cNvSpPr txBox="1"/>
          <p:nvPr/>
        </p:nvSpPr>
        <p:spPr>
          <a:xfrm>
            <a:off x="4880515" y="2961074"/>
            <a:ext cx="2505025" cy="646331"/>
          </a:xfrm>
          <a:prstGeom prst="rect">
            <a:avLst/>
          </a:prstGeom>
          <a:noFill/>
        </p:spPr>
        <p:txBody>
          <a:bodyPr wrap="square" rtlCol="0">
            <a:spAutoFit/>
          </a:bodyPr>
          <a:lstStyle/>
          <a:p>
            <a:r>
              <a:rPr lang="en-US" sz="3600" dirty="0" smtClean="0"/>
              <a:t>Metro Style</a:t>
            </a:r>
            <a:endParaRPr lang="en-US" dirty="0"/>
          </a:p>
        </p:txBody>
      </p:sp>
      <p:sp>
        <p:nvSpPr>
          <p:cNvPr id="5" name="Rectangle 4"/>
          <p:cNvSpPr/>
          <p:nvPr/>
        </p:nvSpPr>
        <p:spPr>
          <a:xfrm>
            <a:off x="4933463" y="3112056"/>
            <a:ext cx="2411778" cy="42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476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The </a:t>
            </a:r>
            <a:r>
              <a:rPr lang="en-US" sz="3600" dirty="0" smtClean="0"/>
              <a:t>______________________</a:t>
            </a:r>
            <a:r>
              <a:rPr lang="en-US" sz="3600" dirty="0"/>
              <a:t>_</a:t>
            </a:r>
            <a:r>
              <a:rPr lang="en-US" sz="3600" dirty="0" smtClean="0"/>
              <a:t>_ </a:t>
            </a:r>
            <a:r>
              <a:rPr lang="en-US" sz="3600" dirty="0"/>
              <a:t>is the foundation of the Windows 8 operating system, and is made up of layers that provide functionality to Metro style apps and the Windows shell.</a:t>
            </a:r>
          </a:p>
        </p:txBody>
      </p:sp>
      <p:sp>
        <p:nvSpPr>
          <p:cNvPr id="4" name="TextBox 3"/>
          <p:cNvSpPr txBox="1"/>
          <p:nvPr/>
        </p:nvSpPr>
        <p:spPr>
          <a:xfrm>
            <a:off x="1630369" y="1962269"/>
            <a:ext cx="5515512" cy="646331"/>
          </a:xfrm>
          <a:prstGeom prst="rect">
            <a:avLst/>
          </a:prstGeom>
          <a:noFill/>
        </p:spPr>
        <p:txBody>
          <a:bodyPr wrap="square" rtlCol="0">
            <a:spAutoFit/>
          </a:bodyPr>
          <a:lstStyle/>
          <a:p>
            <a:r>
              <a:rPr lang="en-US" sz="3600" dirty="0"/>
              <a:t>Windows Runtime (WinRT)</a:t>
            </a:r>
            <a:endParaRPr lang="en-US" dirty="0"/>
          </a:p>
        </p:txBody>
      </p:sp>
      <p:sp>
        <p:nvSpPr>
          <p:cNvPr id="5" name="Rectangle 4"/>
          <p:cNvSpPr/>
          <p:nvPr/>
        </p:nvSpPr>
        <p:spPr>
          <a:xfrm>
            <a:off x="1630368" y="1924793"/>
            <a:ext cx="5388784" cy="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34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smtClean="0"/>
              <a:t>______________</a:t>
            </a:r>
            <a:r>
              <a:rPr lang="en-US" sz="3600" dirty="0"/>
              <a:t>___</a:t>
            </a:r>
            <a:r>
              <a:rPr lang="en-US" sz="3600" dirty="0" smtClean="0"/>
              <a:t>___ </a:t>
            </a:r>
            <a:r>
              <a:rPr lang="en-US" sz="3600" dirty="0"/>
              <a:t>is the process of bundling an application and its various files into an app container, making it easy to distribute and deploy the app. The app package is the result of this process.</a:t>
            </a:r>
          </a:p>
        </p:txBody>
      </p:sp>
      <p:sp>
        <p:nvSpPr>
          <p:cNvPr id="4" name="TextBox 3"/>
          <p:cNvSpPr txBox="1"/>
          <p:nvPr/>
        </p:nvSpPr>
        <p:spPr>
          <a:xfrm>
            <a:off x="800376" y="1967882"/>
            <a:ext cx="4503145" cy="646331"/>
          </a:xfrm>
          <a:prstGeom prst="rect">
            <a:avLst/>
          </a:prstGeom>
          <a:noFill/>
        </p:spPr>
        <p:txBody>
          <a:bodyPr wrap="square" rtlCol="0">
            <a:spAutoFit/>
          </a:bodyPr>
          <a:lstStyle/>
          <a:p>
            <a:r>
              <a:rPr lang="en-US" sz="3600" dirty="0" smtClean="0"/>
              <a:t>Application Packaging</a:t>
            </a:r>
            <a:endParaRPr lang="en-US" dirty="0"/>
          </a:p>
        </p:txBody>
      </p:sp>
      <p:sp>
        <p:nvSpPr>
          <p:cNvPr id="5" name="Rectangle 4"/>
          <p:cNvSpPr/>
          <p:nvPr/>
        </p:nvSpPr>
        <p:spPr>
          <a:xfrm>
            <a:off x="677332" y="1924792"/>
            <a:ext cx="4724038" cy="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45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smtClean="0"/>
              <a:t>The </a:t>
            </a:r>
            <a:r>
              <a:rPr lang="en-US" sz="3600" dirty="0"/>
              <a:t>___________________</a:t>
            </a:r>
            <a:r>
              <a:rPr lang="en-US" sz="3600" dirty="0" smtClean="0"/>
              <a:t> </a:t>
            </a:r>
            <a:r>
              <a:rPr lang="en-US" sz="3600" dirty="0"/>
              <a:t>is created when the Web browser sends the first request for a Web page to the Web server and it ends when the user closes the browser.</a:t>
            </a:r>
          </a:p>
        </p:txBody>
      </p:sp>
      <p:sp>
        <p:nvSpPr>
          <p:cNvPr id="4" name="TextBox 3"/>
          <p:cNvSpPr txBox="1"/>
          <p:nvPr/>
        </p:nvSpPr>
        <p:spPr>
          <a:xfrm>
            <a:off x="1883589" y="1973002"/>
            <a:ext cx="3518405" cy="646331"/>
          </a:xfrm>
          <a:prstGeom prst="rect">
            <a:avLst/>
          </a:prstGeom>
          <a:noFill/>
        </p:spPr>
        <p:txBody>
          <a:bodyPr wrap="square" rtlCol="0">
            <a:spAutoFit/>
          </a:bodyPr>
          <a:lstStyle/>
          <a:p>
            <a:r>
              <a:rPr lang="en-US" sz="3600" dirty="0" smtClean="0"/>
              <a:t>Application State</a:t>
            </a:r>
            <a:endParaRPr lang="en-US" dirty="0"/>
          </a:p>
        </p:txBody>
      </p:sp>
      <p:sp>
        <p:nvSpPr>
          <p:cNvPr id="5" name="Rectangle 4"/>
          <p:cNvSpPr/>
          <p:nvPr/>
        </p:nvSpPr>
        <p:spPr>
          <a:xfrm>
            <a:off x="1744393" y="1909829"/>
            <a:ext cx="4169085" cy="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85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smtClean="0"/>
              <a:t>The </a:t>
            </a:r>
            <a:r>
              <a:rPr lang="en-US" sz="3600" dirty="0"/>
              <a:t>___________________</a:t>
            </a:r>
            <a:r>
              <a:rPr lang="en-US" sz="3600" dirty="0" smtClean="0"/>
              <a:t>  method </a:t>
            </a:r>
            <a:r>
              <a:rPr lang="en-US" sz="3600" dirty="0"/>
              <a:t>keeps data only for one session (until the browser is closed), which is also referred to as “per-tab storage.”</a:t>
            </a:r>
          </a:p>
        </p:txBody>
      </p:sp>
      <p:sp>
        <p:nvSpPr>
          <p:cNvPr id="4" name="TextBox 3"/>
          <p:cNvSpPr txBox="1"/>
          <p:nvPr/>
        </p:nvSpPr>
        <p:spPr>
          <a:xfrm>
            <a:off x="1883589" y="2254354"/>
            <a:ext cx="3518405" cy="646331"/>
          </a:xfrm>
          <a:prstGeom prst="rect">
            <a:avLst/>
          </a:prstGeom>
          <a:noFill/>
        </p:spPr>
        <p:txBody>
          <a:bodyPr wrap="square" rtlCol="0">
            <a:spAutoFit/>
          </a:bodyPr>
          <a:lstStyle/>
          <a:p>
            <a:r>
              <a:rPr lang="en-US" sz="3600" dirty="0" smtClean="0"/>
              <a:t>sessionStorage</a:t>
            </a:r>
            <a:endParaRPr lang="en-US" dirty="0"/>
          </a:p>
        </p:txBody>
      </p:sp>
      <p:sp>
        <p:nvSpPr>
          <p:cNvPr id="5" name="Rectangle 4"/>
          <p:cNvSpPr/>
          <p:nvPr/>
        </p:nvSpPr>
        <p:spPr>
          <a:xfrm>
            <a:off x="1575579" y="2191183"/>
            <a:ext cx="4169085" cy="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32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smtClean="0"/>
              <a:t>Any </a:t>
            </a:r>
            <a:r>
              <a:rPr lang="en-US" sz="3600" dirty="0"/>
              <a:t>finger move is referred to as a ____________</a:t>
            </a:r>
            <a:r>
              <a:rPr lang="en-US" sz="3600" dirty="0" smtClean="0"/>
              <a:t>_, </a:t>
            </a:r>
            <a:r>
              <a:rPr lang="en-US" sz="3600" dirty="0"/>
              <a:t>which can involve a single finger (one-touch) or a finger and a thumb (two-touch).</a:t>
            </a:r>
          </a:p>
        </p:txBody>
      </p:sp>
      <p:sp>
        <p:nvSpPr>
          <p:cNvPr id="4" name="TextBox 3"/>
          <p:cNvSpPr txBox="1"/>
          <p:nvPr/>
        </p:nvSpPr>
        <p:spPr>
          <a:xfrm>
            <a:off x="1377153" y="2802997"/>
            <a:ext cx="1722784" cy="646331"/>
          </a:xfrm>
          <a:prstGeom prst="rect">
            <a:avLst/>
          </a:prstGeom>
          <a:noFill/>
        </p:spPr>
        <p:txBody>
          <a:bodyPr wrap="square" rtlCol="0">
            <a:spAutoFit/>
          </a:bodyPr>
          <a:lstStyle/>
          <a:p>
            <a:r>
              <a:rPr lang="en-US" sz="3600" dirty="0" smtClean="0"/>
              <a:t>gesture</a:t>
            </a:r>
            <a:endParaRPr lang="en-US" dirty="0"/>
          </a:p>
        </p:txBody>
      </p:sp>
      <p:sp>
        <p:nvSpPr>
          <p:cNvPr id="5" name="Rectangle 4"/>
          <p:cNvSpPr/>
          <p:nvPr/>
        </p:nvSpPr>
        <p:spPr>
          <a:xfrm>
            <a:off x="772868" y="2906973"/>
            <a:ext cx="2968288"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60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smtClean="0"/>
              <a:t>A _____________ looks </a:t>
            </a:r>
            <a:r>
              <a:rPr lang="en-US" sz="3600" dirty="0"/>
              <a:t>for anything that could cause code to be interpreted incorrectly, such as missing or unclosed tags, an improper DOCTYPE declaration, a trailing slash, deprecated code, and so on.</a:t>
            </a:r>
          </a:p>
        </p:txBody>
      </p:sp>
      <p:sp>
        <p:nvSpPr>
          <p:cNvPr id="4" name="TextBox 3"/>
          <p:cNvSpPr txBox="1"/>
          <p:nvPr/>
        </p:nvSpPr>
        <p:spPr>
          <a:xfrm>
            <a:off x="1616305" y="2043342"/>
            <a:ext cx="2196040" cy="646331"/>
          </a:xfrm>
          <a:prstGeom prst="rect">
            <a:avLst/>
          </a:prstGeom>
          <a:noFill/>
        </p:spPr>
        <p:txBody>
          <a:bodyPr wrap="square" rtlCol="0">
            <a:spAutoFit/>
          </a:bodyPr>
          <a:lstStyle/>
          <a:p>
            <a:r>
              <a:rPr lang="en-US" sz="3600" dirty="0" smtClean="0"/>
              <a:t>validator</a:t>
            </a:r>
            <a:endParaRPr lang="en-US" dirty="0"/>
          </a:p>
        </p:txBody>
      </p:sp>
      <p:sp>
        <p:nvSpPr>
          <p:cNvPr id="5" name="Rectangle 4"/>
          <p:cNvSpPr/>
          <p:nvPr/>
        </p:nvSpPr>
        <p:spPr>
          <a:xfrm>
            <a:off x="1185447" y="2076982"/>
            <a:ext cx="2968288"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43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smtClean="0"/>
              <a:t>The __________</a:t>
            </a:r>
            <a:r>
              <a:rPr lang="en-US" sz="3600" dirty="0"/>
              <a:t>__</a:t>
            </a:r>
            <a:r>
              <a:rPr lang="en-US" sz="3600" dirty="0" smtClean="0"/>
              <a:t>___ is </a:t>
            </a:r>
            <a:r>
              <a:rPr lang="en-US" sz="3600" dirty="0"/>
              <a:t>an online global marketplace for Metro style apps.</a:t>
            </a:r>
          </a:p>
        </p:txBody>
      </p:sp>
      <p:sp>
        <p:nvSpPr>
          <p:cNvPr id="4" name="TextBox 3"/>
          <p:cNvSpPr txBox="1"/>
          <p:nvPr/>
        </p:nvSpPr>
        <p:spPr>
          <a:xfrm>
            <a:off x="1742913" y="2901001"/>
            <a:ext cx="3251117" cy="646331"/>
          </a:xfrm>
          <a:prstGeom prst="rect">
            <a:avLst/>
          </a:prstGeom>
          <a:noFill/>
        </p:spPr>
        <p:txBody>
          <a:bodyPr wrap="square" rtlCol="0">
            <a:spAutoFit/>
          </a:bodyPr>
          <a:lstStyle/>
          <a:p>
            <a:r>
              <a:rPr lang="en-US" sz="3600" dirty="0" smtClean="0"/>
              <a:t>Windows Store</a:t>
            </a:r>
            <a:endParaRPr lang="en-US" dirty="0"/>
          </a:p>
        </p:txBody>
      </p:sp>
      <p:sp>
        <p:nvSpPr>
          <p:cNvPr id="5" name="Rectangle 4"/>
          <p:cNvSpPr/>
          <p:nvPr/>
        </p:nvSpPr>
        <p:spPr>
          <a:xfrm>
            <a:off x="1621543" y="2906975"/>
            <a:ext cx="3259946"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14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 of HTML5</a:t>
            </a:r>
            <a:endParaRPr lang="en-US" dirty="0"/>
          </a:p>
        </p:txBody>
      </p:sp>
      <p:sp>
        <p:nvSpPr>
          <p:cNvPr id="3" name="Content Placeholder 2"/>
          <p:cNvSpPr>
            <a:spLocks noGrp="1"/>
          </p:cNvSpPr>
          <p:nvPr>
            <p:ph idx="1"/>
          </p:nvPr>
        </p:nvSpPr>
        <p:spPr>
          <a:xfrm>
            <a:off x="677334" y="1405719"/>
            <a:ext cx="8998929" cy="5186150"/>
          </a:xfrm>
        </p:spPr>
        <p:txBody>
          <a:bodyPr>
            <a:normAutofit/>
          </a:bodyPr>
          <a:lstStyle/>
          <a:p>
            <a:r>
              <a:rPr lang="en-US" sz="2800" dirty="0"/>
              <a:t>New application programming interfaces (APIs</a:t>
            </a:r>
            <a:r>
              <a:rPr lang="en-US" sz="2800" dirty="0" smtClean="0"/>
              <a:t>): </a:t>
            </a:r>
            <a:br>
              <a:rPr lang="en-US" sz="2800" dirty="0" smtClean="0"/>
            </a:br>
            <a:r>
              <a:rPr lang="en-US" sz="2800" dirty="0" smtClean="0"/>
              <a:t>Give </a:t>
            </a:r>
            <a:r>
              <a:rPr lang="en-US" sz="2800" dirty="0"/>
              <a:t>apps access to resources, such as files and </a:t>
            </a:r>
            <a:r>
              <a:rPr lang="en-US" sz="2800" dirty="0" smtClean="0"/>
              <a:t>webcams</a:t>
            </a:r>
          </a:p>
          <a:p>
            <a:r>
              <a:rPr lang="en-US" sz="2800" dirty="0" smtClean="0"/>
              <a:t>Geolocation: Uses </a:t>
            </a:r>
            <a:r>
              <a:rPr lang="en-US" sz="2800" dirty="0"/>
              <a:t>JavaScript to detect the location (geographic positioning) of a client device, whether it’s a Windows Phone, Android phone, or a </a:t>
            </a:r>
            <a:r>
              <a:rPr lang="en-US" sz="2800" dirty="0" smtClean="0"/>
              <a:t>PC</a:t>
            </a:r>
          </a:p>
          <a:p>
            <a:r>
              <a:rPr lang="en-US" sz="2800" dirty="0" err="1" smtClean="0"/>
              <a:t>Modernizr</a:t>
            </a:r>
            <a:r>
              <a:rPr lang="en-US" sz="2800" dirty="0" smtClean="0"/>
              <a:t>: A </a:t>
            </a:r>
            <a:r>
              <a:rPr lang="en-US" sz="2800" dirty="0"/>
              <a:t>JavaScript library that helps you deliver the new capabilities of HTML5 and CSS3 in older browsers</a:t>
            </a:r>
          </a:p>
          <a:p>
            <a:endParaRPr lang="en-US" sz="2800" dirty="0"/>
          </a:p>
        </p:txBody>
      </p:sp>
    </p:spTree>
    <p:extLst>
      <p:ext uri="{BB962C8B-B14F-4D97-AF65-F5344CB8AC3E}">
        <p14:creationId xmlns:p14="http://schemas.microsoft.com/office/powerpoint/2010/main" val="160714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Which three components are the primary elements of the HTML5 family? </a:t>
            </a:r>
          </a:p>
          <a:p>
            <a:pPr marL="0" indent="0">
              <a:buNone/>
            </a:pPr>
            <a:r>
              <a:rPr lang="en-US" sz="3600" dirty="0"/>
              <a:t>a. XML </a:t>
            </a:r>
          </a:p>
          <a:p>
            <a:pPr marL="0" indent="0">
              <a:buNone/>
            </a:pPr>
            <a:r>
              <a:rPr lang="en-US" sz="3600" dirty="0"/>
              <a:t>b. HTML </a:t>
            </a:r>
          </a:p>
          <a:p>
            <a:pPr marL="0" indent="0">
              <a:buNone/>
            </a:pPr>
            <a:r>
              <a:rPr lang="en-US" sz="3600" dirty="0"/>
              <a:t>c. CSS </a:t>
            </a:r>
          </a:p>
          <a:p>
            <a:pPr marL="0" indent="0">
              <a:buNone/>
            </a:pPr>
            <a:r>
              <a:rPr lang="en-US" sz="3600" dirty="0"/>
              <a:t>d. JavaScript</a:t>
            </a:r>
          </a:p>
        </p:txBody>
      </p:sp>
    </p:spTree>
    <p:extLst>
      <p:ext uri="{BB962C8B-B14F-4D97-AF65-F5344CB8AC3E}">
        <p14:creationId xmlns:p14="http://schemas.microsoft.com/office/powerpoint/2010/main" val="194062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JavaScript is a type of: </a:t>
            </a:r>
          </a:p>
          <a:p>
            <a:pPr marL="0" indent="0">
              <a:buNone/>
            </a:pPr>
            <a:r>
              <a:rPr lang="en-US" sz="3600" dirty="0"/>
              <a:t>a. Program compiler </a:t>
            </a:r>
          </a:p>
          <a:p>
            <a:pPr marL="0" indent="0">
              <a:buNone/>
            </a:pPr>
            <a:r>
              <a:rPr lang="en-US" sz="3600" dirty="0"/>
              <a:t>b. Markup language </a:t>
            </a:r>
          </a:p>
          <a:p>
            <a:pPr marL="0" indent="0">
              <a:buNone/>
            </a:pPr>
            <a:r>
              <a:rPr lang="en-US" sz="3600" dirty="0"/>
              <a:t>c. Scripting language </a:t>
            </a:r>
          </a:p>
          <a:p>
            <a:pPr marL="0" indent="0">
              <a:buNone/>
            </a:pPr>
            <a:r>
              <a:rPr lang="en-US" sz="3600" dirty="0"/>
              <a:t>d. Validator</a:t>
            </a:r>
          </a:p>
        </p:txBody>
      </p:sp>
    </p:spTree>
    <p:extLst>
      <p:ext uri="{BB962C8B-B14F-4D97-AF65-F5344CB8AC3E}">
        <p14:creationId xmlns:p14="http://schemas.microsoft.com/office/powerpoint/2010/main" val="17055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lnSpcReduction="10000"/>
          </a:bodyPr>
          <a:lstStyle/>
          <a:p>
            <a:pPr marL="0" indent="0">
              <a:buNone/>
            </a:pPr>
            <a:r>
              <a:rPr lang="en-US" sz="3600" dirty="0"/>
              <a:t>All of the following are true of HTML5 except: </a:t>
            </a:r>
          </a:p>
          <a:p>
            <a:pPr marL="0" indent="0">
              <a:buNone/>
            </a:pPr>
            <a:r>
              <a:rPr lang="en-US" sz="3600" dirty="0"/>
              <a:t>a. It requires Windows 8 </a:t>
            </a:r>
          </a:p>
          <a:p>
            <a:pPr marL="0" indent="0">
              <a:buNone/>
            </a:pPr>
            <a:r>
              <a:rPr lang="en-US" sz="3600" dirty="0"/>
              <a:t>b. It can be used to create Web apps and PC and device apps </a:t>
            </a:r>
          </a:p>
          <a:p>
            <a:pPr marL="0" indent="0">
              <a:buNone/>
            </a:pPr>
            <a:r>
              <a:rPr lang="en-US" sz="3600" dirty="0"/>
              <a:t>c. It is platform-independent </a:t>
            </a:r>
          </a:p>
          <a:p>
            <a:pPr marL="0" indent="0">
              <a:buNone/>
            </a:pPr>
            <a:r>
              <a:rPr lang="en-US" sz="3600" dirty="0"/>
              <a:t>d. It is built on an open standard</a:t>
            </a:r>
          </a:p>
        </p:txBody>
      </p:sp>
    </p:spTree>
    <p:extLst>
      <p:ext uri="{BB962C8B-B14F-4D97-AF65-F5344CB8AC3E}">
        <p14:creationId xmlns:p14="http://schemas.microsoft.com/office/powerpoint/2010/main" val="202740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lnSpcReduction="10000"/>
          </a:bodyPr>
          <a:lstStyle/>
          <a:p>
            <a:pPr marL="0" indent="0">
              <a:buNone/>
            </a:pPr>
            <a:r>
              <a:rPr lang="en-US" sz="3600" dirty="0"/>
              <a:t>Which operating system environment allows a developer to access a camera or webcam? </a:t>
            </a:r>
          </a:p>
          <a:p>
            <a:pPr marL="0" indent="0">
              <a:buNone/>
            </a:pPr>
            <a:r>
              <a:rPr lang="en-US" sz="3600" dirty="0"/>
              <a:t>a. </a:t>
            </a:r>
            <a:r>
              <a:rPr lang="en-US" sz="3600" dirty="0" err="1"/>
              <a:t>localStorage</a:t>
            </a:r>
            <a:r>
              <a:rPr lang="en-US" sz="3600" dirty="0"/>
              <a:t> </a:t>
            </a:r>
          </a:p>
          <a:p>
            <a:pPr marL="0" indent="0">
              <a:buNone/>
            </a:pPr>
            <a:r>
              <a:rPr lang="en-US" sz="3600" dirty="0"/>
              <a:t>b. WinRT </a:t>
            </a:r>
          </a:p>
          <a:p>
            <a:pPr marL="0" indent="0">
              <a:buNone/>
            </a:pPr>
            <a:r>
              <a:rPr lang="en-US" sz="3600" dirty="0"/>
              <a:t>c. the session state </a:t>
            </a:r>
          </a:p>
          <a:p>
            <a:pPr marL="0" indent="0">
              <a:buNone/>
            </a:pPr>
            <a:r>
              <a:rPr lang="en-US" sz="3600" dirty="0"/>
              <a:t>d. Metro</a:t>
            </a:r>
          </a:p>
        </p:txBody>
      </p:sp>
    </p:spTree>
    <p:extLst>
      <p:ext uri="{BB962C8B-B14F-4D97-AF65-F5344CB8AC3E}">
        <p14:creationId xmlns:p14="http://schemas.microsoft.com/office/powerpoint/2010/main" val="1998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fontScale="92500" lnSpcReduction="10000"/>
          </a:bodyPr>
          <a:lstStyle/>
          <a:p>
            <a:pPr marL="0" indent="0">
              <a:buNone/>
            </a:pPr>
            <a:r>
              <a:rPr lang="en-US" sz="3600" dirty="0"/>
              <a:t>You are developing a Metro style app and want the app to access another app. Where do you declare the interaction? </a:t>
            </a:r>
          </a:p>
          <a:p>
            <a:pPr marL="0" indent="0">
              <a:buNone/>
            </a:pPr>
            <a:r>
              <a:rPr lang="en-US" sz="3600" dirty="0"/>
              <a:t>a. App manifest </a:t>
            </a:r>
          </a:p>
          <a:p>
            <a:pPr marL="0" indent="0">
              <a:buNone/>
            </a:pPr>
            <a:r>
              <a:rPr lang="en-US" sz="3600" dirty="0"/>
              <a:t>b. CSS </a:t>
            </a:r>
          </a:p>
          <a:p>
            <a:pPr marL="0" indent="0">
              <a:buNone/>
            </a:pPr>
            <a:r>
              <a:rPr lang="en-US" sz="3600" dirty="0"/>
              <a:t>c. At the top of the HTML file </a:t>
            </a:r>
          </a:p>
          <a:p>
            <a:pPr marL="0" indent="0">
              <a:buNone/>
            </a:pPr>
            <a:r>
              <a:rPr lang="en-US" sz="3600" dirty="0"/>
              <a:t>d. Nowhere; you do not have to declare the interaction</a:t>
            </a:r>
          </a:p>
        </p:txBody>
      </p:sp>
    </p:spTree>
    <p:extLst>
      <p:ext uri="{BB962C8B-B14F-4D97-AF65-F5344CB8AC3E}">
        <p14:creationId xmlns:p14="http://schemas.microsoft.com/office/powerpoint/2010/main" val="177825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Which of the following is used to create an app package? </a:t>
            </a:r>
          </a:p>
          <a:p>
            <a:pPr marL="0" indent="0">
              <a:buNone/>
            </a:pPr>
            <a:r>
              <a:rPr lang="en-US" sz="3600" dirty="0"/>
              <a:t>a. JavaScript </a:t>
            </a:r>
          </a:p>
          <a:p>
            <a:pPr marL="0" indent="0">
              <a:buNone/>
            </a:pPr>
            <a:r>
              <a:rPr lang="en-US" sz="3600" dirty="0"/>
              <a:t>b. CSS </a:t>
            </a:r>
          </a:p>
          <a:p>
            <a:pPr marL="0" indent="0">
              <a:buNone/>
            </a:pPr>
            <a:r>
              <a:rPr lang="en-US" sz="3600" dirty="0"/>
              <a:t>c. DOM </a:t>
            </a:r>
          </a:p>
          <a:p>
            <a:pPr marL="0" indent="0">
              <a:buNone/>
            </a:pPr>
            <a:r>
              <a:rPr lang="en-US" sz="3600" dirty="0"/>
              <a:t>d. An app development tool</a:t>
            </a:r>
          </a:p>
        </p:txBody>
      </p:sp>
    </p:spTree>
    <p:extLst>
      <p:ext uri="{BB962C8B-B14F-4D97-AF65-F5344CB8AC3E}">
        <p14:creationId xmlns:p14="http://schemas.microsoft.com/office/powerpoint/2010/main" val="198074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lnSpcReduction="10000"/>
          </a:bodyPr>
          <a:lstStyle/>
          <a:p>
            <a:pPr marL="0" indent="0">
              <a:buNone/>
            </a:pPr>
            <a:r>
              <a:rPr lang="en-US" sz="3600" dirty="0"/>
              <a:t>Which API allows programs and scripts to update content, structure, and styles on the fly? </a:t>
            </a:r>
          </a:p>
          <a:p>
            <a:pPr marL="0" indent="0">
              <a:buNone/>
            </a:pPr>
            <a:r>
              <a:rPr lang="en-US" sz="3600" dirty="0"/>
              <a:t>a. JavaScript </a:t>
            </a:r>
          </a:p>
          <a:p>
            <a:pPr marL="0" indent="0">
              <a:buNone/>
            </a:pPr>
            <a:r>
              <a:rPr lang="en-US" sz="3600" dirty="0"/>
              <a:t>b. WinRT </a:t>
            </a:r>
          </a:p>
          <a:p>
            <a:pPr marL="0" indent="0">
              <a:buNone/>
            </a:pPr>
            <a:r>
              <a:rPr lang="en-US" sz="3600" dirty="0"/>
              <a:t>c. The DOM </a:t>
            </a:r>
          </a:p>
          <a:p>
            <a:pPr marL="0" indent="0">
              <a:buNone/>
            </a:pPr>
            <a:r>
              <a:rPr lang="en-US" sz="3600" dirty="0"/>
              <a:t>d. RTE</a:t>
            </a:r>
          </a:p>
        </p:txBody>
      </p:sp>
    </p:spTree>
    <p:extLst>
      <p:ext uri="{BB962C8B-B14F-4D97-AF65-F5344CB8AC3E}">
        <p14:creationId xmlns:p14="http://schemas.microsoft.com/office/powerpoint/2010/main" val="364924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err="1"/>
              <a:t>AppCache</a:t>
            </a:r>
            <a:r>
              <a:rPr lang="en-US" sz="3600" dirty="0"/>
              <a:t>, </a:t>
            </a:r>
            <a:r>
              <a:rPr lang="en-US" sz="3600" dirty="0" err="1"/>
              <a:t>localStorage</a:t>
            </a:r>
            <a:r>
              <a:rPr lang="en-US" sz="3600" dirty="0"/>
              <a:t>, and sessionStorage are forms of: </a:t>
            </a:r>
          </a:p>
          <a:p>
            <a:pPr marL="0" indent="0">
              <a:buNone/>
            </a:pPr>
            <a:r>
              <a:rPr lang="en-US" sz="3600" dirty="0"/>
              <a:t>a. Web storage </a:t>
            </a:r>
          </a:p>
          <a:p>
            <a:pPr marL="0" indent="0">
              <a:buNone/>
            </a:pPr>
            <a:r>
              <a:rPr lang="en-US" sz="3600" dirty="0"/>
              <a:t>b. HTML commands </a:t>
            </a:r>
          </a:p>
          <a:p>
            <a:pPr marL="0" indent="0">
              <a:buNone/>
            </a:pPr>
            <a:r>
              <a:rPr lang="en-US" sz="3600" dirty="0"/>
              <a:t>c. Standards </a:t>
            </a:r>
          </a:p>
          <a:p>
            <a:pPr marL="0" indent="0">
              <a:buNone/>
            </a:pPr>
            <a:r>
              <a:rPr lang="en-US" sz="3600" dirty="0"/>
              <a:t>d. Namespaces</a:t>
            </a:r>
          </a:p>
        </p:txBody>
      </p:sp>
    </p:spTree>
    <p:extLst>
      <p:ext uri="{BB962C8B-B14F-4D97-AF65-F5344CB8AC3E}">
        <p14:creationId xmlns:p14="http://schemas.microsoft.com/office/powerpoint/2010/main" val="52319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lnSpcReduction="10000"/>
          </a:bodyPr>
          <a:lstStyle/>
          <a:p>
            <a:pPr marL="0" indent="0">
              <a:buNone/>
            </a:pPr>
            <a:r>
              <a:rPr lang="en-US" sz="3600" dirty="0"/>
              <a:t>Which of the following does not usually work well with multi-touch environments and should be disabled? (Choose two.) </a:t>
            </a:r>
          </a:p>
          <a:p>
            <a:pPr marL="0" indent="0">
              <a:buNone/>
            </a:pPr>
            <a:r>
              <a:rPr lang="en-US" sz="3600" dirty="0"/>
              <a:t>a. Tracking </a:t>
            </a:r>
          </a:p>
          <a:p>
            <a:pPr marL="0" indent="0">
              <a:buNone/>
            </a:pPr>
            <a:r>
              <a:rPr lang="en-US" sz="3600" dirty="0"/>
              <a:t>b. Zooming </a:t>
            </a:r>
          </a:p>
          <a:p>
            <a:pPr marL="0" indent="0">
              <a:buNone/>
            </a:pPr>
            <a:r>
              <a:rPr lang="en-US" sz="3600" dirty="0"/>
              <a:t>c. Scrolling </a:t>
            </a:r>
          </a:p>
          <a:p>
            <a:pPr marL="0" indent="0">
              <a:buNone/>
            </a:pPr>
            <a:r>
              <a:rPr lang="en-US" sz="3600" dirty="0"/>
              <a:t>d. Gesturing</a:t>
            </a:r>
          </a:p>
        </p:txBody>
      </p:sp>
    </p:spTree>
    <p:extLst>
      <p:ext uri="{BB962C8B-B14F-4D97-AF65-F5344CB8AC3E}">
        <p14:creationId xmlns:p14="http://schemas.microsoft.com/office/powerpoint/2010/main" val="352145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fontScale="92500"/>
          </a:bodyPr>
          <a:lstStyle/>
          <a:p>
            <a:pPr marL="0" indent="0">
              <a:buNone/>
            </a:pPr>
            <a:r>
              <a:rPr lang="en-US" sz="3600" dirty="0"/>
              <a:t>Which tool is a type of validator that tests your app on your computer before you attempt to package and publish it to the Windows Store? </a:t>
            </a:r>
          </a:p>
          <a:p>
            <a:pPr marL="0" indent="0">
              <a:buNone/>
            </a:pPr>
            <a:r>
              <a:rPr lang="en-US" sz="3600" dirty="0"/>
              <a:t>a. WinRT </a:t>
            </a:r>
          </a:p>
          <a:p>
            <a:pPr marL="0" indent="0">
              <a:buNone/>
            </a:pPr>
            <a:r>
              <a:rPr lang="en-US" sz="3600" dirty="0"/>
              <a:t>b. Windows 8 </a:t>
            </a:r>
          </a:p>
          <a:p>
            <a:pPr marL="0" indent="0">
              <a:buNone/>
            </a:pPr>
            <a:r>
              <a:rPr lang="en-US" sz="3600" dirty="0"/>
              <a:t>c. W3C Markup Validation Service d. Windows App Certification Kit</a:t>
            </a:r>
          </a:p>
        </p:txBody>
      </p:sp>
    </p:spTree>
    <p:extLst>
      <p:ext uri="{BB962C8B-B14F-4D97-AF65-F5344CB8AC3E}">
        <p14:creationId xmlns:p14="http://schemas.microsoft.com/office/powerpoint/2010/main" val="4980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Web App?</a:t>
            </a:r>
            <a:endParaRPr lang="en-US" dirty="0"/>
          </a:p>
        </p:txBody>
      </p:sp>
      <p:sp>
        <p:nvSpPr>
          <p:cNvPr id="3" name="Content Placeholder 2"/>
          <p:cNvSpPr>
            <a:spLocks noGrp="1"/>
          </p:cNvSpPr>
          <p:nvPr>
            <p:ph idx="1"/>
          </p:nvPr>
        </p:nvSpPr>
        <p:spPr>
          <a:xfrm>
            <a:off x="677334" y="1405719"/>
            <a:ext cx="8998929" cy="5186150"/>
          </a:xfrm>
        </p:spPr>
        <p:txBody>
          <a:bodyPr>
            <a:normAutofit/>
          </a:bodyPr>
          <a:lstStyle/>
          <a:p>
            <a:r>
              <a:rPr lang="en-US" sz="2800" dirty="0"/>
              <a:t>An application that uses a Web browser as a </a:t>
            </a:r>
            <a:r>
              <a:rPr lang="en-US" sz="2800" dirty="0" smtClean="0"/>
              <a:t>client</a:t>
            </a:r>
          </a:p>
          <a:p>
            <a:r>
              <a:rPr lang="en-US" sz="2800" dirty="0" smtClean="0"/>
              <a:t>Examples:</a:t>
            </a:r>
          </a:p>
          <a:p>
            <a:pPr lvl="1"/>
            <a:r>
              <a:rPr lang="en-US" sz="2600" dirty="0" smtClean="0"/>
              <a:t>Microsoft SkyDrive</a:t>
            </a:r>
          </a:p>
          <a:p>
            <a:pPr lvl="1"/>
            <a:r>
              <a:rPr lang="en-US" sz="2600" dirty="0" smtClean="0"/>
              <a:t>Microsoft Hotmail</a:t>
            </a:r>
          </a:p>
          <a:p>
            <a:pPr lvl="1"/>
            <a:r>
              <a:rPr lang="en-US" sz="2600" dirty="0" smtClean="0"/>
              <a:t>Online </a:t>
            </a:r>
            <a:r>
              <a:rPr lang="en-US" sz="2600" dirty="0"/>
              <a:t>banking </a:t>
            </a:r>
            <a:r>
              <a:rPr lang="en-US" sz="2600" dirty="0" smtClean="0"/>
              <a:t>application</a:t>
            </a:r>
          </a:p>
          <a:p>
            <a:pPr lvl="1"/>
            <a:r>
              <a:rPr lang="en-US" sz="2600" dirty="0" smtClean="0"/>
              <a:t>Online </a:t>
            </a:r>
            <a:r>
              <a:rPr lang="en-US" sz="2600" dirty="0"/>
              <a:t>stock investing </a:t>
            </a:r>
            <a:r>
              <a:rPr lang="en-US" sz="2600" dirty="0" smtClean="0"/>
              <a:t>application</a:t>
            </a:r>
          </a:p>
          <a:p>
            <a:pPr lvl="1"/>
            <a:r>
              <a:rPr lang="en-US" sz="2600" dirty="0" smtClean="0"/>
              <a:t>Much </a:t>
            </a:r>
            <a:r>
              <a:rPr lang="en-US" sz="2600" dirty="0"/>
              <a:t>more</a:t>
            </a:r>
            <a:endParaRPr lang="en-US" sz="2600" dirty="0" smtClean="0"/>
          </a:p>
        </p:txBody>
      </p:sp>
    </p:spTree>
    <p:extLst>
      <p:ext uri="{BB962C8B-B14F-4D97-AF65-F5344CB8AC3E}">
        <p14:creationId xmlns:p14="http://schemas.microsoft.com/office/powerpoint/2010/main" val="16265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smtClean="0"/>
              <a:t>An </a:t>
            </a:r>
            <a:r>
              <a:rPr lang="en-US" sz="3600" dirty="0"/>
              <a:t>application programming interface (API) is a list of instructions letting a program communicate with another program.</a:t>
            </a:r>
          </a:p>
        </p:txBody>
      </p:sp>
    </p:spTree>
    <p:extLst>
      <p:ext uri="{BB962C8B-B14F-4D97-AF65-F5344CB8AC3E}">
        <p14:creationId xmlns:p14="http://schemas.microsoft.com/office/powerpoint/2010/main" val="163594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A best practice is to publish your app without validation to perform live online testing.</a:t>
            </a:r>
          </a:p>
        </p:txBody>
      </p:sp>
    </p:spTree>
    <p:extLst>
      <p:ext uri="{BB962C8B-B14F-4D97-AF65-F5344CB8AC3E}">
        <p14:creationId xmlns:p14="http://schemas.microsoft.com/office/powerpoint/2010/main" val="358834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An emulator searches HTML and CSS documents, looking for errors.</a:t>
            </a:r>
          </a:p>
        </p:txBody>
      </p:sp>
    </p:spTree>
    <p:extLst>
      <p:ext uri="{BB962C8B-B14F-4D97-AF65-F5344CB8AC3E}">
        <p14:creationId xmlns:p14="http://schemas.microsoft.com/office/powerpoint/2010/main" val="412842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It’s a best practice to design touch-enabled apps for wider rather than narrower digits.</a:t>
            </a:r>
          </a:p>
        </p:txBody>
      </p:sp>
    </p:spTree>
    <p:extLst>
      <p:ext uri="{BB962C8B-B14F-4D97-AF65-F5344CB8AC3E}">
        <p14:creationId xmlns:p14="http://schemas.microsoft.com/office/powerpoint/2010/main" val="255505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a:t>A platform-independent app can run on different desktop and mobile device operating systems.</a:t>
            </a:r>
            <a:endParaRPr lang="en-US" sz="3600" dirty="0"/>
          </a:p>
        </p:txBody>
      </p:sp>
    </p:spTree>
    <p:extLst>
      <p:ext uri="{BB962C8B-B14F-4D97-AF65-F5344CB8AC3E}">
        <p14:creationId xmlns:p14="http://schemas.microsoft.com/office/powerpoint/2010/main" val="3933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Web-Based Mobile App?</a:t>
            </a:r>
            <a:endParaRPr lang="en-US" dirty="0"/>
          </a:p>
        </p:txBody>
      </p:sp>
      <p:sp>
        <p:nvSpPr>
          <p:cNvPr id="3" name="Content Placeholder 2"/>
          <p:cNvSpPr>
            <a:spLocks noGrp="1"/>
          </p:cNvSpPr>
          <p:nvPr>
            <p:ph idx="1"/>
          </p:nvPr>
        </p:nvSpPr>
        <p:spPr>
          <a:xfrm>
            <a:off x="677334" y="1405719"/>
            <a:ext cx="8998929" cy="5186150"/>
          </a:xfrm>
        </p:spPr>
        <p:txBody>
          <a:bodyPr>
            <a:normAutofit/>
          </a:bodyPr>
          <a:lstStyle/>
          <a:p>
            <a:r>
              <a:rPr lang="en-US" sz="2800" dirty="0" smtClean="0"/>
              <a:t>An </a:t>
            </a:r>
            <a:r>
              <a:rPr lang="en-US" sz="2800" dirty="0"/>
              <a:t>HTML5 app that works like a Web </a:t>
            </a:r>
            <a:r>
              <a:rPr lang="en-US" sz="2800" dirty="0" smtClean="0"/>
              <a:t>page</a:t>
            </a:r>
          </a:p>
          <a:p>
            <a:r>
              <a:rPr lang="en-US" sz="2800" dirty="0" smtClean="0"/>
              <a:t>User </a:t>
            </a:r>
            <a:r>
              <a:rPr lang="en-US" sz="2800" dirty="0"/>
              <a:t>navigates to Web page containing the Web-based mobile </a:t>
            </a:r>
            <a:r>
              <a:rPr lang="en-US" sz="2800" dirty="0" smtClean="0"/>
              <a:t>app</a:t>
            </a:r>
          </a:p>
          <a:p>
            <a:r>
              <a:rPr lang="en-US" sz="2800" dirty="0" smtClean="0"/>
              <a:t>Page </a:t>
            </a:r>
            <a:r>
              <a:rPr lang="en-US" sz="2800" dirty="0"/>
              <a:t>content, including graphics, images, and video, are loaded into the Web browser from the Web server</a:t>
            </a:r>
            <a:endParaRPr lang="en-US" sz="2800" dirty="0" smtClean="0"/>
          </a:p>
        </p:txBody>
      </p:sp>
    </p:spTree>
    <p:extLst>
      <p:ext uri="{BB962C8B-B14F-4D97-AF65-F5344CB8AC3E}">
        <p14:creationId xmlns:p14="http://schemas.microsoft.com/office/powerpoint/2010/main" val="115919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and </a:t>
            </a:r>
            <a:r>
              <a:rPr lang="en-US" dirty="0" err="1" smtClean="0"/>
              <a:t>OneSite</a:t>
            </a:r>
            <a:endParaRPr lang="en-US" dirty="0"/>
          </a:p>
        </p:txBody>
      </p:sp>
      <p:sp>
        <p:nvSpPr>
          <p:cNvPr id="3" name="Content Placeholder 2"/>
          <p:cNvSpPr>
            <a:spLocks noGrp="1"/>
          </p:cNvSpPr>
          <p:nvPr>
            <p:ph idx="1"/>
          </p:nvPr>
        </p:nvSpPr>
        <p:spPr>
          <a:xfrm>
            <a:off x="677334" y="1405719"/>
            <a:ext cx="8998929" cy="5186150"/>
          </a:xfrm>
        </p:spPr>
        <p:txBody>
          <a:bodyPr>
            <a:normAutofit/>
          </a:bodyPr>
          <a:lstStyle/>
          <a:p>
            <a:r>
              <a:rPr lang="en-US" sz="2800" dirty="0"/>
              <a:t>HTML5 may someday enable developers to create a single Web site that works for PCs and mobile devices rather than several sites optimized for PCs and various mobile devices</a:t>
            </a:r>
            <a:endParaRPr lang="en-US" sz="2800" dirty="0" smtClean="0"/>
          </a:p>
        </p:txBody>
      </p:sp>
    </p:spTree>
    <p:extLst>
      <p:ext uri="{BB962C8B-B14F-4D97-AF65-F5344CB8AC3E}">
        <p14:creationId xmlns:p14="http://schemas.microsoft.com/office/powerpoint/2010/main" val="329297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Packaged App</a:t>
            </a:r>
            <a:endParaRPr lang="en-US" dirty="0"/>
          </a:p>
        </p:txBody>
      </p:sp>
      <p:sp>
        <p:nvSpPr>
          <p:cNvPr id="3" name="Rounded Rectangle 2"/>
          <p:cNvSpPr/>
          <p:nvPr/>
        </p:nvSpPr>
        <p:spPr>
          <a:xfrm>
            <a:off x="677334" y="1384489"/>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PLAN</a:t>
            </a:r>
            <a:endParaRPr lang="en-US" b="1" dirty="0"/>
          </a:p>
        </p:txBody>
      </p:sp>
      <p:sp>
        <p:nvSpPr>
          <p:cNvPr id="4" name="Rounded Rectangle 3"/>
          <p:cNvSpPr/>
          <p:nvPr/>
        </p:nvSpPr>
        <p:spPr>
          <a:xfrm>
            <a:off x="3731194" y="1384486"/>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DESIGN UI</a:t>
            </a:r>
            <a:endParaRPr lang="en-US" sz="2400" b="1" dirty="0"/>
          </a:p>
        </p:txBody>
      </p:sp>
      <p:sp>
        <p:nvSpPr>
          <p:cNvPr id="5" name="Rounded Rectangle 4"/>
          <p:cNvSpPr/>
          <p:nvPr/>
        </p:nvSpPr>
        <p:spPr>
          <a:xfrm>
            <a:off x="6785054" y="1384489"/>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UPDATE MANIFEST</a:t>
            </a:r>
            <a:endParaRPr lang="en-US" sz="2400" b="1" dirty="0"/>
          </a:p>
        </p:txBody>
      </p:sp>
      <p:sp>
        <p:nvSpPr>
          <p:cNvPr id="6" name="Rounded Rectangle 5"/>
          <p:cNvSpPr/>
          <p:nvPr/>
        </p:nvSpPr>
        <p:spPr>
          <a:xfrm>
            <a:off x="6785053" y="3401321"/>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WRITE CODE</a:t>
            </a:r>
            <a:endParaRPr lang="en-US" sz="2400" b="1" dirty="0"/>
          </a:p>
        </p:txBody>
      </p:sp>
      <p:sp>
        <p:nvSpPr>
          <p:cNvPr id="7" name="Rounded Rectangle 6"/>
          <p:cNvSpPr/>
          <p:nvPr/>
        </p:nvSpPr>
        <p:spPr>
          <a:xfrm>
            <a:off x="3731194" y="3401322"/>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BUILD APP</a:t>
            </a:r>
            <a:endParaRPr lang="en-US" sz="2400" b="1" dirty="0"/>
          </a:p>
        </p:txBody>
      </p:sp>
      <p:sp>
        <p:nvSpPr>
          <p:cNvPr id="8" name="Rounded Rectangle 7"/>
          <p:cNvSpPr/>
          <p:nvPr/>
        </p:nvSpPr>
        <p:spPr>
          <a:xfrm>
            <a:off x="677332" y="3401321"/>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TEST AND DEBUG</a:t>
            </a:r>
            <a:endParaRPr lang="en-US" sz="2400" b="1" dirty="0"/>
          </a:p>
        </p:txBody>
      </p:sp>
      <p:sp>
        <p:nvSpPr>
          <p:cNvPr id="9" name="Rounded Rectangle 8"/>
          <p:cNvSpPr/>
          <p:nvPr/>
        </p:nvSpPr>
        <p:spPr>
          <a:xfrm>
            <a:off x="677333" y="5418158"/>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PACKAGE</a:t>
            </a:r>
            <a:endParaRPr lang="en-US" sz="2400" b="1" dirty="0"/>
          </a:p>
        </p:txBody>
      </p:sp>
      <p:sp>
        <p:nvSpPr>
          <p:cNvPr id="10" name="Rounded Rectangle 9"/>
          <p:cNvSpPr/>
          <p:nvPr/>
        </p:nvSpPr>
        <p:spPr>
          <a:xfrm>
            <a:off x="3731194" y="5418157"/>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VALIDATE</a:t>
            </a:r>
            <a:endParaRPr lang="en-US" sz="2400" b="1" dirty="0"/>
          </a:p>
        </p:txBody>
      </p:sp>
      <p:sp>
        <p:nvSpPr>
          <p:cNvPr id="11" name="Rounded Rectangle 10"/>
          <p:cNvSpPr/>
          <p:nvPr/>
        </p:nvSpPr>
        <p:spPr>
          <a:xfrm>
            <a:off x="6785055" y="5436353"/>
            <a:ext cx="2488947" cy="1091821"/>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DEPLOY</a:t>
            </a:r>
            <a:endParaRPr lang="en-US" sz="2400" b="1" dirty="0"/>
          </a:p>
        </p:txBody>
      </p:sp>
      <p:grpSp>
        <p:nvGrpSpPr>
          <p:cNvPr id="13" name="Group 12"/>
          <p:cNvGrpSpPr/>
          <p:nvPr/>
        </p:nvGrpSpPr>
        <p:grpSpPr>
          <a:xfrm>
            <a:off x="2181461" y="1495563"/>
            <a:ext cx="860285" cy="914400"/>
            <a:chOff x="2181461" y="1495563"/>
            <a:chExt cx="860285" cy="914400"/>
          </a:xfrm>
        </p:grpSpPr>
        <p:sp>
          <p:nvSpPr>
            <p:cNvPr id="12" name="Rectangle 11"/>
            <p:cNvSpPr/>
            <p:nvPr/>
          </p:nvSpPr>
          <p:spPr>
            <a:xfrm>
              <a:off x="2215580" y="1678675"/>
              <a:ext cx="636803" cy="4915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461" y="1495563"/>
              <a:ext cx="860285" cy="91440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5256355" y="1467228"/>
            <a:ext cx="914400" cy="914400"/>
            <a:chOff x="5256355" y="1467228"/>
            <a:chExt cx="914400" cy="914400"/>
          </a:xfrm>
        </p:grpSpPr>
        <p:sp>
          <p:nvSpPr>
            <p:cNvPr id="15" name="Rectangle 14"/>
            <p:cNvSpPr/>
            <p:nvPr/>
          </p:nvSpPr>
          <p:spPr>
            <a:xfrm>
              <a:off x="5307996" y="1518586"/>
              <a:ext cx="813922" cy="8109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6355" y="1467228"/>
              <a:ext cx="914400" cy="914400"/>
            </a:xfrm>
            <a:prstGeom prst="rect">
              <a:avLst/>
            </a:prstGeom>
          </p:spPr>
        </p:pic>
      </p:grpSp>
      <p:grpSp>
        <p:nvGrpSpPr>
          <p:cNvPr id="21" name="Group 20"/>
          <p:cNvGrpSpPr/>
          <p:nvPr/>
        </p:nvGrpSpPr>
        <p:grpSpPr>
          <a:xfrm>
            <a:off x="8334645" y="1463671"/>
            <a:ext cx="914400" cy="914400"/>
            <a:chOff x="8334645" y="1463671"/>
            <a:chExt cx="914400" cy="914400"/>
          </a:xfrm>
        </p:grpSpPr>
        <p:grpSp>
          <p:nvGrpSpPr>
            <p:cNvPr id="20" name="Group 19"/>
            <p:cNvGrpSpPr/>
            <p:nvPr/>
          </p:nvGrpSpPr>
          <p:grpSpPr>
            <a:xfrm>
              <a:off x="8425732" y="1508813"/>
              <a:ext cx="710317" cy="820682"/>
              <a:chOff x="8425732" y="1508813"/>
              <a:chExt cx="710317" cy="820682"/>
            </a:xfrm>
          </p:grpSpPr>
          <p:sp>
            <p:nvSpPr>
              <p:cNvPr id="18" name="Rectangle 17"/>
              <p:cNvSpPr/>
              <p:nvPr/>
            </p:nvSpPr>
            <p:spPr>
              <a:xfrm>
                <a:off x="8438984" y="1622066"/>
                <a:ext cx="697065" cy="7074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8425732" y="1508813"/>
                <a:ext cx="569844" cy="1583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4645" y="1463671"/>
              <a:ext cx="914400" cy="914400"/>
            </a:xfrm>
            <a:prstGeom prst="rect">
              <a:avLst/>
            </a:prstGeom>
          </p:spPr>
        </p:pic>
      </p:gr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7076" y="3614164"/>
            <a:ext cx="640080" cy="640080"/>
          </a:xfrm>
          <a:prstGeom prst="rect">
            <a:avLst/>
          </a:prstGeom>
        </p:spPr>
      </p:pic>
      <p:grpSp>
        <p:nvGrpSpPr>
          <p:cNvPr id="27" name="Group 26"/>
          <p:cNvGrpSpPr/>
          <p:nvPr/>
        </p:nvGrpSpPr>
        <p:grpSpPr>
          <a:xfrm>
            <a:off x="5322621" y="3536437"/>
            <a:ext cx="785320" cy="786980"/>
            <a:chOff x="5322621" y="3536437"/>
            <a:chExt cx="785320" cy="786980"/>
          </a:xfrm>
        </p:grpSpPr>
        <p:sp>
          <p:nvSpPr>
            <p:cNvPr id="25" name="Oval 24"/>
            <p:cNvSpPr/>
            <p:nvPr/>
          </p:nvSpPr>
          <p:spPr>
            <a:xfrm>
              <a:off x="5414963" y="3634223"/>
              <a:ext cx="620021" cy="620021"/>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rot="20197474">
              <a:off x="5521214" y="3548221"/>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rot="20197474">
              <a:off x="5755015" y="413578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rot="4017007">
              <a:off x="5942700" y="3712526"/>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rot="4017007">
              <a:off x="5340783" y="3962559"/>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rot="6760688">
              <a:off x="5935116" y="3962918"/>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p:cNvSpPr/>
            <p:nvPr/>
          </p:nvSpPr>
          <p:spPr>
            <a:xfrm rot="6760688">
              <a:off x="5339502" y="3719323"/>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rot="1333059">
              <a:off x="5763974" y="3536437"/>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33"/>
            <p:cNvSpPr/>
            <p:nvPr/>
          </p:nvSpPr>
          <p:spPr>
            <a:xfrm rot="1333059">
              <a:off x="5515022" y="4141295"/>
              <a:ext cx="148360" cy="1821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35"/>
          <p:cNvGrpSpPr/>
          <p:nvPr/>
        </p:nvGrpSpPr>
        <p:grpSpPr>
          <a:xfrm>
            <a:off x="5256352" y="3477004"/>
            <a:ext cx="914400" cy="914400"/>
            <a:chOff x="5256355" y="3477004"/>
            <a:chExt cx="914400" cy="914400"/>
          </a:xfrm>
        </p:grpSpPr>
        <p:sp>
          <p:nvSpPr>
            <p:cNvPr id="35" name="Oval 34"/>
            <p:cNvSpPr/>
            <p:nvPr/>
          </p:nvSpPr>
          <p:spPr>
            <a:xfrm>
              <a:off x="5575044" y="3796250"/>
              <a:ext cx="275687" cy="2756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6355" y="3477004"/>
              <a:ext cx="914400" cy="914400"/>
            </a:xfrm>
            <a:prstGeom prst="rect">
              <a:avLst/>
            </a:prstGeom>
          </p:spPr>
        </p:pic>
      </p:gr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15632" y="3492842"/>
            <a:ext cx="914400" cy="914400"/>
          </a:xfrm>
          <a:prstGeom prst="rect">
            <a:avLst/>
          </a:prstGeom>
        </p:spPr>
      </p:pic>
      <p:grpSp>
        <p:nvGrpSpPr>
          <p:cNvPr id="46" name="Group 45"/>
          <p:cNvGrpSpPr/>
          <p:nvPr/>
        </p:nvGrpSpPr>
        <p:grpSpPr>
          <a:xfrm>
            <a:off x="2266321" y="5636421"/>
            <a:ext cx="775425" cy="580351"/>
            <a:chOff x="2266321" y="5636421"/>
            <a:chExt cx="775425" cy="580351"/>
          </a:xfrm>
        </p:grpSpPr>
        <p:sp>
          <p:nvSpPr>
            <p:cNvPr id="40" name="Diamond 39"/>
            <p:cNvSpPr/>
            <p:nvPr/>
          </p:nvSpPr>
          <p:spPr>
            <a:xfrm>
              <a:off x="2328863" y="5636421"/>
              <a:ext cx="712883" cy="273843"/>
            </a:xfrm>
            <a:prstGeom prst="diamon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p:cNvSpPr/>
            <p:nvPr/>
          </p:nvSpPr>
          <p:spPr>
            <a:xfrm rot="1309474">
              <a:off x="2266321" y="5845168"/>
              <a:ext cx="354491" cy="1047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rapezoid 43"/>
            <p:cNvSpPr/>
            <p:nvPr/>
          </p:nvSpPr>
          <p:spPr>
            <a:xfrm rot="1259428">
              <a:off x="2365833" y="5797672"/>
              <a:ext cx="407280" cy="419100"/>
            </a:xfrm>
            <a:prstGeom prst="trapezoi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ight Triangle 44"/>
            <p:cNvSpPr/>
            <p:nvPr/>
          </p:nvSpPr>
          <p:spPr>
            <a:xfrm rot="12726270">
              <a:off x="2267099" y="5898359"/>
              <a:ext cx="123670" cy="197642"/>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37" name="Pictur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22563" y="5502879"/>
            <a:ext cx="914400" cy="914400"/>
          </a:xfrm>
          <a:prstGeom prst="rect">
            <a:avLst/>
          </a:prstGeom>
        </p:spPr>
      </p:pic>
      <p:sp>
        <p:nvSpPr>
          <p:cNvPr id="48" name="Rectangle 47"/>
          <p:cNvSpPr/>
          <p:nvPr/>
        </p:nvSpPr>
        <p:spPr>
          <a:xfrm>
            <a:off x="5301060" y="5636421"/>
            <a:ext cx="820858" cy="6393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Oval 49"/>
          <p:cNvSpPr/>
          <p:nvPr/>
        </p:nvSpPr>
        <p:spPr>
          <a:xfrm>
            <a:off x="5791200" y="6050756"/>
            <a:ext cx="400050" cy="397669"/>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7" name="Picture 4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76850" y="5534025"/>
            <a:ext cx="914400" cy="914400"/>
          </a:xfrm>
          <a:prstGeom prst="rect">
            <a:avLst/>
          </a:prstGeom>
        </p:spPr>
      </p:pic>
      <p:grpSp>
        <p:nvGrpSpPr>
          <p:cNvPr id="53" name="Group 52"/>
          <p:cNvGrpSpPr/>
          <p:nvPr/>
        </p:nvGrpSpPr>
        <p:grpSpPr>
          <a:xfrm>
            <a:off x="8198073" y="5646493"/>
            <a:ext cx="962084" cy="640080"/>
            <a:chOff x="8198073" y="5646493"/>
            <a:chExt cx="962084" cy="640080"/>
          </a:xfrm>
        </p:grpSpPr>
        <p:sp>
          <p:nvSpPr>
            <p:cNvPr id="52" name="Down Arrow 51"/>
            <p:cNvSpPr/>
            <p:nvPr/>
          </p:nvSpPr>
          <p:spPr>
            <a:xfrm rot="10800000">
              <a:off x="8453433" y="5771967"/>
              <a:ext cx="458879" cy="514606"/>
            </a:xfrm>
            <a:prstGeom prst="downArrow">
              <a:avLst>
                <a:gd name="adj1" fmla="val 50000"/>
                <a:gd name="adj2" fmla="val 58822"/>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98073" y="5646493"/>
              <a:ext cx="962084" cy="640080"/>
            </a:xfrm>
            <a:prstGeom prst="rect">
              <a:avLst/>
            </a:prstGeom>
          </p:spPr>
        </p:pic>
      </p:grpSp>
      <p:cxnSp>
        <p:nvCxnSpPr>
          <p:cNvPr id="55" name="Elbow Connector 54"/>
          <p:cNvCxnSpPr>
            <a:endCxn id="4" idx="1"/>
          </p:cNvCxnSpPr>
          <p:nvPr/>
        </p:nvCxnSpPr>
        <p:spPr>
          <a:xfrm flipV="1">
            <a:off x="3188494" y="1930397"/>
            <a:ext cx="542700" cy="3"/>
          </a:xfrm>
          <a:prstGeom prst="bentConnector3">
            <a:avLst/>
          </a:prstGeom>
          <a:ln w="762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flipV="1">
            <a:off x="6241307" y="1930393"/>
            <a:ext cx="542700" cy="3"/>
          </a:xfrm>
          <a:prstGeom prst="bentConnector3">
            <a:avLst/>
          </a:prstGeom>
          <a:ln w="762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6" idx="0"/>
          </p:cNvCxnSpPr>
          <p:nvPr/>
        </p:nvCxnSpPr>
        <p:spPr>
          <a:xfrm rot="5400000">
            <a:off x="7578940" y="2950730"/>
            <a:ext cx="901179" cy="3"/>
          </a:xfrm>
          <a:prstGeom prst="bentConnector3">
            <a:avLst/>
          </a:prstGeom>
          <a:ln w="762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5400000">
            <a:off x="1471214" y="4985762"/>
            <a:ext cx="901179" cy="3"/>
          </a:xfrm>
          <a:prstGeom prst="bentConnector3">
            <a:avLst/>
          </a:prstGeom>
          <a:ln w="762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flipV="1">
            <a:off x="3190604" y="5988182"/>
            <a:ext cx="542700" cy="3"/>
          </a:xfrm>
          <a:prstGeom prst="bentConnector3">
            <a:avLst/>
          </a:prstGeom>
          <a:ln w="762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6253215" y="5991222"/>
            <a:ext cx="542700" cy="3"/>
          </a:xfrm>
          <a:prstGeom prst="bentConnector3">
            <a:avLst/>
          </a:prstGeom>
          <a:ln w="762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rot="10800000">
            <a:off x="6214944" y="3934093"/>
            <a:ext cx="548640" cy="2"/>
          </a:xfrm>
          <a:prstGeom prst="bentConnector3">
            <a:avLst/>
          </a:prstGeom>
          <a:ln w="76200">
            <a:solidFill>
              <a:srgbClr val="688E19"/>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0800000">
            <a:off x="3162140" y="3934093"/>
            <a:ext cx="548640" cy="2"/>
          </a:xfrm>
          <a:prstGeom prst="bentConnector3">
            <a:avLst/>
          </a:prstGeom>
          <a:ln w="76200">
            <a:solidFill>
              <a:srgbClr val="688E1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60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781</TotalTime>
  <Words>2175</Words>
  <Application>Microsoft Office PowerPoint</Application>
  <PresentationFormat>Widescreen</PresentationFormat>
  <Paragraphs>374</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Candara</vt:lpstr>
      <vt:lpstr>Letter Gothic Std</vt:lpstr>
      <vt:lpstr>Wingdings 3</vt:lpstr>
      <vt:lpstr>Facet</vt:lpstr>
      <vt:lpstr>Managing the Application Cycle</vt:lpstr>
      <vt:lpstr>Lesson Objectives</vt:lpstr>
      <vt:lpstr>HyperText Markup Language (HTML)</vt:lpstr>
      <vt:lpstr>New Features of HTML5</vt:lpstr>
      <vt:lpstr>New Features of HTML5</vt:lpstr>
      <vt:lpstr>What is a Web App?</vt:lpstr>
      <vt:lpstr>What is a Web-Based Mobile App?</vt:lpstr>
      <vt:lpstr>HTML5 and OneSite</vt:lpstr>
      <vt:lpstr>Creating a Packaged App</vt:lpstr>
      <vt:lpstr>Creating a Packaged App</vt:lpstr>
      <vt:lpstr>Creating a Packaged App</vt:lpstr>
      <vt:lpstr>Creating a Packaged App</vt:lpstr>
      <vt:lpstr>Creating a Packaged App</vt:lpstr>
      <vt:lpstr>Creating a Packaged App</vt:lpstr>
      <vt:lpstr>Creating a Packaged App</vt:lpstr>
      <vt:lpstr>Creating a Packaged App</vt:lpstr>
      <vt:lpstr>Creating a Packaged App</vt:lpstr>
      <vt:lpstr>Creating a Packaged App</vt:lpstr>
      <vt:lpstr>Metro Style User Interface (UI)</vt:lpstr>
      <vt:lpstr>Document Object Model (DOM)</vt:lpstr>
      <vt:lpstr>Document Object Model (DOM) Example</vt:lpstr>
      <vt:lpstr>Important Terms and Concepts</vt:lpstr>
      <vt:lpstr>Important Terms and Concepts</vt:lpstr>
      <vt:lpstr>Windows Runtime (WinRT)</vt:lpstr>
      <vt:lpstr>Web App Storage Concepts</vt:lpstr>
      <vt:lpstr>Web App Storage Concepts</vt:lpstr>
      <vt:lpstr>Cookies, localStorage, and sessionStorage</vt:lpstr>
      <vt:lpstr>AppCache</vt:lpstr>
      <vt:lpstr>Touches and Gestures</vt:lpstr>
      <vt:lpstr>Tests for Touch-enabled Apps</vt:lpstr>
      <vt:lpstr>Debugging</vt:lpstr>
      <vt:lpstr>Validating Code</vt:lpstr>
      <vt:lpstr>W3C Markup Validation Service</vt:lpstr>
      <vt:lpstr>W3C Markup Validation Service</vt:lpstr>
      <vt:lpstr>Windows App Certification Kit</vt:lpstr>
      <vt:lpstr>Before Publishing to the Windows Store</vt:lpstr>
      <vt:lpstr>Before Publishing to the Windows Store</vt:lpstr>
      <vt:lpstr>Publishing to the Windows Store</vt:lpstr>
      <vt:lpstr>Recap</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Bedwell</dc:creator>
  <cp:lastModifiedBy>Don Bedwell</cp:lastModifiedBy>
  <cp:revision>61</cp:revision>
  <dcterms:created xsi:type="dcterms:W3CDTF">2019-08-01T10:44:00Z</dcterms:created>
  <dcterms:modified xsi:type="dcterms:W3CDTF">2019-08-05T21:30:00Z</dcterms:modified>
</cp:coreProperties>
</file>