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333" r:id="rId4"/>
    <p:sldId id="335" r:id="rId5"/>
    <p:sldId id="344" r:id="rId6"/>
    <p:sldId id="380" r:id="rId7"/>
    <p:sldId id="339"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31" r:id="rId35"/>
    <p:sldId id="429" r:id="rId36"/>
    <p:sldId id="430" r:id="rId37"/>
    <p:sldId id="379" r:id="rId38"/>
    <p:sldId id="296" r:id="rId39"/>
    <p:sldId id="381" r:id="rId40"/>
    <p:sldId id="382" r:id="rId41"/>
    <p:sldId id="383" r:id="rId42"/>
    <p:sldId id="384" r:id="rId43"/>
    <p:sldId id="385" r:id="rId44"/>
    <p:sldId id="386" r:id="rId45"/>
    <p:sldId id="387" r:id="rId46"/>
    <p:sldId id="388" r:id="rId47"/>
    <p:sldId id="389" r:id="rId48"/>
    <p:sldId id="306" r:id="rId49"/>
    <p:sldId id="390" r:id="rId50"/>
    <p:sldId id="391" r:id="rId51"/>
    <p:sldId id="392" r:id="rId52"/>
    <p:sldId id="393" r:id="rId53"/>
    <p:sldId id="394" r:id="rId54"/>
    <p:sldId id="395" r:id="rId55"/>
    <p:sldId id="396" r:id="rId56"/>
    <p:sldId id="397" r:id="rId57"/>
    <p:sldId id="398" r:id="rId58"/>
    <p:sldId id="316" r:id="rId59"/>
    <p:sldId id="399" r:id="rId60"/>
    <p:sldId id="400" r:id="rId61"/>
    <p:sldId id="401" r:id="rId62"/>
    <p:sldId id="40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8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57538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1056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059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19163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277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72135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04554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65252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60041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183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A4B55D-459F-4B0B-8C82-CCA696D2E8BC}"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723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A4B55D-459F-4B0B-8C82-CCA696D2E8BC}"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8696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A4B55D-459F-4B0B-8C82-CCA696D2E8BC}" type="datetimeFigureOut">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87906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4B55D-459F-4B0B-8C82-CCA696D2E8BC}" type="datetimeFigureOut">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37142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5628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76019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4B55D-459F-4B0B-8C82-CCA696D2E8BC}" type="datetimeFigureOut">
              <a:rPr lang="en-US" smtClean="0"/>
              <a:t>8/22/2019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D854BF-32FA-4DEF-B17A-F0F1200B7C14}" type="slidenum">
              <a:rPr lang="en-US" smtClean="0"/>
              <a:t>‹#›</a:t>
            </a:fld>
            <a:endParaRPr lang="en-US"/>
          </a:p>
        </p:txBody>
      </p:sp>
    </p:spTree>
    <p:extLst>
      <p:ext uri="{BB962C8B-B14F-4D97-AF65-F5344CB8AC3E}">
        <p14:creationId xmlns:p14="http://schemas.microsoft.com/office/powerpoint/2010/main" val="28748913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2404534"/>
            <a:ext cx="9171295" cy="980111"/>
          </a:xfrm>
        </p:spPr>
        <p:txBody>
          <a:bodyPr/>
          <a:lstStyle/>
          <a:p>
            <a:r>
              <a:rPr lang="en-US" sz="5200" dirty="0"/>
              <a:t>JavaScript Coding for the Touch Interface, Device and Operating System Resources, and More</a:t>
            </a:r>
            <a:endParaRPr lang="en-US" sz="5200" dirty="0"/>
          </a:p>
        </p:txBody>
      </p:sp>
      <p:sp>
        <p:nvSpPr>
          <p:cNvPr id="3" name="Subtitle 2"/>
          <p:cNvSpPr>
            <a:spLocks noGrp="1"/>
          </p:cNvSpPr>
          <p:nvPr>
            <p:ph type="subTitle" idx="1"/>
          </p:nvPr>
        </p:nvSpPr>
        <p:spPr/>
        <p:txBody>
          <a:bodyPr/>
          <a:lstStyle/>
          <a:p>
            <a:r>
              <a:rPr lang="en-US" dirty="0" smtClean="0"/>
              <a:t>Microsoft </a:t>
            </a:r>
            <a:r>
              <a:rPr lang="en-US" smtClean="0"/>
              <a:t>Technology Associate 98-375 </a:t>
            </a:r>
            <a:br>
              <a:rPr lang="en-US" smtClean="0"/>
            </a:br>
            <a:r>
              <a:rPr lang="en-US" smtClean="0"/>
              <a:t>HTML5 </a:t>
            </a:r>
            <a:r>
              <a:rPr lang="en-US" dirty="0"/>
              <a:t>Application Development Fundamentals </a:t>
            </a:r>
          </a:p>
        </p:txBody>
      </p:sp>
    </p:spTree>
    <p:extLst>
      <p:ext uri="{BB962C8B-B14F-4D97-AF65-F5344CB8AC3E}">
        <p14:creationId xmlns:p14="http://schemas.microsoft.com/office/powerpoint/2010/main" val="5759238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Letter Gothic Std" panose="020B0409020202030304" pitchFamily="49" charset="0"/>
              </a:rPr>
              <a:t>handleStart</a:t>
            </a:r>
            <a:r>
              <a:rPr lang="en-US" dirty="0"/>
              <a:t> Function Example</a:t>
            </a:r>
            <a:endParaRPr lang="en-US" dirty="0"/>
          </a:p>
        </p:txBody>
      </p:sp>
      <p:sp>
        <p:nvSpPr>
          <p:cNvPr id="3" name="Content Placeholder 2"/>
          <p:cNvSpPr>
            <a:spLocks noGrp="1"/>
          </p:cNvSpPr>
          <p:nvPr>
            <p:ph idx="1"/>
          </p:nvPr>
        </p:nvSpPr>
        <p:spPr>
          <a:xfrm>
            <a:off x="677333" y="1228299"/>
            <a:ext cx="8480315" cy="5308979"/>
          </a:xfrm>
        </p:spPr>
        <p:txBody>
          <a:bodyPr anchor="t">
            <a:normAutofit fontScale="77500" lnSpcReduction="20000"/>
          </a:bodyPr>
          <a:lstStyle/>
          <a:p>
            <a:pPr marL="0" indent="0">
              <a:buNone/>
            </a:pPr>
            <a:r>
              <a:rPr lang="en-US" sz="3200" dirty="0"/>
              <a:t>function </a:t>
            </a:r>
            <a:r>
              <a:rPr lang="en-US" sz="3200" dirty="0" err="1"/>
              <a:t>handleStart</a:t>
            </a:r>
            <a:r>
              <a:rPr lang="en-US" sz="3200" dirty="0"/>
              <a:t>(</a:t>
            </a:r>
            <a:r>
              <a:rPr lang="en-US" sz="3200" dirty="0" err="1"/>
              <a:t>evt</a:t>
            </a:r>
            <a:r>
              <a:rPr lang="en-US" sz="3200" dirty="0"/>
              <a:t>) {   </a:t>
            </a:r>
          </a:p>
          <a:p>
            <a:pPr marL="0" indent="0">
              <a:buNone/>
            </a:pPr>
            <a:r>
              <a:rPr lang="en-US" sz="3200" dirty="0"/>
              <a:t>  </a:t>
            </a:r>
            <a:r>
              <a:rPr lang="en-US" sz="3200" dirty="0" smtClean="0"/>
              <a:t>  </a:t>
            </a:r>
            <a:r>
              <a:rPr lang="en-US" sz="3200" dirty="0" err="1" smtClean="0"/>
              <a:t>evt.preventDefault</a:t>
            </a:r>
            <a:r>
              <a:rPr lang="en-US" sz="3200" dirty="0"/>
              <a:t>();   </a:t>
            </a:r>
          </a:p>
          <a:p>
            <a:pPr marL="0" indent="0">
              <a:buNone/>
            </a:pPr>
            <a:r>
              <a:rPr lang="en-US" sz="3200" dirty="0"/>
              <a:t>  </a:t>
            </a:r>
            <a:r>
              <a:rPr lang="en-US" sz="3200" dirty="0" smtClean="0"/>
              <a:t>  </a:t>
            </a:r>
            <a:r>
              <a:rPr lang="en-US" sz="3200" dirty="0" err="1" smtClean="0"/>
              <a:t>var</a:t>
            </a:r>
            <a:r>
              <a:rPr lang="en-US" sz="3200" dirty="0" smtClean="0"/>
              <a:t> </a:t>
            </a:r>
            <a:r>
              <a:rPr lang="en-US" sz="3200" dirty="0"/>
              <a:t>el = </a:t>
            </a:r>
            <a:r>
              <a:rPr lang="en-US" sz="3200" dirty="0" err="1"/>
              <a:t>document.getElementsByTagName</a:t>
            </a:r>
            <a:r>
              <a:rPr lang="en-US" sz="3200" dirty="0"/>
              <a:t>("</a:t>
            </a:r>
            <a:r>
              <a:rPr lang="en-US" sz="3200" dirty="0" err="1"/>
              <a:t>cdraw</a:t>
            </a:r>
            <a:r>
              <a:rPr lang="en-US" sz="3200" dirty="0"/>
              <a:t>")[0];   </a:t>
            </a:r>
          </a:p>
          <a:p>
            <a:pPr marL="0" indent="0">
              <a:buNone/>
            </a:pPr>
            <a:r>
              <a:rPr lang="en-US" sz="3200" dirty="0"/>
              <a:t>  </a:t>
            </a:r>
            <a:r>
              <a:rPr lang="en-US" sz="3200" dirty="0" smtClean="0"/>
              <a:t>  </a:t>
            </a:r>
            <a:r>
              <a:rPr lang="en-US" sz="3200" dirty="0" err="1" smtClean="0"/>
              <a:t>var</a:t>
            </a:r>
            <a:r>
              <a:rPr lang="en-US" sz="3200" dirty="0" smtClean="0"/>
              <a:t> </a:t>
            </a:r>
            <a:r>
              <a:rPr lang="en-US" sz="3200" dirty="0"/>
              <a:t>context = </a:t>
            </a:r>
            <a:r>
              <a:rPr lang="en-US" sz="3200" dirty="0" err="1"/>
              <a:t>el.getContext</a:t>
            </a:r>
            <a:r>
              <a:rPr lang="en-US" sz="3200" dirty="0"/>
              <a:t>("2d");   </a:t>
            </a:r>
          </a:p>
          <a:p>
            <a:pPr marL="0" indent="0">
              <a:buNone/>
            </a:pPr>
            <a:r>
              <a:rPr lang="en-US" sz="3200" dirty="0"/>
              <a:t>  </a:t>
            </a:r>
            <a:r>
              <a:rPr lang="en-US" sz="3200" dirty="0" smtClean="0"/>
              <a:t>  </a:t>
            </a:r>
            <a:r>
              <a:rPr lang="en-US" sz="3200" dirty="0" err="1" smtClean="0"/>
              <a:t>var</a:t>
            </a:r>
            <a:r>
              <a:rPr lang="en-US" sz="3200" dirty="0" smtClean="0"/>
              <a:t> </a:t>
            </a:r>
            <a:r>
              <a:rPr lang="en-US" sz="3200" dirty="0"/>
              <a:t>touches = </a:t>
            </a:r>
            <a:r>
              <a:rPr lang="en-US" sz="3200" dirty="0" err="1"/>
              <a:t>evt.changedTouches</a:t>
            </a:r>
            <a:r>
              <a:rPr lang="en-US" sz="3200" dirty="0"/>
              <a:t>;   </a:t>
            </a:r>
          </a:p>
          <a:p>
            <a:pPr marL="0" indent="0">
              <a:buNone/>
            </a:pPr>
            <a:r>
              <a:rPr lang="en-US" sz="3200" dirty="0" smtClean="0"/>
              <a:t>    for </a:t>
            </a:r>
            <a:r>
              <a:rPr lang="en-US" sz="3200" dirty="0"/>
              <a:t>(</a:t>
            </a:r>
            <a:r>
              <a:rPr lang="en-US" sz="3200" dirty="0" err="1"/>
              <a:t>var</a:t>
            </a:r>
            <a:r>
              <a:rPr lang="en-US" sz="3200" dirty="0"/>
              <a:t> </a:t>
            </a:r>
            <a:r>
              <a:rPr lang="en-US" sz="3200" dirty="0" err="1"/>
              <a:t>i</a:t>
            </a:r>
            <a:r>
              <a:rPr lang="en-US" sz="3200" dirty="0"/>
              <a:t>=0; </a:t>
            </a:r>
            <a:r>
              <a:rPr lang="en-US" sz="3200" dirty="0" err="1"/>
              <a:t>i</a:t>
            </a:r>
            <a:r>
              <a:rPr lang="en-US" sz="3200" dirty="0"/>
              <a:t>&lt;</a:t>
            </a:r>
            <a:r>
              <a:rPr lang="en-US" sz="3200" dirty="0" err="1"/>
              <a:t>touches.length</a:t>
            </a:r>
            <a:r>
              <a:rPr lang="en-US" sz="3200" dirty="0"/>
              <a:t>; </a:t>
            </a:r>
            <a:r>
              <a:rPr lang="en-US" sz="3200" dirty="0" err="1"/>
              <a:t>i</a:t>
            </a:r>
            <a:r>
              <a:rPr lang="en-US" sz="3200" dirty="0"/>
              <a:t>++) {   </a:t>
            </a:r>
          </a:p>
          <a:p>
            <a:pPr marL="0" indent="0">
              <a:buNone/>
            </a:pPr>
            <a:r>
              <a:rPr lang="en-US" sz="3200" dirty="0"/>
              <a:t>    </a:t>
            </a:r>
            <a:r>
              <a:rPr lang="en-US" sz="3200" dirty="0" smtClean="0"/>
              <a:t>  </a:t>
            </a:r>
            <a:r>
              <a:rPr lang="en-US" sz="3200" dirty="0" err="1" smtClean="0"/>
              <a:t>ongoingTouches.push</a:t>
            </a:r>
            <a:r>
              <a:rPr lang="en-US" sz="3200" dirty="0" smtClean="0"/>
              <a:t>(touches[</a:t>
            </a:r>
            <a:r>
              <a:rPr lang="en-US" sz="3200" dirty="0" err="1" smtClean="0"/>
              <a:t>i</a:t>
            </a:r>
            <a:r>
              <a:rPr lang="en-US" sz="3200" dirty="0"/>
              <a:t>]);   </a:t>
            </a:r>
          </a:p>
          <a:p>
            <a:pPr marL="0" indent="0">
              <a:buNone/>
            </a:pPr>
            <a:r>
              <a:rPr lang="en-US" sz="3200" dirty="0"/>
              <a:t>    </a:t>
            </a:r>
            <a:r>
              <a:rPr lang="en-US" sz="3200" dirty="0" smtClean="0"/>
              <a:t>  </a:t>
            </a:r>
            <a:r>
              <a:rPr lang="en-US" sz="3200" dirty="0" err="1" smtClean="0"/>
              <a:t>var</a:t>
            </a:r>
            <a:r>
              <a:rPr lang="en-US" sz="3200" dirty="0" smtClean="0"/>
              <a:t> </a:t>
            </a:r>
            <a:r>
              <a:rPr lang="en-US" sz="3200" dirty="0"/>
              <a:t>color = </a:t>
            </a:r>
            <a:r>
              <a:rPr lang="en-US" sz="3200" dirty="0" err="1"/>
              <a:t>colorForTouch</a:t>
            </a:r>
            <a:r>
              <a:rPr lang="en-US" sz="3200" dirty="0"/>
              <a:t>(touches[</a:t>
            </a:r>
            <a:r>
              <a:rPr lang="en-US" sz="3200" dirty="0" err="1"/>
              <a:t>i</a:t>
            </a:r>
            <a:r>
              <a:rPr lang="en-US" sz="3200" dirty="0"/>
              <a:t>]);   </a:t>
            </a:r>
          </a:p>
          <a:p>
            <a:pPr marL="0" indent="0">
              <a:buNone/>
            </a:pPr>
            <a:r>
              <a:rPr lang="en-US" sz="3200" dirty="0"/>
              <a:t>    </a:t>
            </a:r>
            <a:r>
              <a:rPr lang="en-US" sz="3200" dirty="0" smtClean="0"/>
              <a:t>  </a:t>
            </a:r>
            <a:r>
              <a:rPr lang="en-US" sz="3200" dirty="0" err="1" smtClean="0"/>
              <a:t>context.fillStyle</a:t>
            </a:r>
            <a:r>
              <a:rPr lang="en-US" sz="3200" dirty="0" smtClean="0"/>
              <a:t> </a:t>
            </a:r>
            <a:r>
              <a:rPr lang="en-US" sz="3200" dirty="0"/>
              <a:t>= color;   </a:t>
            </a:r>
          </a:p>
          <a:p>
            <a:pPr marL="0" indent="0">
              <a:buNone/>
            </a:pPr>
            <a:r>
              <a:rPr lang="en-US" sz="3200" dirty="0"/>
              <a:t>    </a:t>
            </a:r>
            <a:r>
              <a:rPr lang="en-US" sz="3200" dirty="0" smtClean="0"/>
              <a:t>  </a:t>
            </a:r>
            <a:r>
              <a:rPr lang="en-US" sz="3200" dirty="0" err="1" smtClean="0"/>
              <a:t>context.fillRect</a:t>
            </a:r>
            <a:r>
              <a:rPr lang="en-US" sz="3200" dirty="0" smtClean="0"/>
              <a:t>(touches[</a:t>
            </a:r>
            <a:r>
              <a:rPr lang="en-US" sz="3200" dirty="0" err="1" smtClean="0"/>
              <a:t>i</a:t>
            </a:r>
            <a:r>
              <a:rPr lang="en-US" sz="3200" dirty="0"/>
              <a:t>].</a:t>
            </a:r>
            <a:r>
              <a:rPr lang="en-US" sz="3200" dirty="0" err="1"/>
              <a:t>pageX</a:t>
            </a:r>
            <a:r>
              <a:rPr lang="en-US" sz="3200" dirty="0"/>
              <a:t>, touches[</a:t>
            </a:r>
            <a:r>
              <a:rPr lang="en-US" sz="3200" dirty="0" err="1"/>
              <a:t>i</a:t>
            </a:r>
            <a:r>
              <a:rPr lang="en-US" sz="3200" dirty="0"/>
              <a:t>].</a:t>
            </a:r>
            <a:r>
              <a:rPr lang="en-US" sz="3200" dirty="0" err="1"/>
              <a:t>pageY</a:t>
            </a:r>
            <a:r>
              <a:rPr lang="en-US" sz="3200" dirty="0"/>
              <a:t>, 4, 4);   </a:t>
            </a:r>
          </a:p>
          <a:p>
            <a:pPr marL="0" indent="0">
              <a:buNone/>
            </a:pPr>
            <a:r>
              <a:rPr lang="en-US" sz="3200" dirty="0"/>
              <a:t>  </a:t>
            </a:r>
            <a:r>
              <a:rPr lang="en-US" sz="3200" dirty="0" smtClean="0"/>
              <a:t>  } </a:t>
            </a:r>
            <a:endParaRPr lang="en-US" sz="3200" dirty="0"/>
          </a:p>
          <a:p>
            <a:pPr marL="0" indent="0">
              <a:buNone/>
            </a:pPr>
            <a:r>
              <a:rPr lang="en-US" sz="3200" dirty="0"/>
              <a:t>}</a:t>
            </a:r>
            <a:endParaRPr lang="en-US" sz="3200" dirty="0"/>
          </a:p>
        </p:txBody>
      </p:sp>
    </p:spTree>
    <p:extLst>
      <p:ext uri="{BB962C8B-B14F-4D97-AF65-F5344CB8AC3E}">
        <p14:creationId xmlns:p14="http://schemas.microsoft.com/office/powerpoint/2010/main" val="315492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Gesture Events </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r>
              <a:rPr lang="en-US" sz="3200" dirty="0" smtClean="0"/>
              <a:t>Every </a:t>
            </a:r>
            <a:r>
              <a:rPr lang="en-US" sz="3200" dirty="0"/>
              <a:t>new two-finger gesture triggers a </a:t>
            </a:r>
            <a:r>
              <a:rPr lang="en-US" sz="2800" b="1" dirty="0" err="1">
                <a:latin typeface="Letter Gothic Std" panose="020B0409020202030304" pitchFamily="49" charset="0"/>
              </a:rPr>
              <a:t>gesturestart</a:t>
            </a:r>
            <a:r>
              <a:rPr lang="en-US" sz="3200" dirty="0"/>
              <a:t> event. </a:t>
            </a:r>
          </a:p>
          <a:p>
            <a:r>
              <a:rPr lang="en-US" sz="3200" dirty="0" smtClean="0"/>
              <a:t>When </a:t>
            </a:r>
            <a:r>
              <a:rPr lang="en-US" sz="3200" dirty="0"/>
              <a:t>both fingers move around the screen, a </a:t>
            </a:r>
            <a:r>
              <a:rPr lang="en-US" sz="2800" b="1" dirty="0" err="1">
                <a:latin typeface="Letter Gothic Std" panose="020B0409020202030304" pitchFamily="49" charset="0"/>
              </a:rPr>
              <a:t>gesturechang</a:t>
            </a:r>
            <a:r>
              <a:rPr lang="en-US" sz="3200" dirty="0" err="1"/>
              <a:t>e</a:t>
            </a:r>
            <a:r>
              <a:rPr lang="en-US" sz="3200" dirty="0"/>
              <a:t> event occurs. </a:t>
            </a:r>
          </a:p>
          <a:p>
            <a:r>
              <a:rPr lang="en-US" sz="3200" dirty="0" smtClean="0"/>
              <a:t>Lifting </a:t>
            </a:r>
            <a:r>
              <a:rPr lang="en-US" sz="3200" dirty="0"/>
              <a:t>both fingers from the screen triggers a </a:t>
            </a:r>
            <a:r>
              <a:rPr lang="en-US" sz="2800" b="1" dirty="0" err="1">
                <a:latin typeface="Letter Gothic Std" panose="020B0409020202030304" pitchFamily="49" charset="0"/>
              </a:rPr>
              <a:t>gestureend</a:t>
            </a:r>
            <a:r>
              <a:rPr lang="en-US" sz="3200" dirty="0"/>
              <a:t> event.</a:t>
            </a:r>
            <a:endParaRPr lang="en-US" sz="3200" dirty="0"/>
          </a:p>
        </p:txBody>
      </p:sp>
    </p:spTree>
    <p:extLst>
      <p:ext uri="{BB962C8B-B14F-4D97-AF65-F5344CB8AC3E}">
        <p14:creationId xmlns:p14="http://schemas.microsoft.com/office/powerpoint/2010/main" val="81167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and Rotation Properties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2800" b="1" dirty="0" smtClean="0">
                <a:latin typeface="Letter Gothic Std" panose="020B0409020202030304" pitchFamily="49" charset="0"/>
              </a:rPr>
              <a:t>scale</a:t>
            </a:r>
            <a:r>
              <a:rPr lang="en-US" sz="3200" dirty="0"/>
              <a:t>: Indicates the amount of two-finger pinch zooming that occurred </a:t>
            </a:r>
          </a:p>
          <a:p>
            <a:r>
              <a:rPr lang="en-US" sz="2800" b="1" dirty="0" smtClean="0">
                <a:latin typeface="Letter Gothic Std" panose="020B0409020202030304" pitchFamily="49" charset="0"/>
              </a:rPr>
              <a:t>rotation</a:t>
            </a:r>
            <a:r>
              <a:rPr lang="en-US" sz="3200" dirty="0"/>
              <a:t>: Indicates the amount of </a:t>
            </a:r>
            <a:r>
              <a:rPr lang="en-US" sz="3200" dirty="0" smtClean="0"/>
              <a:t>two-finger </a:t>
            </a:r>
            <a:r>
              <a:rPr lang="en-US" sz="3200" dirty="0"/>
              <a:t>rotation that occurred</a:t>
            </a:r>
            <a:endParaRPr lang="en-US" sz="3200" dirty="0"/>
          </a:p>
        </p:txBody>
      </p:sp>
    </p:spTree>
    <p:extLst>
      <p:ext uri="{BB962C8B-B14F-4D97-AF65-F5344CB8AC3E}">
        <p14:creationId xmlns:p14="http://schemas.microsoft.com/office/powerpoint/2010/main" val="50017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WHATWG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b="1" dirty="0" smtClean="0"/>
              <a:t>W</a:t>
            </a:r>
            <a:r>
              <a:rPr lang="en-US" sz="3200" dirty="0" smtClean="0"/>
              <a:t>eb </a:t>
            </a:r>
            <a:r>
              <a:rPr lang="en-US" sz="3200" b="1" dirty="0"/>
              <a:t>H</a:t>
            </a:r>
            <a:r>
              <a:rPr lang="en-US" sz="3200" dirty="0"/>
              <a:t>ypertext </a:t>
            </a:r>
            <a:r>
              <a:rPr lang="en-US" sz="3200" b="1" dirty="0"/>
              <a:t>A</a:t>
            </a:r>
            <a:r>
              <a:rPr lang="en-US" sz="3200" dirty="0"/>
              <a:t>pplication </a:t>
            </a:r>
            <a:r>
              <a:rPr lang="en-US" sz="3200" b="1" dirty="0"/>
              <a:t>T</a:t>
            </a:r>
            <a:r>
              <a:rPr lang="en-US" sz="3200" dirty="0"/>
              <a:t>echnology </a:t>
            </a:r>
            <a:r>
              <a:rPr lang="en-US" sz="3200" b="1" dirty="0"/>
              <a:t>W</a:t>
            </a:r>
            <a:r>
              <a:rPr lang="en-US" sz="3200" dirty="0"/>
              <a:t>orking </a:t>
            </a:r>
            <a:r>
              <a:rPr lang="en-US" sz="3200" b="1" dirty="0"/>
              <a:t>G</a:t>
            </a:r>
            <a:r>
              <a:rPr lang="en-US" sz="3200" dirty="0"/>
              <a:t>roup (WHATWG) </a:t>
            </a:r>
          </a:p>
          <a:p>
            <a:r>
              <a:rPr lang="en-US" sz="3200" dirty="0" smtClean="0"/>
              <a:t>Formed </a:t>
            </a:r>
            <a:r>
              <a:rPr lang="en-US" sz="3200" dirty="0"/>
              <a:t>by Apple, the Mozilla Foundation, and Opera Software to define and document the HTML5 specification </a:t>
            </a:r>
          </a:p>
          <a:p>
            <a:r>
              <a:rPr lang="en-US" sz="3200" b="1" dirty="0" smtClean="0">
                <a:latin typeface="Letter Gothic Std" panose="020B0409020202030304" pitchFamily="49" charset="0"/>
              </a:rPr>
              <a:t>http</a:t>
            </a:r>
            <a:r>
              <a:rPr lang="en-US" sz="3200" b="1" dirty="0">
                <a:latin typeface="Letter Gothic Std" panose="020B0409020202030304" pitchFamily="49" charset="0"/>
              </a:rPr>
              <a:t>://developers.whatwg.org/</a:t>
            </a:r>
            <a:endParaRPr lang="en-US" sz="3200" b="1" dirty="0">
              <a:latin typeface="Letter Gothic Std" panose="020B0409020202030304" pitchFamily="49" charset="0"/>
            </a:endParaRPr>
          </a:p>
        </p:txBody>
      </p:sp>
    </p:spTree>
    <p:extLst>
      <p:ext uri="{BB962C8B-B14F-4D97-AF65-F5344CB8AC3E}">
        <p14:creationId xmlns:p14="http://schemas.microsoft.com/office/powerpoint/2010/main" val="33058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Geolocation API </a:t>
            </a:r>
            <a:endParaRPr lang="en-US" dirty="0"/>
          </a:p>
        </p:txBody>
      </p:sp>
      <p:sp>
        <p:nvSpPr>
          <p:cNvPr id="3" name="Content Placeholder 2"/>
          <p:cNvSpPr>
            <a:spLocks noGrp="1"/>
          </p:cNvSpPr>
          <p:nvPr>
            <p:ph idx="1"/>
          </p:nvPr>
        </p:nvSpPr>
        <p:spPr>
          <a:xfrm>
            <a:off x="677334" y="1323833"/>
            <a:ext cx="8596668" cy="4717529"/>
          </a:xfrm>
        </p:spPr>
        <p:txBody>
          <a:bodyPr>
            <a:normAutofit/>
          </a:bodyPr>
          <a:lstStyle/>
          <a:p>
            <a:r>
              <a:rPr lang="en-US" sz="3200" dirty="0" smtClean="0"/>
              <a:t>Defines </a:t>
            </a:r>
            <a:r>
              <a:rPr lang="en-US" sz="3200" dirty="0"/>
              <a:t>an interface that provides a device’s location, usually using latitude and longitude coordinates </a:t>
            </a:r>
          </a:p>
          <a:p>
            <a:r>
              <a:rPr lang="en-US" sz="3200" dirty="0" smtClean="0"/>
              <a:t>API </a:t>
            </a:r>
            <a:r>
              <a:rPr lang="en-US" sz="3200" dirty="0"/>
              <a:t>exposes the latitude and longitude to JavaScript in a Web page using the geolocation object</a:t>
            </a:r>
            <a:endParaRPr lang="en-US" sz="3200" dirty="0"/>
          </a:p>
        </p:txBody>
      </p:sp>
    </p:spTree>
    <p:extLst>
      <p:ext uri="{BB962C8B-B14F-4D97-AF65-F5344CB8AC3E}">
        <p14:creationId xmlns:p14="http://schemas.microsoft.com/office/powerpoint/2010/main" val="257177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Geolocation Methods </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r>
              <a:rPr lang="en-US" sz="2800" b="1" dirty="0" err="1" smtClean="0">
                <a:latin typeface="Letter Gothic Std" panose="020B0409020202030304" pitchFamily="49" charset="0"/>
              </a:rPr>
              <a:t>getCurrentPosition</a:t>
            </a:r>
            <a:r>
              <a:rPr lang="en-US" sz="3200" dirty="0"/>
              <a:t>: Gets the device’s current geographic position </a:t>
            </a:r>
          </a:p>
          <a:p>
            <a:r>
              <a:rPr lang="en-US" sz="2800" b="1" dirty="0" err="1" smtClean="0">
                <a:latin typeface="Letter Gothic Std" panose="020B0409020202030304" pitchFamily="49" charset="0"/>
              </a:rPr>
              <a:t>watchPosition</a:t>
            </a:r>
            <a:r>
              <a:rPr lang="en-US" sz="3200" dirty="0"/>
              <a:t>: Watches the device’s position as it changes over time and generates an event if a change occurs </a:t>
            </a:r>
            <a:endParaRPr lang="en-US" sz="3200" dirty="0" smtClean="0"/>
          </a:p>
          <a:p>
            <a:pPr lvl="1"/>
            <a:r>
              <a:rPr lang="en-US" sz="3000" dirty="0" smtClean="0"/>
              <a:t>Calling </a:t>
            </a:r>
            <a:r>
              <a:rPr lang="en-US" sz="2800" b="1" dirty="0" err="1">
                <a:latin typeface="Letter Gothic Std" panose="020B0409020202030304" pitchFamily="49" charset="0"/>
              </a:rPr>
              <a:t>clearWatch</a:t>
            </a:r>
            <a:r>
              <a:rPr lang="en-US" sz="2800" dirty="0"/>
              <a:t> </a:t>
            </a:r>
            <a:r>
              <a:rPr lang="en-US" sz="3000" dirty="0"/>
              <a:t>stops the watch</a:t>
            </a:r>
            <a:endParaRPr lang="en-US" sz="3000" dirty="0"/>
          </a:p>
        </p:txBody>
      </p:sp>
    </p:spTree>
    <p:extLst>
      <p:ext uri="{BB962C8B-B14F-4D97-AF65-F5344CB8AC3E}">
        <p14:creationId xmlns:p14="http://schemas.microsoft.com/office/powerpoint/2010/main" val="416848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Call to </a:t>
            </a:r>
            <a:r>
              <a:rPr lang="en-US" sz="3200" b="1" dirty="0" err="1">
                <a:latin typeface="Letter Gothic Std" panose="020B0409020202030304" pitchFamily="49" charset="0"/>
              </a:rPr>
              <a:t>getCurrentPosition</a:t>
            </a:r>
            <a:r>
              <a:rPr lang="en-US" sz="3200" b="1" dirty="0">
                <a:latin typeface="Letter Gothic Std" panose="020B0409020202030304" pitchFamily="49" charset="0"/>
              </a:rPr>
              <a:t> </a:t>
            </a:r>
            <a:endParaRPr lang="en-US" b="1" dirty="0">
              <a:latin typeface="Letter Gothic Std" panose="020B0409020202030304" pitchFamily="49" charset="0"/>
            </a:endParaRPr>
          </a:p>
        </p:txBody>
      </p:sp>
      <p:sp>
        <p:nvSpPr>
          <p:cNvPr id="3" name="Content Placeholder 2"/>
          <p:cNvSpPr>
            <a:spLocks noGrp="1"/>
          </p:cNvSpPr>
          <p:nvPr>
            <p:ph idx="1"/>
          </p:nvPr>
        </p:nvSpPr>
        <p:spPr>
          <a:xfrm>
            <a:off x="677333" y="1228299"/>
            <a:ext cx="8480315" cy="5308979"/>
          </a:xfrm>
        </p:spPr>
        <p:txBody>
          <a:bodyPr anchor="t">
            <a:normAutofit/>
          </a:bodyPr>
          <a:lstStyle/>
          <a:p>
            <a:pPr marL="0" indent="0">
              <a:buNone/>
            </a:pPr>
            <a:endParaRPr lang="en-US" sz="3200" dirty="0"/>
          </a:p>
        </p:txBody>
      </p:sp>
    </p:spTree>
    <p:extLst>
      <p:ext uri="{BB962C8B-B14F-4D97-AF65-F5344CB8AC3E}">
        <p14:creationId xmlns:p14="http://schemas.microsoft.com/office/powerpoint/2010/main" val="131856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Geodetic and Civic Data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You </a:t>
            </a:r>
            <a:r>
              <a:rPr lang="en-US" sz="3200" dirty="0"/>
              <a:t>can present location data to users in two ways:</a:t>
            </a:r>
          </a:p>
          <a:p>
            <a:pPr lvl="1"/>
            <a:r>
              <a:rPr lang="en-US" sz="3000" dirty="0"/>
              <a:t> </a:t>
            </a:r>
            <a:r>
              <a:rPr lang="en-US" sz="3000" dirty="0" smtClean="0"/>
              <a:t>Geodetic </a:t>
            </a:r>
            <a:r>
              <a:rPr lang="en-US" sz="3000" dirty="0"/>
              <a:t>data provides raw location data, such as longitude and latitude, or meters.</a:t>
            </a:r>
          </a:p>
          <a:p>
            <a:pPr lvl="1"/>
            <a:r>
              <a:rPr lang="en-US" sz="3000" dirty="0"/>
              <a:t> </a:t>
            </a:r>
            <a:r>
              <a:rPr lang="en-US" sz="3000" dirty="0" smtClean="0"/>
              <a:t>Civic </a:t>
            </a:r>
            <a:r>
              <a:rPr lang="en-US" sz="3000" dirty="0"/>
              <a:t>data is location data that’s more easily understood by humans, such as a map or an address like 637 Park Street.</a:t>
            </a:r>
            <a:endParaRPr lang="en-US" sz="3000" dirty="0"/>
          </a:p>
        </p:txBody>
      </p:sp>
    </p:spTree>
    <p:extLst>
      <p:ext uri="{BB962C8B-B14F-4D97-AF65-F5344CB8AC3E}">
        <p14:creationId xmlns:p14="http://schemas.microsoft.com/office/powerpoint/2010/main" val="26840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Workers </a:t>
            </a:r>
            <a:endParaRPr lang="en-US" dirty="0"/>
          </a:p>
        </p:txBody>
      </p:sp>
      <p:sp>
        <p:nvSpPr>
          <p:cNvPr id="3" name="Content Placeholder 2"/>
          <p:cNvSpPr>
            <a:spLocks noGrp="1"/>
          </p:cNvSpPr>
          <p:nvPr>
            <p:ph idx="1"/>
          </p:nvPr>
        </p:nvSpPr>
        <p:spPr>
          <a:xfrm>
            <a:off x="677333" y="1228299"/>
            <a:ext cx="8480315" cy="5308979"/>
          </a:xfrm>
        </p:spPr>
        <p:txBody>
          <a:bodyPr>
            <a:normAutofit lnSpcReduction="10000"/>
          </a:bodyPr>
          <a:lstStyle/>
          <a:p>
            <a:r>
              <a:rPr lang="en-US" sz="3200" dirty="0" smtClean="0"/>
              <a:t>Web </a:t>
            </a:r>
            <a:r>
              <a:rPr lang="en-US" sz="3200" dirty="0"/>
              <a:t>Workers are scripts that run in the background, performing calculations or other actions that allow for a more responsive user interface. </a:t>
            </a:r>
          </a:p>
          <a:p>
            <a:r>
              <a:rPr lang="en-US" sz="3200" dirty="0" smtClean="0"/>
              <a:t>Uses</a:t>
            </a:r>
            <a:r>
              <a:rPr lang="en-US" sz="3200" dirty="0"/>
              <a:t>:</a:t>
            </a:r>
          </a:p>
          <a:p>
            <a:pPr lvl="1"/>
            <a:r>
              <a:rPr lang="en-US" sz="3000" dirty="0"/>
              <a:t> </a:t>
            </a:r>
            <a:r>
              <a:rPr lang="en-US" sz="3000" dirty="0" smtClean="0"/>
              <a:t>Fetch </a:t>
            </a:r>
            <a:r>
              <a:rPr lang="en-US" sz="3000" dirty="0"/>
              <a:t>real-time data like stock updates</a:t>
            </a:r>
          </a:p>
          <a:p>
            <a:pPr lvl="1"/>
            <a:r>
              <a:rPr lang="en-US" sz="3000" dirty="0"/>
              <a:t> </a:t>
            </a:r>
            <a:r>
              <a:rPr lang="en-US" sz="3000" dirty="0" smtClean="0"/>
              <a:t>Make </a:t>
            </a:r>
            <a:r>
              <a:rPr lang="en-US" sz="3000" dirty="0"/>
              <a:t>network requests</a:t>
            </a:r>
          </a:p>
          <a:p>
            <a:pPr lvl="1"/>
            <a:r>
              <a:rPr lang="en-US" sz="3000" dirty="0"/>
              <a:t> </a:t>
            </a:r>
            <a:r>
              <a:rPr lang="en-US" sz="3000" dirty="0" smtClean="0"/>
              <a:t>Access </a:t>
            </a:r>
            <a:r>
              <a:rPr lang="en-US" sz="3000" dirty="0"/>
              <a:t>local storage while the main HTML document responds to the user input like tapping, scrolling, and typing.</a:t>
            </a:r>
            <a:endParaRPr lang="en-US" sz="3000" dirty="0"/>
          </a:p>
        </p:txBody>
      </p:sp>
    </p:spTree>
    <p:extLst>
      <p:ext uri="{BB962C8B-B14F-4D97-AF65-F5344CB8AC3E}">
        <p14:creationId xmlns:p14="http://schemas.microsoft.com/office/powerpoint/2010/main" val="78044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Workers</a:t>
            </a:r>
            <a:endParaRPr lang="en-US" dirty="0"/>
          </a:p>
        </p:txBody>
      </p:sp>
      <p:sp>
        <p:nvSpPr>
          <p:cNvPr id="3" name="Content Placeholder 2"/>
          <p:cNvSpPr>
            <a:spLocks noGrp="1"/>
          </p:cNvSpPr>
          <p:nvPr>
            <p:ph idx="1"/>
          </p:nvPr>
        </p:nvSpPr>
        <p:spPr>
          <a:xfrm>
            <a:off x="677334" y="1323833"/>
            <a:ext cx="8596668" cy="4717529"/>
          </a:xfrm>
        </p:spPr>
        <p:txBody>
          <a:bodyPr>
            <a:normAutofit fontScale="92500"/>
          </a:bodyPr>
          <a:lstStyle/>
          <a:p>
            <a:r>
              <a:rPr lang="en-US" sz="3200" dirty="0" smtClean="0"/>
              <a:t>Web </a:t>
            </a:r>
            <a:r>
              <a:rPr lang="en-US" sz="3200" dirty="0"/>
              <a:t>Worker objects run in isolated threads—they do not act directly on the main HTML document or the DOM. </a:t>
            </a:r>
          </a:p>
          <a:p>
            <a:r>
              <a:rPr lang="en-US" sz="3200" dirty="0" smtClean="0"/>
              <a:t>You </a:t>
            </a:r>
            <a:r>
              <a:rPr lang="en-US" sz="3200" dirty="0"/>
              <a:t>don’t use </a:t>
            </a:r>
            <a:r>
              <a:rPr lang="en-US" sz="3000" b="1" dirty="0" err="1">
                <a:latin typeface="Letter Gothic Std" panose="020B0409020202030304" pitchFamily="49" charset="0"/>
              </a:rPr>
              <a:t>getElementById</a:t>
            </a:r>
            <a:r>
              <a:rPr lang="en-US" sz="3000" dirty="0"/>
              <a:t> </a:t>
            </a:r>
            <a:r>
              <a:rPr lang="en-US" sz="3200" dirty="0"/>
              <a:t>in your script. (You can use </a:t>
            </a:r>
            <a:r>
              <a:rPr lang="en-US" sz="3000" b="1" dirty="0" err="1">
                <a:latin typeface="Letter Gothic Std" panose="020B0409020202030304" pitchFamily="49" charset="0"/>
              </a:rPr>
              <a:t>setTimeout</a:t>
            </a:r>
            <a:r>
              <a:rPr lang="en-US" sz="3200" dirty="0"/>
              <a:t>, </a:t>
            </a:r>
            <a:r>
              <a:rPr lang="en-US" sz="3000" b="1" dirty="0" err="1">
                <a:latin typeface="Letter Gothic Std" panose="020B0409020202030304" pitchFamily="49" charset="0"/>
              </a:rPr>
              <a:t>setInterval</a:t>
            </a:r>
            <a:r>
              <a:rPr lang="en-US" sz="3200" dirty="0"/>
              <a:t>, and </a:t>
            </a:r>
            <a:r>
              <a:rPr lang="en-US" sz="3200" b="1" dirty="0" err="1">
                <a:latin typeface="Letter Gothic Std" panose="020B0409020202030304" pitchFamily="49" charset="0"/>
              </a:rPr>
              <a:t>XMLHttpRequest</a:t>
            </a:r>
            <a:r>
              <a:rPr lang="en-US" sz="3200" dirty="0"/>
              <a:t>.) </a:t>
            </a:r>
          </a:p>
          <a:p>
            <a:r>
              <a:rPr lang="en-US" sz="3200" dirty="0" smtClean="0"/>
              <a:t>Instead</a:t>
            </a:r>
            <a:r>
              <a:rPr lang="en-US" sz="3200" dirty="0"/>
              <a:t>, Web Workers pass information through messages, executing code from a JavaScript file separate from the main HTML document.</a:t>
            </a:r>
            <a:endParaRPr lang="en-US" sz="3200" dirty="0"/>
          </a:p>
        </p:txBody>
      </p:sp>
    </p:spTree>
    <p:extLst>
      <p:ext uri="{BB962C8B-B14F-4D97-AF65-F5344CB8AC3E}">
        <p14:creationId xmlns:p14="http://schemas.microsoft.com/office/powerpoint/2010/main" val="15037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5321734"/>
              </p:ext>
            </p:extLst>
          </p:nvPr>
        </p:nvGraphicFramePr>
        <p:xfrm>
          <a:off x="677863" y="1460313"/>
          <a:ext cx="10895438" cy="1464360"/>
        </p:xfrm>
        <a:graphic>
          <a:graphicData uri="http://schemas.openxmlformats.org/drawingml/2006/table">
            <a:tbl>
              <a:tblPr firstRow="1" bandRow="1">
                <a:tableStyleId>{5C22544A-7EE6-4342-B048-85BDC9FD1C3A}</a:tableStyleId>
              </a:tblPr>
              <a:tblGrid>
                <a:gridCol w="5231618"/>
                <a:gridCol w="5663820"/>
              </a:tblGrid>
              <a:tr h="367080">
                <a:tc>
                  <a:txBody>
                    <a:bodyPr/>
                    <a:lstStyle/>
                    <a:p>
                      <a:r>
                        <a:rPr lang="en-US" dirty="0" smtClean="0"/>
                        <a:t>Skills and Concepts</a:t>
                      </a:r>
                      <a:endParaRPr lang="en-US" dirty="0"/>
                    </a:p>
                  </a:txBody>
                  <a:tcPr/>
                </a:tc>
                <a:tc>
                  <a:txBody>
                    <a:bodyPr/>
                    <a:lstStyle/>
                    <a:p>
                      <a:r>
                        <a:rPr lang="en-US" dirty="0" smtClean="0"/>
                        <a:t>MTA Exam Objectives</a:t>
                      </a:r>
                      <a:endParaRPr lang="en-US" dirty="0"/>
                    </a:p>
                  </a:txBody>
                  <a:tcPr/>
                </a:tc>
              </a:tr>
              <a:tr h="192352">
                <a:tc>
                  <a:txBody>
                    <a:bodyPr/>
                    <a:lstStyle/>
                    <a:p>
                      <a:r>
                        <a:rPr lang="en-US" dirty="0" smtClean="0"/>
                        <a:t>Responding to the Touch Interface</a:t>
                      </a:r>
                      <a:endParaRPr lang="en-US" dirty="0" smtClean="0"/>
                    </a:p>
                  </a:txBody>
                  <a:tcPr/>
                </a:tc>
                <a:tc>
                  <a:txBody>
                    <a:bodyPr/>
                    <a:lstStyle/>
                    <a:p>
                      <a:pPr marL="0" indent="0">
                        <a:buFont typeface="Arial" panose="020B0604020202020204" pitchFamily="34" charset="0"/>
                        <a:buNone/>
                      </a:pPr>
                      <a:r>
                        <a:rPr lang="en-US" dirty="0" smtClean="0"/>
                        <a:t>Respond to the touch interface. (4.5)</a:t>
                      </a:r>
                      <a:endParaRPr lang="en-US" dirty="0"/>
                    </a:p>
                  </a:txBody>
                  <a:tcPr/>
                </a:tc>
              </a:tr>
              <a:tr h="192352">
                <a:tc>
                  <a:txBody>
                    <a:bodyPr/>
                    <a:lstStyle/>
                    <a:p>
                      <a:r>
                        <a:rPr lang="en-US" dirty="0" smtClean="0"/>
                        <a:t>Coding Additional HTML5 APIs</a:t>
                      </a:r>
                      <a:endParaRPr lang="en-US" dirty="0" smtClean="0"/>
                    </a:p>
                  </a:txBody>
                  <a:tcPr/>
                </a:tc>
                <a:tc>
                  <a:txBody>
                    <a:bodyPr/>
                    <a:lstStyle/>
                    <a:p>
                      <a:pPr marL="0" indent="0">
                        <a:buFont typeface="Arial" panose="020B0604020202020204" pitchFamily="34" charset="0"/>
                        <a:buNone/>
                      </a:pPr>
                      <a:r>
                        <a:rPr lang="en-US" dirty="0" smtClean="0"/>
                        <a:t>Code additional HTML5 APIs. (4.6)</a:t>
                      </a:r>
                      <a:endParaRPr lang="en-US" dirty="0"/>
                    </a:p>
                  </a:txBody>
                  <a:tcPr/>
                </a:tc>
              </a:tr>
              <a:tr h="192352">
                <a:tc>
                  <a:txBody>
                    <a:bodyPr/>
                    <a:lstStyle/>
                    <a:p>
                      <a:r>
                        <a:rPr lang="en-US" dirty="0" smtClean="0"/>
                        <a:t>Accessing Device and Operating System Resources</a:t>
                      </a:r>
                      <a:endParaRPr lang="en-US" dirty="0" smtClean="0"/>
                    </a:p>
                  </a:txBody>
                  <a:tcPr/>
                </a:tc>
                <a:tc>
                  <a:txBody>
                    <a:bodyPr/>
                    <a:lstStyle/>
                    <a:p>
                      <a:pPr marL="0" indent="0">
                        <a:buFont typeface="Arial" panose="020B0604020202020204" pitchFamily="34" charset="0"/>
                        <a:buNone/>
                      </a:pPr>
                      <a:r>
                        <a:rPr lang="en-US" dirty="0" smtClean="0"/>
                        <a:t>Access device and operating system resources. (4.7)</a:t>
                      </a:r>
                      <a:endParaRPr lang="en-US" dirty="0"/>
                    </a:p>
                  </a:txBody>
                  <a:tcPr/>
                </a:tc>
              </a:tr>
            </a:tbl>
          </a:graphicData>
        </a:graphic>
      </p:graphicFrame>
    </p:spTree>
    <p:extLst>
      <p:ext uri="{BB962C8B-B14F-4D97-AF65-F5344CB8AC3E}">
        <p14:creationId xmlns:p14="http://schemas.microsoft.com/office/powerpoint/2010/main" val="2584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Workers Example</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pPr marL="0" indent="0">
              <a:buNone/>
            </a:pPr>
            <a:endParaRPr lang="en-US" sz="3200" dirty="0"/>
          </a:p>
        </p:txBody>
      </p:sp>
    </p:spTree>
    <p:extLst>
      <p:ext uri="{BB962C8B-B14F-4D97-AF65-F5344CB8AC3E}">
        <p14:creationId xmlns:p14="http://schemas.microsoft.com/office/powerpoint/2010/main" val="42721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WebSockets</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r>
              <a:rPr lang="en-US" sz="3200" dirty="0" err="1" smtClean="0"/>
              <a:t>WebSockets</a:t>
            </a:r>
            <a:r>
              <a:rPr lang="en-US" sz="3200" dirty="0" smtClean="0"/>
              <a:t> is </a:t>
            </a:r>
            <a:r>
              <a:rPr lang="en-US" sz="3200" dirty="0"/>
              <a:t>an API that offers full-duplex communication through a single socket over the Internet. </a:t>
            </a:r>
          </a:p>
          <a:p>
            <a:r>
              <a:rPr lang="en-US" sz="3200" dirty="0" smtClean="0"/>
              <a:t>Uses</a:t>
            </a:r>
            <a:r>
              <a:rPr lang="en-US" sz="3200" dirty="0"/>
              <a:t>:</a:t>
            </a:r>
          </a:p>
          <a:p>
            <a:pPr lvl="1"/>
            <a:r>
              <a:rPr lang="en-US" sz="3000" dirty="0"/>
              <a:t> </a:t>
            </a:r>
            <a:r>
              <a:rPr lang="en-US" sz="3000" dirty="0" smtClean="0"/>
              <a:t>Real-time </a:t>
            </a:r>
            <a:r>
              <a:rPr lang="en-US" sz="3000" dirty="0"/>
              <a:t>Web applications like chat, multiplayer </a:t>
            </a:r>
            <a:r>
              <a:rPr lang="en-US" sz="3000" dirty="0" smtClean="0"/>
              <a:t>online </a:t>
            </a:r>
            <a:r>
              <a:rPr lang="en-US" sz="3000" dirty="0"/>
              <a:t>gaming, and stock </a:t>
            </a:r>
            <a:r>
              <a:rPr lang="en-US" sz="3000" dirty="0" smtClean="0"/>
              <a:t>quotes</a:t>
            </a:r>
            <a:endParaRPr lang="en-US" sz="3000" dirty="0"/>
          </a:p>
        </p:txBody>
      </p:sp>
    </p:spTree>
    <p:extLst>
      <p:ext uri="{BB962C8B-B14F-4D97-AF65-F5344CB8AC3E}">
        <p14:creationId xmlns:p14="http://schemas.microsoft.com/office/powerpoint/2010/main" val="89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WebSockets</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3200" dirty="0" smtClean="0"/>
              <a:t>Primary </a:t>
            </a:r>
            <a:r>
              <a:rPr lang="en-US" sz="3200" dirty="0"/>
              <a:t>events associated with </a:t>
            </a:r>
            <a:r>
              <a:rPr lang="en-US" sz="3200" dirty="0" err="1"/>
              <a:t>WebSocket</a:t>
            </a:r>
            <a:r>
              <a:rPr lang="en-US" sz="3200" dirty="0"/>
              <a:t> communications:</a:t>
            </a:r>
          </a:p>
          <a:p>
            <a:pPr lvl="1"/>
            <a:r>
              <a:rPr lang="en-US" sz="3000" dirty="0"/>
              <a:t> </a:t>
            </a:r>
            <a:r>
              <a:rPr lang="en-US" sz="2800" b="1" dirty="0" err="1" smtClean="0">
                <a:latin typeface="Letter Gothic Std" panose="020B0409020202030304" pitchFamily="49" charset="0"/>
              </a:rPr>
              <a:t>onopen</a:t>
            </a:r>
            <a:r>
              <a:rPr lang="en-US" sz="3000" dirty="0"/>
              <a:t>: When a socket opens </a:t>
            </a:r>
            <a:endParaRPr lang="en-US" sz="3000" dirty="0" smtClean="0"/>
          </a:p>
          <a:p>
            <a:pPr lvl="1"/>
            <a:r>
              <a:rPr lang="en-US" sz="2800" b="1" dirty="0" err="1" smtClean="0">
                <a:latin typeface="Letter Gothic Std" panose="020B0409020202030304" pitchFamily="49" charset="0"/>
              </a:rPr>
              <a:t>onmessage</a:t>
            </a:r>
            <a:r>
              <a:rPr lang="en-US" sz="3000" dirty="0"/>
              <a:t>: When a message has been received from the Web server</a:t>
            </a:r>
          </a:p>
          <a:p>
            <a:pPr lvl="1"/>
            <a:r>
              <a:rPr lang="en-US" sz="3000" dirty="0"/>
              <a:t> </a:t>
            </a:r>
            <a:r>
              <a:rPr lang="en-US" sz="2800" b="1" dirty="0" err="1" smtClean="0">
                <a:latin typeface="Letter Gothic Std" panose="020B0409020202030304" pitchFamily="49" charset="0"/>
              </a:rPr>
              <a:t>onclose</a:t>
            </a:r>
            <a:r>
              <a:rPr lang="en-US" sz="3000" dirty="0"/>
              <a:t>: When a socket closes</a:t>
            </a:r>
            <a:endParaRPr lang="en-US" sz="3000" dirty="0"/>
          </a:p>
        </p:txBody>
      </p:sp>
    </p:spTree>
    <p:extLst>
      <p:ext uri="{BB962C8B-B14F-4D97-AF65-F5344CB8AC3E}">
        <p14:creationId xmlns:p14="http://schemas.microsoft.com/office/powerpoint/2010/main" val="308364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WebSockets</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3200" dirty="0" smtClean="0"/>
              <a:t>The </a:t>
            </a:r>
            <a:r>
              <a:rPr lang="en-US" sz="3200" dirty="0"/>
              <a:t>JavaScript that opens a </a:t>
            </a:r>
            <a:r>
              <a:rPr lang="en-US" sz="3200" dirty="0" err="1"/>
              <a:t>WebSocket</a:t>
            </a:r>
            <a:r>
              <a:rPr lang="en-US" sz="3200" dirty="0"/>
              <a:t> connection is: </a:t>
            </a:r>
            <a:r>
              <a:rPr lang="en-US" sz="3200" dirty="0" smtClean="0"/>
              <a:t/>
            </a:r>
            <a:br>
              <a:rPr lang="en-US" sz="3200" dirty="0" smtClean="0"/>
            </a:br>
            <a:r>
              <a:rPr lang="en-US" sz="2800" b="1" dirty="0" err="1" smtClean="0">
                <a:latin typeface="Letter Gothic Std" panose="020B0409020202030304" pitchFamily="49" charset="0"/>
              </a:rPr>
              <a:t>var</a:t>
            </a:r>
            <a:r>
              <a:rPr lang="en-US" sz="2800" b="1" dirty="0" smtClean="0">
                <a:latin typeface="Letter Gothic Std" panose="020B0409020202030304" pitchFamily="49" charset="0"/>
              </a:rPr>
              <a:t> </a:t>
            </a:r>
            <a:r>
              <a:rPr lang="en-US" sz="2800" b="1" dirty="0">
                <a:latin typeface="Letter Gothic Std" panose="020B0409020202030304" pitchFamily="49" charset="0"/>
              </a:rPr>
              <a:t>host = '</a:t>
            </a:r>
            <a:r>
              <a:rPr lang="en-US" sz="2800" b="1" dirty="0" err="1">
                <a:latin typeface="Letter Gothic Std" panose="020B0409020202030304" pitchFamily="49" charset="0"/>
              </a:rPr>
              <a:t>ws</a:t>
            </a:r>
            <a:r>
              <a:rPr lang="en-US" sz="2800" b="1" dirty="0">
                <a:latin typeface="Letter Gothic Std" panose="020B0409020202030304" pitchFamily="49" charset="0"/>
              </a:rPr>
              <a:t>://example.com'; </a:t>
            </a:r>
          </a:p>
          <a:p>
            <a:r>
              <a:rPr lang="en-US" sz="3200" dirty="0" err="1" smtClean="0"/>
              <a:t>ws</a:t>
            </a:r>
            <a:r>
              <a:rPr lang="en-US" sz="3200" dirty="0" smtClean="0"/>
              <a:t> </a:t>
            </a:r>
            <a:r>
              <a:rPr lang="en-US" sz="3200" dirty="0"/>
              <a:t>replaces http in the URL </a:t>
            </a:r>
          </a:p>
          <a:p>
            <a:r>
              <a:rPr lang="en-US" sz="3200" dirty="0" err="1" smtClean="0"/>
              <a:t>wss</a:t>
            </a:r>
            <a:r>
              <a:rPr lang="en-US" sz="3200" dirty="0" smtClean="0"/>
              <a:t> </a:t>
            </a:r>
            <a:r>
              <a:rPr lang="en-US" sz="3200" dirty="0"/>
              <a:t>for secure </a:t>
            </a:r>
            <a:r>
              <a:rPr lang="en-US" sz="3200" dirty="0" err="1"/>
              <a:t>WebSocket</a:t>
            </a:r>
            <a:r>
              <a:rPr lang="en-US" sz="3200" dirty="0"/>
              <a:t> connections, just like https for secure HTTP connections</a:t>
            </a:r>
          </a:p>
        </p:txBody>
      </p:sp>
    </p:spTree>
    <p:extLst>
      <p:ext uri="{BB962C8B-B14F-4D97-AF65-F5344CB8AC3E}">
        <p14:creationId xmlns:p14="http://schemas.microsoft.com/office/powerpoint/2010/main" val="137172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WebSockets</a:t>
            </a:r>
            <a:endParaRPr lang="en-US" dirty="0"/>
          </a:p>
        </p:txBody>
      </p:sp>
      <p:sp>
        <p:nvSpPr>
          <p:cNvPr id="3" name="Content Placeholder 2"/>
          <p:cNvSpPr>
            <a:spLocks noGrp="1"/>
          </p:cNvSpPr>
          <p:nvPr>
            <p:ph idx="1"/>
          </p:nvPr>
        </p:nvSpPr>
        <p:spPr>
          <a:xfrm>
            <a:off x="395785" y="1228299"/>
            <a:ext cx="9567081" cy="5308979"/>
          </a:xfrm>
        </p:spPr>
        <p:txBody>
          <a:bodyPr>
            <a:normAutofit/>
          </a:bodyPr>
          <a:lstStyle/>
          <a:p>
            <a:r>
              <a:rPr lang="en-US" sz="3200" dirty="0" smtClean="0"/>
              <a:t> </a:t>
            </a:r>
            <a:r>
              <a:rPr lang="en-US" sz="3200" dirty="0"/>
              <a:t>Test an initialized Web connection using one of these methods</a:t>
            </a:r>
          </a:p>
          <a:p>
            <a:pPr lvl="1"/>
            <a:r>
              <a:rPr lang="en-US" sz="3000" dirty="0"/>
              <a:t> </a:t>
            </a:r>
            <a:r>
              <a:rPr lang="en-US" sz="3000" dirty="0" smtClean="0"/>
              <a:t>Opens </a:t>
            </a:r>
            <a:r>
              <a:rPr lang="en-US" sz="3000" dirty="0"/>
              <a:t>an alert box: </a:t>
            </a:r>
            <a:r>
              <a:rPr lang="en-US" sz="3000" dirty="0" smtClean="0"/>
              <a:t/>
            </a:r>
            <a:br>
              <a:rPr lang="en-US" sz="3000" dirty="0" smtClean="0"/>
            </a:br>
            <a:r>
              <a:rPr lang="en-US" sz="2800" b="1" dirty="0" err="1" smtClean="0">
                <a:latin typeface="Letter Gothic Std" panose="020B0409020202030304" pitchFamily="49" charset="0"/>
              </a:rPr>
              <a:t>socket.onopen</a:t>
            </a:r>
            <a:r>
              <a:rPr lang="en-US" sz="2800" b="1" dirty="0" smtClean="0">
                <a:latin typeface="Letter Gothic Std" panose="020B0409020202030304" pitchFamily="49" charset="0"/>
              </a:rPr>
              <a:t> </a:t>
            </a:r>
            <a:r>
              <a:rPr lang="en-US" sz="2800" b="1" dirty="0">
                <a:latin typeface="Letter Gothic Std" panose="020B0409020202030304" pitchFamily="49" charset="0"/>
              </a:rPr>
              <a:t>= function(){ alert("Socket open"); }</a:t>
            </a:r>
          </a:p>
          <a:p>
            <a:pPr lvl="1"/>
            <a:r>
              <a:rPr lang="en-US" sz="3000" dirty="0"/>
              <a:t> </a:t>
            </a:r>
            <a:r>
              <a:rPr lang="en-US" sz="3000" dirty="0" smtClean="0"/>
              <a:t>Displays </a:t>
            </a:r>
            <a:r>
              <a:rPr lang="en-US" sz="3000" dirty="0"/>
              <a:t>a message: </a:t>
            </a:r>
            <a:r>
              <a:rPr lang="en-US" sz="3000" dirty="0" smtClean="0"/>
              <a:t/>
            </a:r>
            <a:br>
              <a:rPr lang="en-US" sz="3000" dirty="0" smtClean="0"/>
            </a:br>
            <a:r>
              <a:rPr lang="en-US" sz="2800" b="1" dirty="0" err="1" smtClean="0">
                <a:latin typeface="Letter Gothic Std" panose="020B0409020202030304" pitchFamily="49" charset="0"/>
              </a:rPr>
              <a:t>socket.onopen</a:t>
            </a:r>
            <a:r>
              <a:rPr lang="en-US" sz="2800" b="1" dirty="0" smtClean="0">
                <a:latin typeface="Letter Gothic Std" panose="020B0409020202030304" pitchFamily="49" charset="0"/>
              </a:rPr>
              <a:t> </a:t>
            </a:r>
            <a:r>
              <a:rPr lang="en-US" sz="2800" b="1" dirty="0">
                <a:latin typeface="Letter Gothic Std" panose="020B0409020202030304" pitchFamily="49" charset="0"/>
              </a:rPr>
              <a:t>= function (</a:t>
            </a:r>
            <a:r>
              <a:rPr lang="en-US" sz="2800" b="1" dirty="0" err="1">
                <a:latin typeface="Letter Gothic Std" panose="020B0409020202030304" pitchFamily="49" charset="0"/>
              </a:rPr>
              <a:t>openEvent</a:t>
            </a:r>
            <a:r>
              <a:rPr lang="en-US" sz="2800" b="1" dirty="0">
                <a:latin typeface="Letter Gothic Std" panose="020B0409020202030304" pitchFamily="49" charset="0"/>
              </a:rPr>
              <a:t>) { </a:t>
            </a:r>
            <a:r>
              <a:rPr lang="en-US" sz="2800" b="1" dirty="0" err="1">
                <a:latin typeface="Letter Gothic Std" panose="020B0409020202030304" pitchFamily="49" charset="0"/>
              </a:rPr>
              <a:t>document.getElementById</a:t>
            </a:r>
            <a:r>
              <a:rPr lang="en-US" sz="2800" b="1" dirty="0">
                <a:latin typeface="Letter Gothic Std" panose="020B0409020202030304" pitchFamily="49" charset="0"/>
              </a:rPr>
              <a:t>("</a:t>
            </a:r>
            <a:r>
              <a:rPr lang="en-US" sz="2800" b="1" dirty="0" err="1">
                <a:latin typeface="Letter Gothic Std" panose="020B0409020202030304" pitchFamily="49" charset="0"/>
              </a:rPr>
              <a:t>serverStatus</a:t>
            </a:r>
            <a:r>
              <a:rPr lang="en-US" sz="2800" b="1" dirty="0">
                <a:latin typeface="Letter Gothic Std" panose="020B0409020202030304" pitchFamily="49" charset="0"/>
              </a:rPr>
              <a:t>"). </a:t>
            </a:r>
            <a:r>
              <a:rPr lang="en-US" sz="2800" b="1" dirty="0" err="1">
                <a:latin typeface="Letter Gothic Std" panose="020B0409020202030304" pitchFamily="49" charset="0"/>
              </a:rPr>
              <a:t>innerHTML</a:t>
            </a:r>
            <a:r>
              <a:rPr lang="en-US" sz="2800" b="1" dirty="0">
                <a:latin typeface="Letter Gothic Std" panose="020B0409020202030304" pitchFamily="49" charset="0"/>
              </a:rPr>
              <a:t> = 'Socket open'; };</a:t>
            </a:r>
          </a:p>
        </p:txBody>
      </p:sp>
    </p:spTree>
    <p:extLst>
      <p:ext uri="{BB962C8B-B14F-4D97-AF65-F5344CB8AC3E}">
        <p14:creationId xmlns:p14="http://schemas.microsoft.com/office/powerpoint/2010/main" val="267526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WebSockets</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3200" dirty="0" smtClean="0"/>
              <a:t>The </a:t>
            </a:r>
            <a:r>
              <a:rPr lang="en-US" sz="3200" dirty="0"/>
              <a:t>code for sending a text-based message: </a:t>
            </a:r>
            <a:r>
              <a:rPr lang="en-US" sz="3200" dirty="0" err="1"/>
              <a:t>socket.send</a:t>
            </a:r>
            <a:r>
              <a:rPr lang="en-US" sz="3200" dirty="0"/>
              <a:t>('message');</a:t>
            </a:r>
          </a:p>
          <a:p>
            <a:r>
              <a:rPr lang="en-US" sz="3200" dirty="0" smtClean="0"/>
              <a:t>A </a:t>
            </a:r>
            <a:r>
              <a:rPr lang="en-US" sz="3200" dirty="0"/>
              <a:t>Blob is a data type that can store binary data, like images or multimedia files. To send a file as a Blob: </a:t>
            </a:r>
          </a:p>
          <a:p>
            <a:pPr marL="457200" lvl="1" indent="0">
              <a:buNone/>
            </a:pPr>
            <a:r>
              <a:rPr lang="en-US" sz="3200" b="1" dirty="0" err="1">
                <a:latin typeface="Letter Gothic Std" panose="020B0409020202030304" pitchFamily="49" charset="0"/>
              </a:rPr>
              <a:t>var</a:t>
            </a:r>
            <a:r>
              <a:rPr lang="en-US" sz="3200" b="1" dirty="0">
                <a:latin typeface="Letter Gothic Std" panose="020B0409020202030304" pitchFamily="49" charset="0"/>
              </a:rPr>
              <a:t> file = </a:t>
            </a:r>
            <a:r>
              <a:rPr lang="en-US" sz="3200" b="1" dirty="0" err="1">
                <a:latin typeface="Letter Gothic Std" panose="020B0409020202030304" pitchFamily="49" charset="0"/>
              </a:rPr>
              <a:t>document.querySelector</a:t>
            </a:r>
            <a:r>
              <a:rPr lang="en-US" sz="3200" b="1" dirty="0" smtClean="0">
                <a:latin typeface="Letter Gothic Std" panose="020B0409020202030304" pitchFamily="49" charset="0"/>
              </a:rPr>
              <a:t>(</a:t>
            </a:r>
            <a:br>
              <a:rPr lang="en-US" sz="3200" b="1" dirty="0" smtClean="0">
                <a:latin typeface="Letter Gothic Std" panose="020B0409020202030304" pitchFamily="49" charset="0"/>
              </a:rPr>
            </a:br>
            <a:r>
              <a:rPr lang="en-US" sz="3200" b="1" dirty="0" smtClean="0">
                <a:latin typeface="Letter Gothic Std" panose="020B0409020202030304" pitchFamily="49" charset="0"/>
              </a:rPr>
              <a:t>'input[type</a:t>
            </a:r>
            <a:r>
              <a:rPr lang="en-US" sz="3200" b="1" dirty="0">
                <a:latin typeface="Letter Gothic Std" panose="020B0409020202030304" pitchFamily="49" charset="0"/>
              </a:rPr>
              <a:t>="</a:t>
            </a:r>
            <a:r>
              <a:rPr lang="en-US" sz="3200" b="1" dirty="0" smtClean="0">
                <a:latin typeface="Letter Gothic Std" panose="020B0409020202030304" pitchFamily="49" charset="0"/>
              </a:rPr>
              <a:t>file"]‘</a:t>
            </a:r>
            <a:br>
              <a:rPr lang="en-US" sz="3200" b="1" dirty="0" smtClean="0">
                <a:latin typeface="Letter Gothic Std" panose="020B0409020202030304" pitchFamily="49" charset="0"/>
              </a:rPr>
            </a:br>
            <a:r>
              <a:rPr lang="en-US" sz="3200" b="1" dirty="0" smtClean="0">
                <a:latin typeface="Letter Gothic Std" panose="020B0409020202030304" pitchFamily="49" charset="0"/>
              </a:rPr>
              <a:t>).</a:t>
            </a:r>
            <a:r>
              <a:rPr lang="en-US" sz="3200" b="1" dirty="0">
                <a:latin typeface="Letter Gothic Std" panose="020B0409020202030304" pitchFamily="49" charset="0"/>
              </a:rPr>
              <a:t>files[0]; </a:t>
            </a:r>
            <a:r>
              <a:rPr lang="en-US" sz="3200" b="1" dirty="0" err="1">
                <a:latin typeface="Letter Gothic Std" panose="020B0409020202030304" pitchFamily="49" charset="0"/>
              </a:rPr>
              <a:t>socket.send</a:t>
            </a:r>
            <a:r>
              <a:rPr lang="en-US" sz="3200" b="1" dirty="0">
                <a:latin typeface="Letter Gothic Std" panose="020B0409020202030304" pitchFamily="49" charset="0"/>
              </a:rPr>
              <a:t>(file);</a:t>
            </a:r>
          </a:p>
        </p:txBody>
      </p:sp>
    </p:spTree>
    <p:extLst>
      <p:ext uri="{BB962C8B-B14F-4D97-AF65-F5344CB8AC3E}">
        <p14:creationId xmlns:p14="http://schemas.microsoft.com/office/powerpoint/2010/main" val="154005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WebSockets</a:t>
            </a:r>
            <a:endParaRPr lang="en-US" dirty="0"/>
          </a:p>
        </p:txBody>
      </p:sp>
      <p:sp>
        <p:nvSpPr>
          <p:cNvPr id="3" name="Content Placeholder 2"/>
          <p:cNvSpPr>
            <a:spLocks noGrp="1"/>
          </p:cNvSpPr>
          <p:nvPr>
            <p:ph idx="1"/>
          </p:nvPr>
        </p:nvSpPr>
        <p:spPr>
          <a:xfrm>
            <a:off x="677334" y="1228299"/>
            <a:ext cx="9121760" cy="5308979"/>
          </a:xfrm>
        </p:spPr>
        <p:txBody>
          <a:bodyPr>
            <a:normAutofit/>
          </a:bodyPr>
          <a:lstStyle/>
          <a:p>
            <a:r>
              <a:rPr lang="en-US" sz="3200" dirty="0" smtClean="0"/>
              <a:t>To </a:t>
            </a:r>
            <a:r>
              <a:rPr lang="en-US" sz="3200" dirty="0"/>
              <a:t>receive messages from the server, you could use the </a:t>
            </a:r>
            <a:r>
              <a:rPr lang="en-US" sz="2800" b="1" dirty="0" err="1">
                <a:latin typeface="Letter Gothic Std" panose="020B0409020202030304" pitchFamily="49" charset="0"/>
              </a:rPr>
              <a:t>onmessage</a:t>
            </a:r>
            <a:r>
              <a:rPr lang="en-US" sz="2800" dirty="0"/>
              <a:t> </a:t>
            </a:r>
            <a:r>
              <a:rPr lang="en-US" sz="3200" dirty="0"/>
              <a:t>callback: </a:t>
            </a:r>
            <a:r>
              <a:rPr lang="en-US" sz="3200" dirty="0" smtClean="0"/>
              <a:t/>
            </a:r>
            <a:br>
              <a:rPr lang="en-US" sz="3200" dirty="0" smtClean="0"/>
            </a:br>
            <a:r>
              <a:rPr lang="en-US" sz="3200" dirty="0" smtClean="0"/>
              <a:t>		</a:t>
            </a:r>
            <a:r>
              <a:rPr lang="en-US" sz="2800" b="1" dirty="0" err="1" smtClean="0">
                <a:latin typeface="Letter Gothic Std" panose="020B0409020202030304" pitchFamily="49" charset="0"/>
              </a:rPr>
              <a:t>socket.onmessage</a:t>
            </a:r>
            <a:r>
              <a:rPr lang="en-US" sz="2800" b="1" dirty="0" smtClean="0">
                <a:latin typeface="Letter Gothic Std" panose="020B0409020202030304" pitchFamily="49" charset="0"/>
              </a:rPr>
              <a:t> </a:t>
            </a:r>
            <a:r>
              <a:rPr lang="en-US" sz="2800" b="1" dirty="0">
                <a:latin typeface="Letter Gothic Std" panose="020B0409020202030304" pitchFamily="49" charset="0"/>
              </a:rPr>
              <a:t>= function(</a:t>
            </a:r>
            <a:r>
              <a:rPr lang="en-US" sz="2800" b="1" dirty="0" err="1">
                <a:latin typeface="Letter Gothic Std" panose="020B0409020202030304" pitchFamily="49" charset="0"/>
              </a:rPr>
              <a:t>msg</a:t>
            </a:r>
            <a:r>
              <a:rPr lang="en-US" sz="2800" b="1" dirty="0">
                <a:latin typeface="Letter Gothic Std" panose="020B0409020202030304" pitchFamily="49" charset="0"/>
              </a:rPr>
              <a:t>){ </a:t>
            </a:r>
            <a:r>
              <a:rPr lang="en-US" sz="2800" b="1" dirty="0" smtClean="0">
                <a:latin typeface="Letter Gothic Std" panose="020B0409020202030304" pitchFamily="49" charset="0"/>
              </a:rPr>
              <a:t/>
            </a:r>
            <a:br>
              <a:rPr lang="en-US" sz="2800" b="1" dirty="0" smtClean="0">
                <a:latin typeface="Letter Gothic Std" panose="020B0409020202030304" pitchFamily="49" charset="0"/>
              </a:rPr>
            </a:br>
            <a:r>
              <a:rPr lang="en-US" sz="2800" b="1" dirty="0" smtClean="0">
                <a:latin typeface="Letter Gothic Std" panose="020B0409020202030304" pitchFamily="49" charset="0"/>
              </a:rPr>
              <a:t>		alert(</a:t>
            </a:r>
            <a:r>
              <a:rPr lang="en-US" sz="2800" b="1" dirty="0" err="1" smtClean="0">
                <a:latin typeface="Letter Gothic Std" panose="020B0409020202030304" pitchFamily="49" charset="0"/>
              </a:rPr>
              <a:t>msg</a:t>
            </a:r>
            <a:r>
              <a:rPr lang="en-US" sz="2800" b="1" dirty="0">
                <a:latin typeface="Letter Gothic Std" panose="020B0409020202030304" pitchFamily="49" charset="0"/>
              </a:rPr>
              <a:t>); //Received! </a:t>
            </a:r>
            <a:r>
              <a:rPr lang="en-US" sz="2800" b="1" dirty="0" smtClean="0">
                <a:latin typeface="Letter Gothic Std" panose="020B0409020202030304" pitchFamily="49" charset="0"/>
              </a:rPr>
              <a:t/>
            </a:r>
            <a:br>
              <a:rPr lang="en-US" sz="2800" b="1" dirty="0" smtClean="0">
                <a:latin typeface="Letter Gothic Std" panose="020B0409020202030304" pitchFamily="49" charset="0"/>
              </a:rPr>
            </a:br>
            <a:r>
              <a:rPr lang="en-US" sz="2800" b="1" dirty="0" smtClean="0">
                <a:latin typeface="Letter Gothic Std" panose="020B0409020202030304" pitchFamily="49" charset="0"/>
              </a:rPr>
              <a:t>} </a:t>
            </a:r>
            <a:endParaRPr lang="en-US" sz="2800" b="1" dirty="0">
              <a:latin typeface="Letter Gothic Std" panose="020B0409020202030304" pitchFamily="49" charset="0"/>
            </a:endParaRPr>
          </a:p>
          <a:p>
            <a:r>
              <a:rPr lang="en-US" sz="3200" dirty="0" smtClean="0"/>
              <a:t>To </a:t>
            </a:r>
            <a:r>
              <a:rPr lang="en-US" sz="3200" dirty="0"/>
              <a:t>close a connection, use the </a:t>
            </a:r>
            <a:r>
              <a:rPr lang="en-US" sz="2800" b="1" dirty="0" err="1">
                <a:latin typeface="Letter Gothic Std" panose="020B0409020202030304" pitchFamily="49" charset="0"/>
              </a:rPr>
              <a:t>onclose</a:t>
            </a:r>
            <a:r>
              <a:rPr lang="en-US" sz="2800" dirty="0"/>
              <a:t> </a:t>
            </a:r>
            <a:r>
              <a:rPr lang="en-US" sz="3200" dirty="0"/>
              <a:t>event handler: </a:t>
            </a:r>
            <a:r>
              <a:rPr lang="en-US" sz="3200" dirty="0" smtClean="0"/>
              <a:t/>
            </a:r>
            <a:br>
              <a:rPr lang="en-US" sz="3200" dirty="0" smtClean="0"/>
            </a:br>
            <a:r>
              <a:rPr lang="en-US" sz="2800" b="1" dirty="0" err="1" smtClean="0">
                <a:latin typeface="Letter Gothic Std" panose="020B0409020202030304" pitchFamily="49" charset="0"/>
              </a:rPr>
              <a:t>socket.onclose</a:t>
            </a:r>
            <a:r>
              <a:rPr lang="en-US" sz="2800" b="1" dirty="0" smtClean="0">
                <a:latin typeface="Letter Gothic Std" panose="020B0409020202030304" pitchFamily="49" charset="0"/>
              </a:rPr>
              <a:t> </a:t>
            </a:r>
            <a:r>
              <a:rPr lang="en-US" sz="2800" b="1" dirty="0">
                <a:latin typeface="Letter Gothic Std" panose="020B0409020202030304" pitchFamily="49" charset="0"/>
              </a:rPr>
              <a:t>= function() { </a:t>
            </a:r>
            <a:r>
              <a:rPr lang="en-US" sz="2800" b="1" dirty="0" smtClean="0">
                <a:latin typeface="Letter Gothic Std" panose="020B0409020202030304" pitchFamily="49" charset="0"/>
              </a:rPr>
              <a:t/>
            </a:r>
            <a:br>
              <a:rPr lang="en-US" sz="2800" b="1" dirty="0" smtClean="0">
                <a:latin typeface="Letter Gothic Std" panose="020B0409020202030304" pitchFamily="49" charset="0"/>
              </a:rPr>
            </a:br>
            <a:r>
              <a:rPr lang="en-US" sz="2800" b="1" dirty="0" smtClean="0">
                <a:latin typeface="Letter Gothic Std" panose="020B0409020202030304" pitchFamily="49" charset="0"/>
              </a:rPr>
              <a:t>		alert</a:t>
            </a:r>
            <a:r>
              <a:rPr lang="en-US" sz="2800" b="1" dirty="0">
                <a:latin typeface="Letter Gothic Std" panose="020B0409020202030304" pitchFamily="49" charset="0"/>
              </a:rPr>
              <a:t>("Connection closed."); </a:t>
            </a:r>
            <a:r>
              <a:rPr lang="en-US" sz="2800" b="1" dirty="0" smtClean="0">
                <a:latin typeface="Letter Gothic Std" panose="020B0409020202030304" pitchFamily="49" charset="0"/>
              </a:rPr>
              <a:t/>
            </a:r>
            <a:br>
              <a:rPr lang="en-US" sz="2800" b="1" dirty="0" smtClean="0">
                <a:latin typeface="Letter Gothic Std" panose="020B0409020202030304" pitchFamily="49" charset="0"/>
              </a:rPr>
            </a:br>
            <a:r>
              <a:rPr lang="en-US" sz="2800" b="1" dirty="0" smtClean="0">
                <a:latin typeface="Letter Gothic Std" panose="020B0409020202030304" pitchFamily="49" charset="0"/>
              </a:rPr>
              <a:t>};</a:t>
            </a:r>
            <a:endParaRPr lang="en-US" sz="2800" b="1" dirty="0">
              <a:latin typeface="Letter Gothic Std" panose="020B0409020202030304" pitchFamily="49" charset="0"/>
            </a:endParaRPr>
          </a:p>
        </p:txBody>
      </p:sp>
    </p:spTree>
    <p:extLst>
      <p:ext uri="{BB962C8B-B14F-4D97-AF65-F5344CB8AC3E}">
        <p14:creationId xmlns:p14="http://schemas.microsoft.com/office/powerpoint/2010/main" val="164004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API</a:t>
            </a:r>
            <a:endParaRPr lang="en-US" dirty="0"/>
          </a:p>
        </p:txBody>
      </p:sp>
      <p:sp>
        <p:nvSpPr>
          <p:cNvPr id="3" name="Content Placeholder 2"/>
          <p:cNvSpPr>
            <a:spLocks noGrp="1"/>
          </p:cNvSpPr>
          <p:nvPr>
            <p:ph idx="1"/>
          </p:nvPr>
        </p:nvSpPr>
        <p:spPr>
          <a:xfrm>
            <a:off x="677334" y="1228299"/>
            <a:ext cx="8971634" cy="5308979"/>
          </a:xfrm>
        </p:spPr>
        <p:txBody>
          <a:bodyPr>
            <a:normAutofit/>
          </a:bodyPr>
          <a:lstStyle/>
          <a:p>
            <a:r>
              <a:rPr lang="en-US" sz="3200" dirty="0" smtClean="0"/>
              <a:t>Allows </a:t>
            </a:r>
            <a:r>
              <a:rPr lang="en-US" sz="3200" dirty="0"/>
              <a:t>a browser or application to upload files from local storage to a remote server without the need for a plug-in</a:t>
            </a:r>
          </a:p>
        </p:txBody>
      </p:sp>
    </p:spTree>
    <p:extLst>
      <p:ext uri="{BB962C8B-B14F-4D97-AF65-F5344CB8AC3E}">
        <p14:creationId xmlns:p14="http://schemas.microsoft.com/office/powerpoint/2010/main" val="415754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API Interfaces</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3200" b="1" dirty="0" smtClean="0"/>
              <a:t>File</a:t>
            </a:r>
            <a:r>
              <a:rPr lang="en-US" sz="3200" dirty="0"/>
              <a:t>: Includes read-only informational attributes about an individual file, such as its name and media type, and reads in the file as a URL </a:t>
            </a:r>
          </a:p>
          <a:p>
            <a:r>
              <a:rPr lang="en-US" sz="3200" b="1" dirty="0" err="1" smtClean="0"/>
              <a:t>FileList</a:t>
            </a:r>
            <a:r>
              <a:rPr lang="en-US" sz="3200" dirty="0"/>
              <a:t>: An array-like sequence of File objects; includes dragging a folder of files from local storage </a:t>
            </a:r>
          </a:p>
          <a:p>
            <a:r>
              <a:rPr lang="en-US" sz="3200" b="1" dirty="0" smtClean="0"/>
              <a:t>Blob</a:t>
            </a:r>
            <a:r>
              <a:rPr lang="en-US" sz="3200" dirty="0"/>
              <a:t>: Provides access to raw binary data </a:t>
            </a:r>
          </a:p>
          <a:p>
            <a:r>
              <a:rPr lang="en-US" sz="3200" b="1" dirty="0" err="1" smtClean="0"/>
              <a:t>FileReader</a:t>
            </a:r>
            <a:r>
              <a:rPr lang="en-US" sz="3200" dirty="0"/>
              <a:t>: Provides methods to read and display a file</a:t>
            </a:r>
          </a:p>
        </p:txBody>
      </p:sp>
    </p:spTree>
    <p:extLst>
      <p:ext uri="{BB962C8B-B14F-4D97-AF65-F5344CB8AC3E}">
        <p14:creationId xmlns:p14="http://schemas.microsoft.com/office/powerpoint/2010/main" val="155781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API Interfaces</a:t>
            </a:r>
            <a:endParaRPr lang="en-US" dirty="0"/>
          </a:p>
        </p:txBody>
      </p:sp>
      <p:sp>
        <p:nvSpPr>
          <p:cNvPr id="3" name="Content Placeholder 2"/>
          <p:cNvSpPr>
            <a:spLocks noGrp="1"/>
          </p:cNvSpPr>
          <p:nvPr>
            <p:ph idx="1"/>
          </p:nvPr>
        </p:nvSpPr>
        <p:spPr>
          <a:xfrm>
            <a:off x="677333" y="1228299"/>
            <a:ext cx="8794213" cy="5308979"/>
          </a:xfrm>
        </p:spPr>
        <p:txBody>
          <a:bodyPr>
            <a:normAutofit/>
          </a:bodyPr>
          <a:lstStyle/>
          <a:p>
            <a:pPr marL="0" indent="0">
              <a:buNone/>
            </a:pPr>
            <a:r>
              <a:rPr lang="en-US" sz="3200" dirty="0"/>
              <a:t>•Use the </a:t>
            </a:r>
            <a:r>
              <a:rPr lang="en-US" sz="2800" b="1" dirty="0">
                <a:latin typeface="Letter Gothic Std" panose="020B0409020202030304" pitchFamily="49" charset="0"/>
              </a:rPr>
              <a:t>input type="file"</a:t>
            </a:r>
            <a:r>
              <a:rPr lang="en-US" sz="3200" dirty="0"/>
              <a:t> element to get the list of selected File objects as a </a:t>
            </a:r>
            <a:r>
              <a:rPr lang="en-US" sz="3200" dirty="0" err="1"/>
              <a:t>FileList</a:t>
            </a:r>
            <a:endParaRPr lang="en-US" sz="3200" dirty="0"/>
          </a:p>
        </p:txBody>
      </p:sp>
    </p:spTree>
    <p:extLst>
      <p:ext uri="{BB962C8B-B14F-4D97-AF65-F5344CB8AC3E}">
        <p14:creationId xmlns:p14="http://schemas.microsoft.com/office/powerpoint/2010/main" val="247955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Screens </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Resistive</a:t>
            </a:r>
            <a:r>
              <a:rPr lang="en-US" sz="3200" dirty="0"/>
              <a:t>: Made up of several layers; topmost layer flexes when pressed; sensors detect the pressure </a:t>
            </a:r>
          </a:p>
          <a:p>
            <a:r>
              <a:rPr lang="en-US" sz="3200" dirty="0" smtClean="0"/>
              <a:t>Capacitive</a:t>
            </a:r>
            <a:r>
              <a:rPr lang="en-US" sz="3200" dirty="0"/>
              <a:t>: Uses electrodes to sense objects touching the screen; object must have conductive properties</a:t>
            </a:r>
          </a:p>
          <a:p>
            <a:pPr lvl="1"/>
            <a:r>
              <a:rPr lang="en-US" sz="3000" dirty="0"/>
              <a:t> </a:t>
            </a:r>
            <a:r>
              <a:rPr lang="en-US" sz="3000" dirty="0" smtClean="0"/>
              <a:t>A </a:t>
            </a:r>
            <a:r>
              <a:rPr lang="en-US" sz="3000" dirty="0"/>
              <a:t>finger works but something like a stylus does not</a:t>
            </a:r>
            <a:endParaRPr lang="en-US" sz="3000" dirty="0"/>
          </a:p>
        </p:txBody>
      </p:sp>
    </p:spTree>
    <p:extLst>
      <p:ext uri="{BB962C8B-B14F-4D97-AF65-F5344CB8AC3E}">
        <p14:creationId xmlns:p14="http://schemas.microsoft.com/office/powerpoint/2010/main" val="36487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API</a:t>
            </a:r>
            <a:endParaRPr lang="en-US" dirty="0"/>
          </a:p>
        </p:txBody>
      </p:sp>
      <p:sp>
        <p:nvSpPr>
          <p:cNvPr id="3" name="Content Placeholder 2"/>
          <p:cNvSpPr>
            <a:spLocks noGrp="1"/>
          </p:cNvSpPr>
          <p:nvPr>
            <p:ph idx="1"/>
          </p:nvPr>
        </p:nvSpPr>
        <p:spPr>
          <a:xfrm>
            <a:off x="677334" y="1228299"/>
            <a:ext cx="9108112" cy="5308979"/>
          </a:xfrm>
        </p:spPr>
        <p:txBody>
          <a:bodyPr>
            <a:normAutofit lnSpcReduction="10000"/>
          </a:bodyPr>
          <a:lstStyle/>
          <a:p>
            <a:r>
              <a:rPr lang="en-US" sz="3200" dirty="0" smtClean="0"/>
              <a:t>Provides </a:t>
            </a:r>
            <a:r>
              <a:rPr lang="en-US" sz="3200" dirty="0"/>
              <a:t>a client-side method for saving session information locally within the browser or device memory </a:t>
            </a:r>
          </a:p>
          <a:p>
            <a:r>
              <a:rPr lang="en-US" sz="2800" b="1" dirty="0" err="1" smtClean="0">
                <a:latin typeface="Letter Gothic Std" panose="020B0409020202030304" pitchFamily="49" charset="0"/>
              </a:rPr>
              <a:t>localStorage</a:t>
            </a:r>
            <a:r>
              <a:rPr lang="en-US" sz="3200" dirty="0" smtClean="0"/>
              <a:t> </a:t>
            </a:r>
            <a:r>
              <a:rPr lang="en-US" sz="3200" dirty="0"/>
              <a:t>method allows users to save larger amounts of data from session to session (persistent data) </a:t>
            </a:r>
          </a:p>
          <a:p>
            <a:r>
              <a:rPr lang="en-US" sz="2800" b="1" dirty="0" err="1" smtClean="0">
                <a:latin typeface="Letter Gothic Std" panose="020B0409020202030304" pitchFamily="49" charset="0"/>
              </a:rPr>
              <a:t>sessionStorage</a:t>
            </a:r>
            <a:r>
              <a:rPr lang="en-US" sz="2800" dirty="0" smtClean="0"/>
              <a:t> </a:t>
            </a:r>
            <a:r>
              <a:rPr lang="en-US" sz="3200" dirty="0"/>
              <a:t>method keeps data only for one session (until the browser is closed) </a:t>
            </a:r>
          </a:p>
          <a:p>
            <a:r>
              <a:rPr lang="en-US" sz="3200" dirty="0" smtClean="0"/>
              <a:t>Data </a:t>
            </a:r>
            <a:r>
              <a:rPr lang="en-US" sz="3200" dirty="0"/>
              <a:t>stored in key/value pairs for both types of Web storage</a:t>
            </a:r>
          </a:p>
        </p:txBody>
      </p:sp>
    </p:spTree>
    <p:extLst>
      <p:ext uri="{BB962C8B-B14F-4D97-AF65-F5344CB8AC3E}">
        <p14:creationId xmlns:p14="http://schemas.microsoft.com/office/powerpoint/2010/main" val="3405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API</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2800" b="1" dirty="0" err="1" smtClean="0">
                <a:latin typeface="Letter Gothic Std" panose="020B0409020202030304" pitchFamily="49" charset="0"/>
              </a:rPr>
              <a:t>sessionStorage</a:t>
            </a:r>
            <a:r>
              <a:rPr lang="en-US" sz="3200" dirty="0" smtClean="0"/>
              <a:t> </a:t>
            </a:r>
            <a:r>
              <a:rPr lang="en-US" sz="3200" dirty="0"/>
              <a:t>is isolated to a specific window or browser tab. </a:t>
            </a:r>
          </a:p>
          <a:p>
            <a:r>
              <a:rPr lang="en-US" sz="3200" dirty="0" smtClean="0"/>
              <a:t>Stores </a:t>
            </a:r>
            <a:r>
              <a:rPr lang="en-US" sz="3200" dirty="0"/>
              <a:t>temporary data during an HTTP session that occurs in a single window or tab </a:t>
            </a:r>
          </a:p>
          <a:p>
            <a:r>
              <a:rPr lang="en-US" sz="3200" dirty="0" smtClean="0"/>
              <a:t>Multiple </a:t>
            </a:r>
            <a:r>
              <a:rPr lang="en-US" sz="3200" dirty="0"/>
              <a:t>windows or tabs can maintain their own session data </a:t>
            </a:r>
          </a:p>
          <a:p>
            <a:r>
              <a:rPr lang="en-US" sz="3200" dirty="0" smtClean="0"/>
              <a:t>Ideal </a:t>
            </a:r>
            <a:r>
              <a:rPr lang="en-US" sz="3200" dirty="0"/>
              <a:t>for user with multiple open browser tabs, can have different shopping carts open in each tab (for example)</a:t>
            </a:r>
          </a:p>
        </p:txBody>
      </p:sp>
    </p:spTree>
    <p:extLst>
      <p:ext uri="{BB962C8B-B14F-4D97-AF65-F5344CB8AC3E}">
        <p14:creationId xmlns:p14="http://schemas.microsoft.com/office/powerpoint/2010/main" val="92101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Independence</a:t>
            </a:r>
            <a:endParaRPr lang="en-US" dirty="0"/>
          </a:p>
        </p:txBody>
      </p:sp>
      <p:sp>
        <p:nvSpPr>
          <p:cNvPr id="3" name="Content Placeholder 2"/>
          <p:cNvSpPr>
            <a:spLocks noGrp="1"/>
          </p:cNvSpPr>
          <p:nvPr>
            <p:ph idx="1"/>
          </p:nvPr>
        </p:nvSpPr>
        <p:spPr>
          <a:xfrm>
            <a:off x="677334" y="1228299"/>
            <a:ext cx="8739622" cy="5308979"/>
          </a:xfrm>
        </p:spPr>
        <p:txBody>
          <a:bodyPr>
            <a:normAutofit/>
          </a:bodyPr>
          <a:lstStyle/>
          <a:p>
            <a:r>
              <a:rPr lang="en-US" sz="3200" dirty="0" smtClean="0"/>
              <a:t>Describes </a:t>
            </a:r>
            <a:r>
              <a:rPr lang="en-US" sz="3200" dirty="0"/>
              <a:t>an application that can run on different desktop and mobile device operating systems, such as Microsoft Windows, Internet Explorer, Windows Phone, Mac OS X, Android, iOS, and Blackberry OS</a:t>
            </a:r>
          </a:p>
        </p:txBody>
      </p:sp>
    </p:spTree>
    <p:extLst>
      <p:ext uri="{BB962C8B-B14F-4D97-AF65-F5344CB8AC3E}">
        <p14:creationId xmlns:p14="http://schemas.microsoft.com/office/powerpoint/2010/main" val="318058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Positioning System (GPS)</a:t>
            </a:r>
            <a:endParaRPr lang="en-US" dirty="0"/>
          </a:p>
        </p:txBody>
      </p:sp>
      <p:sp>
        <p:nvSpPr>
          <p:cNvPr id="3" name="Content Placeholder 2"/>
          <p:cNvSpPr>
            <a:spLocks noGrp="1"/>
          </p:cNvSpPr>
          <p:nvPr>
            <p:ph idx="1"/>
          </p:nvPr>
        </p:nvSpPr>
        <p:spPr>
          <a:xfrm>
            <a:off x="677333" y="1228299"/>
            <a:ext cx="8596669" cy="5308979"/>
          </a:xfrm>
        </p:spPr>
        <p:txBody>
          <a:bodyPr>
            <a:normAutofit/>
          </a:bodyPr>
          <a:lstStyle/>
          <a:p>
            <a:r>
              <a:rPr lang="en-US" sz="3200" dirty="0" smtClean="0"/>
              <a:t>Hardware</a:t>
            </a:r>
            <a:r>
              <a:rPr lang="en-US" sz="3200" dirty="0"/>
              <a:t>, which is usually a chip or circuit board, is a receiver that communicates with satellites to provide a device’s precise location in longitude and latitude coordinates </a:t>
            </a:r>
          </a:p>
          <a:p>
            <a:r>
              <a:rPr lang="en-US" sz="3200" dirty="0" smtClean="0"/>
              <a:t>Found </a:t>
            </a:r>
            <a:r>
              <a:rPr lang="en-US" sz="3200" dirty="0"/>
              <a:t>in most modern phones and laptops with </a:t>
            </a:r>
            <a:r>
              <a:rPr lang="en-US" sz="3200" dirty="0" err="1"/>
              <a:t>WiFi</a:t>
            </a:r>
            <a:r>
              <a:rPr lang="en-US" sz="3200" dirty="0"/>
              <a:t> and/or cellular broadband </a:t>
            </a:r>
          </a:p>
          <a:p>
            <a:r>
              <a:rPr lang="en-US" sz="3200" dirty="0" smtClean="0"/>
              <a:t>Geolocation </a:t>
            </a:r>
            <a:r>
              <a:rPr lang="en-US" sz="3200" dirty="0"/>
              <a:t>API works with the GPS chip to gather raw geolocation data</a:t>
            </a:r>
          </a:p>
        </p:txBody>
      </p:sp>
    </p:spTree>
    <p:extLst>
      <p:ext uri="{BB962C8B-B14F-4D97-AF65-F5344CB8AC3E}">
        <p14:creationId xmlns:p14="http://schemas.microsoft.com/office/powerpoint/2010/main" val="325916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Accelerometer</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3200" dirty="0" smtClean="0"/>
              <a:t>A </a:t>
            </a:r>
            <a:r>
              <a:rPr lang="en-US" sz="3200" dirty="0"/>
              <a:t>device that measures acceleration </a:t>
            </a:r>
          </a:p>
          <a:p>
            <a:r>
              <a:rPr lang="en-US" sz="3200" dirty="0" smtClean="0"/>
              <a:t>Accelerometer </a:t>
            </a:r>
            <a:r>
              <a:rPr lang="en-US" sz="3200" dirty="0"/>
              <a:t>sensor detects forces applied to the device, such as movement (up, down, sideways) and gravity </a:t>
            </a:r>
          </a:p>
          <a:p>
            <a:r>
              <a:rPr lang="en-US" sz="3200" dirty="0" smtClean="0"/>
              <a:t>Specific </a:t>
            </a:r>
            <a:r>
              <a:rPr lang="en-US" sz="3200" dirty="0"/>
              <a:t>APIs retrieve raw motion data from Accelerometer sensors, and then the Motion API combines the data from those sensors and crunches the numbers that result in easy-to-use values</a:t>
            </a:r>
          </a:p>
        </p:txBody>
      </p:sp>
    </p:spTree>
    <p:extLst>
      <p:ext uri="{BB962C8B-B14F-4D97-AF65-F5344CB8AC3E}">
        <p14:creationId xmlns:p14="http://schemas.microsoft.com/office/powerpoint/2010/main" val="10074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Accelerometer</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2800" b="1" dirty="0" err="1" smtClean="0">
                <a:latin typeface="Letter Gothic Std" panose="020B0409020202030304" pitchFamily="49" charset="0"/>
              </a:rPr>
              <a:t>devicemotion</a:t>
            </a:r>
            <a:r>
              <a:rPr lang="en-US" sz="3200" dirty="0" smtClean="0"/>
              <a:t> </a:t>
            </a:r>
            <a:r>
              <a:rPr lang="en-US" sz="3200" dirty="0"/>
              <a:t>event provides the acceleration of the device, in Cartesian coordinates, and the rotation rate </a:t>
            </a:r>
          </a:p>
          <a:p>
            <a:r>
              <a:rPr lang="en-US" sz="3200" dirty="0" smtClean="0"/>
              <a:t>JavaScript </a:t>
            </a:r>
            <a:r>
              <a:rPr lang="en-US" sz="3200" dirty="0"/>
              <a:t>that receives </a:t>
            </a:r>
            <a:r>
              <a:rPr lang="en-US" sz="2800" b="1" dirty="0" err="1">
                <a:latin typeface="Letter Gothic Std" panose="020B0409020202030304" pitchFamily="49" charset="0"/>
              </a:rPr>
              <a:t>devicemotion</a:t>
            </a:r>
            <a:r>
              <a:rPr lang="en-US" sz="2800" dirty="0"/>
              <a:t> </a:t>
            </a:r>
            <a:r>
              <a:rPr lang="en-US" sz="3200" dirty="0"/>
              <a:t>events: </a:t>
            </a:r>
            <a:r>
              <a:rPr lang="en-US" sz="2800" b="1" dirty="0" err="1">
                <a:latin typeface="Letter Gothic Std" panose="020B0409020202030304" pitchFamily="49" charset="0"/>
              </a:rPr>
              <a:t>window.addEventListener</a:t>
            </a:r>
            <a:r>
              <a:rPr lang="en-US" sz="2800" b="1" dirty="0">
                <a:latin typeface="Letter Gothic Std" panose="020B0409020202030304" pitchFamily="49" charset="0"/>
              </a:rPr>
              <a:t>("</a:t>
            </a:r>
            <a:r>
              <a:rPr lang="en-US" sz="2800" b="1" dirty="0" err="1">
                <a:latin typeface="Letter Gothic Std" panose="020B0409020202030304" pitchFamily="49" charset="0"/>
              </a:rPr>
              <a:t>devicemotion</a:t>
            </a:r>
            <a:r>
              <a:rPr lang="en-US" sz="2800" b="1" dirty="0">
                <a:latin typeface="Letter Gothic Std" panose="020B0409020202030304" pitchFamily="49" charset="0"/>
              </a:rPr>
              <a:t>", function(event) { </a:t>
            </a:r>
            <a:r>
              <a:rPr lang="en-US" sz="2800" b="1" dirty="0" smtClean="0">
                <a:latin typeface="Letter Gothic Std" panose="020B0409020202030304" pitchFamily="49" charset="0"/>
              </a:rPr>
              <a:t/>
            </a:r>
            <a:br>
              <a:rPr lang="en-US" sz="2800" b="1" dirty="0" smtClean="0">
                <a:latin typeface="Letter Gothic Std" panose="020B0409020202030304" pitchFamily="49" charset="0"/>
              </a:rPr>
            </a:br>
            <a:r>
              <a:rPr lang="en-US" sz="2800" b="1" dirty="0" smtClean="0">
                <a:latin typeface="Letter Gothic Std" panose="020B0409020202030304" pitchFamily="49" charset="0"/>
              </a:rPr>
              <a:t>// </a:t>
            </a:r>
            <a:r>
              <a:rPr lang="en-US" sz="2800" b="1" dirty="0">
                <a:latin typeface="Letter Gothic Std" panose="020B0409020202030304" pitchFamily="49" charset="0"/>
              </a:rPr>
              <a:t>Process </a:t>
            </a:r>
            <a:r>
              <a:rPr lang="en-US" sz="2800" b="1" dirty="0" err="1">
                <a:latin typeface="Letter Gothic Std" panose="020B0409020202030304" pitchFamily="49" charset="0"/>
              </a:rPr>
              <a:t>event.acceleration</a:t>
            </a:r>
            <a:r>
              <a:rPr lang="en-US" sz="2800" b="1" dirty="0">
                <a:latin typeface="Letter Gothic Std" panose="020B0409020202030304" pitchFamily="49" charset="0"/>
              </a:rPr>
              <a:t>, </a:t>
            </a:r>
            <a:r>
              <a:rPr lang="en-US" sz="2800" b="1" dirty="0" err="1">
                <a:latin typeface="Letter Gothic Std" panose="020B0409020202030304" pitchFamily="49" charset="0"/>
              </a:rPr>
              <a:t>event.accelerationIncludingGravity</a:t>
            </a:r>
            <a:r>
              <a:rPr lang="en-US" sz="2800" b="1" dirty="0">
                <a:latin typeface="Letter Gothic Std" panose="020B0409020202030304" pitchFamily="49" charset="0"/>
              </a:rPr>
              <a:t>, </a:t>
            </a:r>
            <a:r>
              <a:rPr lang="en-US" sz="2800" b="1" dirty="0" smtClean="0">
                <a:latin typeface="Letter Gothic Std" panose="020B0409020202030304" pitchFamily="49" charset="0"/>
              </a:rPr>
              <a:t/>
            </a:r>
            <a:br>
              <a:rPr lang="en-US" sz="2800" b="1" dirty="0" smtClean="0">
                <a:latin typeface="Letter Gothic Std" panose="020B0409020202030304" pitchFamily="49" charset="0"/>
              </a:rPr>
            </a:br>
            <a:r>
              <a:rPr lang="en-US" sz="2800" b="1" dirty="0" smtClean="0">
                <a:latin typeface="Letter Gothic Std" panose="020B0409020202030304" pitchFamily="49" charset="0"/>
              </a:rPr>
              <a:t>// </a:t>
            </a:r>
            <a:r>
              <a:rPr lang="en-US" sz="2800" b="1" dirty="0" err="1">
                <a:latin typeface="Letter Gothic Std" panose="020B0409020202030304" pitchFamily="49" charset="0"/>
              </a:rPr>
              <a:t>event.rotationRate</a:t>
            </a:r>
            <a:r>
              <a:rPr lang="en-US" sz="2800" b="1" dirty="0">
                <a:latin typeface="Letter Gothic Std" panose="020B0409020202030304" pitchFamily="49" charset="0"/>
              </a:rPr>
              <a:t> and </a:t>
            </a:r>
            <a:r>
              <a:rPr lang="en-US" sz="2800" b="1" dirty="0" err="1">
                <a:latin typeface="Letter Gothic Std" panose="020B0409020202030304" pitchFamily="49" charset="0"/>
              </a:rPr>
              <a:t>event.interval</a:t>
            </a:r>
            <a:r>
              <a:rPr lang="en-US" sz="2800" b="1" dirty="0">
                <a:latin typeface="Letter Gothic Std" panose="020B0409020202030304" pitchFamily="49" charset="0"/>
              </a:rPr>
              <a:t> }, true);</a:t>
            </a:r>
          </a:p>
        </p:txBody>
      </p:sp>
    </p:spTree>
    <p:extLst>
      <p:ext uri="{BB962C8B-B14F-4D97-AF65-F5344CB8AC3E}">
        <p14:creationId xmlns:p14="http://schemas.microsoft.com/office/powerpoint/2010/main" val="358658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a:t>
            </a:r>
            <a:endParaRPr lang="en-US" dirty="0"/>
          </a:p>
        </p:txBody>
      </p:sp>
      <p:sp>
        <p:nvSpPr>
          <p:cNvPr id="3" name="Content Placeholder 2"/>
          <p:cNvSpPr>
            <a:spLocks noGrp="1"/>
          </p:cNvSpPr>
          <p:nvPr>
            <p:ph idx="1"/>
          </p:nvPr>
        </p:nvSpPr>
        <p:spPr>
          <a:xfrm>
            <a:off x="677333" y="1228299"/>
            <a:ext cx="9503897" cy="5308979"/>
          </a:xfrm>
        </p:spPr>
        <p:txBody>
          <a:bodyPr>
            <a:normAutofit/>
          </a:bodyPr>
          <a:lstStyle/>
          <a:p>
            <a:r>
              <a:rPr lang="en-US" sz="3200" dirty="0" smtClean="0"/>
              <a:t>W3C </a:t>
            </a:r>
            <a:r>
              <a:rPr lang="en-US" sz="3200" dirty="0"/>
              <a:t>HTML Media Capture specification uses a capture attribute with the input element to capture data from cameras, camcorders, webcams, microphones, and so on</a:t>
            </a:r>
          </a:p>
          <a:p>
            <a:r>
              <a:rPr lang="en-US" sz="3200" dirty="0" smtClean="0"/>
              <a:t>Generic </a:t>
            </a:r>
            <a:r>
              <a:rPr lang="en-US" sz="3200" dirty="0"/>
              <a:t>code that uploads an image from a device’s camera: </a:t>
            </a:r>
            <a:r>
              <a:rPr lang="en-US" sz="3200" dirty="0" smtClean="0"/>
              <a:t/>
            </a:r>
            <a:br>
              <a:rPr lang="en-US" sz="3200" dirty="0" smtClean="0"/>
            </a:br>
            <a:r>
              <a:rPr lang="en-US" sz="2800" b="1" dirty="0" smtClean="0">
                <a:latin typeface="Letter Gothic Std" panose="020B0409020202030304" pitchFamily="49" charset="0"/>
              </a:rPr>
              <a:t>&lt;</a:t>
            </a:r>
            <a:r>
              <a:rPr lang="en-US" sz="2800" b="1" dirty="0">
                <a:latin typeface="Letter Gothic Std" panose="020B0409020202030304" pitchFamily="49" charset="0"/>
              </a:rPr>
              <a:t>input type="file" accept="image</a:t>
            </a:r>
            <a:r>
              <a:rPr lang="en-US" sz="2800" b="1" dirty="0" smtClean="0">
                <a:latin typeface="Letter Gothic Std" panose="020B0409020202030304" pitchFamily="49" charset="0"/>
              </a:rPr>
              <a:t>/*“ capture</a:t>
            </a:r>
            <a:r>
              <a:rPr lang="en-US" sz="2800" b="1" dirty="0">
                <a:latin typeface="Letter Gothic Std" panose="020B0409020202030304" pitchFamily="49" charset="0"/>
              </a:rPr>
              <a:t>="camera" id="capture"&gt;</a:t>
            </a:r>
          </a:p>
        </p:txBody>
      </p:sp>
    </p:spTree>
    <p:extLst>
      <p:ext uri="{BB962C8B-B14F-4D97-AF65-F5344CB8AC3E}">
        <p14:creationId xmlns:p14="http://schemas.microsoft.com/office/powerpoint/2010/main" val="79595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677333" y="1228299"/>
            <a:ext cx="8480315" cy="5308979"/>
          </a:xfrm>
        </p:spPr>
        <p:txBody>
          <a:bodyPr>
            <a:normAutofit fontScale="92500" lnSpcReduction="20000"/>
          </a:bodyPr>
          <a:lstStyle/>
          <a:p>
            <a:pPr marL="0" indent="0">
              <a:buNone/>
            </a:pPr>
            <a:r>
              <a:rPr lang="en-US" sz="3200" dirty="0"/>
              <a:t>• Touch interface </a:t>
            </a:r>
          </a:p>
          <a:p>
            <a:pPr marL="0" indent="0">
              <a:buNone/>
            </a:pPr>
            <a:r>
              <a:rPr lang="en-US" sz="3200" dirty="0"/>
              <a:t>• Gestures </a:t>
            </a:r>
          </a:p>
          <a:p>
            <a:pPr marL="0" indent="0">
              <a:buNone/>
            </a:pPr>
            <a:r>
              <a:rPr lang="en-US" sz="3200" dirty="0"/>
              <a:t>• Capturing geolocation data </a:t>
            </a:r>
          </a:p>
          <a:p>
            <a:pPr marL="0" indent="0">
              <a:buNone/>
            </a:pPr>
            <a:r>
              <a:rPr lang="en-US" sz="3200" dirty="0"/>
              <a:t>• Web Workers </a:t>
            </a:r>
          </a:p>
          <a:p>
            <a:pPr marL="0" indent="0">
              <a:buNone/>
            </a:pPr>
            <a:r>
              <a:rPr lang="en-US" sz="3200" dirty="0"/>
              <a:t>• </a:t>
            </a:r>
            <a:r>
              <a:rPr lang="en-US" sz="3200" dirty="0" err="1"/>
              <a:t>WebSockets</a:t>
            </a:r>
            <a:r>
              <a:rPr lang="en-US" sz="3200" dirty="0"/>
              <a:t> </a:t>
            </a:r>
          </a:p>
          <a:p>
            <a:pPr marL="0" indent="0">
              <a:buNone/>
            </a:pPr>
            <a:r>
              <a:rPr lang="en-US" sz="3200" dirty="0"/>
              <a:t>• File API </a:t>
            </a:r>
          </a:p>
          <a:p>
            <a:pPr marL="0" indent="0">
              <a:buNone/>
            </a:pPr>
            <a:r>
              <a:rPr lang="en-US" sz="3200" dirty="0"/>
              <a:t>• Accessing in-memory resources </a:t>
            </a:r>
          </a:p>
          <a:p>
            <a:pPr marL="0" indent="0">
              <a:buNone/>
            </a:pPr>
            <a:r>
              <a:rPr lang="en-US" sz="3200" dirty="0"/>
              <a:t>• GPS </a:t>
            </a:r>
          </a:p>
          <a:p>
            <a:pPr marL="0" indent="0">
              <a:buNone/>
            </a:pPr>
            <a:r>
              <a:rPr lang="en-US" sz="3200" dirty="0"/>
              <a:t>• Accelerometer </a:t>
            </a:r>
          </a:p>
          <a:p>
            <a:pPr marL="0" indent="0">
              <a:buNone/>
            </a:pPr>
            <a:r>
              <a:rPr lang="en-US" sz="3200" dirty="0"/>
              <a:t>• Camera</a:t>
            </a:r>
            <a:endParaRPr lang="en-US" sz="3200" dirty="0"/>
          </a:p>
        </p:txBody>
      </p:sp>
    </p:spTree>
    <p:extLst>
      <p:ext uri="{BB962C8B-B14F-4D97-AF65-F5344CB8AC3E}">
        <p14:creationId xmlns:p14="http://schemas.microsoft.com/office/powerpoint/2010/main" val="208245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The action an application takes in response to a gesture is called a </a:t>
            </a:r>
            <a:r>
              <a:rPr lang="en-US" sz="3600" dirty="0" smtClean="0"/>
              <a:t>_______ </a:t>
            </a:r>
            <a:r>
              <a:rPr lang="en-US" sz="3600" dirty="0"/>
              <a:t>event.</a:t>
            </a:r>
            <a:endParaRPr lang="en-US" sz="3600" dirty="0"/>
          </a:p>
        </p:txBody>
      </p:sp>
      <p:sp>
        <p:nvSpPr>
          <p:cNvPr id="4" name="TextBox 3"/>
          <p:cNvSpPr txBox="1"/>
          <p:nvPr/>
        </p:nvSpPr>
        <p:spPr>
          <a:xfrm>
            <a:off x="5204186" y="3890989"/>
            <a:ext cx="1365429" cy="646331"/>
          </a:xfrm>
          <a:prstGeom prst="rect">
            <a:avLst/>
          </a:prstGeom>
          <a:noFill/>
        </p:spPr>
        <p:txBody>
          <a:bodyPr wrap="square" rtlCol="0">
            <a:spAutoFit/>
          </a:bodyPr>
          <a:lstStyle/>
          <a:p>
            <a:r>
              <a:rPr lang="en-US" sz="3600" dirty="0"/>
              <a:t>touch</a:t>
            </a:r>
            <a:endParaRPr lang="en-US" dirty="0"/>
          </a:p>
        </p:txBody>
      </p:sp>
      <p:sp>
        <p:nvSpPr>
          <p:cNvPr id="5" name="Rectangle 4"/>
          <p:cNvSpPr/>
          <p:nvPr/>
        </p:nvSpPr>
        <p:spPr>
          <a:xfrm>
            <a:off x="5087831" y="3890989"/>
            <a:ext cx="1692697" cy="485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051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smtClean="0"/>
              <a:t>______</a:t>
            </a:r>
            <a:r>
              <a:rPr lang="en-US" sz="3600" dirty="0"/>
              <a:t>__</a:t>
            </a:r>
            <a:r>
              <a:rPr lang="en-US" sz="3600" dirty="0" smtClean="0"/>
              <a:t>__ </a:t>
            </a:r>
            <a:r>
              <a:rPr lang="en-US" sz="3600" dirty="0"/>
              <a:t>data provides raw location data, such as longitude and latitude, or meters.</a:t>
            </a:r>
            <a:endParaRPr lang="en-US" sz="3600" dirty="0"/>
          </a:p>
        </p:txBody>
      </p:sp>
      <p:sp>
        <p:nvSpPr>
          <p:cNvPr id="4" name="TextBox 3"/>
          <p:cNvSpPr txBox="1"/>
          <p:nvPr/>
        </p:nvSpPr>
        <p:spPr>
          <a:xfrm>
            <a:off x="913537" y="3075058"/>
            <a:ext cx="1956272" cy="646331"/>
          </a:xfrm>
          <a:prstGeom prst="rect">
            <a:avLst/>
          </a:prstGeom>
          <a:noFill/>
        </p:spPr>
        <p:txBody>
          <a:bodyPr wrap="square" rtlCol="0">
            <a:spAutoFit/>
          </a:bodyPr>
          <a:lstStyle/>
          <a:p>
            <a:r>
              <a:rPr lang="en-US" sz="3600" dirty="0"/>
              <a:t>Geodetic</a:t>
            </a:r>
            <a:endParaRPr lang="en-US" dirty="0"/>
          </a:p>
        </p:txBody>
      </p:sp>
      <p:sp>
        <p:nvSpPr>
          <p:cNvPr id="5" name="Rectangle 4"/>
          <p:cNvSpPr/>
          <p:nvPr/>
        </p:nvSpPr>
        <p:spPr>
          <a:xfrm>
            <a:off x="913537" y="2961767"/>
            <a:ext cx="1996200"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881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Touch Gestures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1015852"/>
              </p:ext>
            </p:extLst>
          </p:nvPr>
        </p:nvGraphicFramePr>
        <p:xfrm>
          <a:off x="677863" y="1323975"/>
          <a:ext cx="10758962" cy="5146040"/>
        </p:xfrm>
        <a:graphic>
          <a:graphicData uri="http://schemas.openxmlformats.org/drawingml/2006/table">
            <a:tbl>
              <a:tblPr firstRow="1" bandRow="1">
                <a:tableStyleId>{5C22544A-7EE6-4342-B048-85BDC9FD1C3A}</a:tableStyleId>
              </a:tblPr>
              <a:tblGrid>
                <a:gridCol w="2515396"/>
                <a:gridCol w="2789176"/>
                <a:gridCol w="5454390"/>
              </a:tblGrid>
              <a:tr h="370840">
                <a:tc>
                  <a:txBody>
                    <a:bodyPr/>
                    <a:lstStyle/>
                    <a:p>
                      <a:r>
                        <a:rPr lang="en-US" dirty="0" smtClean="0"/>
                        <a:t>Gesture</a:t>
                      </a:r>
                      <a:endParaRPr lang="en-US" dirty="0"/>
                    </a:p>
                  </a:txBody>
                  <a:tcPr/>
                </a:tc>
                <a:tc>
                  <a:txBody>
                    <a:bodyPr/>
                    <a:lstStyle/>
                    <a:p>
                      <a:r>
                        <a:rPr lang="en-US" dirty="0" smtClean="0"/>
                        <a:t>Mouse Equivalent</a:t>
                      </a:r>
                      <a:endParaRPr lang="en-US" dirty="0"/>
                    </a:p>
                  </a:txBody>
                  <a:tcPr/>
                </a:tc>
                <a:tc>
                  <a:txBody>
                    <a:bodyPr/>
                    <a:lstStyle/>
                    <a:p>
                      <a:r>
                        <a:rPr lang="en-US" dirty="0" smtClean="0"/>
                        <a:t>Description</a:t>
                      </a:r>
                      <a:endParaRPr lang="en-US" dirty="0"/>
                    </a:p>
                  </a:txBody>
                  <a:tcPr/>
                </a:tc>
              </a:tr>
              <a:tr h="370840">
                <a:tc>
                  <a:txBody>
                    <a:bodyPr/>
                    <a:lstStyle/>
                    <a:p>
                      <a:r>
                        <a:rPr lang="en-US" dirty="0" smtClean="0"/>
                        <a:t>Tap</a:t>
                      </a:r>
                      <a:endParaRPr lang="en-US" dirty="0"/>
                    </a:p>
                  </a:txBody>
                  <a:tcPr/>
                </a:tc>
                <a:tc>
                  <a:txBody>
                    <a:bodyPr/>
                    <a:lstStyle/>
                    <a:p>
                      <a:r>
                        <a:rPr lang="en-US" dirty="0" smtClean="0"/>
                        <a:t>Left-click</a:t>
                      </a:r>
                      <a:endParaRPr lang="en-US" dirty="0"/>
                    </a:p>
                  </a:txBody>
                  <a:tcPr/>
                </a:tc>
                <a:tc>
                  <a:txBody>
                    <a:bodyPr/>
                    <a:lstStyle/>
                    <a:p>
                      <a:r>
                        <a:rPr lang="en-US" dirty="0" smtClean="0"/>
                        <a:t>Tap a finger on the screen</a:t>
                      </a:r>
                      <a:endParaRPr lang="en-US" dirty="0"/>
                    </a:p>
                  </a:txBody>
                  <a:tcPr/>
                </a:tc>
              </a:tr>
              <a:tr h="370840">
                <a:tc>
                  <a:txBody>
                    <a:bodyPr/>
                    <a:lstStyle/>
                    <a:p>
                      <a:r>
                        <a:rPr lang="en-US" dirty="0" smtClean="0"/>
                        <a:t>Double tap</a:t>
                      </a:r>
                      <a:endParaRPr lang="en-US" dirty="0"/>
                    </a:p>
                  </a:txBody>
                  <a:tcPr/>
                </a:tc>
                <a:tc>
                  <a:txBody>
                    <a:bodyPr/>
                    <a:lstStyle/>
                    <a:p>
                      <a:r>
                        <a:rPr lang="en-US" dirty="0" smtClean="0"/>
                        <a:t>Left double-click</a:t>
                      </a:r>
                      <a:endParaRPr lang="en-US" dirty="0"/>
                    </a:p>
                  </a:txBody>
                  <a:tcPr/>
                </a:tc>
                <a:tc>
                  <a:txBody>
                    <a:bodyPr/>
                    <a:lstStyle/>
                    <a:p>
                      <a:r>
                        <a:rPr lang="en-US" dirty="0" smtClean="0"/>
                        <a:t>Quickly tap a finger twice on the screen</a:t>
                      </a:r>
                      <a:endParaRPr lang="en-US" dirty="0"/>
                    </a:p>
                  </a:txBody>
                  <a:tcPr/>
                </a:tc>
              </a:tr>
              <a:tr h="370840">
                <a:tc>
                  <a:txBody>
                    <a:bodyPr/>
                    <a:lstStyle/>
                    <a:p>
                      <a:r>
                        <a:rPr lang="en-US" dirty="0" smtClean="0"/>
                        <a:t>Two-finger tap</a:t>
                      </a:r>
                      <a:endParaRPr lang="en-US" dirty="0"/>
                    </a:p>
                  </a:txBody>
                  <a:tcPr/>
                </a:tc>
                <a:tc>
                  <a:txBody>
                    <a:bodyPr/>
                    <a:lstStyle/>
                    <a:p>
                      <a:r>
                        <a:rPr lang="en-US" dirty="0" smtClean="0"/>
                        <a:t>N/A</a:t>
                      </a:r>
                      <a:endParaRPr lang="en-US" dirty="0"/>
                    </a:p>
                  </a:txBody>
                  <a:tcPr/>
                </a:tc>
                <a:tc>
                  <a:txBody>
                    <a:bodyPr/>
                    <a:lstStyle/>
                    <a:p>
                      <a:r>
                        <a:rPr lang="en-US" dirty="0" smtClean="0"/>
                        <a:t>Tap two fingers on the screen simultaneously</a:t>
                      </a:r>
                      <a:endParaRPr lang="en-US" dirty="0"/>
                    </a:p>
                  </a:txBody>
                  <a:tcPr/>
                </a:tc>
              </a:tr>
              <a:tr h="370840">
                <a:tc>
                  <a:txBody>
                    <a:bodyPr/>
                    <a:lstStyle/>
                    <a:p>
                      <a:r>
                        <a:rPr lang="en-US" dirty="0" smtClean="0"/>
                        <a:t>Press and tap</a:t>
                      </a:r>
                      <a:endParaRPr lang="en-US" dirty="0"/>
                    </a:p>
                  </a:txBody>
                  <a:tcPr/>
                </a:tc>
                <a:tc>
                  <a:txBody>
                    <a:bodyPr/>
                    <a:lstStyle/>
                    <a:p>
                      <a:r>
                        <a:rPr lang="en-US" dirty="0" smtClean="0"/>
                        <a:t>Right-click</a:t>
                      </a:r>
                      <a:endParaRPr lang="en-US" dirty="0"/>
                    </a:p>
                  </a:txBody>
                  <a:tcPr/>
                </a:tc>
                <a:tc>
                  <a:txBody>
                    <a:bodyPr/>
                    <a:lstStyle/>
                    <a:p>
                      <a:r>
                        <a:rPr lang="en-US" dirty="0" smtClean="0"/>
                        <a:t>Press and hold one finger while tapping another</a:t>
                      </a:r>
                      <a:endParaRPr lang="en-US" dirty="0"/>
                    </a:p>
                  </a:txBody>
                  <a:tcPr/>
                </a:tc>
              </a:tr>
              <a:tr h="0">
                <a:tc>
                  <a:txBody>
                    <a:bodyPr/>
                    <a:lstStyle/>
                    <a:p>
                      <a:r>
                        <a:rPr lang="en-US" dirty="0" smtClean="0"/>
                        <a:t>Press and hold</a:t>
                      </a:r>
                      <a:endParaRPr lang="en-US" dirty="0"/>
                    </a:p>
                  </a:txBody>
                  <a:tcPr/>
                </a:tc>
                <a:tc>
                  <a:txBody>
                    <a:bodyPr/>
                    <a:lstStyle/>
                    <a:p>
                      <a:r>
                        <a:rPr lang="en-US" dirty="0" smtClean="0"/>
                        <a:t>Right-click</a:t>
                      </a:r>
                      <a:endParaRPr lang="en-US" dirty="0"/>
                    </a:p>
                  </a:txBody>
                  <a:tcPr/>
                </a:tc>
                <a:tc>
                  <a:txBody>
                    <a:bodyPr/>
                    <a:lstStyle/>
                    <a:p>
                      <a:r>
                        <a:rPr lang="en-US" dirty="0" smtClean="0"/>
                        <a:t>Press and hold a finger on the screen, then release</a:t>
                      </a:r>
                      <a:endParaRPr lang="en-US" dirty="0"/>
                    </a:p>
                  </a:txBody>
                  <a:tcPr/>
                </a:tc>
              </a:tr>
              <a:tr h="195552">
                <a:tc>
                  <a:txBody>
                    <a:bodyPr/>
                    <a:lstStyle/>
                    <a:p>
                      <a:r>
                        <a:rPr lang="en-US" dirty="0" smtClean="0"/>
                        <a:t>Selection/drag</a:t>
                      </a:r>
                      <a:endParaRPr lang="en-US" dirty="0"/>
                    </a:p>
                  </a:txBody>
                  <a:tcPr/>
                </a:tc>
                <a:tc>
                  <a:txBody>
                    <a:bodyPr/>
                    <a:lstStyle/>
                    <a:p>
                      <a:r>
                        <a:rPr lang="en-US" dirty="0" smtClean="0"/>
                        <a:t>Mouse drag (selection)</a:t>
                      </a:r>
                      <a:endParaRPr lang="en-US" dirty="0"/>
                    </a:p>
                  </a:txBody>
                  <a:tcPr/>
                </a:tc>
                <a:tc>
                  <a:txBody>
                    <a:bodyPr/>
                    <a:lstStyle/>
                    <a:p>
                      <a:r>
                        <a:rPr lang="en-US" dirty="0" smtClean="0"/>
                        <a:t>Drag a finger to the left or right</a:t>
                      </a:r>
                      <a:endParaRPr lang="en-US" dirty="0"/>
                    </a:p>
                  </a:txBody>
                  <a:tcPr/>
                </a:tc>
              </a:tr>
              <a:tr h="0">
                <a:tc>
                  <a:txBody>
                    <a:bodyPr/>
                    <a:lstStyle/>
                    <a:p>
                      <a:r>
                        <a:rPr lang="en-US" dirty="0" smtClean="0"/>
                        <a:t>Panning with inertia</a:t>
                      </a:r>
                      <a:endParaRPr lang="en-US" dirty="0"/>
                    </a:p>
                  </a:txBody>
                  <a:tcPr/>
                </a:tc>
                <a:tc>
                  <a:txBody>
                    <a:bodyPr/>
                    <a:lstStyle/>
                    <a:p>
                      <a:r>
                        <a:rPr lang="en-US" dirty="0" smtClean="0"/>
                        <a:t>Scrolling</a:t>
                      </a:r>
                      <a:endParaRPr lang="en-US" dirty="0"/>
                    </a:p>
                  </a:txBody>
                  <a:tcPr/>
                </a:tc>
                <a:tc>
                  <a:txBody>
                    <a:bodyPr/>
                    <a:lstStyle/>
                    <a:p>
                      <a:r>
                        <a:rPr lang="en-US" dirty="0" smtClean="0"/>
                        <a:t>Press and hold a finger on the screen and then drag the finger</a:t>
                      </a:r>
                      <a:endParaRPr lang="en-US" dirty="0"/>
                    </a:p>
                  </a:txBody>
                  <a:tcPr/>
                </a:tc>
              </a:tr>
              <a:tr h="0">
                <a:tc>
                  <a:txBody>
                    <a:bodyPr/>
                    <a:lstStyle/>
                    <a:p>
                      <a:r>
                        <a:rPr lang="en-US" dirty="0" smtClean="0"/>
                        <a:t>Flick</a:t>
                      </a:r>
                      <a:endParaRPr lang="en-US" dirty="0"/>
                    </a:p>
                  </a:txBody>
                  <a:tcPr/>
                </a:tc>
                <a:tc>
                  <a:txBody>
                    <a:bodyPr/>
                    <a:lstStyle/>
                    <a:p>
                      <a:r>
                        <a:rPr lang="en-US" dirty="0" smtClean="0"/>
                        <a:t>Move back or forward Pan up or down</a:t>
                      </a:r>
                      <a:endParaRPr lang="en-US" dirty="0"/>
                    </a:p>
                  </a:txBody>
                  <a:tcPr/>
                </a:tc>
                <a:tc>
                  <a:txBody>
                    <a:bodyPr/>
                    <a:lstStyle/>
                    <a:p>
                      <a:r>
                        <a:rPr lang="en-US" dirty="0" smtClean="0"/>
                        <a:t>Press a finger on the screen, move it in any direction, and then lift the finger to scroll</a:t>
                      </a:r>
                      <a:endParaRPr lang="en-US" dirty="0"/>
                    </a:p>
                  </a:txBody>
                  <a:tcPr/>
                </a:tc>
              </a:tr>
              <a:tr h="0">
                <a:tc>
                  <a:txBody>
                    <a:bodyPr/>
                    <a:lstStyle/>
                    <a:p>
                      <a:r>
                        <a:rPr lang="en-US" dirty="0" smtClean="0"/>
                        <a:t>Rotate</a:t>
                      </a:r>
                      <a:endParaRPr lang="en-US" dirty="0"/>
                    </a:p>
                  </a:txBody>
                  <a:tcPr/>
                </a:tc>
                <a:tc>
                  <a:txBody>
                    <a:bodyPr/>
                    <a:lstStyle/>
                    <a:p>
                      <a:r>
                        <a:rPr lang="en-US" dirty="0" smtClean="0"/>
                        <a:t>N/A</a:t>
                      </a:r>
                      <a:endParaRPr lang="en-US" dirty="0"/>
                    </a:p>
                  </a:txBody>
                  <a:tcPr/>
                </a:tc>
                <a:tc>
                  <a:txBody>
                    <a:bodyPr/>
                    <a:lstStyle/>
                    <a:p>
                      <a:r>
                        <a:rPr lang="en-US" dirty="0" smtClean="0"/>
                        <a:t>Move two fingers over an object on the screen in a circular motion</a:t>
                      </a:r>
                      <a:endParaRPr lang="en-US" dirty="0"/>
                    </a:p>
                  </a:txBody>
                  <a:tcPr/>
                </a:tc>
              </a:tr>
              <a:tr h="0">
                <a:tc>
                  <a:txBody>
                    <a:bodyPr/>
                    <a:lstStyle/>
                    <a:p>
                      <a:r>
                        <a:rPr lang="en-US" dirty="0" smtClean="0"/>
                        <a:t>Zoom</a:t>
                      </a:r>
                      <a:endParaRPr lang="en-US" dirty="0"/>
                    </a:p>
                  </a:txBody>
                  <a:tcPr/>
                </a:tc>
                <a:tc>
                  <a:txBody>
                    <a:bodyPr/>
                    <a:lstStyle/>
                    <a:p>
                      <a:r>
                        <a:rPr lang="en-US" dirty="0" smtClean="0"/>
                        <a:t>CTRL + mouse wheel forward or backward</a:t>
                      </a:r>
                      <a:endParaRPr lang="en-US" dirty="0"/>
                    </a:p>
                  </a:txBody>
                  <a:tcPr/>
                </a:tc>
                <a:tc>
                  <a:txBody>
                    <a:bodyPr/>
                    <a:lstStyle/>
                    <a:p>
                      <a:r>
                        <a:rPr lang="en-US" dirty="0" smtClean="0"/>
                        <a:t>Pinch an object inwards or outwards</a:t>
                      </a:r>
                      <a:endParaRPr lang="en-US" dirty="0"/>
                    </a:p>
                  </a:txBody>
                  <a:tcPr/>
                </a:tc>
              </a:tr>
            </a:tbl>
          </a:graphicData>
        </a:graphic>
      </p:graphicFrame>
    </p:spTree>
    <p:extLst>
      <p:ext uri="{BB962C8B-B14F-4D97-AF65-F5344CB8AC3E}">
        <p14:creationId xmlns:p14="http://schemas.microsoft.com/office/powerpoint/2010/main" val="108148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smtClean="0"/>
              <a:t>________</a:t>
            </a:r>
            <a:r>
              <a:rPr lang="en-US" sz="3600" dirty="0"/>
              <a:t>__</a:t>
            </a:r>
            <a:r>
              <a:rPr lang="en-US" sz="3600" dirty="0" smtClean="0"/>
              <a:t>__ </a:t>
            </a:r>
            <a:r>
              <a:rPr lang="en-US" sz="3600" dirty="0"/>
              <a:t>are APIs that allow scripts to run in the background as parallel threads.</a:t>
            </a:r>
            <a:endParaRPr lang="en-US" sz="3600" dirty="0"/>
          </a:p>
        </p:txBody>
      </p:sp>
      <p:sp>
        <p:nvSpPr>
          <p:cNvPr id="4" name="TextBox 3"/>
          <p:cNvSpPr txBox="1"/>
          <p:nvPr/>
        </p:nvSpPr>
        <p:spPr>
          <a:xfrm>
            <a:off x="716589" y="3075055"/>
            <a:ext cx="2796776" cy="646331"/>
          </a:xfrm>
          <a:prstGeom prst="rect">
            <a:avLst/>
          </a:prstGeom>
          <a:noFill/>
        </p:spPr>
        <p:txBody>
          <a:bodyPr wrap="square" rtlCol="0">
            <a:spAutoFit/>
          </a:bodyPr>
          <a:lstStyle/>
          <a:p>
            <a:r>
              <a:rPr lang="en-US" sz="3600" dirty="0"/>
              <a:t>Web Workers</a:t>
            </a:r>
            <a:endParaRPr lang="en-US" dirty="0"/>
          </a:p>
        </p:txBody>
      </p:sp>
      <p:sp>
        <p:nvSpPr>
          <p:cNvPr id="5" name="Rectangle 4"/>
          <p:cNvSpPr/>
          <p:nvPr/>
        </p:nvSpPr>
        <p:spPr>
          <a:xfrm>
            <a:off x="718868" y="2961773"/>
            <a:ext cx="2786926"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99632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The </a:t>
            </a:r>
            <a:r>
              <a:rPr lang="en-US" sz="3600" dirty="0" smtClean="0"/>
              <a:t>___</a:t>
            </a:r>
            <a:r>
              <a:rPr lang="en-US" sz="3600" dirty="0"/>
              <a:t>__</a:t>
            </a:r>
            <a:r>
              <a:rPr lang="en-US" sz="3600" dirty="0" smtClean="0"/>
              <a:t>_____ </a:t>
            </a:r>
            <a:r>
              <a:rPr lang="en-US" sz="3600" dirty="0"/>
              <a:t>API offers full-duplex, two-way communication through a single socket over the Internet.</a:t>
            </a:r>
            <a:endParaRPr lang="en-US" sz="3600" dirty="0"/>
          </a:p>
        </p:txBody>
      </p:sp>
      <p:sp>
        <p:nvSpPr>
          <p:cNvPr id="4" name="TextBox 3"/>
          <p:cNvSpPr txBox="1"/>
          <p:nvPr/>
        </p:nvSpPr>
        <p:spPr>
          <a:xfrm>
            <a:off x="1532517" y="3075058"/>
            <a:ext cx="2796776" cy="646331"/>
          </a:xfrm>
          <a:prstGeom prst="rect">
            <a:avLst/>
          </a:prstGeom>
          <a:noFill/>
        </p:spPr>
        <p:txBody>
          <a:bodyPr wrap="square" rtlCol="0">
            <a:spAutoFit/>
          </a:bodyPr>
          <a:lstStyle/>
          <a:p>
            <a:r>
              <a:rPr lang="en-US" sz="3600" dirty="0" err="1"/>
              <a:t>WebSocket</a:t>
            </a:r>
            <a:endParaRPr lang="en-US" dirty="0"/>
          </a:p>
        </p:txBody>
      </p:sp>
      <p:sp>
        <p:nvSpPr>
          <p:cNvPr id="5" name="Rectangle 4"/>
          <p:cNvSpPr/>
          <p:nvPr/>
        </p:nvSpPr>
        <p:spPr>
          <a:xfrm>
            <a:off x="1599043" y="2964360"/>
            <a:ext cx="2283640"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08601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The </a:t>
            </a:r>
            <a:r>
              <a:rPr lang="en-US" sz="3600" dirty="0" smtClean="0"/>
              <a:t>____</a:t>
            </a:r>
            <a:r>
              <a:rPr lang="en-US" sz="3600" dirty="0"/>
              <a:t>__</a:t>
            </a:r>
            <a:r>
              <a:rPr lang="en-US" sz="3600" dirty="0" smtClean="0"/>
              <a:t>__ </a:t>
            </a:r>
            <a:r>
              <a:rPr lang="en-US" sz="3600" dirty="0"/>
              <a:t>API allows a browser or application to upload files from local storage  to a remote server without the need for a plug-in.</a:t>
            </a:r>
            <a:endParaRPr lang="en-US" sz="3600" dirty="0"/>
          </a:p>
        </p:txBody>
      </p:sp>
      <p:sp>
        <p:nvSpPr>
          <p:cNvPr id="4" name="TextBox 3"/>
          <p:cNvSpPr txBox="1"/>
          <p:nvPr/>
        </p:nvSpPr>
        <p:spPr>
          <a:xfrm>
            <a:off x="1954545" y="2793704"/>
            <a:ext cx="1027805" cy="646331"/>
          </a:xfrm>
          <a:prstGeom prst="rect">
            <a:avLst/>
          </a:prstGeom>
          <a:noFill/>
        </p:spPr>
        <p:txBody>
          <a:bodyPr wrap="square" rtlCol="0">
            <a:spAutoFit/>
          </a:bodyPr>
          <a:lstStyle/>
          <a:p>
            <a:r>
              <a:rPr lang="en-US" sz="3600" dirty="0"/>
              <a:t>File</a:t>
            </a:r>
            <a:endParaRPr lang="en-US" dirty="0"/>
          </a:p>
        </p:txBody>
      </p:sp>
      <p:sp>
        <p:nvSpPr>
          <p:cNvPr id="5" name="Rectangle 4"/>
          <p:cNvSpPr/>
          <p:nvPr/>
        </p:nvSpPr>
        <p:spPr>
          <a:xfrm>
            <a:off x="1675467" y="2793704"/>
            <a:ext cx="1616373" cy="480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56379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A program or interface that runs software that produces similar results on a wide variety of hardware is also called </a:t>
            </a:r>
            <a:r>
              <a:rPr lang="en-US" sz="3600" dirty="0" smtClean="0"/>
              <a:t/>
            </a:r>
            <a:br>
              <a:rPr lang="en-US" sz="3600" dirty="0" smtClean="0"/>
            </a:br>
            <a:r>
              <a:rPr lang="en-US" sz="3600" dirty="0" smtClean="0"/>
              <a:t>_______________</a:t>
            </a:r>
            <a:r>
              <a:rPr lang="en-US" sz="3600" dirty="0"/>
              <a:t>__</a:t>
            </a:r>
            <a:r>
              <a:rPr lang="en-US" sz="3600" dirty="0" smtClean="0"/>
              <a:t>___.</a:t>
            </a:r>
            <a:endParaRPr lang="en-US" sz="3600" dirty="0"/>
          </a:p>
        </p:txBody>
      </p:sp>
      <p:sp>
        <p:nvSpPr>
          <p:cNvPr id="4" name="TextBox 3"/>
          <p:cNvSpPr txBox="1"/>
          <p:nvPr/>
        </p:nvSpPr>
        <p:spPr>
          <a:xfrm>
            <a:off x="1012007" y="4341146"/>
            <a:ext cx="4052358" cy="646331"/>
          </a:xfrm>
          <a:prstGeom prst="rect">
            <a:avLst/>
          </a:prstGeom>
          <a:noFill/>
        </p:spPr>
        <p:txBody>
          <a:bodyPr wrap="square" rtlCol="0">
            <a:spAutoFit/>
          </a:bodyPr>
          <a:lstStyle/>
          <a:p>
            <a:r>
              <a:rPr lang="en-US" sz="3600" dirty="0"/>
              <a:t>device-independent</a:t>
            </a:r>
            <a:endParaRPr lang="en-US" dirty="0"/>
          </a:p>
        </p:txBody>
      </p:sp>
      <p:sp>
        <p:nvSpPr>
          <p:cNvPr id="5" name="Rectangle 4"/>
          <p:cNvSpPr/>
          <p:nvPr/>
        </p:nvSpPr>
        <p:spPr>
          <a:xfrm>
            <a:off x="842338" y="4473526"/>
            <a:ext cx="4503386" cy="445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41962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An </a:t>
            </a:r>
            <a:r>
              <a:rPr lang="en-US" sz="3600" dirty="0" smtClean="0"/>
              <a:t>_________</a:t>
            </a:r>
            <a:r>
              <a:rPr lang="en-US" sz="3600" dirty="0"/>
              <a:t>__</a:t>
            </a:r>
            <a:r>
              <a:rPr lang="en-US" sz="3600" dirty="0" smtClean="0"/>
              <a:t>___ </a:t>
            </a:r>
            <a:r>
              <a:rPr lang="en-US" sz="3600" dirty="0"/>
              <a:t>is a device that measures acceleration, which is a change in speed over a period of time.</a:t>
            </a:r>
            <a:endParaRPr lang="en-US" sz="3600" dirty="0"/>
          </a:p>
        </p:txBody>
      </p:sp>
      <p:sp>
        <p:nvSpPr>
          <p:cNvPr id="4" name="TextBox 3"/>
          <p:cNvSpPr txBox="1"/>
          <p:nvPr/>
        </p:nvSpPr>
        <p:spPr>
          <a:xfrm>
            <a:off x="1504382" y="3075062"/>
            <a:ext cx="3208297" cy="646331"/>
          </a:xfrm>
          <a:prstGeom prst="rect">
            <a:avLst/>
          </a:prstGeom>
          <a:noFill/>
        </p:spPr>
        <p:txBody>
          <a:bodyPr wrap="square" rtlCol="0">
            <a:spAutoFit/>
          </a:bodyPr>
          <a:lstStyle/>
          <a:p>
            <a:r>
              <a:rPr lang="en-US" sz="3600" dirty="0"/>
              <a:t>accelerometer</a:t>
            </a:r>
            <a:endParaRPr lang="en-US" dirty="0"/>
          </a:p>
        </p:txBody>
      </p:sp>
      <p:sp>
        <p:nvSpPr>
          <p:cNvPr id="5" name="Rectangle 4"/>
          <p:cNvSpPr/>
          <p:nvPr/>
        </p:nvSpPr>
        <p:spPr>
          <a:xfrm>
            <a:off x="1605550" y="2961770"/>
            <a:ext cx="2786926"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045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A </a:t>
            </a:r>
            <a:r>
              <a:rPr lang="en-US" sz="3600" dirty="0" smtClean="0"/>
              <a:t>______</a:t>
            </a:r>
            <a:r>
              <a:rPr lang="en-US" sz="3600" dirty="0"/>
              <a:t>__</a:t>
            </a:r>
            <a:r>
              <a:rPr lang="en-US" sz="3600" dirty="0" smtClean="0"/>
              <a:t>__ </a:t>
            </a:r>
            <a:r>
              <a:rPr lang="en-US" sz="3600" dirty="0"/>
              <a:t>touch screen is made up of several layers, the topmost of which flexes when pressed and pushes into the layer underneath. Sensors detect the pressure, which is how the system knows which part of the screen has been pressed.</a:t>
            </a:r>
            <a:endParaRPr lang="en-US" sz="3600" dirty="0"/>
          </a:p>
        </p:txBody>
      </p:sp>
      <p:sp>
        <p:nvSpPr>
          <p:cNvPr id="4" name="TextBox 3"/>
          <p:cNvSpPr txBox="1"/>
          <p:nvPr/>
        </p:nvSpPr>
        <p:spPr>
          <a:xfrm>
            <a:off x="1321500" y="2253321"/>
            <a:ext cx="1942205" cy="646331"/>
          </a:xfrm>
          <a:prstGeom prst="rect">
            <a:avLst/>
          </a:prstGeom>
          <a:noFill/>
        </p:spPr>
        <p:txBody>
          <a:bodyPr wrap="square" rtlCol="0">
            <a:spAutoFit/>
          </a:bodyPr>
          <a:lstStyle/>
          <a:p>
            <a:r>
              <a:rPr lang="en-US" sz="3600" dirty="0"/>
              <a:t>resistive</a:t>
            </a:r>
            <a:endParaRPr lang="en-US" dirty="0"/>
          </a:p>
        </p:txBody>
      </p:sp>
      <p:sp>
        <p:nvSpPr>
          <p:cNvPr id="5" name="Rectangle 4"/>
          <p:cNvSpPr/>
          <p:nvPr/>
        </p:nvSpPr>
        <p:spPr>
          <a:xfrm>
            <a:off x="1385942" y="2142066"/>
            <a:ext cx="1813320"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1129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A </a:t>
            </a:r>
            <a:r>
              <a:rPr lang="en-US" sz="3600" dirty="0" smtClean="0"/>
              <a:t>___</a:t>
            </a:r>
            <a:r>
              <a:rPr lang="en-US" sz="3600" dirty="0"/>
              <a:t>__</a:t>
            </a:r>
            <a:r>
              <a:rPr lang="en-US" sz="3600" dirty="0" smtClean="0"/>
              <a:t>___ </a:t>
            </a:r>
            <a:r>
              <a:rPr lang="en-US" sz="3600" dirty="0"/>
              <a:t>is a data type that can store binary data, like images or multimedia files.</a:t>
            </a:r>
            <a:endParaRPr lang="en-US" sz="3600" dirty="0"/>
          </a:p>
        </p:txBody>
      </p:sp>
      <p:sp>
        <p:nvSpPr>
          <p:cNvPr id="4" name="TextBox 3"/>
          <p:cNvSpPr txBox="1"/>
          <p:nvPr/>
        </p:nvSpPr>
        <p:spPr>
          <a:xfrm>
            <a:off x="1476245" y="3343560"/>
            <a:ext cx="1182549" cy="646331"/>
          </a:xfrm>
          <a:prstGeom prst="rect">
            <a:avLst/>
          </a:prstGeom>
          <a:noFill/>
        </p:spPr>
        <p:txBody>
          <a:bodyPr wrap="square" rtlCol="0">
            <a:spAutoFit/>
          </a:bodyPr>
          <a:lstStyle/>
          <a:p>
            <a:r>
              <a:rPr lang="en-US" sz="3600" dirty="0"/>
              <a:t>Blob</a:t>
            </a:r>
            <a:endParaRPr lang="en-US" dirty="0"/>
          </a:p>
        </p:txBody>
      </p:sp>
      <p:sp>
        <p:nvSpPr>
          <p:cNvPr id="5" name="Rectangle 4"/>
          <p:cNvSpPr/>
          <p:nvPr/>
        </p:nvSpPr>
        <p:spPr>
          <a:xfrm>
            <a:off x="1308569" y="3228666"/>
            <a:ext cx="1517899" cy="60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67791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Comet and similar “push” technologies introduced </a:t>
            </a:r>
            <a:r>
              <a:rPr lang="en-US" sz="3600" dirty="0" smtClean="0"/>
              <a:t>______</a:t>
            </a:r>
            <a:r>
              <a:rPr lang="en-US" sz="3600" dirty="0"/>
              <a:t>__</a:t>
            </a:r>
            <a:r>
              <a:rPr lang="en-US" sz="3600" dirty="0" smtClean="0"/>
              <a:t>__, </a:t>
            </a:r>
            <a:r>
              <a:rPr lang="en-US" sz="3600" dirty="0"/>
              <a:t>in which a browser would contact the Web server periodically (sometimes constantly) to see if new information was available to present to the user.</a:t>
            </a:r>
            <a:endParaRPr lang="en-US" sz="3600" dirty="0"/>
          </a:p>
        </p:txBody>
      </p:sp>
      <p:sp>
        <p:nvSpPr>
          <p:cNvPr id="4" name="TextBox 3"/>
          <p:cNvSpPr txBox="1"/>
          <p:nvPr/>
        </p:nvSpPr>
        <p:spPr>
          <a:xfrm>
            <a:off x="3342953" y="2703098"/>
            <a:ext cx="1632715" cy="646331"/>
          </a:xfrm>
          <a:prstGeom prst="rect">
            <a:avLst/>
          </a:prstGeom>
          <a:noFill/>
        </p:spPr>
        <p:txBody>
          <a:bodyPr wrap="square" rtlCol="0">
            <a:spAutoFit/>
          </a:bodyPr>
          <a:lstStyle/>
          <a:p>
            <a:r>
              <a:rPr lang="en-US" sz="3600" dirty="0"/>
              <a:t>polling</a:t>
            </a:r>
            <a:endParaRPr lang="en-US" dirty="0"/>
          </a:p>
        </p:txBody>
      </p:sp>
      <p:sp>
        <p:nvSpPr>
          <p:cNvPr id="5" name="Rectangle 4"/>
          <p:cNvSpPr/>
          <p:nvPr/>
        </p:nvSpPr>
        <p:spPr>
          <a:xfrm>
            <a:off x="3054102" y="2841674"/>
            <a:ext cx="2193147" cy="441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6810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a:bodyPr>
          <a:lstStyle/>
          <a:p>
            <a:pPr marL="0" indent="0">
              <a:buNone/>
            </a:pPr>
            <a:r>
              <a:rPr lang="en-US" sz="3600" dirty="0"/>
              <a:t>Which type of touch screen requires conductive properties? </a:t>
            </a:r>
          </a:p>
          <a:p>
            <a:pPr marL="0" indent="0">
              <a:buNone/>
            </a:pPr>
            <a:r>
              <a:rPr lang="en-US" sz="3600" dirty="0" smtClean="0"/>
              <a:t>a</a:t>
            </a:r>
            <a:r>
              <a:rPr lang="en-US" sz="3600" dirty="0"/>
              <a:t>. Capacitive </a:t>
            </a:r>
          </a:p>
          <a:p>
            <a:pPr marL="0" indent="0">
              <a:buNone/>
            </a:pPr>
            <a:r>
              <a:rPr lang="en-US" sz="3600" dirty="0"/>
              <a:t>b. Resistive </a:t>
            </a:r>
          </a:p>
          <a:p>
            <a:pPr marL="0" indent="0">
              <a:buNone/>
            </a:pPr>
            <a:r>
              <a:rPr lang="en-US" sz="3600" dirty="0"/>
              <a:t>c. Electronic </a:t>
            </a:r>
          </a:p>
          <a:p>
            <a:pPr marL="0" indent="0">
              <a:buNone/>
            </a:pPr>
            <a:r>
              <a:rPr lang="en-US" sz="3600" dirty="0"/>
              <a:t>d. none of the above</a:t>
            </a:r>
            <a:endParaRPr lang="en-US" sz="3600" dirty="0"/>
          </a:p>
        </p:txBody>
      </p:sp>
      <p:sp>
        <p:nvSpPr>
          <p:cNvPr id="5" name="Rounded Rectangle 4"/>
          <p:cNvSpPr/>
          <p:nvPr/>
        </p:nvSpPr>
        <p:spPr>
          <a:xfrm>
            <a:off x="595444" y="2699038"/>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62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lnSpcReduction="10000"/>
          </a:bodyPr>
          <a:lstStyle/>
          <a:p>
            <a:pPr marL="0" indent="0">
              <a:buNone/>
            </a:pPr>
            <a:r>
              <a:rPr lang="en-US" sz="3600" dirty="0"/>
              <a:t>In JavaScript, which of the following contains a reference to all points of contact with a touch screen? </a:t>
            </a:r>
          </a:p>
          <a:p>
            <a:pPr marL="0" indent="0">
              <a:buNone/>
            </a:pPr>
            <a:r>
              <a:rPr lang="en-US" sz="3600" dirty="0"/>
              <a:t>a. Touch object </a:t>
            </a:r>
          </a:p>
          <a:p>
            <a:pPr marL="0" indent="0">
              <a:buNone/>
            </a:pPr>
            <a:r>
              <a:rPr lang="en-US" sz="3600" dirty="0"/>
              <a:t>b. Identifier </a:t>
            </a:r>
          </a:p>
          <a:p>
            <a:pPr marL="0" indent="0">
              <a:buNone/>
            </a:pPr>
            <a:r>
              <a:rPr lang="en-US" sz="3600" dirty="0" smtClean="0"/>
              <a:t>c</a:t>
            </a:r>
            <a:r>
              <a:rPr lang="en-US" sz="3600" dirty="0"/>
              <a:t>. </a:t>
            </a:r>
            <a:r>
              <a:rPr lang="en-US" sz="3600" dirty="0" err="1"/>
              <a:t>Touchlist</a:t>
            </a:r>
            <a:r>
              <a:rPr lang="en-US" sz="3600" dirty="0"/>
              <a:t> </a:t>
            </a:r>
          </a:p>
          <a:p>
            <a:pPr marL="0" indent="0">
              <a:buNone/>
            </a:pPr>
            <a:r>
              <a:rPr lang="en-US" sz="3600" dirty="0"/>
              <a:t>d. Manifest</a:t>
            </a:r>
            <a:endParaRPr lang="en-US" sz="3600" dirty="0"/>
          </a:p>
        </p:txBody>
      </p:sp>
      <p:sp>
        <p:nvSpPr>
          <p:cNvPr id="5" name="Rounded Rectangle 4"/>
          <p:cNvSpPr/>
          <p:nvPr/>
        </p:nvSpPr>
        <p:spPr>
          <a:xfrm>
            <a:off x="595444" y="4186650"/>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7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JavaScript Touch </a:t>
            </a:r>
            <a:r>
              <a:rPr lang="en-US" dirty="0" smtClean="0"/>
              <a:t>Events</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r>
              <a:rPr lang="en-US" sz="3200" dirty="0" smtClean="0"/>
              <a:t>Every </a:t>
            </a:r>
            <a:r>
              <a:rPr lang="en-US" sz="3200" dirty="0"/>
              <a:t>new finger touch triggers a </a:t>
            </a:r>
            <a:r>
              <a:rPr lang="en-US" sz="2800" b="1" dirty="0" err="1">
                <a:latin typeface="Letter Gothic Std" panose="020B0409020202030304" pitchFamily="49" charset="0"/>
              </a:rPr>
              <a:t>touchstart</a:t>
            </a:r>
            <a:r>
              <a:rPr lang="en-US" sz="3200" dirty="0"/>
              <a:t> event. </a:t>
            </a:r>
          </a:p>
          <a:p>
            <a:r>
              <a:rPr lang="en-US" sz="3200" dirty="0" smtClean="0"/>
              <a:t>When </a:t>
            </a:r>
            <a:r>
              <a:rPr lang="en-US" sz="3200" dirty="0"/>
              <a:t>a finger moves around the surface of the screen, a </a:t>
            </a:r>
            <a:r>
              <a:rPr lang="en-US" sz="2800" b="1" dirty="0" err="1">
                <a:latin typeface="Letter Gothic Std" panose="020B0409020202030304" pitchFamily="49" charset="0"/>
              </a:rPr>
              <a:t>touchmove</a:t>
            </a:r>
            <a:r>
              <a:rPr lang="en-US" sz="3200" dirty="0"/>
              <a:t> event occurs, which tracks the finger movement. </a:t>
            </a:r>
          </a:p>
          <a:p>
            <a:r>
              <a:rPr lang="en-US" sz="3200" dirty="0" smtClean="0"/>
              <a:t>Lifting </a:t>
            </a:r>
            <a:r>
              <a:rPr lang="en-US" sz="3200" dirty="0"/>
              <a:t>the finger from the screen triggers a </a:t>
            </a:r>
            <a:r>
              <a:rPr lang="en-US" sz="2800" b="1" dirty="0" err="1" smtClean="0">
                <a:latin typeface="Letter Gothic Std" panose="020B0409020202030304" pitchFamily="49" charset="0"/>
              </a:rPr>
              <a:t>touchend</a:t>
            </a:r>
            <a:r>
              <a:rPr lang="en-US" sz="3200" dirty="0" smtClean="0"/>
              <a:t> </a:t>
            </a:r>
            <a:r>
              <a:rPr lang="en-US" sz="3200" dirty="0"/>
              <a:t>event. </a:t>
            </a:r>
          </a:p>
          <a:p>
            <a:r>
              <a:rPr lang="en-US" sz="3200" dirty="0" smtClean="0"/>
              <a:t>The </a:t>
            </a:r>
            <a:r>
              <a:rPr lang="en-US" sz="2800" b="1" dirty="0" err="1" smtClean="0">
                <a:latin typeface="Letter Gothic Std" panose="020B0409020202030304" pitchFamily="49" charset="0"/>
              </a:rPr>
              <a:t>touchcancel</a:t>
            </a:r>
            <a:r>
              <a:rPr lang="en-US" sz="3200" dirty="0" smtClean="0"/>
              <a:t> </a:t>
            </a:r>
            <a:r>
              <a:rPr lang="en-US" sz="3200" dirty="0"/>
              <a:t>event is triggered when the device launches another application.</a:t>
            </a:r>
            <a:endParaRPr lang="en-US" sz="3200" dirty="0"/>
          </a:p>
        </p:txBody>
      </p:sp>
    </p:spTree>
    <p:extLst>
      <p:ext uri="{BB962C8B-B14F-4D97-AF65-F5344CB8AC3E}">
        <p14:creationId xmlns:p14="http://schemas.microsoft.com/office/powerpoint/2010/main" val="182603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lnSpcReduction="10000"/>
          </a:bodyPr>
          <a:lstStyle/>
          <a:p>
            <a:pPr marL="0" indent="0">
              <a:buNone/>
            </a:pPr>
            <a:r>
              <a:rPr lang="en-US" sz="3600" dirty="0"/>
              <a:t>Which API defines an interface that provides a device’s location, usually using latitude and longitude coordinates? </a:t>
            </a:r>
          </a:p>
          <a:p>
            <a:pPr marL="0" indent="0">
              <a:buNone/>
            </a:pPr>
            <a:r>
              <a:rPr lang="en-US" sz="3600" dirty="0"/>
              <a:t>a. </a:t>
            </a:r>
            <a:r>
              <a:rPr lang="en-US" sz="3600" dirty="0" err="1"/>
              <a:t>WebSocket</a:t>
            </a:r>
            <a:r>
              <a:rPr lang="en-US" sz="3600" dirty="0"/>
              <a:t> </a:t>
            </a:r>
          </a:p>
          <a:p>
            <a:pPr marL="0" indent="0">
              <a:buNone/>
            </a:pPr>
            <a:r>
              <a:rPr lang="en-US" sz="3600" dirty="0" smtClean="0"/>
              <a:t>b</a:t>
            </a:r>
            <a:r>
              <a:rPr lang="en-US" sz="3600" dirty="0"/>
              <a:t>. Geolocation </a:t>
            </a:r>
          </a:p>
          <a:p>
            <a:pPr marL="0" indent="0">
              <a:buNone/>
            </a:pPr>
            <a:r>
              <a:rPr lang="en-US" sz="3600" dirty="0"/>
              <a:t>c. Web Workers </a:t>
            </a:r>
          </a:p>
          <a:p>
            <a:pPr marL="0" indent="0">
              <a:buNone/>
            </a:pPr>
            <a:r>
              <a:rPr lang="en-US" sz="3600" dirty="0"/>
              <a:t>d. File</a:t>
            </a:r>
            <a:endParaRPr lang="en-US" sz="3600" dirty="0"/>
          </a:p>
        </p:txBody>
      </p:sp>
      <p:sp>
        <p:nvSpPr>
          <p:cNvPr id="5" name="Rounded Rectangle 4"/>
          <p:cNvSpPr/>
          <p:nvPr/>
        </p:nvSpPr>
        <p:spPr>
          <a:xfrm>
            <a:off x="595444" y="3545203"/>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29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a:bodyPr>
          <a:lstStyle/>
          <a:p>
            <a:pPr marL="0" indent="0">
              <a:buNone/>
            </a:pPr>
            <a:r>
              <a:rPr lang="en-US" sz="3600" dirty="0"/>
              <a:t>Web Workers do not use which of the following? </a:t>
            </a:r>
          </a:p>
          <a:p>
            <a:pPr marL="0" indent="0">
              <a:buNone/>
            </a:pPr>
            <a:r>
              <a:rPr lang="en-US" sz="3600" dirty="0"/>
              <a:t>a. </a:t>
            </a:r>
            <a:r>
              <a:rPr lang="en-US" sz="3600" dirty="0" err="1"/>
              <a:t>setTimeout</a:t>
            </a:r>
            <a:r>
              <a:rPr lang="en-US" sz="3600" dirty="0"/>
              <a:t> </a:t>
            </a:r>
          </a:p>
          <a:p>
            <a:pPr marL="0" indent="0">
              <a:buNone/>
            </a:pPr>
            <a:r>
              <a:rPr lang="en-US" sz="3600" dirty="0"/>
              <a:t>b. </a:t>
            </a:r>
            <a:r>
              <a:rPr lang="en-US" sz="3600" dirty="0" err="1"/>
              <a:t>setInterval</a:t>
            </a:r>
            <a:r>
              <a:rPr lang="en-US" sz="3600" dirty="0"/>
              <a:t> </a:t>
            </a:r>
          </a:p>
          <a:p>
            <a:pPr marL="0" indent="0">
              <a:buNone/>
            </a:pPr>
            <a:r>
              <a:rPr lang="en-US" sz="3600" dirty="0"/>
              <a:t>c. </a:t>
            </a:r>
            <a:r>
              <a:rPr lang="en-US" sz="3600" dirty="0" err="1"/>
              <a:t>XMLHttpRequest</a:t>
            </a:r>
            <a:r>
              <a:rPr lang="en-US" sz="3600" dirty="0"/>
              <a:t> </a:t>
            </a:r>
          </a:p>
          <a:p>
            <a:pPr marL="0" indent="0">
              <a:buNone/>
            </a:pPr>
            <a:r>
              <a:rPr lang="en-US" sz="3600" dirty="0" smtClean="0"/>
              <a:t>d</a:t>
            </a:r>
            <a:r>
              <a:rPr lang="en-US" sz="3600" dirty="0"/>
              <a:t>. </a:t>
            </a:r>
            <a:r>
              <a:rPr lang="en-US" sz="3600" dirty="0" err="1"/>
              <a:t>getElementById</a:t>
            </a:r>
            <a:endParaRPr lang="en-US" sz="3600" dirty="0"/>
          </a:p>
        </p:txBody>
      </p:sp>
      <p:sp>
        <p:nvSpPr>
          <p:cNvPr id="5" name="Rounded Rectangle 4"/>
          <p:cNvSpPr/>
          <p:nvPr/>
        </p:nvSpPr>
        <p:spPr>
          <a:xfrm>
            <a:off x="595444" y="4732563"/>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6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lnSpcReduction="10000"/>
          </a:bodyPr>
          <a:lstStyle/>
          <a:p>
            <a:pPr marL="0" indent="0">
              <a:buNone/>
            </a:pPr>
            <a:r>
              <a:rPr lang="en-US" sz="3600" dirty="0"/>
              <a:t>Which of the following are good examples of Web applications that benefit from </a:t>
            </a:r>
            <a:r>
              <a:rPr lang="en-US" sz="3600" dirty="0" err="1"/>
              <a:t>WebSockets</a:t>
            </a:r>
            <a:r>
              <a:rPr lang="en-US" sz="3600" dirty="0"/>
              <a:t>? (Choose all that apply.) </a:t>
            </a:r>
          </a:p>
          <a:p>
            <a:pPr marL="0" indent="0">
              <a:buNone/>
            </a:pPr>
            <a:r>
              <a:rPr lang="en-US" sz="3600" dirty="0" smtClean="0"/>
              <a:t>a</a:t>
            </a:r>
            <a:r>
              <a:rPr lang="en-US" sz="3600" dirty="0"/>
              <a:t>. Chat </a:t>
            </a:r>
          </a:p>
          <a:p>
            <a:pPr marL="0" indent="0">
              <a:buNone/>
            </a:pPr>
            <a:r>
              <a:rPr lang="en-US" sz="3600" dirty="0"/>
              <a:t>b. Address book </a:t>
            </a:r>
          </a:p>
          <a:p>
            <a:pPr marL="0" indent="0">
              <a:buNone/>
            </a:pPr>
            <a:r>
              <a:rPr lang="en-US" sz="3600" dirty="0" smtClean="0"/>
              <a:t>c</a:t>
            </a:r>
            <a:r>
              <a:rPr lang="en-US" sz="3600" dirty="0"/>
              <a:t>. Multiplayer online gaming </a:t>
            </a:r>
          </a:p>
          <a:p>
            <a:pPr marL="0" indent="0">
              <a:buNone/>
            </a:pPr>
            <a:r>
              <a:rPr lang="en-US" sz="3600" dirty="0" smtClean="0"/>
              <a:t>d</a:t>
            </a:r>
            <a:r>
              <a:rPr lang="en-US" sz="3600" dirty="0"/>
              <a:t>. Stock quotes</a:t>
            </a:r>
            <a:endParaRPr lang="en-US" sz="3600" dirty="0"/>
          </a:p>
        </p:txBody>
      </p:sp>
      <p:sp>
        <p:nvSpPr>
          <p:cNvPr id="5" name="Rounded Rectangle 4"/>
          <p:cNvSpPr/>
          <p:nvPr/>
        </p:nvSpPr>
        <p:spPr>
          <a:xfrm>
            <a:off x="595444" y="2931052"/>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97718" y="4161630"/>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99993" y="4846290"/>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lnSpcReduction="10000"/>
          </a:bodyPr>
          <a:lstStyle/>
          <a:p>
            <a:pPr marL="0" indent="0">
              <a:buNone/>
            </a:pPr>
            <a:r>
              <a:rPr lang="en-US" sz="3600" dirty="0"/>
              <a:t>Which API enables you to upload images and immediately display thumbnails in HTML documents? </a:t>
            </a:r>
          </a:p>
          <a:p>
            <a:pPr marL="0" indent="0">
              <a:buNone/>
            </a:pPr>
            <a:r>
              <a:rPr lang="en-US" sz="3600" dirty="0"/>
              <a:t>a. </a:t>
            </a:r>
            <a:r>
              <a:rPr lang="en-US" sz="3600" dirty="0" err="1"/>
              <a:t>WebSocket</a:t>
            </a:r>
            <a:r>
              <a:rPr lang="en-US" sz="3600" dirty="0"/>
              <a:t> </a:t>
            </a:r>
          </a:p>
          <a:p>
            <a:pPr marL="0" indent="0">
              <a:buNone/>
            </a:pPr>
            <a:r>
              <a:rPr lang="en-US" sz="3600" dirty="0"/>
              <a:t>b. Geolocation </a:t>
            </a:r>
          </a:p>
          <a:p>
            <a:pPr marL="0" indent="0">
              <a:buNone/>
            </a:pPr>
            <a:r>
              <a:rPr lang="en-US" sz="3600" dirty="0"/>
              <a:t>c. Web Workers </a:t>
            </a:r>
          </a:p>
          <a:p>
            <a:pPr marL="0" indent="0">
              <a:buNone/>
            </a:pPr>
            <a:r>
              <a:rPr lang="en-US" sz="3600" dirty="0" smtClean="0"/>
              <a:t>d</a:t>
            </a:r>
            <a:r>
              <a:rPr lang="en-US" sz="3600" dirty="0"/>
              <a:t>. File</a:t>
            </a:r>
            <a:endParaRPr lang="en-US" sz="3600" dirty="0"/>
          </a:p>
        </p:txBody>
      </p:sp>
      <p:sp>
        <p:nvSpPr>
          <p:cNvPr id="5" name="Rounded Rectangle 4"/>
          <p:cNvSpPr/>
          <p:nvPr/>
        </p:nvSpPr>
        <p:spPr>
          <a:xfrm>
            <a:off x="595444" y="4787153"/>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06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a:bodyPr>
          <a:lstStyle/>
          <a:p>
            <a:pPr marL="0" indent="0">
              <a:buNone/>
            </a:pPr>
            <a:r>
              <a:rPr lang="en-US" sz="3600" dirty="0"/>
              <a:t>Which API uses </a:t>
            </a:r>
            <a:r>
              <a:rPr lang="en-US" sz="3600" dirty="0" err="1"/>
              <a:t>ws</a:t>
            </a:r>
            <a:r>
              <a:rPr lang="en-US" sz="3600" dirty="0"/>
              <a:t> rather than http when referencing URLs? </a:t>
            </a:r>
          </a:p>
          <a:p>
            <a:pPr marL="0" indent="0">
              <a:buNone/>
            </a:pPr>
            <a:r>
              <a:rPr lang="en-US" sz="3600" dirty="0" smtClean="0"/>
              <a:t>a</a:t>
            </a:r>
            <a:r>
              <a:rPr lang="en-US" sz="3600" dirty="0"/>
              <a:t>. </a:t>
            </a:r>
            <a:r>
              <a:rPr lang="en-US" sz="3600" dirty="0" err="1"/>
              <a:t>WebSocket</a:t>
            </a:r>
            <a:r>
              <a:rPr lang="en-US" sz="3600" dirty="0"/>
              <a:t> </a:t>
            </a:r>
          </a:p>
          <a:p>
            <a:pPr marL="0" indent="0">
              <a:buNone/>
            </a:pPr>
            <a:r>
              <a:rPr lang="en-US" sz="3600" dirty="0"/>
              <a:t>b. Geolocation </a:t>
            </a:r>
          </a:p>
          <a:p>
            <a:pPr marL="0" indent="0">
              <a:buNone/>
            </a:pPr>
            <a:r>
              <a:rPr lang="en-US" sz="3600" dirty="0"/>
              <a:t>c. Web Workers </a:t>
            </a:r>
          </a:p>
          <a:p>
            <a:pPr marL="0" indent="0">
              <a:buNone/>
            </a:pPr>
            <a:r>
              <a:rPr lang="en-US" sz="3600" dirty="0"/>
              <a:t>d. File</a:t>
            </a:r>
            <a:endParaRPr lang="en-US" sz="3600" dirty="0"/>
          </a:p>
        </p:txBody>
      </p:sp>
      <p:sp>
        <p:nvSpPr>
          <p:cNvPr id="5" name="Rounded Rectangle 4"/>
          <p:cNvSpPr/>
          <p:nvPr/>
        </p:nvSpPr>
        <p:spPr>
          <a:xfrm>
            <a:off x="595444" y="2685393"/>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8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lnSpcReduction="10000"/>
          </a:bodyPr>
          <a:lstStyle/>
          <a:p>
            <a:pPr marL="0" indent="0">
              <a:buNone/>
            </a:pPr>
            <a:r>
              <a:rPr lang="en-US" sz="3600" dirty="0"/>
              <a:t>Which method allows users to save relatively large amounts of data that persists from browser session to browser session? </a:t>
            </a:r>
          </a:p>
          <a:p>
            <a:pPr marL="0" indent="0">
              <a:buNone/>
            </a:pPr>
            <a:r>
              <a:rPr lang="en-US" sz="3600" dirty="0" smtClean="0"/>
              <a:t>a</a:t>
            </a:r>
            <a:r>
              <a:rPr lang="en-US" sz="3600" dirty="0"/>
              <a:t>. </a:t>
            </a:r>
            <a:r>
              <a:rPr lang="en-US" sz="3600" dirty="0" err="1"/>
              <a:t>localStorage</a:t>
            </a:r>
            <a:r>
              <a:rPr lang="en-US" sz="3600" dirty="0"/>
              <a:t> </a:t>
            </a:r>
          </a:p>
          <a:p>
            <a:pPr marL="0" indent="0">
              <a:buNone/>
            </a:pPr>
            <a:r>
              <a:rPr lang="en-US" sz="3600" dirty="0"/>
              <a:t>b. </a:t>
            </a:r>
            <a:r>
              <a:rPr lang="en-US" sz="3600" dirty="0" err="1"/>
              <a:t>sessionStorage</a:t>
            </a:r>
            <a:r>
              <a:rPr lang="en-US" sz="3600" dirty="0"/>
              <a:t> </a:t>
            </a:r>
          </a:p>
          <a:p>
            <a:pPr marL="0" indent="0">
              <a:buNone/>
            </a:pPr>
            <a:r>
              <a:rPr lang="en-US" sz="3600" dirty="0"/>
              <a:t>c. </a:t>
            </a:r>
            <a:r>
              <a:rPr lang="en-US" sz="3600" dirty="0" err="1"/>
              <a:t>postMessage</a:t>
            </a:r>
            <a:r>
              <a:rPr lang="en-US" sz="3600" dirty="0"/>
              <a:t> </a:t>
            </a:r>
          </a:p>
          <a:p>
            <a:pPr marL="0" indent="0">
              <a:buNone/>
            </a:pPr>
            <a:r>
              <a:rPr lang="en-US" sz="3600" dirty="0"/>
              <a:t>d. </a:t>
            </a:r>
            <a:r>
              <a:rPr lang="en-US" sz="3600" dirty="0" err="1"/>
              <a:t>addEventListener</a:t>
            </a:r>
            <a:endParaRPr lang="en-US" sz="3600" dirty="0"/>
          </a:p>
        </p:txBody>
      </p:sp>
      <p:sp>
        <p:nvSpPr>
          <p:cNvPr id="5" name="Rounded Rectangle 4"/>
          <p:cNvSpPr/>
          <p:nvPr/>
        </p:nvSpPr>
        <p:spPr>
          <a:xfrm>
            <a:off x="595444" y="2917404"/>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25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a:bodyPr>
          <a:lstStyle/>
          <a:p>
            <a:pPr marL="0" indent="0">
              <a:buNone/>
            </a:pPr>
            <a:r>
              <a:rPr lang="en-US" sz="3600" dirty="0"/>
              <a:t>Which method accesses a device’s local camera and microphone stream? </a:t>
            </a:r>
          </a:p>
          <a:p>
            <a:pPr marL="0" indent="0">
              <a:buNone/>
            </a:pPr>
            <a:r>
              <a:rPr lang="en-US" sz="3600" dirty="0" smtClean="0"/>
              <a:t>a</a:t>
            </a:r>
            <a:r>
              <a:rPr lang="en-US" sz="3600" dirty="0"/>
              <a:t>. </a:t>
            </a:r>
            <a:r>
              <a:rPr lang="en-US" sz="3600" dirty="0" err="1"/>
              <a:t>getUserMedia</a:t>
            </a:r>
            <a:r>
              <a:rPr lang="en-US" sz="3600" dirty="0"/>
              <a:t> </a:t>
            </a:r>
          </a:p>
          <a:p>
            <a:pPr marL="0" indent="0">
              <a:buNone/>
            </a:pPr>
            <a:r>
              <a:rPr lang="en-US" sz="3600" dirty="0"/>
              <a:t>b. </a:t>
            </a:r>
            <a:r>
              <a:rPr lang="en-US" sz="3600" dirty="0" err="1"/>
              <a:t>sessionStorage</a:t>
            </a:r>
            <a:r>
              <a:rPr lang="en-US" sz="3600" dirty="0"/>
              <a:t> </a:t>
            </a:r>
          </a:p>
          <a:p>
            <a:pPr marL="0" indent="0">
              <a:buNone/>
            </a:pPr>
            <a:r>
              <a:rPr lang="en-US" sz="3600" dirty="0"/>
              <a:t>c. </a:t>
            </a:r>
            <a:r>
              <a:rPr lang="en-US" sz="3600" dirty="0" err="1"/>
              <a:t>addEventListener</a:t>
            </a:r>
            <a:r>
              <a:rPr lang="en-US" sz="3600" dirty="0"/>
              <a:t> </a:t>
            </a:r>
          </a:p>
          <a:p>
            <a:pPr marL="0" indent="0">
              <a:buNone/>
            </a:pPr>
            <a:r>
              <a:rPr lang="en-US" sz="3600" dirty="0"/>
              <a:t>d. </a:t>
            </a:r>
            <a:r>
              <a:rPr lang="en-US" sz="3600" dirty="0" err="1"/>
              <a:t>getCameraSound</a:t>
            </a:r>
            <a:endParaRPr lang="en-US" sz="3600" dirty="0"/>
          </a:p>
        </p:txBody>
      </p:sp>
      <p:sp>
        <p:nvSpPr>
          <p:cNvPr id="5" name="Rounded Rectangle 4"/>
          <p:cNvSpPr/>
          <p:nvPr/>
        </p:nvSpPr>
        <p:spPr>
          <a:xfrm>
            <a:off x="595444" y="2671740"/>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02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lnSpcReduction="10000"/>
          </a:bodyPr>
          <a:lstStyle/>
          <a:p>
            <a:pPr marL="0" indent="0">
              <a:buNone/>
            </a:pPr>
            <a:r>
              <a:rPr lang="en-US" sz="3600" dirty="0"/>
              <a:t>Which mobile device sensor detects the force of gravity along with any forces resulting from the movement of the device? </a:t>
            </a:r>
          </a:p>
          <a:p>
            <a:pPr marL="0" indent="0">
              <a:buNone/>
            </a:pPr>
            <a:r>
              <a:rPr lang="en-US" sz="3600" dirty="0"/>
              <a:t>a. GPS</a:t>
            </a:r>
          </a:p>
          <a:p>
            <a:pPr marL="0" indent="0">
              <a:buNone/>
            </a:pPr>
            <a:r>
              <a:rPr lang="en-US" sz="3600" dirty="0"/>
              <a:t>b. Compass </a:t>
            </a:r>
          </a:p>
          <a:p>
            <a:pPr marL="0" indent="0">
              <a:buNone/>
            </a:pPr>
            <a:r>
              <a:rPr lang="en-US" sz="3600" dirty="0" smtClean="0"/>
              <a:t>c</a:t>
            </a:r>
            <a:r>
              <a:rPr lang="en-US" sz="3600" dirty="0"/>
              <a:t>. Accelerometer </a:t>
            </a:r>
          </a:p>
          <a:p>
            <a:pPr marL="0" indent="0">
              <a:buNone/>
            </a:pPr>
            <a:r>
              <a:rPr lang="en-US" sz="3600" dirty="0"/>
              <a:t>d. Gyroscope</a:t>
            </a:r>
            <a:endParaRPr lang="en-US" sz="3600" dirty="0"/>
          </a:p>
        </p:txBody>
      </p:sp>
      <p:sp>
        <p:nvSpPr>
          <p:cNvPr id="5" name="Rounded Rectangle 4"/>
          <p:cNvSpPr/>
          <p:nvPr/>
        </p:nvSpPr>
        <p:spPr>
          <a:xfrm>
            <a:off x="595444" y="4186651"/>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34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The W3C was formed by Apple, the Mozilla Foundation, and Opera Software to define and document the HTML5 specification.</a:t>
            </a:r>
            <a:endParaRPr lang="en-US" sz="3600" dirty="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63594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In JavaScript, the touch object detects input from touch-enabled devices.</a:t>
            </a:r>
            <a:endParaRPr lang="en-US" sz="3600" dirty="0"/>
          </a:p>
        </p:txBody>
      </p:sp>
      <p:sp>
        <p:nvSpPr>
          <p:cNvPr id="6" name="Rectangle 5"/>
          <p:cNvSpPr/>
          <p:nvPr/>
        </p:nvSpPr>
        <p:spPr>
          <a:xfrm rot="1207250">
            <a:off x="5021151" y="35814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397363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Object and </a:t>
            </a:r>
            <a:r>
              <a:rPr lang="en-US" dirty="0" err="1"/>
              <a:t>Touchlist</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r>
              <a:rPr lang="en-US" sz="3200" dirty="0" smtClean="0"/>
              <a:t>In </a:t>
            </a:r>
            <a:r>
              <a:rPr lang="en-US" sz="3200" dirty="0"/>
              <a:t>JavaScript, the touch </a:t>
            </a:r>
            <a:r>
              <a:rPr lang="en-US" sz="3200" dirty="0" smtClean="0"/>
              <a:t>object detects </a:t>
            </a:r>
            <a:r>
              <a:rPr lang="en-US" sz="3200" dirty="0"/>
              <a:t>input from touch-enabled devices. You reference touch objects in the </a:t>
            </a:r>
            <a:r>
              <a:rPr lang="en-US" sz="3200" dirty="0" err="1"/>
              <a:t>touchlist</a:t>
            </a:r>
            <a:r>
              <a:rPr lang="en-US" sz="3200" dirty="0" smtClean="0"/>
              <a:t>, which </a:t>
            </a:r>
            <a:r>
              <a:rPr lang="en-US" sz="3200" dirty="0"/>
              <a:t>includes all of the points of contact with a touch screen. </a:t>
            </a:r>
          </a:p>
          <a:p>
            <a:r>
              <a:rPr lang="en-US" sz="3200" dirty="0" smtClean="0"/>
              <a:t>A </a:t>
            </a:r>
            <a:r>
              <a:rPr lang="en-US" sz="3200" dirty="0"/>
              <a:t>single tap has one entry in the </a:t>
            </a:r>
            <a:r>
              <a:rPr lang="en-US" sz="3200" dirty="0" err="1"/>
              <a:t>touchlist</a:t>
            </a:r>
            <a:r>
              <a:rPr lang="en-US" sz="3200" dirty="0"/>
              <a:t>, whereas a three-finger gesture would have a total of three entries.</a:t>
            </a:r>
            <a:endParaRPr lang="en-US" sz="3200" dirty="0"/>
          </a:p>
        </p:txBody>
      </p:sp>
    </p:spTree>
    <p:extLst>
      <p:ext uri="{BB962C8B-B14F-4D97-AF65-F5344CB8AC3E}">
        <p14:creationId xmlns:p14="http://schemas.microsoft.com/office/powerpoint/2010/main" val="241871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Civic data is location data that’s more easily understood by humans, such as a map or an address like 637 Park Street.</a:t>
            </a:r>
            <a:endParaRPr lang="en-US" sz="3600" dirty="0"/>
          </a:p>
        </p:txBody>
      </p:sp>
      <p:sp>
        <p:nvSpPr>
          <p:cNvPr id="6" name="Rectangle 5"/>
          <p:cNvSpPr/>
          <p:nvPr/>
        </p:nvSpPr>
        <p:spPr>
          <a:xfrm rot="1207250">
            <a:off x="5021151" y="35814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94018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Developers test their applications and users run the apps in the WinRT environment.</a:t>
            </a:r>
            <a:endParaRPr lang="en-US" sz="3600" dirty="0"/>
          </a:p>
        </p:txBody>
      </p:sp>
      <p:sp>
        <p:nvSpPr>
          <p:cNvPr id="6" name="Rectangle 5"/>
          <p:cNvSpPr/>
          <p:nvPr/>
        </p:nvSpPr>
        <p:spPr>
          <a:xfrm rot="1207250">
            <a:off x="5021151" y="35814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208340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The press and tap gesture is an equivalent to a left-mouse click.</a:t>
            </a:r>
            <a:endParaRPr lang="en-US" sz="3600" dirty="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6742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Touchlists</a:t>
            </a:r>
            <a:endParaRPr lang="en-US" dirty="0"/>
          </a:p>
        </p:txBody>
      </p:sp>
      <p:sp>
        <p:nvSpPr>
          <p:cNvPr id="3" name="Content Placeholder 2"/>
          <p:cNvSpPr>
            <a:spLocks noGrp="1"/>
          </p:cNvSpPr>
          <p:nvPr>
            <p:ph idx="1"/>
          </p:nvPr>
        </p:nvSpPr>
        <p:spPr>
          <a:xfrm>
            <a:off x="677333" y="1228299"/>
            <a:ext cx="8480315" cy="5308979"/>
          </a:xfrm>
        </p:spPr>
        <p:txBody>
          <a:bodyPr>
            <a:normAutofit lnSpcReduction="10000"/>
          </a:bodyPr>
          <a:lstStyle/>
          <a:p>
            <a:r>
              <a:rPr lang="en-US" sz="2800" b="1" dirty="0" smtClean="0">
                <a:latin typeface="Letter Gothic Std" panose="020B0409020202030304" pitchFamily="49" charset="0"/>
              </a:rPr>
              <a:t>touches</a:t>
            </a:r>
            <a:r>
              <a:rPr lang="en-US" sz="3200" dirty="0"/>
              <a:t>: A list of all touch points currently in contact with the screen </a:t>
            </a:r>
          </a:p>
          <a:p>
            <a:r>
              <a:rPr lang="en-US" sz="2800" b="1" dirty="0" err="1" smtClean="0">
                <a:latin typeface="Letter Gothic Std" panose="020B0409020202030304" pitchFamily="49" charset="0"/>
              </a:rPr>
              <a:t>targetTouches</a:t>
            </a:r>
            <a:r>
              <a:rPr lang="en-US" sz="3200" dirty="0"/>
              <a:t>: A list of touch points currently in contact with the screen and whose </a:t>
            </a:r>
            <a:r>
              <a:rPr lang="en-US" sz="2800" b="1" dirty="0" err="1">
                <a:latin typeface="Letter Gothic Std" panose="020B0409020202030304" pitchFamily="49" charset="0"/>
              </a:rPr>
              <a:t>touchstart</a:t>
            </a:r>
            <a:r>
              <a:rPr lang="en-US" sz="2800" dirty="0"/>
              <a:t> </a:t>
            </a:r>
            <a:r>
              <a:rPr lang="en-US" sz="3200" dirty="0"/>
              <a:t>event occurred within the same node </a:t>
            </a:r>
            <a:r>
              <a:rPr lang="en-US" sz="3200" dirty="0" smtClean="0"/>
              <a:t>(</a:t>
            </a:r>
            <a:r>
              <a:rPr lang="en-US" sz="3200" dirty="0"/>
              <a:t>inside the same target element as the current target element) </a:t>
            </a:r>
          </a:p>
          <a:p>
            <a:r>
              <a:rPr lang="en-US" sz="2800" b="1" dirty="0" err="1" smtClean="0">
                <a:latin typeface="Letter Gothic Std" panose="020B0409020202030304" pitchFamily="49" charset="0"/>
              </a:rPr>
              <a:t>changedTouches</a:t>
            </a:r>
            <a:r>
              <a:rPr lang="en-US" sz="3200" dirty="0"/>
              <a:t>: A list of touch points that caused the current event to be fired; for example, in a </a:t>
            </a:r>
            <a:r>
              <a:rPr lang="en-US" sz="2800" b="1" dirty="0" err="1">
                <a:latin typeface="Letter Gothic Std" panose="020B0409020202030304" pitchFamily="49" charset="0"/>
              </a:rPr>
              <a:t>touchend</a:t>
            </a:r>
            <a:r>
              <a:rPr lang="en-US" sz="2800" dirty="0"/>
              <a:t> </a:t>
            </a:r>
            <a:r>
              <a:rPr lang="en-US" sz="3200" dirty="0"/>
              <a:t>event, this is the finger that was removed</a:t>
            </a:r>
            <a:endParaRPr lang="en-US" sz="3200" dirty="0"/>
          </a:p>
        </p:txBody>
      </p:sp>
    </p:spTree>
    <p:extLst>
      <p:ext uri="{BB962C8B-B14F-4D97-AF65-F5344CB8AC3E}">
        <p14:creationId xmlns:p14="http://schemas.microsoft.com/office/powerpoint/2010/main" val="335273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latin typeface="Letter Gothic Std" panose="020B0409020202030304" pitchFamily="49" charset="0"/>
              </a:rPr>
              <a:t>addEventListener</a:t>
            </a:r>
            <a:r>
              <a:rPr lang="en-US" sz="3200" dirty="0"/>
              <a:t> </a:t>
            </a:r>
            <a:r>
              <a:rPr lang="en-US" dirty="0"/>
              <a:t>method</a:t>
            </a:r>
            <a:endParaRPr lang="en-US" dirty="0"/>
          </a:p>
        </p:txBody>
      </p:sp>
      <p:sp>
        <p:nvSpPr>
          <p:cNvPr id="3" name="Content Placeholder 2"/>
          <p:cNvSpPr>
            <a:spLocks noGrp="1"/>
          </p:cNvSpPr>
          <p:nvPr>
            <p:ph idx="1"/>
          </p:nvPr>
        </p:nvSpPr>
        <p:spPr>
          <a:xfrm>
            <a:off x="368490" y="1228299"/>
            <a:ext cx="10945503" cy="5308979"/>
          </a:xfrm>
        </p:spPr>
        <p:txBody>
          <a:bodyPr>
            <a:normAutofit/>
          </a:bodyPr>
          <a:lstStyle/>
          <a:p>
            <a:r>
              <a:rPr lang="en-US" sz="2800" dirty="0" smtClean="0"/>
              <a:t>Used </a:t>
            </a:r>
            <a:r>
              <a:rPr lang="en-US" sz="2800" dirty="0"/>
              <a:t>to attach an event handler to an HTML </a:t>
            </a:r>
            <a:r>
              <a:rPr lang="en-US" sz="2800" dirty="0" smtClean="0"/>
              <a:t>element</a:t>
            </a:r>
          </a:p>
          <a:p>
            <a:pPr lvl="1"/>
            <a:r>
              <a:rPr lang="en-US" sz="2600" dirty="0" smtClean="0"/>
              <a:t>Can </a:t>
            </a:r>
            <a:r>
              <a:rPr lang="en-US" sz="2600" dirty="0"/>
              <a:t>be a div, link, or anything you want. </a:t>
            </a:r>
          </a:p>
          <a:p>
            <a:r>
              <a:rPr lang="en-US" sz="2800" dirty="0" smtClean="0"/>
              <a:t>General </a:t>
            </a:r>
            <a:r>
              <a:rPr lang="en-US" sz="2800" dirty="0"/>
              <a:t>syntax: </a:t>
            </a:r>
            <a:r>
              <a:rPr lang="en-US" sz="2800" dirty="0" smtClean="0"/>
              <a:t/>
            </a:r>
            <a:br>
              <a:rPr lang="en-US" sz="2800" dirty="0" smtClean="0"/>
            </a:br>
            <a:r>
              <a:rPr lang="en-US" sz="2800" dirty="0" smtClean="0"/>
              <a:t/>
            </a:r>
            <a:br>
              <a:rPr lang="en-US" sz="2800" dirty="0" smtClean="0"/>
            </a:br>
            <a:r>
              <a:rPr lang="en-US" sz="2400" b="1" dirty="0" err="1" smtClean="0">
                <a:latin typeface="Letter Gothic Std" panose="020B0409020202030304" pitchFamily="49" charset="0"/>
              </a:rPr>
              <a:t>object.addEventListener</a:t>
            </a:r>
            <a:r>
              <a:rPr lang="en-US" sz="2400" b="1" dirty="0" smtClean="0">
                <a:latin typeface="Letter Gothic Std" panose="020B0409020202030304" pitchFamily="49" charset="0"/>
              </a:rPr>
              <a:t>(event</a:t>
            </a:r>
            <a:r>
              <a:rPr lang="en-US" sz="2400" b="1" dirty="0">
                <a:latin typeface="Letter Gothic Std" panose="020B0409020202030304" pitchFamily="49" charset="0"/>
              </a:rPr>
              <a:t>, </a:t>
            </a:r>
            <a:r>
              <a:rPr lang="en-US" sz="2400" b="1" dirty="0" err="1">
                <a:latin typeface="Letter Gothic Std" panose="020B0409020202030304" pitchFamily="49" charset="0"/>
              </a:rPr>
              <a:t>eventListenerFunction</a:t>
            </a:r>
            <a:r>
              <a:rPr lang="en-US" sz="2400" b="1" dirty="0">
                <a:latin typeface="Letter Gothic Std" panose="020B0409020202030304" pitchFamily="49" charset="0"/>
              </a:rPr>
              <a:t>);</a:t>
            </a:r>
            <a:endParaRPr lang="en-US" sz="2400" b="1" dirty="0">
              <a:latin typeface="Letter Gothic Std" panose="020B0409020202030304" pitchFamily="49" charset="0"/>
            </a:endParaRPr>
          </a:p>
        </p:txBody>
      </p:sp>
    </p:spTree>
    <p:extLst>
      <p:ext uri="{BB962C8B-B14F-4D97-AF65-F5344CB8AC3E}">
        <p14:creationId xmlns:p14="http://schemas.microsoft.com/office/powerpoint/2010/main" val="212425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Letter Gothic Std" panose="020B0409020202030304" pitchFamily="49" charset="0"/>
              </a:rPr>
              <a:t>startup() </a:t>
            </a:r>
            <a:r>
              <a:rPr lang="en-US" dirty="0"/>
              <a:t>Function Example</a:t>
            </a:r>
            <a:endParaRPr lang="en-US" dirty="0"/>
          </a:p>
        </p:txBody>
      </p:sp>
      <p:sp>
        <p:nvSpPr>
          <p:cNvPr id="3" name="Content Placeholder 2"/>
          <p:cNvSpPr>
            <a:spLocks noGrp="1"/>
          </p:cNvSpPr>
          <p:nvPr>
            <p:ph idx="1"/>
          </p:nvPr>
        </p:nvSpPr>
        <p:spPr>
          <a:xfrm>
            <a:off x="677334" y="1323833"/>
            <a:ext cx="8596668" cy="4717529"/>
          </a:xfrm>
        </p:spPr>
        <p:txBody>
          <a:bodyPr>
            <a:normAutofit fontScale="85000" lnSpcReduction="10000"/>
          </a:bodyPr>
          <a:lstStyle/>
          <a:p>
            <a:pPr marL="0" indent="0">
              <a:buNone/>
            </a:pPr>
            <a:r>
              <a:rPr lang="en-US" sz="3200" dirty="0"/>
              <a:t>function startup() {   </a:t>
            </a:r>
          </a:p>
          <a:p>
            <a:pPr marL="0" indent="0">
              <a:buNone/>
            </a:pPr>
            <a:r>
              <a:rPr lang="en-US" sz="3200" dirty="0"/>
              <a:t>  </a:t>
            </a:r>
            <a:r>
              <a:rPr lang="en-US" sz="3200" dirty="0" err="1"/>
              <a:t>var</a:t>
            </a:r>
            <a:r>
              <a:rPr lang="en-US" sz="3200" dirty="0"/>
              <a:t> el = </a:t>
            </a:r>
            <a:r>
              <a:rPr lang="en-US" sz="3200" dirty="0" err="1"/>
              <a:t>document.getElementsByTagName</a:t>
            </a:r>
            <a:r>
              <a:rPr lang="en-US" sz="3200" dirty="0"/>
              <a:t>("</a:t>
            </a:r>
            <a:r>
              <a:rPr lang="en-US" sz="3200" dirty="0" err="1"/>
              <a:t>cdraw</a:t>
            </a:r>
            <a:r>
              <a:rPr lang="en-US" sz="3200" dirty="0"/>
              <a:t>")[0];   </a:t>
            </a:r>
          </a:p>
          <a:p>
            <a:pPr marL="0" indent="0">
              <a:buNone/>
            </a:pPr>
            <a:r>
              <a:rPr lang="en-US" sz="3200" dirty="0"/>
              <a:t>  </a:t>
            </a:r>
            <a:r>
              <a:rPr lang="en-US" sz="3200" dirty="0" err="1"/>
              <a:t>el.addEventListener</a:t>
            </a:r>
            <a:r>
              <a:rPr lang="en-US" sz="3200" dirty="0"/>
              <a:t>("</a:t>
            </a:r>
            <a:r>
              <a:rPr lang="en-US" sz="3200" dirty="0" err="1"/>
              <a:t>touchstart</a:t>
            </a:r>
            <a:r>
              <a:rPr lang="en-US" sz="3200" dirty="0"/>
              <a:t>", </a:t>
            </a:r>
            <a:r>
              <a:rPr lang="en-US" sz="3200" dirty="0" err="1"/>
              <a:t>handleStart</a:t>
            </a:r>
            <a:r>
              <a:rPr lang="en-US" sz="3200" dirty="0"/>
              <a:t>, false);   </a:t>
            </a:r>
          </a:p>
          <a:p>
            <a:pPr marL="0" indent="0">
              <a:buNone/>
            </a:pPr>
            <a:r>
              <a:rPr lang="en-US" sz="3200" dirty="0"/>
              <a:t>  </a:t>
            </a:r>
            <a:r>
              <a:rPr lang="en-US" sz="3200" dirty="0" err="1"/>
              <a:t>el.addEventListener</a:t>
            </a:r>
            <a:r>
              <a:rPr lang="en-US" sz="3200" dirty="0"/>
              <a:t>("</a:t>
            </a:r>
            <a:r>
              <a:rPr lang="en-US" sz="3200" dirty="0" err="1"/>
              <a:t>touchmove</a:t>
            </a:r>
            <a:r>
              <a:rPr lang="en-US" sz="3200" dirty="0"/>
              <a:t>", </a:t>
            </a:r>
            <a:r>
              <a:rPr lang="en-US" sz="3200" dirty="0" err="1"/>
              <a:t>handleMove</a:t>
            </a:r>
            <a:r>
              <a:rPr lang="en-US" sz="3200" dirty="0"/>
              <a:t>, false);   </a:t>
            </a:r>
          </a:p>
          <a:p>
            <a:pPr marL="0" indent="0">
              <a:buNone/>
            </a:pPr>
            <a:r>
              <a:rPr lang="en-US" sz="3200" dirty="0"/>
              <a:t>  </a:t>
            </a:r>
            <a:r>
              <a:rPr lang="en-US" sz="3200" dirty="0" err="1"/>
              <a:t>el.addEventListener</a:t>
            </a:r>
            <a:r>
              <a:rPr lang="en-US" sz="3200" dirty="0"/>
              <a:t>("</a:t>
            </a:r>
            <a:r>
              <a:rPr lang="en-US" sz="3200" dirty="0" err="1"/>
              <a:t>touchend</a:t>
            </a:r>
            <a:r>
              <a:rPr lang="en-US" sz="3200" dirty="0"/>
              <a:t>", </a:t>
            </a:r>
            <a:r>
              <a:rPr lang="en-US" sz="3200" dirty="0" err="1"/>
              <a:t>handleEnd</a:t>
            </a:r>
            <a:r>
              <a:rPr lang="en-US" sz="3200" dirty="0"/>
              <a:t>, false);   </a:t>
            </a:r>
          </a:p>
          <a:p>
            <a:pPr marL="0" indent="0">
              <a:buNone/>
            </a:pPr>
            <a:r>
              <a:rPr lang="en-US" sz="3200" dirty="0"/>
              <a:t>  </a:t>
            </a:r>
            <a:r>
              <a:rPr lang="en-US" sz="3200" dirty="0" err="1"/>
              <a:t>el.addEventListener</a:t>
            </a:r>
            <a:r>
              <a:rPr lang="en-US" sz="3200" dirty="0"/>
              <a:t>("</a:t>
            </a:r>
            <a:r>
              <a:rPr lang="en-US" sz="3200" dirty="0" err="1"/>
              <a:t>touchcancel</a:t>
            </a:r>
            <a:r>
              <a:rPr lang="en-US" sz="3200" dirty="0"/>
              <a:t>", </a:t>
            </a:r>
            <a:r>
              <a:rPr lang="en-US" sz="3200" dirty="0" err="1"/>
              <a:t>handleCancel</a:t>
            </a:r>
            <a:r>
              <a:rPr lang="en-US" sz="3200" dirty="0"/>
              <a:t>, false);  </a:t>
            </a:r>
          </a:p>
          <a:p>
            <a:pPr marL="0" indent="0">
              <a:buNone/>
            </a:pPr>
            <a:r>
              <a:rPr lang="en-US" sz="3200" dirty="0"/>
              <a:t>} </a:t>
            </a:r>
            <a:endParaRPr lang="en-US" sz="3200" dirty="0"/>
          </a:p>
        </p:txBody>
      </p:sp>
    </p:spTree>
    <p:extLst>
      <p:ext uri="{BB962C8B-B14F-4D97-AF65-F5344CB8AC3E}">
        <p14:creationId xmlns:p14="http://schemas.microsoft.com/office/powerpoint/2010/main" val="244595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2207</TotalTime>
  <Words>2272</Words>
  <Application>Microsoft Office PowerPoint</Application>
  <PresentationFormat>Widescreen</PresentationFormat>
  <Paragraphs>300</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Candara</vt:lpstr>
      <vt:lpstr>Letter Gothic Std</vt:lpstr>
      <vt:lpstr>Wingdings 3</vt:lpstr>
      <vt:lpstr>Facet</vt:lpstr>
      <vt:lpstr>JavaScript Coding for the Touch Interface, Device and Operating System Resources, and More</vt:lpstr>
      <vt:lpstr>Lesson Objectives</vt:lpstr>
      <vt:lpstr>Touch Screens </vt:lpstr>
      <vt:lpstr>Overview of Touch Gestures</vt:lpstr>
      <vt:lpstr>Primary JavaScript Touch Events</vt:lpstr>
      <vt:lpstr>Touch Object and Touchlist</vt:lpstr>
      <vt:lpstr>Touchlists</vt:lpstr>
      <vt:lpstr>addEventListener method</vt:lpstr>
      <vt:lpstr>startup() Function Example</vt:lpstr>
      <vt:lpstr>handleStart Function Example</vt:lpstr>
      <vt:lpstr>Gesture Events </vt:lpstr>
      <vt:lpstr>Scale and Rotation Properties</vt:lpstr>
      <vt:lpstr>WHATWG </vt:lpstr>
      <vt:lpstr>Geolocation API </vt:lpstr>
      <vt:lpstr>Geolocation Methods </vt:lpstr>
      <vt:lpstr>Example of a Call to getCurrentPosition </vt:lpstr>
      <vt:lpstr>Geodetic and Civic Data </vt:lpstr>
      <vt:lpstr>Web Workers </vt:lpstr>
      <vt:lpstr>Web Workers</vt:lpstr>
      <vt:lpstr>Web Workers Example</vt:lpstr>
      <vt:lpstr>WebSockets</vt:lpstr>
      <vt:lpstr>WebSockets</vt:lpstr>
      <vt:lpstr>WebSockets</vt:lpstr>
      <vt:lpstr>WebSockets</vt:lpstr>
      <vt:lpstr>WebSockets</vt:lpstr>
      <vt:lpstr>WebSockets</vt:lpstr>
      <vt:lpstr>File API</vt:lpstr>
      <vt:lpstr>File API Interfaces</vt:lpstr>
      <vt:lpstr>File API Interfaces</vt:lpstr>
      <vt:lpstr>Web Storage API</vt:lpstr>
      <vt:lpstr>Web Storage API</vt:lpstr>
      <vt:lpstr>Platform Independence</vt:lpstr>
      <vt:lpstr>Global Positioning System (GPS)</vt:lpstr>
      <vt:lpstr>Accelerometer</vt:lpstr>
      <vt:lpstr>Accelerometer</vt:lpstr>
      <vt:lpstr>Camera</vt:lpstr>
      <vt:lpstr>Recap</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Bedwell</dc:creator>
  <cp:lastModifiedBy>Don Bedwell</cp:lastModifiedBy>
  <cp:revision>187</cp:revision>
  <dcterms:created xsi:type="dcterms:W3CDTF">2019-08-01T10:44:00Z</dcterms:created>
  <dcterms:modified xsi:type="dcterms:W3CDTF">2019-08-23T02:18:36Z</dcterms:modified>
</cp:coreProperties>
</file>