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333" r:id="rId4"/>
    <p:sldId id="335" r:id="rId5"/>
    <p:sldId id="344" r:id="rId6"/>
    <p:sldId id="380" r:id="rId7"/>
    <p:sldId id="339" r:id="rId8"/>
    <p:sldId id="341" r:id="rId9"/>
    <p:sldId id="342" r:id="rId10"/>
    <p:sldId id="343" r:id="rId11"/>
    <p:sldId id="381" r:id="rId12"/>
    <p:sldId id="346" r:id="rId13"/>
    <p:sldId id="347" r:id="rId14"/>
    <p:sldId id="382" r:id="rId15"/>
    <p:sldId id="348" r:id="rId16"/>
    <p:sldId id="371" r:id="rId17"/>
    <p:sldId id="349" r:id="rId18"/>
    <p:sldId id="351" r:id="rId19"/>
    <p:sldId id="374" r:id="rId20"/>
    <p:sldId id="352" r:id="rId21"/>
    <p:sldId id="353" r:id="rId22"/>
    <p:sldId id="367" r:id="rId23"/>
    <p:sldId id="366" r:id="rId24"/>
    <p:sldId id="369" r:id="rId25"/>
    <p:sldId id="375" r:id="rId26"/>
    <p:sldId id="350" r:id="rId27"/>
    <p:sldId id="378" r:id="rId28"/>
    <p:sldId id="377" r:id="rId29"/>
    <p:sldId id="376" r:id="rId30"/>
    <p:sldId id="383" r:id="rId31"/>
    <p:sldId id="384" r:id="rId32"/>
    <p:sldId id="385" r:id="rId33"/>
    <p:sldId id="379"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8" r:id="rId56"/>
    <p:sldId id="317" r:id="rId57"/>
    <p:sldId id="319" r:id="rId58"/>
    <p:sldId id="32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8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57538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10568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0598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191635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277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72135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045540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65252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60041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4183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A4B55D-459F-4B0B-8C82-CCA696D2E8BC}"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7237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A4B55D-459F-4B0B-8C82-CCA696D2E8BC}"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86963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A4B55D-459F-4B0B-8C82-CCA696D2E8BC}"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87906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4B55D-459F-4B0B-8C82-CCA696D2E8BC}"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37142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4B55D-459F-4B0B-8C82-CCA696D2E8BC}"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45628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4B55D-459F-4B0B-8C82-CCA696D2E8BC}"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76019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4B55D-459F-4B0B-8C82-CCA696D2E8BC}" type="datetimeFigureOut">
              <a:rPr lang="en-US" smtClean="0"/>
              <a:t>8/13/2019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D854BF-32FA-4DEF-B17A-F0F1200B7C14}" type="slidenum">
              <a:rPr lang="en-US" smtClean="0"/>
              <a:t>‹#›</a:t>
            </a:fld>
            <a:endParaRPr lang="en-US"/>
          </a:p>
        </p:txBody>
      </p:sp>
    </p:spTree>
    <p:extLst>
      <p:ext uri="{BB962C8B-B14F-4D97-AF65-F5344CB8AC3E}">
        <p14:creationId xmlns:p14="http://schemas.microsoft.com/office/powerpoint/2010/main" val="287489131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2404534"/>
            <a:ext cx="9171295" cy="980111"/>
          </a:xfrm>
        </p:spPr>
        <p:txBody>
          <a:bodyPr/>
          <a:lstStyle/>
          <a:p>
            <a:r>
              <a:rPr lang="en-US" sz="5200" dirty="0"/>
              <a:t>Managing Text Flow </a:t>
            </a:r>
            <a:r>
              <a:rPr lang="en-US" sz="5200" dirty="0" smtClean="0"/>
              <a:t/>
            </a:r>
            <a:br>
              <a:rPr lang="en-US" sz="5200" dirty="0" smtClean="0"/>
            </a:br>
            <a:r>
              <a:rPr lang="en-US" sz="5200" dirty="0" smtClean="0"/>
              <a:t>by </a:t>
            </a:r>
            <a:r>
              <a:rPr lang="en-US" sz="5200" dirty="0"/>
              <a:t>Using CSS</a:t>
            </a:r>
            <a:endParaRPr lang="en-US" sz="5200" dirty="0"/>
          </a:p>
        </p:txBody>
      </p:sp>
      <p:sp>
        <p:nvSpPr>
          <p:cNvPr id="3" name="Subtitle 2"/>
          <p:cNvSpPr>
            <a:spLocks noGrp="1"/>
          </p:cNvSpPr>
          <p:nvPr>
            <p:ph type="subTitle" idx="1"/>
          </p:nvPr>
        </p:nvSpPr>
        <p:spPr/>
        <p:txBody>
          <a:bodyPr/>
          <a:lstStyle/>
          <a:p>
            <a:r>
              <a:rPr lang="en-US" dirty="0" smtClean="0"/>
              <a:t>Microsoft </a:t>
            </a:r>
            <a:r>
              <a:rPr lang="en-US" smtClean="0"/>
              <a:t>Technology Associate 98-375 </a:t>
            </a:r>
            <a:br>
              <a:rPr lang="en-US" smtClean="0"/>
            </a:br>
            <a:r>
              <a:rPr lang="en-US" smtClean="0"/>
              <a:t>HTML5 </a:t>
            </a:r>
            <a:r>
              <a:rPr lang="en-US" dirty="0"/>
              <a:t>Application Development Fundamentals </a:t>
            </a:r>
          </a:p>
        </p:txBody>
      </p:sp>
    </p:spTree>
    <p:extLst>
      <p:ext uri="{BB962C8B-B14F-4D97-AF65-F5344CB8AC3E}">
        <p14:creationId xmlns:p14="http://schemas.microsoft.com/office/powerpoint/2010/main" val="5759238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Regions Example</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pPr marL="0" indent="0">
              <a:buNone/>
            </a:pPr>
            <a:endParaRPr lang="en-US" sz="3200" dirty="0"/>
          </a:p>
        </p:txBody>
      </p:sp>
      <p:sp>
        <p:nvSpPr>
          <p:cNvPr id="4" name="Rectangle 3"/>
          <p:cNvSpPr/>
          <p:nvPr/>
        </p:nvSpPr>
        <p:spPr>
          <a:xfrm>
            <a:off x="1578084" y="2549099"/>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egestas</a:t>
            </a:r>
            <a:r>
              <a:rPr lang="en-US" dirty="0"/>
              <a:t> </a:t>
            </a:r>
            <a:r>
              <a:rPr lang="en-US" dirty="0" err="1"/>
              <a:t>lacinia</a:t>
            </a:r>
            <a:r>
              <a:rPr lang="en-US" dirty="0"/>
              <a:t> </a:t>
            </a:r>
            <a:r>
              <a:rPr lang="en-US" dirty="0" err="1"/>
              <a:t>scelerisque</a:t>
            </a:r>
            <a:r>
              <a:rPr lang="en-US" dirty="0"/>
              <a:t>. </a:t>
            </a:r>
            <a:r>
              <a:rPr lang="en-US" dirty="0" err="1"/>
              <a:t>Ut</a:t>
            </a:r>
            <a:r>
              <a:rPr lang="en-US" dirty="0"/>
              <a:t> </a:t>
            </a:r>
            <a:r>
              <a:rPr lang="en-US" dirty="0" err="1"/>
              <a:t>est</a:t>
            </a:r>
            <a:r>
              <a:rPr lang="en-US" dirty="0"/>
              <a:t> quam, </a:t>
            </a:r>
            <a:r>
              <a:rPr lang="en-US" dirty="0" err="1"/>
              <a:t>ornare</a:t>
            </a:r>
            <a:r>
              <a:rPr lang="en-US" dirty="0"/>
              <a:t> </a:t>
            </a:r>
            <a:r>
              <a:rPr lang="en-US" dirty="0" err="1"/>
              <a:t>nec</a:t>
            </a:r>
            <a:r>
              <a:rPr lang="en-US" dirty="0"/>
              <a:t> </a:t>
            </a:r>
            <a:r>
              <a:rPr lang="en-US" dirty="0" err="1"/>
              <a:t>ultricies</a:t>
            </a:r>
            <a:r>
              <a:rPr lang="en-US" dirty="0"/>
              <a:t> in, pharetra sit </a:t>
            </a:r>
            <a:r>
              <a:rPr lang="en-US" dirty="0" err="1"/>
              <a:t>amet</a:t>
            </a:r>
            <a:r>
              <a:rPr lang="en-US" dirty="0"/>
              <a:t> dolor. </a:t>
            </a:r>
            <a:r>
              <a:rPr lang="en-US" dirty="0" err="1"/>
              <a:t>Fusce</a:t>
            </a:r>
            <a:r>
              <a:rPr lang="en-US" dirty="0"/>
              <a:t> gravida vitae </a:t>
            </a:r>
            <a:r>
              <a:rPr lang="en-US" dirty="0" err="1"/>
              <a:t>nibh</a:t>
            </a:r>
            <a:r>
              <a:rPr lang="en-US" dirty="0"/>
              <a:t> at </a:t>
            </a:r>
            <a:r>
              <a:rPr lang="en-US" dirty="0" err="1"/>
              <a:t>vehicula</a:t>
            </a:r>
            <a:r>
              <a:rPr lang="en-US" dirty="0"/>
              <a:t>. </a:t>
            </a:r>
            <a:r>
              <a:rPr lang="en-US" dirty="0" err="1"/>
              <a:t>Morbi</a:t>
            </a:r>
            <a:r>
              <a:rPr lang="en-US" dirty="0"/>
              <a:t> </a:t>
            </a:r>
            <a:r>
              <a:rPr lang="en-US" dirty="0" err="1"/>
              <a:t>quis</a:t>
            </a:r>
            <a:r>
              <a:rPr lang="en-US" dirty="0"/>
              <a:t> </a:t>
            </a:r>
            <a:r>
              <a:rPr lang="en-US" dirty="0" smtClean="0"/>
              <a:t>quam</a:t>
            </a:r>
            <a:endParaRPr lang="en-US" dirty="0"/>
          </a:p>
        </p:txBody>
      </p:sp>
      <p:sp>
        <p:nvSpPr>
          <p:cNvPr id="5" name="Rectangle 4"/>
          <p:cNvSpPr/>
          <p:nvPr/>
        </p:nvSpPr>
        <p:spPr>
          <a:xfrm>
            <a:off x="4786445" y="2549099"/>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t"/>
          <a:lstStyle/>
          <a:p>
            <a:r>
              <a:rPr lang="en-US" dirty="0" err="1"/>
              <a:t>Curabitur</a:t>
            </a:r>
            <a:r>
              <a:rPr lang="en-US" dirty="0"/>
              <a:t> </a:t>
            </a:r>
            <a:r>
              <a:rPr lang="en-US" dirty="0" err="1"/>
              <a:t>vel</a:t>
            </a:r>
            <a:r>
              <a:rPr lang="en-US" dirty="0"/>
              <a:t> </a:t>
            </a:r>
            <a:r>
              <a:rPr lang="en-US" dirty="0" err="1"/>
              <a:t>luctus</a:t>
            </a:r>
            <a:r>
              <a:rPr lang="en-US" dirty="0"/>
              <a:t> </a:t>
            </a:r>
            <a:r>
              <a:rPr lang="en-US" dirty="0" err="1"/>
              <a:t>odio</a:t>
            </a:r>
            <a:r>
              <a:rPr lang="en-US" dirty="0"/>
              <a:t>. </a:t>
            </a:r>
            <a:r>
              <a:rPr lang="en-US" dirty="0" err="1"/>
              <a:t>Donec</a:t>
            </a:r>
            <a:r>
              <a:rPr lang="en-US" dirty="0"/>
              <a:t> et magna </a:t>
            </a:r>
            <a:r>
              <a:rPr lang="en-US" dirty="0" err="1"/>
              <a:t>quis</a:t>
            </a:r>
            <a:r>
              <a:rPr lang="en-US" dirty="0"/>
              <a:t> </a:t>
            </a:r>
            <a:r>
              <a:rPr lang="en-US" dirty="0" err="1"/>
              <a:t>elit</a:t>
            </a:r>
            <a:r>
              <a:rPr lang="en-US" dirty="0"/>
              <a:t> </a:t>
            </a:r>
            <a:r>
              <a:rPr lang="en-US" dirty="0" err="1"/>
              <a:t>hendrerit</a:t>
            </a:r>
            <a:r>
              <a:rPr lang="en-US" dirty="0"/>
              <a:t> </a:t>
            </a:r>
            <a:r>
              <a:rPr lang="en-US" dirty="0" err="1"/>
              <a:t>euismod</a:t>
            </a:r>
            <a:r>
              <a:rPr lang="en-US" dirty="0"/>
              <a:t> </a:t>
            </a:r>
            <a:r>
              <a:rPr lang="en-US" dirty="0" err="1"/>
              <a:t>nec</a:t>
            </a:r>
            <a:r>
              <a:rPr lang="en-US" dirty="0"/>
              <a:t> in </a:t>
            </a:r>
            <a:r>
              <a:rPr lang="en-US" dirty="0" err="1" smtClean="0"/>
              <a:t>justo</a:t>
            </a:r>
            <a:r>
              <a:rPr lang="en-US" dirty="0" smtClean="0"/>
              <a:t>.</a:t>
            </a:r>
            <a:endParaRPr lang="en-US" dirty="0"/>
          </a:p>
        </p:txBody>
      </p:sp>
    </p:spTree>
    <p:extLst>
      <p:ext uri="{BB962C8B-B14F-4D97-AF65-F5344CB8AC3E}">
        <p14:creationId xmlns:p14="http://schemas.microsoft.com/office/powerpoint/2010/main" val="402902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up)">
                                      <p:cBhvr>
                                        <p:cTn id="10" dur="500"/>
                                        <p:tgtEl>
                                          <p:spTgt spid="4">
                                            <p:txEl>
                                              <p:pRg st="0" end="0"/>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Regions Example: Resizing the Screen Reflows the Content</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pPr marL="0" indent="0">
              <a:buNone/>
            </a:pPr>
            <a:endParaRPr lang="en-US" sz="3200" dirty="0"/>
          </a:p>
        </p:txBody>
      </p:sp>
      <p:sp>
        <p:nvSpPr>
          <p:cNvPr id="4" name="Rectangle 3"/>
          <p:cNvSpPr/>
          <p:nvPr/>
        </p:nvSpPr>
        <p:spPr>
          <a:xfrm>
            <a:off x="1578084" y="2549099"/>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egestas</a:t>
            </a:r>
            <a:r>
              <a:rPr lang="en-US" dirty="0"/>
              <a:t> </a:t>
            </a:r>
            <a:r>
              <a:rPr lang="en-US" dirty="0" err="1"/>
              <a:t>lacinia</a:t>
            </a:r>
            <a:r>
              <a:rPr lang="en-US" dirty="0"/>
              <a:t> </a:t>
            </a:r>
            <a:r>
              <a:rPr lang="en-US" dirty="0" err="1"/>
              <a:t>scelerisque</a:t>
            </a:r>
            <a:r>
              <a:rPr lang="en-US" dirty="0"/>
              <a:t>. </a:t>
            </a:r>
            <a:r>
              <a:rPr lang="en-US" dirty="0" err="1"/>
              <a:t>Ut</a:t>
            </a:r>
            <a:r>
              <a:rPr lang="en-US" dirty="0"/>
              <a:t> </a:t>
            </a:r>
            <a:r>
              <a:rPr lang="en-US" dirty="0" err="1"/>
              <a:t>est</a:t>
            </a:r>
            <a:r>
              <a:rPr lang="en-US" dirty="0"/>
              <a:t> quam, </a:t>
            </a:r>
            <a:r>
              <a:rPr lang="en-US" dirty="0" err="1"/>
              <a:t>ornare</a:t>
            </a:r>
            <a:r>
              <a:rPr lang="en-US" dirty="0"/>
              <a:t> </a:t>
            </a:r>
            <a:r>
              <a:rPr lang="en-US" dirty="0" err="1"/>
              <a:t>nec</a:t>
            </a:r>
            <a:r>
              <a:rPr lang="en-US" dirty="0"/>
              <a:t> </a:t>
            </a:r>
            <a:r>
              <a:rPr lang="en-US" dirty="0" err="1"/>
              <a:t>ultricies</a:t>
            </a:r>
            <a:r>
              <a:rPr lang="en-US" dirty="0"/>
              <a:t> in, pharetra sit </a:t>
            </a:r>
            <a:r>
              <a:rPr lang="en-US" dirty="0" err="1"/>
              <a:t>amet</a:t>
            </a:r>
            <a:r>
              <a:rPr lang="en-US" dirty="0"/>
              <a:t> dolor. </a:t>
            </a:r>
            <a:r>
              <a:rPr lang="en-US" dirty="0" err="1"/>
              <a:t>Fusce</a:t>
            </a:r>
            <a:r>
              <a:rPr lang="en-US" dirty="0"/>
              <a:t> gravida vitae </a:t>
            </a:r>
            <a:r>
              <a:rPr lang="en-US" dirty="0" err="1"/>
              <a:t>nibh</a:t>
            </a:r>
            <a:r>
              <a:rPr lang="en-US" dirty="0"/>
              <a:t> at </a:t>
            </a:r>
            <a:r>
              <a:rPr lang="en-US" dirty="0" err="1"/>
              <a:t>vehicula</a:t>
            </a:r>
            <a:r>
              <a:rPr lang="en-US" dirty="0"/>
              <a:t>. </a:t>
            </a:r>
            <a:r>
              <a:rPr lang="en-US" dirty="0" err="1"/>
              <a:t>Morbi</a:t>
            </a:r>
            <a:r>
              <a:rPr lang="en-US" dirty="0"/>
              <a:t> </a:t>
            </a:r>
            <a:r>
              <a:rPr lang="en-US" dirty="0" err="1"/>
              <a:t>quis</a:t>
            </a:r>
            <a:r>
              <a:rPr lang="en-US" dirty="0"/>
              <a:t> </a:t>
            </a:r>
            <a:r>
              <a:rPr lang="en-US" dirty="0" smtClean="0"/>
              <a:t>quam</a:t>
            </a:r>
            <a:endParaRPr lang="en-US" dirty="0"/>
          </a:p>
        </p:txBody>
      </p:sp>
      <p:sp>
        <p:nvSpPr>
          <p:cNvPr id="5" name="Rectangle 4"/>
          <p:cNvSpPr/>
          <p:nvPr/>
        </p:nvSpPr>
        <p:spPr>
          <a:xfrm>
            <a:off x="4786445" y="2549099"/>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t"/>
          <a:lstStyle/>
          <a:p>
            <a:r>
              <a:rPr lang="en-US" dirty="0" err="1"/>
              <a:t>Curabitur</a:t>
            </a:r>
            <a:r>
              <a:rPr lang="en-US" dirty="0"/>
              <a:t> </a:t>
            </a:r>
            <a:r>
              <a:rPr lang="en-US" dirty="0" err="1"/>
              <a:t>vel</a:t>
            </a:r>
            <a:r>
              <a:rPr lang="en-US" dirty="0"/>
              <a:t> </a:t>
            </a:r>
            <a:r>
              <a:rPr lang="en-US" dirty="0" err="1"/>
              <a:t>luctus</a:t>
            </a:r>
            <a:r>
              <a:rPr lang="en-US" dirty="0"/>
              <a:t> </a:t>
            </a:r>
            <a:r>
              <a:rPr lang="en-US" dirty="0" err="1"/>
              <a:t>odio</a:t>
            </a:r>
            <a:r>
              <a:rPr lang="en-US" dirty="0"/>
              <a:t>. </a:t>
            </a:r>
            <a:r>
              <a:rPr lang="en-US" dirty="0" err="1"/>
              <a:t>Donec</a:t>
            </a:r>
            <a:r>
              <a:rPr lang="en-US" dirty="0"/>
              <a:t> et magna </a:t>
            </a:r>
            <a:r>
              <a:rPr lang="en-US" dirty="0" err="1"/>
              <a:t>quis</a:t>
            </a:r>
            <a:r>
              <a:rPr lang="en-US" dirty="0"/>
              <a:t> </a:t>
            </a:r>
            <a:r>
              <a:rPr lang="en-US" dirty="0" err="1"/>
              <a:t>elit</a:t>
            </a:r>
            <a:r>
              <a:rPr lang="en-US" dirty="0"/>
              <a:t> </a:t>
            </a:r>
            <a:r>
              <a:rPr lang="en-US" dirty="0" err="1"/>
              <a:t>hendrerit</a:t>
            </a:r>
            <a:r>
              <a:rPr lang="en-US" dirty="0"/>
              <a:t> </a:t>
            </a:r>
            <a:r>
              <a:rPr lang="en-US" dirty="0" err="1"/>
              <a:t>euismod</a:t>
            </a:r>
            <a:r>
              <a:rPr lang="en-US" dirty="0"/>
              <a:t> </a:t>
            </a:r>
            <a:r>
              <a:rPr lang="en-US" dirty="0" err="1"/>
              <a:t>nec</a:t>
            </a:r>
            <a:r>
              <a:rPr lang="en-US" dirty="0"/>
              <a:t> in </a:t>
            </a:r>
            <a:r>
              <a:rPr lang="en-US" dirty="0" err="1" smtClean="0"/>
              <a:t>justo</a:t>
            </a:r>
            <a:r>
              <a:rPr lang="en-US" dirty="0" smtClean="0"/>
              <a:t>.</a:t>
            </a:r>
            <a:endParaRPr lang="en-US" dirty="0"/>
          </a:p>
        </p:txBody>
      </p:sp>
    </p:spTree>
    <p:extLst>
      <p:ext uri="{BB962C8B-B14F-4D97-AF65-F5344CB8AC3E}">
        <p14:creationId xmlns:p14="http://schemas.microsoft.com/office/powerpoint/2010/main" val="80865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up)">
                                      <p:cBhvr>
                                        <p:cTn id="10" dur="500"/>
                                        <p:tgtEl>
                                          <p:spTgt spid="4">
                                            <p:txEl>
                                              <p:pRg st="0" end="0"/>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Overflowing Text</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latin typeface="Letter Gothic Std" panose="020B0409020202030304" pitchFamily="49" charset="0"/>
              </a:rPr>
              <a:t>region-overflow</a:t>
            </a:r>
            <a:r>
              <a:rPr lang="en-US" sz="3200" dirty="0" smtClean="0"/>
              <a:t> </a:t>
            </a:r>
            <a:r>
              <a:rPr lang="en-US" sz="3200" dirty="0"/>
              <a:t>and </a:t>
            </a:r>
            <a:r>
              <a:rPr lang="en-US" sz="3200" dirty="0">
                <a:latin typeface="Letter Gothic Std" panose="020B0409020202030304" pitchFamily="49" charset="0"/>
              </a:rPr>
              <a:t>overflow</a:t>
            </a:r>
            <a:r>
              <a:rPr lang="en-US" sz="3200" dirty="0"/>
              <a:t> properties control how last region handles overflow content </a:t>
            </a:r>
          </a:p>
          <a:p>
            <a:r>
              <a:rPr lang="en-US" sz="3200" dirty="0" smtClean="0">
                <a:latin typeface="Letter Gothic Std" panose="020B0409020202030304" pitchFamily="49" charset="0"/>
              </a:rPr>
              <a:t>region-overflow</a:t>
            </a:r>
            <a:r>
              <a:rPr lang="en-US" sz="3200" dirty="0" smtClean="0"/>
              <a:t> </a:t>
            </a:r>
            <a:r>
              <a:rPr lang="en-US" sz="3200" dirty="0"/>
              <a:t>is set to </a:t>
            </a:r>
            <a:r>
              <a:rPr lang="en-US" sz="3200" dirty="0">
                <a:latin typeface="Letter Gothic Std" panose="020B0409020202030304" pitchFamily="49" charset="0"/>
              </a:rPr>
              <a:t>auto</a:t>
            </a:r>
            <a:r>
              <a:rPr lang="en-US" sz="3200" dirty="0"/>
              <a:t> or </a:t>
            </a:r>
            <a:r>
              <a:rPr lang="en-US" sz="3200" dirty="0">
                <a:latin typeface="Letter Gothic Std" panose="020B0409020202030304" pitchFamily="49" charset="0"/>
              </a:rPr>
              <a:t>break</a:t>
            </a:r>
            <a:r>
              <a:rPr lang="en-US" sz="3200" dirty="0"/>
              <a:t> </a:t>
            </a:r>
            <a:endParaRPr lang="en-US" sz="3200" dirty="0" smtClean="0"/>
          </a:p>
          <a:p>
            <a:pPr lvl="1"/>
            <a:r>
              <a:rPr lang="en-US" sz="3000" dirty="0" smtClean="0">
                <a:latin typeface="Letter Gothic Std" panose="020B0409020202030304" pitchFamily="49" charset="0"/>
              </a:rPr>
              <a:t>auto</a:t>
            </a:r>
            <a:r>
              <a:rPr lang="en-US" sz="3000" dirty="0" smtClean="0"/>
              <a:t> </a:t>
            </a:r>
            <a:r>
              <a:rPr lang="en-US" sz="3000" dirty="0"/>
              <a:t>value can specify overflow property as </a:t>
            </a:r>
            <a:r>
              <a:rPr lang="en-US" sz="3000" dirty="0">
                <a:latin typeface="Letter Gothic Std" panose="020B0409020202030304" pitchFamily="49" charset="0"/>
              </a:rPr>
              <a:t>visible</a:t>
            </a:r>
            <a:r>
              <a:rPr lang="en-US" sz="3000" dirty="0"/>
              <a:t> or </a:t>
            </a:r>
            <a:r>
              <a:rPr lang="en-US" sz="3000" dirty="0">
                <a:latin typeface="Letter Gothic Std" panose="020B0409020202030304" pitchFamily="49" charset="0"/>
              </a:rPr>
              <a:t>hidden</a:t>
            </a:r>
            <a:endParaRPr lang="en-US" sz="3000" dirty="0">
              <a:latin typeface="Letter Gothic Std" panose="020B0409020202030304" pitchFamily="49" charset="0"/>
            </a:endParaRPr>
          </a:p>
        </p:txBody>
      </p:sp>
    </p:spTree>
    <p:extLst>
      <p:ext uri="{BB962C8B-B14F-4D97-AF65-F5344CB8AC3E}">
        <p14:creationId xmlns:p14="http://schemas.microsoft.com/office/powerpoint/2010/main" val="272452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Example</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r>
              <a:rPr lang="en-US" sz="3600" dirty="0" smtClean="0"/>
              <a:t>For </a:t>
            </a:r>
            <a:r>
              <a:rPr lang="en-US" sz="3600" dirty="0"/>
              <a:t>overflow content to continue to flow and be visible: </a:t>
            </a:r>
          </a:p>
          <a:p>
            <a:pPr marL="0" indent="0">
              <a:buNone/>
            </a:pPr>
            <a:r>
              <a:rPr lang="en-US" sz="3600" dirty="0"/>
              <a:t>.region { </a:t>
            </a:r>
            <a:r>
              <a:rPr lang="en-US" sz="3600" dirty="0" smtClean="0"/>
              <a:t/>
            </a:r>
            <a:br>
              <a:rPr lang="en-US" sz="3600" dirty="0" smtClean="0"/>
            </a:br>
            <a:r>
              <a:rPr lang="en-US" sz="3600" dirty="0" smtClean="0"/>
              <a:t>	region-overflow: auto</a:t>
            </a:r>
            <a:r>
              <a:rPr lang="en-US" sz="3600" dirty="0"/>
              <a:t>; </a:t>
            </a:r>
            <a:r>
              <a:rPr lang="en-US" sz="3600" dirty="0" smtClean="0"/>
              <a:t/>
            </a:r>
            <a:br>
              <a:rPr lang="en-US" sz="3600" dirty="0" smtClean="0"/>
            </a:br>
            <a:r>
              <a:rPr lang="en-US" sz="3600" dirty="0" smtClean="0"/>
              <a:t>	</a:t>
            </a:r>
            <a:r>
              <a:rPr lang="en-US" sz="3600" dirty="0" err="1" smtClean="0"/>
              <a:t>overflow:visible</a:t>
            </a:r>
            <a:r>
              <a:rPr lang="en-US" sz="3600" dirty="0" smtClean="0"/>
              <a:t>;</a:t>
            </a:r>
            <a:br>
              <a:rPr lang="en-US" sz="3600" dirty="0" smtClean="0"/>
            </a:br>
            <a:r>
              <a:rPr lang="en-US" sz="3600" dirty="0" smtClean="0"/>
              <a:t> </a:t>
            </a:r>
            <a:r>
              <a:rPr lang="en-US" sz="3600" dirty="0"/>
              <a:t>}</a:t>
            </a:r>
            <a:endParaRPr lang="en-US" sz="3600" dirty="0"/>
          </a:p>
        </p:txBody>
      </p:sp>
    </p:spTree>
    <p:extLst>
      <p:ext uri="{BB962C8B-B14F-4D97-AF65-F5344CB8AC3E}">
        <p14:creationId xmlns:p14="http://schemas.microsoft.com/office/powerpoint/2010/main" val="396348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Regions Example: Resizing the Screen Reflows the Content</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pPr marL="0" indent="0">
              <a:buNone/>
            </a:pPr>
            <a:endParaRPr lang="en-US" sz="3200" dirty="0"/>
          </a:p>
        </p:txBody>
      </p:sp>
      <p:sp>
        <p:nvSpPr>
          <p:cNvPr id="4" name="Rectangle 3"/>
          <p:cNvSpPr/>
          <p:nvPr/>
        </p:nvSpPr>
        <p:spPr>
          <a:xfrm>
            <a:off x="1578084" y="2549099"/>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egestas</a:t>
            </a:r>
            <a:r>
              <a:rPr lang="en-US" dirty="0"/>
              <a:t> </a:t>
            </a:r>
            <a:r>
              <a:rPr lang="en-US" dirty="0" err="1"/>
              <a:t>lacinia</a:t>
            </a:r>
            <a:r>
              <a:rPr lang="en-US" dirty="0"/>
              <a:t> </a:t>
            </a:r>
            <a:r>
              <a:rPr lang="en-US" dirty="0" err="1"/>
              <a:t>scelerisque</a:t>
            </a:r>
            <a:r>
              <a:rPr lang="en-US" dirty="0"/>
              <a:t>. </a:t>
            </a:r>
            <a:r>
              <a:rPr lang="en-US" dirty="0" err="1"/>
              <a:t>Ut</a:t>
            </a:r>
            <a:r>
              <a:rPr lang="en-US" dirty="0"/>
              <a:t> </a:t>
            </a:r>
            <a:r>
              <a:rPr lang="en-US" dirty="0" err="1"/>
              <a:t>est</a:t>
            </a:r>
            <a:r>
              <a:rPr lang="en-US" dirty="0"/>
              <a:t> quam, </a:t>
            </a:r>
            <a:r>
              <a:rPr lang="en-US" dirty="0" err="1"/>
              <a:t>ornare</a:t>
            </a:r>
            <a:r>
              <a:rPr lang="en-US" dirty="0"/>
              <a:t> </a:t>
            </a:r>
            <a:r>
              <a:rPr lang="en-US" dirty="0" err="1"/>
              <a:t>nec</a:t>
            </a:r>
            <a:r>
              <a:rPr lang="en-US" dirty="0"/>
              <a:t> </a:t>
            </a:r>
            <a:r>
              <a:rPr lang="en-US" dirty="0" err="1"/>
              <a:t>ultricies</a:t>
            </a:r>
            <a:r>
              <a:rPr lang="en-US" dirty="0"/>
              <a:t> in, pharetra sit </a:t>
            </a:r>
            <a:r>
              <a:rPr lang="en-US" dirty="0" err="1"/>
              <a:t>amet</a:t>
            </a:r>
            <a:r>
              <a:rPr lang="en-US" dirty="0"/>
              <a:t> dolor. </a:t>
            </a:r>
            <a:r>
              <a:rPr lang="en-US" dirty="0" err="1"/>
              <a:t>Fusce</a:t>
            </a:r>
            <a:r>
              <a:rPr lang="en-US" dirty="0"/>
              <a:t> gravida vitae </a:t>
            </a:r>
            <a:r>
              <a:rPr lang="en-US" dirty="0" err="1"/>
              <a:t>nibh</a:t>
            </a:r>
            <a:r>
              <a:rPr lang="en-US" dirty="0"/>
              <a:t> at </a:t>
            </a:r>
            <a:r>
              <a:rPr lang="en-US" dirty="0" err="1"/>
              <a:t>vehicula</a:t>
            </a:r>
            <a:r>
              <a:rPr lang="en-US" dirty="0"/>
              <a:t>. </a:t>
            </a:r>
            <a:r>
              <a:rPr lang="en-US" dirty="0" err="1"/>
              <a:t>Morbi</a:t>
            </a:r>
            <a:r>
              <a:rPr lang="en-US" dirty="0"/>
              <a:t> </a:t>
            </a:r>
            <a:r>
              <a:rPr lang="en-US" dirty="0" err="1"/>
              <a:t>quis</a:t>
            </a:r>
            <a:r>
              <a:rPr lang="en-US" dirty="0"/>
              <a:t> </a:t>
            </a:r>
            <a:r>
              <a:rPr lang="en-US" dirty="0" smtClean="0"/>
              <a:t>quam</a:t>
            </a:r>
            <a:endParaRPr lang="en-US" dirty="0"/>
          </a:p>
        </p:txBody>
      </p:sp>
      <p:sp>
        <p:nvSpPr>
          <p:cNvPr id="5" name="Rectangle 4"/>
          <p:cNvSpPr/>
          <p:nvPr/>
        </p:nvSpPr>
        <p:spPr>
          <a:xfrm>
            <a:off x="4786445" y="2549099"/>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t"/>
          <a:lstStyle/>
          <a:p>
            <a:r>
              <a:rPr lang="en-US" dirty="0" err="1"/>
              <a:t>Praesent</a:t>
            </a:r>
            <a:r>
              <a:rPr lang="en-US" dirty="0"/>
              <a:t> </a:t>
            </a:r>
            <a:r>
              <a:rPr lang="en-US" dirty="0" err="1"/>
              <a:t>sodales</a:t>
            </a:r>
            <a:r>
              <a:rPr lang="en-US" dirty="0"/>
              <a:t> </a:t>
            </a:r>
            <a:r>
              <a:rPr lang="en-US" dirty="0" err="1"/>
              <a:t>vulputate</a:t>
            </a:r>
            <a:r>
              <a:rPr lang="en-US" dirty="0"/>
              <a:t> </a:t>
            </a:r>
            <a:r>
              <a:rPr lang="en-US" dirty="0" err="1"/>
              <a:t>diam</a:t>
            </a:r>
            <a:r>
              <a:rPr lang="en-US" dirty="0"/>
              <a:t> </a:t>
            </a:r>
            <a:r>
              <a:rPr lang="en-US" dirty="0" err="1"/>
              <a:t>vel</a:t>
            </a:r>
            <a:r>
              <a:rPr lang="en-US" dirty="0"/>
              <a:t> </a:t>
            </a:r>
            <a:r>
              <a:rPr lang="en-US" dirty="0" err="1"/>
              <a:t>eleifend</a:t>
            </a:r>
            <a:r>
              <a:rPr lang="en-US" dirty="0"/>
              <a:t>. </a:t>
            </a:r>
            <a:r>
              <a:rPr lang="en-US" dirty="0" err="1"/>
              <a:t>Suspendisse</a:t>
            </a:r>
            <a:r>
              <a:rPr lang="en-US" dirty="0"/>
              <a:t> porta </a:t>
            </a:r>
            <a:r>
              <a:rPr lang="en-US" dirty="0" err="1"/>
              <a:t>varius</a:t>
            </a:r>
            <a:r>
              <a:rPr lang="en-US" dirty="0"/>
              <a:t> </a:t>
            </a:r>
            <a:r>
              <a:rPr lang="en-US" dirty="0" err="1"/>
              <a:t>eros</a:t>
            </a:r>
            <a:r>
              <a:rPr lang="en-US" dirty="0"/>
              <a:t>, at </a:t>
            </a:r>
            <a:r>
              <a:rPr lang="en-US" dirty="0" err="1"/>
              <a:t>ultrices</a:t>
            </a:r>
            <a:r>
              <a:rPr lang="en-US" dirty="0"/>
              <a:t> </a:t>
            </a:r>
            <a:r>
              <a:rPr lang="en-US" dirty="0" err="1"/>
              <a:t>justo</a:t>
            </a:r>
            <a:r>
              <a:rPr lang="en-US" dirty="0"/>
              <a:t> pharetra </a:t>
            </a:r>
            <a:r>
              <a:rPr lang="en-US" dirty="0" err="1"/>
              <a:t>eget</a:t>
            </a:r>
            <a:r>
              <a:rPr lang="en-US" dirty="0"/>
              <a:t>. </a:t>
            </a:r>
            <a:r>
              <a:rPr lang="en-US" dirty="0" err="1"/>
              <a:t>Mauris</a:t>
            </a:r>
            <a:r>
              <a:rPr lang="en-US" dirty="0"/>
              <a:t> </a:t>
            </a:r>
            <a:r>
              <a:rPr lang="en-US" dirty="0" err="1"/>
              <a:t>quis</a:t>
            </a:r>
            <a:r>
              <a:rPr lang="en-US" dirty="0"/>
              <a:t> </a:t>
            </a:r>
            <a:r>
              <a:rPr lang="en-US" dirty="0" err="1"/>
              <a:t>molestie</a:t>
            </a:r>
            <a:r>
              <a:rPr lang="en-US" dirty="0"/>
              <a:t> </a:t>
            </a:r>
            <a:r>
              <a:rPr lang="en-US" dirty="0" err="1"/>
              <a:t>velit</a:t>
            </a:r>
            <a:r>
              <a:rPr lang="en-US" dirty="0"/>
              <a:t>, </a:t>
            </a:r>
            <a:r>
              <a:rPr lang="en-US" dirty="0" err="1"/>
              <a:t>bibendum</a:t>
            </a:r>
            <a:r>
              <a:rPr lang="en-US" dirty="0"/>
              <a:t> </a:t>
            </a:r>
            <a:r>
              <a:rPr lang="en-US" dirty="0" err="1"/>
              <a:t>porttitor</a:t>
            </a:r>
            <a:r>
              <a:rPr lang="en-US" dirty="0"/>
              <a:t> magna. </a:t>
            </a:r>
            <a:r>
              <a:rPr lang="en-US" dirty="0" err="1"/>
              <a:t>Suspendisse</a:t>
            </a:r>
            <a:r>
              <a:rPr lang="en-US" dirty="0"/>
              <a:t> </a:t>
            </a:r>
            <a:r>
              <a:rPr lang="en-US" dirty="0" err="1"/>
              <a:t>fringilla</a:t>
            </a:r>
            <a:r>
              <a:rPr lang="en-US" dirty="0"/>
              <a:t> </a:t>
            </a:r>
            <a:r>
              <a:rPr lang="en-US" dirty="0" err="1"/>
              <a:t>ultrices</a:t>
            </a:r>
            <a:r>
              <a:rPr lang="en-US" dirty="0"/>
              <a:t> </a:t>
            </a:r>
            <a:r>
              <a:rPr lang="en-US" dirty="0" err="1"/>
              <a:t>molestie</a:t>
            </a:r>
            <a:r>
              <a:rPr lang="en-US" dirty="0"/>
              <a:t>. </a:t>
            </a:r>
            <a:r>
              <a:rPr lang="en-US" dirty="0" err="1" smtClean="0"/>
              <a:t>Duis</a:t>
            </a:r>
            <a:r>
              <a:rPr lang="en-US" dirty="0" smtClean="0"/>
              <a:t> </a:t>
            </a:r>
            <a:r>
              <a:rPr lang="en-US" dirty="0" err="1"/>
              <a:t>sed</a:t>
            </a:r>
            <a:r>
              <a:rPr lang="en-US" dirty="0"/>
              <a:t> </a:t>
            </a:r>
            <a:r>
              <a:rPr lang="en-US" dirty="0" err="1"/>
              <a:t>sollicitudin</a:t>
            </a:r>
            <a:r>
              <a:rPr lang="en-US" dirty="0"/>
              <a:t> </a:t>
            </a:r>
            <a:r>
              <a:rPr lang="en-US" dirty="0" err="1"/>
              <a:t>sapien</a:t>
            </a:r>
            <a:r>
              <a:rPr lang="en-US" dirty="0"/>
              <a:t>. </a:t>
            </a:r>
            <a:r>
              <a:rPr lang="en-US" dirty="0" err="1"/>
              <a:t>Quisque</a:t>
            </a:r>
            <a:r>
              <a:rPr lang="en-US" dirty="0"/>
              <a:t> lorem nisi, </a:t>
            </a:r>
            <a:r>
              <a:rPr lang="en-US" dirty="0" err="1"/>
              <a:t>vulputate</a:t>
            </a:r>
            <a:r>
              <a:rPr lang="en-US" dirty="0"/>
              <a:t> ac </a:t>
            </a:r>
            <a:r>
              <a:rPr lang="en-US" dirty="0" err="1"/>
              <a:t>imperdiet</a:t>
            </a:r>
            <a:r>
              <a:rPr lang="en-US" dirty="0"/>
              <a:t> sit </a:t>
            </a:r>
            <a:r>
              <a:rPr lang="en-US" dirty="0" err="1"/>
              <a:t>amet</a:t>
            </a:r>
            <a:r>
              <a:rPr lang="en-US" dirty="0"/>
              <a:t>, </a:t>
            </a:r>
            <a:r>
              <a:rPr lang="en-US" dirty="0" err="1"/>
              <a:t>aliquam</a:t>
            </a:r>
            <a:r>
              <a:rPr lang="en-US" dirty="0"/>
              <a:t> </a:t>
            </a:r>
            <a:r>
              <a:rPr lang="en-US" dirty="0" err="1"/>
              <a:t>eget</a:t>
            </a:r>
            <a:r>
              <a:rPr lang="en-US" dirty="0"/>
              <a:t> </a:t>
            </a:r>
            <a:r>
              <a:rPr lang="en-US" dirty="0" err="1"/>
              <a:t>sapien</a:t>
            </a:r>
            <a:r>
              <a:rPr lang="en-US" dirty="0"/>
              <a:t>. </a:t>
            </a:r>
          </a:p>
        </p:txBody>
      </p:sp>
    </p:spTree>
    <p:extLst>
      <p:ext uri="{BB962C8B-B14F-4D97-AF65-F5344CB8AC3E}">
        <p14:creationId xmlns:p14="http://schemas.microsoft.com/office/powerpoint/2010/main" val="49903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up)">
                                      <p:cBhvr>
                                        <p:cTn id="10" dur="500"/>
                                        <p:tgtEl>
                                          <p:spTgt spid="4">
                                            <p:txEl>
                                              <p:pRg st="0" end="0"/>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Implementation of CSS Regions</a:t>
            </a:r>
            <a:endParaRPr lang="en-US" dirty="0"/>
          </a:p>
        </p:txBody>
      </p:sp>
      <p:sp>
        <p:nvSpPr>
          <p:cNvPr id="3" name="Content Placeholder 2"/>
          <p:cNvSpPr>
            <a:spLocks noGrp="1"/>
          </p:cNvSpPr>
          <p:nvPr>
            <p:ph idx="1"/>
          </p:nvPr>
        </p:nvSpPr>
        <p:spPr>
          <a:xfrm>
            <a:off x="677333" y="1228299"/>
            <a:ext cx="9012577" cy="5308979"/>
          </a:xfrm>
        </p:spPr>
        <p:txBody>
          <a:bodyPr>
            <a:noAutofit/>
          </a:bodyPr>
          <a:lstStyle/>
          <a:p>
            <a:r>
              <a:rPr lang="en-US" sz="3600" dirty="0" smtClean="0"/>
              <a:t>Microsoft </a:t>
            </a:r>
            <a:r>
              <a:rPr lang="en-US" sz="3600" dirty="0"/>
              <a:t>has own implementation of CSS Regions </a:t>
            </a:r>
          </a:p>
          <a:p>
            <a:r>
              <a:rPr lang="en-US" sz="3600" dirty="0" smtClean="0"/>
              <a:t>Uses </a:t>
            </a:r>
            <a:r>
              <a:rPr lang="en-US" sz="3600" dirty="0"/>
              <a:t>iframes</a:t>
            </a:r>
            <a:r>
              <a:rPr lang="en-US" sz="3600" dirty="0" smtClean="0"/>
              <a:t>, which </a:t>
            </a:r>
            <a:r>
              <a:rPr lang="en-US" sz="3600" dirty="0"/>
              <a:t>are like mini boxes on a Web page that contain external content embedded in an HTML document, as the content source </a:t>
            </a:r>
          </a:p>
          <a:p>
            <a:r>
              <a:rPr lang="en-US" sz="3600" dirty="0" smtClean="0"/>
              <a:t>Must </a:t>
            </a:r>
            <a:r>
              <a:rPr lang="en-US" sz="3600" dirty="0"/>
              <a:t>use the </a:t>
            </a:r>
            <a:r>
              <a:rPr lang="en-US" sz="3600" dirty="0">
                <a:latin typeface="Letter Gothic Std" panose="020B0409020202030304" pitchFamily="49" charset="0"/>
              </a:rPr>
              <a:t>-</a:t>
            </a:r>
            <a:r>
              <a:rPr lang="en-US" sz="3600" dirty="0" err="1">
                <a:latin typeface="Letter Gothic Std" panose="020B0409020202030304" pitchFamily="49" charset="0"/>
              </a:rPr>
              <a:t>ms</a:t>
            </a:r>
            <a:r>
              <a:rPr lang="en-US" sz="3600" dirty="0">
                <a:latin typeface="Letter Gothic Std" panose="020B0409020202030304" pitchFamily="49" charset="0"/>
              </a:rPr>
              <a:t>-</a:t>
            </a:r>
            <a:r>
              <a:rPr lang="en-US" sz="3600" dirty="0"/>
              <a:t> vendor prefix with the </a:t>
            </a:r>
            <a:r>
              <a:rPr lang="en-US" sz="3600" dirty="0">
                <a:latin typeface="Letter Gothic Std" panose="020B0409020202030304" pitchFamily="49" charset="0"/>
              </a:rPr>
              <a:t>flow-into</a:t>
            </a:r>
            <a:r>
              <a:rPr lang="en-US" sz="3600" dirty="0"/>
              <a:t> and </a:t>
            </a:r>
            <a:r>
              <a:rPr lang="en-US" sz="3600" dirty="0">
                <a:latin typeface="Letter Gothic Std" panose="020B0409020202030304" pitchFamily="49" charset="0"/>
              </a:rPr>
              <a:t>flow-from</a:t>
            </a:r>
            <a:r>
              <a:rPr lang="en-US" sz="3600" dirty="0"/>
              <a:t> properties</a:t>
            </a:r>
            <a:endParaRPr lang="en-US" sz="3600" dirty="0"/>
          </a:p>
        </p:txBody>
      </p:sp>
    </p:spTree>
    <p:extLst>
      <p:ext uri="{BB962C8B-B14F-4D97-AF65-F5344CB8AC3E}">
        <p14:creationId xmlns:p14="http://schemas.microsoft.com/office/powerpoint/2010/main" val="12026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Implementation of CSS Regions</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Example </a:t>
            </a:r>
            <a:r>
              <a:rPr lang="en-US" sz="3200" dirty="0"/>
              <a:t>of </a:t>
            </a:r>
            <a:r>
              <a:rPr lang="en-US" sz="3200" dirty="0">
                <a:latin typeface="Letter Gothic Std" panose="020B0409020202030304" pitchFamily="49" charset="0"/>
              </a:rPr>
              <a:t>iframe</a:t>
            </a:r>
            <a:r>
              <a:rPr lang="en-US" sz="3200" dirty="0"/>
              <a:t> element with a unique ID (added to a master page): </a:t>
            </a:r>
          </a:p>
          <a:p>
            <a:pPr lvl="1"/>
            <a:r>
              <a:rPr lang="en-US" sz="3000" dirty="0">
                <a:latin typeface="Letter Gothic Std" panose="020B0409020202030304" pitchFamily="49" charset="0"/>
              </a:rPr>
              <a:t>&lt;iframe id="main-data-source" </a:t>
            </a:r>
            <a:r>
              <a:rPr lang="en-US" sz="3000" dirty="0" err="1">
                <a:latin typeface="Letter Gothic Std" panose="020B0409020202030304" pitchFamily="49" charset="0"/>
              </a:rPr>
              <a:t>src</a:t>
            </a:r>
            <a:r>
              <a:rPr lang="en-US" sz="3000" dirty="0">
                <a:latin typeface="Letter Gothic Std" panose="020B0409020202030304" pitchFamily="49" charset="0"/>
              </a:rPr>
              <a:t>="source.html" /&gt;</a:t>
            </a:r>
            <a:r>
              <a:rPr lang="en-US" sz="3000" dirty="0"/>
              <a:t> </a:t>
            </a:r>
          </a:p>
          <a:p>
            <a:r>
              <a:rPr lang="en-US" sz="3200" dirty="0" smtClean="0"/>
              <a:t>Then </a:t>
            </a:r>
            <a:r>
              <a:rPr lang="en-US" sz="3200" dirty="0"/>
              <a:t>create named flow using a CSS selector that specifies the data source</a:t>
            </a:r>
            <a:r>
              <a:rPr lang="en-US" sz="3200" dirty="0" smtClean="0"/>
              <a:t>:</a:t>
            </a:r>
            <a:br>
              <a:rPr lang="en-US" sz="3200" dirty="0" smtClean="0"/>
            </a:br>
            <a:r>
              <a:rPr lang="en-US" sz="3200" dirty="0" smtClean="0">
                <a:latin typeface="Letter Gothic Std" panose="020B0409020202030304" pitchFamily="49" charset="0"/>
              </a:rPr>
              <a:t>#</a:t>
            </a:r>
            <a:r>
              <a:rPr lang="en-US" sz="3200" dirty="0">
                <a:latin typeface="Letter Gothic Std" panose="020B0409020202030304" pitchFamily="49" charset="0"/>
              </a:rPr>
              <a:t>main-data-source { -</a:t>
            </a:r>
            <a:r>
              <a:rPr lang="en-US" sz="3200" dirty="0" err="1">
                <a:latin typeface="Letter Gothic Std" panose="020B0409020202030304" pitchFamily="49" charset="0"/>
              </a:rPr>
              <a:t>ms</a:t>
            </a:r>
            <a:r>
              <a:rPr lang="en-US" sz="3200" dirty="0">
                <a:latin typeface="Letter Gothic Std" panose="020B0409020202030304" pitchFamily="49" charset="0"/>
              </a:rPr>
              <a:t>-flow-into: main; }</a:t>
            </a:r>
            <a:endParaRPr lang="en-US" sz="3200" dirty="0">
              <a:latin typeface="Letter Gothic Std" panose="020B0409020202030304" pitchFamily="49" charset="0"/>
            </a:endParaRPr>
          </a:p>
        </p:txBody>
      </p:sp>
    </p:spTree>
    <p:extLst>
      <p:ext uri="{BB962C8B-B14F-4D97-AF65-F5344CB8AC3E}">
        <p14:creationId xmlns:p14="http://schemas.microsoft.com/office/powerpoint/2010/main" val="341578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Implementation of CSS Regions</a:t>
            </a:r>
            <a:endParaRPr lang="en-US" dirty="0"/>
          </a:p>
        </p:txBody>
      </p:sp>
      <p:sp>
        <p:nvSpPr>
          <p:cNvPr id="3" name="Content Placeholder 2"/>
          <p:cNvSpPr>
            <a:spLocks noGrp="1"/>
          </p:cNvSpPr>
          <p:nvPr>
            <p:ph idx="1"/>
          </p:nvPr>
        </p:nvSpPr>
        <p:spPr>
          <a:xfrm>
            <a:off x="677334" y="1310185"/>
            <a:ext cx="8596668" cy="4731177"/>
          </a:xfrm>
        </p:spPr>
        <p:txBody>
          <a:bodyPr>
            <a:normAutofit/>
          </a:bodyPr>
          <a:lstStyle/>
          <a:p>
            <a:r>
              <a:rPr lang="en-US" sz="3200" dirty="0" smtClean="0"/>
              <a:t>To </a:t>
            </a:r>
            <a:r>
              <a:rPr lang="en-US" sz="3200" dirty="0"/>
              <a:t>create content containers, assign class name to elements to use as containers: </a:t>
            </a:r>
          </a:p>
          <a:p>
            <a:r>
              <a:rPr lang="en-US" sz="2800" b="1" dirty="0">
                <a:latin typeface="Letter Gothic Std" panose="020B0409020202030304" pitchFamily="49" charset="0"/>
              </a:rPr>
              <a:t>&lt;div class="region"&gt;&lt;/div&gt; </a:t>
            </a:r>
          </a:p>
          <a:p>
            <a:r>
              <a:rPr lang="en-US" sz="2800" b="1" dirty="0">
                <a:latin typeface="Letter Gothic Std" panose="020B0409020202030304" pitchFamily="49" charset="0"/>
              </a:rPr>
              <a:t>&lt;div class="region"&gt;&lt;/div</a:t>
            </a:r>
            <a:r>
              <a:rPr lang="en-US" sz="2800" b="1" dirty="0" smtClean="0">
                <a:latin typeface="Letter Gothic Std" panose="020B0409020202030304" pitchFamily="49" charset="0"/>
              </a:rPr>
              <a:t>&gt;</a:t>
            </a:r>
            <a:endParaRPr lang="en-US" sz="3200" b="1" dirty="0"/>
          </a:p>
          <a:p>
            <a:r>
              <a:rPr lang="en-US" sz="3200" dirty="0" smtClean="0"/>
              <a:t>Then </a:t>
            </a:r>
            <a:r>
              <a:rPr lang="en-US" sz="3200" dirty="0"/>
              <a:t>create a CSS selector that specifies the data source from which to accept the content flow: </a:t>
            </a:r>
          </a:p>
          <a:p>
            <a:r>
              <a:rPr lang="en-US" sz="2800" b="1" dirty="0">
                <a:latin typeface="Letter Gothic Std" panose="020B0409020202030304" pitchFamily="49" charset="0"/>
              </a:rPr>
              <a:t>.region { -</a:t>
            </a:r>
            <a:r>
              <a:rPr lang="en-US" sz="2800" b="1" dirty="0" err="1">
                <a:latin typeface="Letter Gothic Std" panose="020B0409020202030304" pitchFamily="49" charset="0"/>
              </a:rPr>
              <a:t>ms</a:t>
            </a:r>
            <a:r>
              <a:rPr lang="en-US" sz="2800" b="1" dirty="0">
                <a:latin typeface="Letter Gothic Std" panose="020B0409020202030304" pitchFamily="49" charset="0"/>
              </a:rPr>
              <a:t>-flow-from: main; }</a:t>
            </a:r>
            <a:endParaRPr lang="en-US" sz="3200" b="1" dirty="0">
              <a:latin typeface="Letter Gothic Std" panose="020B0409020202030304" pitchFamily="49" charset="0"/>
            </a:endParaRPr>
          </a:p>
        </p:txBody>
      </p:sp>
    </p:spTree>
    <p:extLst>
      <p:ext uri="{BB962C8B-B14F-4D97-AF65-F5344CB8AC3E}">
        <p14:creationId xmlns:p14="http://schemas.microsoft.com/office/powerpoint/2010/main" val="348941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Multi-column Layout</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Create </a:t>
            </a:r>
            <a:r>
              <a:rPr lang="en-US" sz="3200" dirty="0"/>
              <a:t>columns by dividing text across multiple columns </a:t>
            </a:r>
          </a:p>
          <a:p>
            <a:r>
              <a:rPr lang="en-US" sz="3200" dirty="0" smtClean="0"/>
              <a:t>Specify </a:t>
            </a:r>
            <a:r>
              <a:rPr lang="en-US" sz="3200" dirty="0"/>
              <a:t>the amount of space that appears between columns (the gap) </a:t>
            </a:r>
          </a:p>
          <a:p>
            <a:r>
              <a:rPr lang="en-US" sz="3200" dirty="0" smtClean="0"/>
              <a:t>Make </a:t>
            </a:r>
            <a:r>
              <a:rPr lang="en-US" sz="3200" dirty="0"/>
              <a:t>vertical lines (rules) appear between columns </a:t>
            </a:r>
          </a:p>
          <a:p>
            <a:r>
              <a:rPr lang="en-US" sz="3200" dirty="0" smtClean="0"/>
              <a:t>Define </a:t>
            </a:r>
            <a:r>
              <a:rPr lang="en-US" sz="3200" dirty="0"/>
              <a:t>where columns break</a:t>
            </a:r>
            <a:endParaRPr lang="en-US" sz="3200" dirty="0"/>
          </a:p>
        </p:txBody>
      </p:sp>
    </p:spTree>
    <p:extLst>
      <p:ext uri="{BB962C8B-B14F-4D97-AF65-F5344CB8AC3E}">
        <p14:creationId xmlns:p14="http://schemas.microsoft.com/office/powerpoint/2010/main" val="271676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Multi-column Layout</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r>
              <a:rPr lang="en-US" sz="2800" dirty="0" smtClean="0"/>
              <a:t>Main </a:t>
            </a:r>
            <a:r>
              <a:rPr lang="en-US" sz="2800" dirty="0"/>
              <a:t>CSS properties for creating multiple columns in an HTML document: </a:t>
            </a:r>
          </a:p>
          <a:p>
            <a:pPr lvl="1"/>
            <a:r>
              <a:rPr lang="en-US" sz="2800" dirty="0" smtClean="0">
                <a:latin typeface="Letter Gothic Std" panose="020B0409020202030304" pitchFamily="49" charset="0"/>
              </a:rPr>
              <a:t>column-count</a:t>
            </a:r>
            <a:r>
              <a:rPr lang="en-US" sz="2800" dirty="0">
                <a:latin typeface="Letter Gothic Std" panose="020B0409020202030304" pitchFamily="49" charset="0"/>
              </a:rPr>
              <a:t>:</a:t>
            </a:r>
            <a:r>
              <a:rPr lang="en-US" sz="2800" dirty="0"/>
              <a:t> Sets the number of columns </a:t>
            </a:r>
          </a:p>
          <a:p>
            <a:pPr lvl="1"/>
            <a:r>
              <a:rPr lang="en-US" sz="2800" dirty="0" smtClean="0"/>
              <a:t>Alternative</a:t>
            </a:r>
            <a:r>
              <a:rPr lang="en-US" sz="2800" dirty="0"/>
              <a:t>: Use </a:t>
            </a:r>
            <a:r>
              <a:rPr lang="en-US" sz="2800" dirty="0">
                <a:latin typeface="Letter Gothic Std" panose="020B0409020202030304" pitchFamily="49" charset="0"/>
              </a:rPr>
              <a:t>columns</a:t>
            </a:r>
            <a:r>
              <a:rPr lang="en-US" sz="2800" dirty="0"/>
              <a:t> property with </a:t>
            </a:r>
            <a:r>
              <a:rPr lang="en-US" sz="2800" dirty="0" smtClean="0">
                <a:latin typeface="Letter Gothic Std" panose="020B0409020202030304" pitchFamily="49" charset="0"/>
              </a:rPr>
              <a:t>column-count</a:t>
            </a:r>
            <a:r>
              <a:rPr lang="en-US" sz="2800" dirty="0" smtClean="0"/>
              <a:t> </a:t>
            </a:r>
            <a:r>
              <a:rPr lang="en-US" sz="2800" dirty="0"/>
              <a:t>and </a:t>
            </a:r>
            <a:r>
              <a:rPr lang="en-US" sz="2800" dirty="0">
                <a:latin typeface="Letter Gothic Std" panose="020B0409020202030304" pitchFamily="49" charset="0"/>
              </a:rPr>
              <a:t>column-width</a:t>
            </a:r>
            <a:r>
              <a:rPr lang="en-US" sz="2800" dirty="0"/>
              <a:t> properties </a:t>
            </a:r>
            <a:endParaRPr lang="en-US" sz="2800" dirty="0" smtClean="0"/>
          </a:p>
          <a:p>
            <a:pPr lvl="1"/>
            <a:r>
              <a:rPr lang="en-US" sz="2800" dirty="0" smtClean="0"/>
              <a:t>column-gap</a:t>
            </a:r>
            <a:r>
              <a:rPr lang="en-US" sz="2800" dirty="0"/>
              <a:t>: </a:t>
            </a:r>
            <a:r>
              <a:rPr lang="en-US" sz="2800" dirty="0" smtClean="0"/>
              <a:t>Specifies </a:t>
            </a:r>
            <a:r>
              <a:rPr lang="en-US" sz="2800" dirty="0"/>
              <a:t>the </a:t>
            </a:r>
            <a:r>
              <a:rPr lang="en-US" sz="2800" dirty="0" smtClean="0"/>
              <a:t>gap between </a:t>
            </a:r>
            <a:r>
              <a:rPr lang="en-US" sz="2800" dirty="0"/>
              <a:t>the columns, known as the gutter or alley </a:t>
            </a:r>
          </a:p>
          <a:p>
            <a:pPr lvl="1"/>
            <a:r>
              <a:rPr lang="en-US" sz="2800" dirty="0" smtClean="0"/>
              <a:t>column-rule</a:t>
            </a:r>
            <a:r>
              <a:rPr lang="en-US" sz="2800" dirty="0"/>
              <a:t>: Creates a vertical line in the gap between columns and sets the width, style (single or double line, solid, dashed, 3D, etc.) </a:t>
            </a:r>
            <a:r>
              <a:rPr lang="en-US" sz="2800" dirty="0" smtClean="0"/>
              <a:t/>
            </a:r>
            <a:br>
              <a:rPr lang="en-US" sz="2800" dirty="0" smtClean="0"/>
            </a:br>
            <a:r>
              <a:rPr lang="en-US" sz="2800" dirty="0" smtClean="0"/>
              <a:t>and </a:t>
            </a:r>
            <a:r>
              <a:rPr lang="en-US" sz="2800" dirty="0"/>
              <a:t>color of the rule</a:t>
            </a:r>
            <a:endParaRPr lang="en-US" sz="2800" dirty="0"/>
          </a:p>
        </p:txBody>
      </p:sp>
    </p:spTree>
    <p:extLst>
      <p:ext uri="{BB962C8B-B14F-4D97-AF65-F5344CB8AC3E}">
        <p14:creationId xmlns:p14="http://schemas.microsoft.com/office/powerpoint/2010/main" val="321155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7274401"/>
              </p:ext>
            </p:extLst>
          </p:nvPr>
        </p:nvGraphicFramePr>
        <p:xfrm>
          <a:off x="677863" y="1460313"/>
          <a:ext cx="10895438" cy="1921560"/>
        </p:xfrm>
        <a:graphic>
          <a:graphicData uri="http://schemas.openxmlformats.org/drawingml/2006/table">
            <a:tbl>
              <a:tblPr firstRow="1" bandRow="1">
                <a:tableStyleId>{5C22544A-7EE6-4342-B048-85BDC9FD1C3A}</a:tableStyleId>
              </a:tblPr>
              <a:tblGrid>
                <a:gridCol w="3894137"/>
                <a:gridCol w="7001301"/>
              </a:tblGrid>
              <a:tr h="367080">
                <a:tc>
                  <a:txBody>
                    <a:bodyPr/>
                    <a:lstStyle/>
                    <a:p>
                      <a:r>
                        <a:rPr lang="en-US" dirty="0" smtClean="0"/>
                        <a:t>Skills and Concepts</a:t>
                      </a:r>
                      <a:endParaRPr lang="en-US" dirty="0"/>
                    </a:p>
                  </a:txBody>
                  <a:tcPr/>
                </a:tc>
                <a:tc>
                  <a:txBody>
                    <a:bodyPr/>
                    <a:lstStyle/>
                    <a:p>
                      <a:r>
                        <a:rPr lang="en-US" dirty="0" smtClean="0"/>
                        <a:t>MTA Exam Objectives</a:t>
                      </a:r>
                      <a:endParaRPr lang="en-US" dirty="0"/>
                    </a:p>
                  </a:txBody>
                  <a:tcPr/>
                </a:tc>
              </a:tr>
              <a:tr h="192352">
                <a:tc>
                  <a:txBody>
                    <a:bodyPr/>
                    <a:lstStyle/>
                    <a:p>
                      <a:r>
                        <a:rPr lang="en-US" dirty="0" smtClean="0"/>
                        <a:t>Managing the Flow of Text Content by Using CSS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Manage the flow of text content by using CSS. (3.3)</a:t>
                      </a:r>
                    </a:p>
                    <a:p>
                      <a:pPr marL="0" indent="0">
                        <a:buFont typeface="Arial" panose="020B0604020202020204" pitchFamily="34" charset="0"/>
                        <a:buNone/>
                      </a:pPr>
                      <a:endParaRPr lang="en-US" dirty="0"/>
                    </a:p>
                  </a:txBody>
                  <a:tcPr/>
                </a:tc>
              </a:tr>
              <a:tr h="384704">
                <a:tc>
                  <a:txBody>
                    <a:bodyPr/>
                    <a:lstStyle/>
                    <a:p>
                      <a:r>
                        <a:rPr lang="en-US" dirty="0" smtClean="0"/>
                        <a:t>Understanding and Using Regions to Flow Text Content between Multiple Sections </a:t>
                      </a:r>
                    </a:p>
                  </a:txBody>
                  <a:tcPr/>
                </a:tc>
                <a:tc>
                  <a:txBody>
                    <a:bodyPr/>
                    <a:lstStyle/>
                    <a:p>
                      <a:pPr marL="0" indent="0">
                        <a:buFont typeface="Arial" panose="020B0604020202020204" pitchFamily="34" charset="0"/>
                        <a:buNone/>
                      </a:pPr>
                      <a:r>
                        <a:rPr lang="en-US" dirty="0" smtClean="0"/>
                        <a:t>Manage the flow of text content by using CSS. (3.3)</a:t>
                      </a:r>
                      <a:endParaRPr lang="en-US" dirty="0"/>
                    </a:p>
                  </a:txBody>
                  <a:tcPr/>
                </a:tc>
              </a:tr>
            </a:tbl>
          </a:graphicData>
        </a:graphic>
      </p:graphicFrame>
    </p:spTree>
    <p:extLst>
      <p:ext uri="{BB962C8B-B14F-4D97-AF65-F5344CB8AC3E}">
        <p14:creationId xmlns:p14="http://schemas.microsoft.com/office/powerpoint/2010/main" val="2584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Multi-column Layout Example</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pPr marL="0" indent="0">
              <a:buNone/>
            </a:pPr>
            <a:r>
              <a:rPr lang="en-US" sz="1200" dirty="0"/>
              <a:t>&lt;!DOCTYPE html</a:t>
            </a:r>
            <a:r>
              <a:rPr lang="en-US" sz="1200" dirty="0" smtClean="0"/>
              <a:t>&gt;</a:t>
            </a:r>
            <a:br>
              <a:rPr lang="en-US" sz="1200" dirty="0" smtClean="0"/>
            </a:br>
            <a:r>
              <a:rPr lang="en-US" sz="1200" dirty="0" smtClean="0"/>
              <a:t>&lt;</a:t>
            </a:r>
            <a:r>
              <a:rPr lang="en-US" sz="1200" dirty="0"/>
              <a:t>html </a:t>
            </a:r>
            <a:r>
              <a:rPr lang="en-US" sz="1200" dirty="0" err="1"/>
              <a:t>lang</a:t>
            </a:r>
            <a:r>
              <a:rPr lang="en-US" sz="1200" dirty="0"/>
              <a:t>="</a:t>
            </a:r>
            <a:r>
              <a:rPr lang="en-US" sz="1200" dirty="0" err="1"/>
              <a:t>en</a:t>
            </a:r>
            <a:r>
              <a:rPr lang="en-US" sz="1200" dirty="0" smtClean="0"/>
              <a:t>"&gt;</a:t>
            </a:r>
            <a:br>
              <a:rPr lang="en-US" sz="1200" dirty="0" smtClean="0"/>
            </a:br>
            <a:r>
              <a:rPr lang="en-US" sz="1200" dirty="0" smtClean="0"/>
              <a:t>	&lt;</a:t>
            </a:r>
            <a:r>
              <a:rPr lang="en-US" sz="1200" dirty="0"/>
              <a:t>head</a:t>
            </a:r>
            <a:r>
              <a:rPr lang="en-US" sz="1200" dirty="0" smtClean="0"/>
              <a:t>&gt;</a:t>
            </a:r>
            <a:br>
              <a:rPr lang="en-US" sz="1200" dirty="0" smtClean="0"/>
            </a:br>
            <a:r>
              <a:rPr lang="en-US" sz="1200" dirty="0" smtClean="0"/>
              <a:t>		&lt;</a:t>
            </a:r>
            <a:r>
              <a:rPr lang="en-US" sz="1200" dirty="0"/>
              <a:t>meta charset="UTF-8</a:t>
            </a:r>
            <a:r>
              <a:rPr lang="en-US" sz="1200" dirty="0" smtClean="0"/>
              <a:t>"&gt;</a:t>
            </a:r>
            <a:br>
              <a:rPr lang="en-US" sz="1200" dirty="0" smtClean="0"/>
            </a:br>
            <a:r>
              <a:rPr lang="en-US" sz="1200" dirty="0" smtClean="0"/>
              <a:t>		&lt;</a:t>
            </a:r>
            <a:r>
              <a:rPr lang="en-US" sz="1200" dirty="0"/>
              <a:t>meta name="viewport" content="width=device-width, initial-scale=1.0</a:t>
            </a:r>
            <a:r>
              <a:rPr lang="en-US" sz="1200" dirty="0" smtClean="0"/>
              <a:t>"&gt;</a:t>
            </a:r>
            <a:br>
              <a:rPr lang="en-US" sz="1200" dirty="0" smtClean="0"/>
            </a:br>
            <a:r>
              <a:rPr lang="en-US" sz="1200" dirty="0" smtClean="0"/>
              <a:t>		&lt;</a:t>
            </a:r>
            <a:r>
              <a:rPr lang="en-US" sz="1200" dirty="0"/>
              <a:t>meta http-</a:t>
            </a:r>
            <a:r>
              <a:rPr lang="en-US" sz="1200" dirty="0" err="1"/>
              <a:t>equiv</a:t>
            </a:r>
            <a:r>
              <a:rPr lang="en-US" sz="1200" dirty="0"/>
              <a:t>="X-UA-Compatible" content="</a:t>
            </a:r>
            <a:r>
              <a:rPr lang="en-US" sz="1200" dirty="0" err="1"/>
              <a:t>ie</a:t>
            </a:r>
            <a:r>
              <a:rPr lang="en-US" sz="1200" dirty="0"/>
              <a:t>=edge</a:t>
            </a:r>
            <a:r>
              <a:rPr lang="en-US" sz="1200" dirty="0" smtClean="0"/>
              <a:t>"&gt;</a:t>
            </a:r>
            <a:br>
              <a:rPr lang="en-US" sz="1200" dirty="0" smtClean="0"/>
            </a:br>
            <a:r>
              <a:rPr lang="en-US" sz="1200" dirty="0" smtClean="0"/>
              <a:t>		&lt;</a:t>
            </a:r>
            <a:r>
              <a:rPr lang="en-US" sz="1200" dirty="0"/>
              <a:t>title&gt;My Three Columns&lt;/title</a:t>
            </a:r>
            <a:r>
              <a:rPr lang="en-US" sz="1200" dirty="0" smtClean="0"/>
              <a:t>&gt;</a:t>
            </a:r>
            <a:br>
              <a:rPr lang="en-US" sz="1200" dirty="0" smtClean="0"/>
            </a:br>
            <a:r>
              <a:rPr lang="en-US" sz="1200" dirty="0" smtClean="0"/>
              <a:t>		&lt;</a:t>
            </a:r>
            <a:r>
              <a:rPr lang="en-US" sz="1200" dirty="0"/>
              <a:t>style type="text/</a:t>
            </a:r>
            <a:r>
              <a:rPr lang="en-US" sz="1200" dirty="0" err="1"/>
              <a:t>css</a:t>
            </a:r>
            <a:r>
              <a:rPr lang="en-US" sz="1200" dirty="0" smtClean="0"/>
              <a:t>"&gt;</a:t>
            </a:r>
            <a:br>
              <a:rPr lang="en-US" sz="1200" dirty="0" smtClean="0"/>
            </a:br>
            <a:r>
              <a:rPr lang="en-US" sz="1200" dirty="0" smtClean="0"/>
              <a:t>			.</a:t>
            </a:r>
            <a:r>
              <a:rPr lang="en-US" sz="1200" dirty="0" err="1"/>
              <a:t>tricolumn</a:t>
            </a:r>
            <a:r>
              <a:rPr lang="en-US" sz="1200" dirty="0"/>
              <a:t> { column-count: 3; </a:t>
            </a:r>
            <a:r>
              <a:rPr lang="en-US" sz="1200" dirty="0" smtClean="0"/>
              <a:t>}</a:t>
            </a:r>
            <a:br>
              <a:rPr lang="en-US" sz="1200" dirty="0" smtClean="0"/>
            </a:br>
            <a:r>
              <a:rPr lang="en-US" sz="1200" dirty="0" smtClean="0"/>
              <a:t>			.</a:t>
            </a:r>
            <a:r>
              <a:rPr lang="en-US" sz="1200" dirty="0" err="1"/>
              <a:t>tricolumn</a:t>
            </a:r>
            <a:r>
              <a:rPr lang="en-US" sz="1200" dirty="0"/>
              <a:t> { </a:t>
            </a:r>
            <a:r>
              <a:rPr lang="en-US" sz="1200" dirty="0" smtClean="0"/>
              <a:t/>
            </a:r>
            <a:br>
              <a:rPr lang="en-US" sz="1200" dirty="0" smtClean="0"/>
            </a:br>
            <a:r>
              <a:rPr lang="en-US" sz="1200" dirty="0" smtClean="0"/>
              <a:t>				-</a:t>
            </a:r>
            <a:r>
              <a:rPr lang="en-US" sz="1200" dirty="0" err="1"/>
              <a:t>ms</a:t>
            </a:r>
            <a:r>
              <a:rPr lang="en-US" sz="1200" dirty="0"/>
              <a:t>-column-count: 3</a:t>
            </a:r>
            <a:r>
              <a:rPr lang="en-US" sz="1200" dirty="0" smtClean="0"/>
              <a:t>;</a:t>
            </a:r>
            <a:br>
              <a:rPr lang="en-US" sz="1200" dirty="0" smtClean="0"/>
            </a:br>
            <a:r>
              <a:rPr lang="en-US" sz="1200" dirty="0" smtClean="0"/>
              <a:t>				-</a:t>
            </a:r>
            <a:r>
              <a:rPr lang="en-US" sz="1200" dirty="0" err="1"/>
              <a:t>moz</a:t>
            </a:r>
            <a:r>
              <a:rPr lang="en-US" sz="1200" dirty="0"/>
              <a:t>-column-count: 3</a:t>
            </a:r>
            <a:r>
              <a:rPr lang="en-US" sz="1200" dirty="0" smtClean="0"/>
              <a:t>;</a:t>
            </a:r>
            <a:br>
              <a:rPr lang="en-US" sz="1200" dirty="0" smtClean="0"/>
            </a:br>
            <a:r>
              <a:rPr lang="en-US" sz="1200" dirty="0" smtClean="0"/>
              <a:t>				-</a:t>
            </a:r>
            <a:r>
              <a:rPr lang="en-US" sz="1200" dirty="0"/>
              <a:t>o-column-count: 3</a:t>
            </a:r>
            <a:r>
              <a:rPr lang="en-US" sz="1200" dirty="0" smtClean="0"/>
              <a:t>;</a:t>
            </a:r>
            <a:br>
              <a:rPr lang="en-US" sz="1200" dirty="0" smtClean="0"/>
            </a:br>
            <a:r>
              <a:rPr lang="en-US" sz="1200" dirty="0" smtClean="0"/>
              <a:t>				-</a:t>
            </a:r>
            <a:r>
              <a:rPr lang="en-US" sz="1200" dirty="0" err="1"/>
              <a:t>webkit</a:t>
            </a:r>
            <a:r>
              <a:rPr lang="en-US" sz="1200" dirty="0"/>
              <a:t>-column-count: 3</a:t>
            </a:r>
            <a:r>
              <a:rPr lang="en-US" sz="1200" dirty="0" smtClean="0"/>
              <a:t>;</a:t>
            </a:r>
            <a:br>
              <a:rPr lang="en-US" sz="1200" dirty="0" smtClean="0"/>
            </a:br>
            <a:r>
              <a:rPr lang="en-US" sz="1200" dirty="0" smtClean="0"/>
              <a:t>			}</a:t>
            </a:r>
            <a:br>
              <a:rPr lang="en-US" sz="1200" dirty="0" smtClean="0"/>
            </a:br>
            <a:r>
              <a:rPr lang="en-US" sz="1200" dirty="0" smtClean="0"/>
              <a:t>		&lt;/</a:t>
            </a:r>
            <a:r>
              <a:rPr lang="en-US" sz="1200" dirty="0"/>
              <a:t>style</a:t>
            </a:r>
            <a:r>
              <a:rPr lang="en-US" sz="1200" dirty="0" smtClean="0"/>
              <a:t>&gt;</a:t>
            </a:r>
            <a:br>
              <a:rPr lang="en-US" sz="1200" dirty="0" smtClean="0"/>
            </a:br>
            <a:r>
              <a:rPr lang="en-US" sz="1200" dirty="0" smtClean="0"/>
              <a:t>	&lt;/</a:t>
            </a:r>
            <a:r>
              <a:rPr lang="en-US" sz="1200" dirty="0"/>
              <a:t>head</a:t>
            </a:r>
            <a:r>
              <a:rPr lang="en-US" sz="1200" dirty="0" smtClean="0"/>
              <a:t>&gt;</a:t>
            </a:r>
            <a:br>
              <a:rPr lang="en-US" sz="1200" dirty="0" smtClean="0"/>
            </a:br>
            <a:r>
              <a:rPr lang="en-US" sz="1200" dirty="0" smtClean="0"/>
              <a:t>	&lt;</a:t>
            </a:r>
            <a:r>
              <a:rPr lang="en-US" sz="1200" dirty="0"/>
              <a:t>body</a:t>
            </a:r>
            <a:r>
              <a:rPr lang="en-US" sz="1200" dirty="0" smtClean="0"/>
              <a:t>&gt;</a:t>
            </a:r>
            <a:br>
              <a:rPr lang="en-US" sz="1200" dirty="0" smtClean="0"/>
            </a:br>
            <a:r>
              <a:rPr lang="en-US" sz="1200" dirty="0" smtClean="0"/>
              <a:t>		&lt;</a:t>
            </a:r>
            <a:r>
              <a:rPr lang="en-US" sz="1200" dirty="0"/>
              <a:t>h2&gt;My Three Columns&lt;/h2&gt; </a:t>
            </a:r>
            <a:r>
              <a:rPr lang="en-US" sz="1200" dirty="0" smtClean="0"/>
              <a:t/>
            </a:r>
            <a:br>
              <a:rPr lang="en-US" sz="1200" dirty="0" smtClean="0"/>
            </a:br>
            <a:r>
              <a:rPr lang="en-US" sz="1200" dirty="0" smtClean="0"/>
              <a:t>		&lt;</a:t>
            </a:r>
            <a:r>
              <a:rPr lang="en-US" sz="1200" dirty="0"/>
              <a:t>div class="</a:t>
            </a:r>
            <a:r>
              <a:rPr lang="en-US" sz="1200" dirty="0" err="1"/>
              <a:t>tricolumn</a:t>
            </a:r>
            <a:r>
              <a:rPr lang="en-US" sz="1200" dirty="0"/>
              <a:t>"&gt; </a:t>
            </a:r>
            <a:r>
              <a:rPr lang="en-US" sz="1200" dirty="0" smtClean="0"/>
              <a:t/>
            </a:r>
            <a:br>
              <a:rPr lang="en-US" sz="1200" dirty="0" smtClean="0"/>
            </a:br>
            <a:r>
              <a:rPr lang="en-US" sz="1200" dirty="0" smtClean="0"/>
              <a:t>			</a:t>
            </a:r>
            <a:r>
              <a:rPr lang="en-US" sz="1200" dirty="0" err="1" smtClean="0"/>
              <a:t>Praesent</a:t>
            </a:r>
            <a:r>
              <a:rPr lang="en-US" sz="1200" dirty="0" smtClean="0"/>
              <a:t> </a:t>
            </a:r>
            <a:r>
              <a:rPr lang="en-US" sz="1200" dirty="0" err="1"/>
              <a:t>sodales</a:t>
            </a:r>
            <a:r>
              <a:rPr lang="en-US" sz="1200" dirty="0"/>
              <a:t> </a:t>
            </a:r>
            <a:r>
              <a:rPr lang="en-US" sz="1200" dirty="0" err="1"/>
              <a:t>vulputate</a:t>
            </a:r>
            <a:r>
              <a:rPr lang="en-US" sz="1200" dirty="0"/>
              <a:t> </a:t>
            </a:r>
            <a:r>
              <a:rPr lang="en-US" sz="1200" dirty="0" err="1"/>
              <a:t>diam</a:t>
            </a:r>
            <a:r>
              <a:rPr lang="en-US" sz="1200" dirty="0"/>
              <a:t> </a:t>
            </a:r>
            <a:r>
              <a:rPr lang="en-US" sz="1200" dirty="0" err="1"/>
              <a:t>vel</a:t>
            </a:r>
            <a:r>
              <a:rPr lang="en-US" sz="1200" dirty="0"/>
              <a:t> </a:t>
            </a:r>
            <a:r>
              <a:rPr lang="en-US" sz="1200" dirty="0" err="1"/>
              <a:t>eleifend</a:t>
            </a:r>
            <a:r>
              <a:rPr lang="en-US" sz="1200" dirty="0"/>
              <a:t>. </a:t>
            </a:r>
            <a:r>
              <a:rPr lang="en-US" sz="1200" dirty="0" err="1"/>
              <a:t>Suspendisse</a:t>
            </a:r>
            <a:r>
              <a:rPr lang="en-US" sz="1200" dirty="0"/>
              <a:t> porta </a:t>
            </a:r>
            <a:r>
              <a:rPr lang="en-US" sz="1200" dirty="0" err="1"/>
              <a:t>varius</a:t>
            </a:r>
            <a:r>
              <a:rPr lang="en-US" sz="1200" dirty="0"/>
              <a:t> </a:t>
            </a:r>
            <a:r>
              <a:rPr lang="en-US" sz="1200" dirty="0" err="1"/>
              <a:t>eros</a:t>
            </a:r>
            <a:r>
              <a:rPr lang="en-US" sz="1200" dirty="0"/>
              <a:t>, at </a:t>
            </a:r>
            <a:r>
              <a:rPr lang="en-US" sz="1200" dirty="0" err="1"/>
              <a:t>ultrices</a:t>
            </a:r>
            <a:r>
              <a:rPr lang="en-US" sz="1200" dirty="0"/>
              <a:t> </a:t>
            </a:r>
            <a:r>
              <a:rPr lang="en-US" sz="1200" dirty="0" err="1"/>
              <a:t>justo</a:t>
            </a:r>
            <a:r>
              <a:rPr lang="en-US" sz="1200" dirty="0"/>
              <a:t> pharetra </a:t>
            </a:r>
            <a:r>
              <a:rPr lang="en-US" sz="1200" dirty="0" err="1"/>
              <a:t>eget</a:t>
            </a:r>
            <a:r>
              <a:rPr lang="en-US" sz="1200" dirty="0"/>
              <a:t>. </a:t>
            </a:r>
            <a:r>
              <a:rPr lang="en-US" sz="1200" dirty="0" smtClean="0"/>
              <a:t> </a:t>
            </a:r>
            <a:br>
              <a:rPr lang="en-US" sz="1200" dirty="0" smtClean="0"/>
            </a:br>
            <a:r>
              <a:rPr lang="en-US" sz="1200" dirty="0" smtClean="0"/>
              <a:t>			</a:t>
            </a:r>
            <a:r>
              <a:rPr lang="en-US" sz="1200" dirty="0" err="1" smtClean="0"/>
              <a:t>Mauris</a:t>
            </a:r>
            <a:r>
              <a:rPr lang="en-US" sz="1200" dirty="0" smtClean="0"/>
              <a:t> </a:t>
            </a:r>
            <a:r>
              <a:rPr lang="en-US" sz="1200" dirty="0" err="1"/>
              <a:t>quis</a:t>
            </a:r>
            <a:r>
              <a:rPr lang="en-US" sz="1200" dirty="0"/>
              <a:t> </a:t>
            </a:r>
            <a:r>
              <a:rPr lang="en-US" sz="1200" dirty="0" err="1"/>
              <a:t>molestie</a:t>
            </a:r>
            <a:r>
              <a:rPr lang="en-US" sz="1200" dirty="0"/>
              <a:t> </a:t>
            </a:r>
            <a:r>
              <a:rPr lang="en-US" sz="1200" dirty="0" err="1"/>
              <a:t>velit</a:t>
            </a:r>
            <a:r>
              <a:rPr lang="en-US" sz="1200" dirty="0"/>
              <a:t>, </a:t>
            </a:r>
            <a:r>
              <a:rPr lang="en-US" sz="1200" dirty="0" err="1"/>
              <a:t>bibendum</a:t>
            </a:r>
            <a:r>
              <a:rPr lang="en-US" sz="1200" dirty="0"/>
              <a:t> </a:t>
            </a:r>
            <a:r>
              <a:rPr lang="en-US" sz="1200" dirty="0" err="1"/>
              <a:t>porttitor</a:t>
            </a:r>
            <a:r>
              <a:rPr lang="en-US" sz="1200" dirty="0"/>
              <a:t> magna. </a:t>
            </a:r>
            <a:r>
              <a:rPr lang="en-US" sz="1200" dirty="0" err="1" smtClean="0"/>
              <a:t>Suspendisse</a:t>
            </a:r>
            <a:r>
              <a:rPr lang="en-US" sz="1200" dirty="0" smtClean="0"/>
              <a:t> </a:t>
            </a:r>
            <a:r>
              <a:rPr lang="en-US" sz="1200" dirty="0" err="1"/>
              <a:t>fringilla</a:t>
            </a:r>
            <a:r>
              <a:rPr lang="en-US" sz="1200" dirty="0"/>
              <a:t> </a:t>
            </a:r>
            <a:r>
              <a:rPr lang="en-US" sz="1200" dirty="0" err="1"/>
              <a:t>ultrices</a:t>
            </a:r>
            <a:r>
              <a:rPr lang="en-US" sz="1200" dirty="0"/>
              <a:t> </a:t>
            </a:r>
            <a:r>
              <a:rPr lang="en-US" sz="1200" dirty="0" err="1"/>
              <a:t>molestie</a:t>
            </a:r>
            <a:r>
              <a:rPr lang="en-US" sz="1200" dirty="0"/>
              <a:t>. </a:t>
            </a:r>
            <a:r>
              <a:rPr lang="en-US" sz="1200" dirty="0" err="1"/>
              <a:t>Proin</a:t>
            </a:r>
            <a:r>
              <a:rPr lang="en-US" sz="1200" dirty="0"/>
              <a:t> </a:t>
            </a:r>
            <a:r>
              <a:rPr lang="en-US" sz="1200" dirty="0" err="1"/>
              <a:t>malesuada</a:t>
            </a:r>
            <a:r>
              <a:rPr lang="en-US" sz="1200" dirty="0"/>
              <a:t> </a:t>
            </a:r>
            <a:r>
              <a:rPr lang="en-US" sz="1200" dirty="0" err="1" smtClean="0"/>
              <a:t>purus</a:t>
            </a:r>
            <a:r>
              <a:rPr lang="en-US" sz="1200" dirty="0" smtClean="0"/>
              <a:t> </a:t>
            </a:r>
            <a:r>
              <a:rPr lang="en-US" sz="1200" dirty="0"/>
              <a:t>at </a:t>
            </a:r>
            <a:r>
              <a:rPr lang="en-US" sz="1200" dirty="0" smtClean="0"/>
              <a:t>dui</a:t>
            </a:r>
            <a:br>
              <a:rPr lang="en-US" sz="1200" dirty="0" smtClean="0"/>
            </a:br>
            <a:r>
              <a:rPr lang="en-US" sz="1200" dirty="0" smtClean="0"/>
              <a:t>			 </a:t>
            </a:r>
            <a:r>
              <a:rPr lang="en-US" sz="1200" dirty="0" err="1"/>
              <a:t>egestas</a:t>
            </a:r>
            <a:r>
              <a:rPr lang="en-US" sz="1200" dirty="0"/>
              <a:t>, convallis </a:t>
            </a:r>
            <a:r>
              <a:rPr lang="en-US" sz="1200" dirty="0" err="1"/>
              <a:t>laoreet</a:t>
            </a:r>
            <a:r>
              <a:rPr lang="en-US" sz="1200" dirty="0"/>
              <a:t> </a:t>
            </a:r>
            <a:r>
              <a:rPr lang="en-US" sz="1200" dirty="0" err="1"/>
              <a:t>neque</a:t>
            </a:r>
            <a:r>
              <a:rPr lang="en-US" sz="1200" dirty="0"/>
              <a:t> porta. </a:t>
            </a:r>
            <a:r>
              <a:rPr lang="en-US" sz="1200" dirty="0" err="1"/>
              <a:t>Donec</a:t>
            </a:r>
            <a:r>
              <a:rPr lang="en-US" sz="1200" dirty="0"/>
              <a:t> </a:t>
            </a:r>
            <a:r>
              <a:rPr lang="en-US" sz="1200" dirty="0" err="1"/>
              <a:t>efficitur</a:t>
            </a:r>
            <a:r>
              <a:rPr lang="en-US" sz="1200" dirty="0"/>
              <a:t> </a:t>
            </a:r>
            <a:r>
              <a:rPr lang="en-US" sz="1200" dirty="0" err="1"/>
              <a:t>sapien</a:t>
            </a:r>
            <a:r>
              <a:rPr lang="en-US" sz="1200" dirty="0"/>
              <a:t> </a:t>
            </a:r>
            <a:r>
              <a:rPr lang="en-US" sz="1200" dirty="0" err="1"/>
              <a:t>sed</a:t>
            </a:r>
            <a:r>
              <a:rPr lang="en-US" sz="1200" dirty="0"/>
              <a:t> </a:t>
            </a:r>
            <a:r>
              <a:rPr lang="en-US" sz="1200" dirty="0" err="1"/>
              <a:t>nunc</a:t>
            </a:r>
            <a:r>
              <a:rPr lang="en-US" sz="1200" dirty="0"/>
              <a:t> </a:t>
            </a:r>
            <a:r>
              <a:rPr lang="en-US" sz="1200" dirty="0" err="1"/>
              <a:t>placerat</a:t>
            </a:r>
            <a:r>
              <a:rPr lang="en-US" sz="1200" dirty="0"/>
              <a:t> </a:t>
            </a:r>
            <a:r>
              <a:rPr lang="en-US" sz="1200" dirty="0" err="1"/>
              <a:t>ornare</a:t>
            </a:r>
            <a:r>
              <a:rPr lang="en-US" sz="1200" dirty="0"/>
              <a:t>. </a:t>
            </a:r>
            <a:r>
              <a:rPr lang="en-US" sz="1200" dirty="0" err="1"/>
              <a:t>Duis</a:t>
            </a:r>
            <a:r>
              <a:rPr lang="en-US" sz="1200" dirty="0"/>
              <a:t> </a:t>
            </a:r>
            <a:r>
              <a:rPr lang="en-US" sz="1200" dirty="0" err="1" smtClean="0"/>
              <a:t>sed</a:t>
            </a:r>
            <a:r>
              <a:rPr lang="en-US" sz="1200" dirty="0" smtClean="0"/>
              <a:t> </a:t>
            </a:r>
            <a:r>
              <a:rPr lang="en-US" sz="1200" dirty="0" err="1" smtClean="0"/>
              <a:t>sollicitudin</a:t>
            </a:r>
            <a:r>
              <a:rPr lang="en-US" sz="1200" dirty="0" smtClean="0"/>
              <a:t> </a:t>
            </a:r>
            <a:r>
              <a:rPr lang="en-US" sz="1200" dirty="0" err="1"/>
              <a:t>sapien</a:t>
            </a:r>
            <a:r>
              <a:rPr lang="en-US" sz="1200" dirty="0" smtClean="0"/>
              <a:t>.</a:t>
            </a:r>
          </a:p>
          <a:p>
            <a:pPr marL="0" indent="0">
              <a:buNone/>
            </a:pPr>
            <a:r>
              <a:rPr lang="en-US" sz="1200" dirty="0"/>
              <a:t>	</a:t>
            </a:r>
            <a:r>
              <a:rPr lang="en-US" sz="1200" dirty="0" smtClean="0"/>
              <a:t>	&lt;/</a:t>
            </a:r>
            <a:r>
              <a:rPr lang="en-US" sz="1200" dirty="0"/>
              <a:t>div</a:t>
            </a:r>
            <a:r>
              <a:rPr lang="en-US" sz="1200" dirty="0" smtClean="0"/>
              <a:t>&gt;</a:t>
            </a:r>
            <a:br>
              <a:rPr lang="en-US" sz="1200" dirty="0" smtClean="0"/>
            </a:br>
            <a:r>
              <a:rPr lang="en-US" sz="1200" dirty="0" smtClean="0"/>
              <a:t>	&lt;/</a:t>
            </a:r>
            <a:r>
              <a:rPr lang="en-US" sz="1200" dirty="0"/>
              <a:t>body</a:t>
            </a:r>
            <a:r>
              <a:rPr lang="en-US" sz="1200" dirty="0" smtClean="0"/>
              <a:t>&gt;</a:t>
            </a:r>
            <a:br>
              <a:rPr lang="en-US" sz="1200" dirty="0" smtClean="0"/>
            </a:br>
            <a:r>
              <a:rPr lang="en-US" sz="1200" dirty="0" smtClean="0"/>
              <a:t>&lt;/</a:t>
            </a:r>
            <a:r>
              <a:rPr lang="en-US" sz="1200" dirty="0"/>
              <a:t>html</a:t>
            </a:r>
            <a:r>
              <a:rPr lang="en-US" sz="1200" dirty="0" smtClean="0"/>
              <a:t>&gt;</a:t>
            </a:r>
            <a:endParaRPr lang="en-US" sz="1200" dirty="0"/>
          </a:p>
        </p:txBody>
      </p:sp>
    </p:spTree>
    <p:extLst>
      <p:ext uri="{BB962C8B-B14F-4D97-AF65-F5344CB8AC3E}">
        <p14:creationId xmlns:p14="http://schemas.microsoft.com/office/powerpoint/2010/main" val="7917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Multi-column Layout Example</a:t>
            </a:r>
            <a:endParaRPr lang="en-US" dirty="0"/>
          </a:p>
        </p:txBody>
      </p:sp>
      <p:pic>
        <p:nvPicPr>
          <p:cNvPr id="4" name="Content Placeholder 3"/>
          <p:cNvPicPr>
            <a:picLocks noGrp="1" noChangeAspect="1"/>
          </p:cNvPicPr>
          <p:nvPr>
            <p:ph idx="1"/>
          </p:nvPr>
        </p:nvPicPr>
        <p:blipFill>
          <a:blip r:embed="rId2"/>
          <a:stretch>
            <a:fillRect/>
          </a:stretch>
        </p:blipFill>
        <p:spPr>
          <a:xfrm>
            <a:off x="1055149" y="1396653"/>
            <a:ext cx="7725853" cy="4972744"/>
          </a:xfrm>
          <a:prstGeom prst="rect">
            <a:avLst/>
          </a:prstGeom>
          <a:ln w="38100">
            <a:solidFill>
              <a:schemeClr val="tx1"/>
            </a:solidFill>
          </a:ln>
        </p:spPr>
      </p:pic>
    </p:spTree>
    <p:extLst>
      <p:ext uri="{BB962C8B-B14F-4D97-AF65-F5344CB8AC3E}">
        <p14:creationId xmlns:p14="http://schemas.microsoft.com/office/powerpoint/2010/main" val="61778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Column Rule and Adjusting Gap</a:t>
            </a:r>
            <a:endParaRPr lang="en-US" dirty="0"/>
          </a:p>
        </p:txBody>
      </p:sp>
      <p:sp>
        <p:nvSpPr>
          <p:cNvPr id="3" name="Content Placeholder 2"/>
          <p:cNvSpPr>
            <a:spLocks noGrp="1"/>
          </p:cNvSpPr>
          <p:nvPr>
            <p:ph idx="1"/>
          </p:nvPr>
        </p:nvSpPr>
        <p:spPr>
          <a:xfrm>
            <a:off x="677334" y="1282891"/>
            <a:ext cx="8596668" cy="4758472"/>
          </a:xfrm>
        </p:spPr>
        <p:txBody>
          <a:bodyPr>
            <a:normAutofit/>
          </a:bodyPr>
          <a:lstStyle/>
          <a:p>
            <a:r>
              <a:rPr lang="en-US" sz="2800" b="1" dirty="0" smtClean="0">
                <a:latin typeface="Letter Gothic Std" panose="020B0409020202030304" pitchFamily="49" charset="0"/>
              </a:rPr>
              <a:t>column-rule</a:t>
            </a:r>
            <a:r>
              <a:rPr lang="en-US" sz="2800" b="1" dirty="0">
                <a:latin typeface="Letter Gothic Std" panose="020B0409020202030304" pitchFamily="49" charset="0"/>
              </a:rPr>
              <a:t>: 3px dashed blue; </a:t>
            </a:r>
          </a:p>
          <a:p>
            <a:r>
              <a:rPr lang="en-US" sz="2800" b="1" dirty="0" smtClean="0">
                <a:latin typeface="Letter Gothic Std" panose="020B0409020202030304" pitchFamily="49" charset="0"/>
              </a:rPr>
              <a:t>column-gap</a:t>
            </a:r>
            <a:r>
              <a:rPr lang="en-US" sz="2800" b="1" dirty="0">
                <a:latin typeface="Letter Gothic Std" panose="020B0409020202030304" pitchFamily="49" charset="0"/>
              </a:rPr>
              <a:t>: 3em</a:t>
            </a:r>
            <a:r>
              <a:rPr lang="en-US" sz="2800" b="1" dirty="0" smtClean="0">
                <a:latin typeface="Letter Gothic Std" panose="020B0409020202030304" pitchFamily="49" charset="0"/>
              </a:rPr>
              <a:t>;</a:t>
            </a:r>
          </a:p>
          <a:p>
            <a:endParaRPr lang="en-US" sz="2800" b="1" dirty="0">
              <a:latin typeface="Letter Gothic Std" panose="020B0409020202030304" pitchFamily="49" charset="0"/>
            </a:endParaRPr>
          </a:p>
        </p:txBody>
      </p:sp>
      <p:pic>
        <p:nvPicPr>
          <p:cNvPr id="5" name="Picture 4"/>
          <p:cNvPicPr>
            <a:picLocks noChangeAspect="1"/>
          </p:cNvPicPr>
          <p:nvPr/>
        </p:nvPicPr>
        <p:blipFill>
          <a:blip r:embed="rId2"/>
          <a:stretch>
            <a:fillRect/>
          </a:stretch>
        </p:blipFill>
        <p:spPr>
          <a:xfrm>
            <a:off x="1107978" y="2419562"/>
            <a:ext cx="7735380" cy="4267796"/>
          </a:xfrm>
          <a:prstGeom prst="rect">
            <a:avLst/>
          </a:prstGeom>
          <a:ln w="28575">
            <a:solidFill>
              <a:schemeClr val="tx1"/>
            </a:solidFill>
          </a:ln>
        </p:spPr>
      </p:pic>
    </p:spTree>
    <p:extLst>
      <p:ext uri="{BB962C8B-B14F-4D97-AF65-F5344CB8AC3E}">
        <p14:creationId xmlns:p14="http://schemas.microsoft.com/office/powerpoint/2010/main" val="158771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of Resizing Browser Window</a:t>
            </a:r>
            <a:endParaRPr lang="en-US" dirty="0"/>
          </a:p>
        </p:txBody>
      </p:sp>
      <p:pic>
        <p:nvPicPr>
          <p:cNvPr id="4" name="Content Placeholder 3"/>
          <p:cNvPicPr>
            <a:picLocks noGrp="1" noChangeAspect="1"/>
          </p:cNvPicPr>
          <p:nvPr>
            <p:ph idx="1"/>
          </p:nvPr>
        </p:nvPicPr>
        <p:blipFill>
          <a:blip r:embed="rId2"/>
          <a:stretch>
            <a:fillRect/>
          </a:stretch>
        </p:blipFill>
        <p:spPr>
          <a:xfrm>
            <a:off x="677334" y="1503228"/>
            <a:ext cx="8480425" cy="3613182"/>
          </a:xfrm>
          <a:prstGeom prst="rect">
            <a:avLst/>
          </a:prstGeom>
          <a:ln w="28575">
            <a:solidFill>
              <a:schemeClr val="tx1"/>
            </a:solidFill>
          </a:ln>
        </p:spPr>
      </p:pic>
    </p:spTree>
    <p:extLst>
      <p:ext uri="{BB962C8B-B14F-4D97-AF65-F5344CB8AC3E}">
        <p14:creationId xmlns:p14="http://schemas.microsoft.com/office/powerpoint/2010/main" val="206754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Hyphenation </a:t>
            </a:r>
            <a:endParaRPr lang="en-US" dirty="0"/>
          </a:p>
        </p:txBody>
      </p:sp>
      <p:sp>
        <p:nvSpPr>
          <p:cNvPr id="3" name="Content Placeholder 2"/>
          <p:cNvSpPr>
            <a:spLocks noGrp="1"/>
          </p:cNvSpPr>
          <p:nvPr>
            <p:ph idx="1"/>
          </p:nvPr>
        </p:nvSpPr>
        <p:spPr>
          <a:xfrm>
            <a:off x="677333" y="1228299"/>
            <a:ext cx="8480315" cy="5308979"/>
          </a:xfrm>
        </p:spPr>
        <p:txBody>
          <a:bodyPr>
            <a:normAutofit fontScale="92500" lnSpcReduction="20000"/>
          </a:bodyPr>
          <a:lstStyle/>
          <a:p>
            <a:r>
              <a:rPr lang="en-US" sz="3200" dirty="0" smtClean="0"/>
              <a:t>The </a:t>
            </a:r>
            <a:r>
              <a:rPr lang="en-US" sz="3200" dirty="0"/>
              <a:t>process of connecting two words with a hyphen mark (-) or breaking words between syllables at the end of a line. </a:t>
            </a:r>
          </a:p>
          <a:p>
            <a:r>
              <a:rPr lang="en-US" sz="3200" dirty="0" smtClean="0"/>
              <a:t>CSS3 </a:t>
            </a:r>
            <a:r>
              <a:rPr lang="en-US" sz="3200" dirty="0"/>
              <a:t>hyphens property controls hyphenation </a:t>
            </a:r>
          </a:p>
          <a:p>
            <a:r>
              <a:rPr lang="en-US" sz="3200" dirty="0" smtClean="0"/>
              <a:t>Values</a:t>
            </a:r>
            <a:r>
              <a:rPr lang="en-US" sz="3200" dirty="0"/>
              <a:t>: </a:t>
            </a:r>
          </a:p>
          <a:p>
            <a:pPr lvl="1"/>
            <a:r>
              <a:rPr lang="en-US" sz="3000" dirty="0" smtClean="0"/>
              <a:t>auto</a:t>
            </a:r>
            <a:r>
              <a:rPr lang="en-US" sz="3000" dirty="0"/>
              <a:t>: Enables automatic hyphenation of words based on line-break opportunities within words or by a "language-appropriate hyphenation resource" </a:t>
            </a:r>
          </a:p>
          <a:p>
            <a:pPr lvl="1"/>
            <a:r>
              <a:rPr lang="en-US" sz="3000" dirty="0" smtClean="0"/>
              <a:t>manual</a:t>
            </a:r>
            <a:r>
              <a:rPr lang="en-US" sz="3000" dirty="0"/>
              <a:t>: Enables hyphenation of words based only on line-break opportunities within words </a:t>
            </a:r>
          </a:p>
          <a:p>
            <a:pPr lvl="1"/>
            <a:r>
              <a:rPr lang="en-US" sz="3000" dirty="0" smtClean="0"/>
              <a:t>none</a:t>
            </a:r>
            <a:r>
              <a:rPr lang="en-US" sz="3000" dirty="0"/>
              <a:t>: Prevents </a:t>
            </a:r>
            <a:r>
              <a:rPr lang="en-US" sz="3000" dirty="0" smtClean="0"/>
              <a:t>hyphenation</a:t>
            </a:r>
            <a:endParaRPr lang="en-US" sz="3000" dirty="0"/>
          </a:p>
        </p:txBody>
      </p:sp>
    </p:spTree>
    <p:extLst>
      <p:ext uri="{BB962C8B-B14F-4D97-AF65-F5344CB8AC3E}">
        <p14:creationId xmlns:p14="http://schemas.microsoft.com/office/powerpoint/2010/main" val="391564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Declaration</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W3C </a:t>
            </a:r>
            <a:r>
              <a:rPr lang="en-US" sz="3200" dirty="0"/>
              <a:t>requires a language declaration for correct automatic hyphenation to occur: </a:t>
            </a:r>
          </a:p>
          <a:p>
            <a:pPr marL="0" indent="0">
              <a:buNone/>
            </a:pPr>
            <a:r>
              <a:rPr lang="en-US" sz="2400" b="1" dirty="0">
                <a:latin typeface="Letter Gothic Std" panose="020B0409020202030304" pitchFamily="49" charset="0"/>
              </a:rPr>
              <a:t>&lt;!</a:t>
            </a:r>
            <a:r>
              <a:rPr lang="en-US" sz="2400" b="1" dirty="0" err="1">
                <a:latin typeface="Letter Gothic Std" panose="020B0409020202030304" pitchFamily="49" charset="0"/>
              </a:rPr>
              <a:t>doctype</a:t>
            </a:r>
            <a:r>
              <a:rPr lang="en-US" sz="2400" b="1" dirty="0">
                <a:latin typeface="Letter Gothic Std" panose="020B0409020202030304" pitchFamily="49" charset="0"/>
              </a:rPr>
              <a:t> html&gt; &lt;html </a:t>
            </a:r>
            <a:r>
              <a:rPr lang="en-US" sz="2400" b="1" dirty="0" err="1">
                <a:latin typeface="Letter Gothic Std" panose="020B0409020202030304" pitchFamily="49" charset="0"/>
              </a:rPr>
              <a:t>lang</a:t>
            </a:r>
            <a:r>
              <a:rPr lang="en-US" sz="2400" b="1" dirty="0">
                <a:latin typeface="Letter Gothic Std" panose="020B0409020202030304" pitchFamily="49" charset="0"/>
              </a:rPr>
              <a:t>="</a:t>
            </a:r>
            <a:r>
              <a:rPr lang="en-US" sz="2400" b="1" dirty="0" err="1">
                <a:latin typeface="Letter Gothic Std" panose="020B0409020202030304" pitchFamily="49" charset="0"/>
              </a:rPr>
              <a:t>en</a:t>
            </a:r>
            <a:r>
              <a:rPr lang="en-US" sz="2400" b="1" dirty="0">
                <a:latin typeface="Letter Gothic Std" panose="020B0409020202030304" pitchFamily="49" charset="0"/>
              </a:rPr>
              <a:t>-us"&gt; </a:t>
            </a:r>
            <a:endParaRPr lang="en-US" sz="2400" b="1" dirty="0" smtClean="0">
              <a:latin typeface="Letter Gothic Std" panose="020B0409020202030304" pitchFamily="49" charset="0"/>
            </a:endParaRPr>
          </a:p>
          <a:p>
            <a:pPr marL="0" indent="0">
              <a:buNone/>
            </a:pPr>
            <a:r>
              <a:rPr lang="en-US" sz="2800" b="1" dirty="0" smtClean="0"/>
              <a:t>or</a:t>
            </a:r>
            <a:r>
              <a:rPr lang="en-US" sz="2800" b="1" dirty="0" smtClean="0">
                <a:latin typeface="Letter Gothic Std" panose="020B0409020202030304" pitchFamily="49" charset="0"/>
              </a:rPr>
              <a:t> </a:t>
            </a:r>
          </a:p>
          <a:p>
            <a:pPr marL="0" indent="0">
              <a:buNone/>
            </a:pPr>
            <a:r>
              <a:rPr lang="en-US" sz="2400" b="1" dirty="0" smtClean="0">
                <a:latin typeface="Letter Gothic Std" panose="020B0409020202030304" pitchFamily="49" charset="0"/>
              </a:rPr>
              <a:t>&lt;</a:t>
            </a:r>
            <a:r>
              <a:rPr lang="en-US" sz="2400" b="1" dirty="0">
                <a:latin typeface="Letter Gothic Std" panose="020B0409020202030304" pitchFamily="49" charset="0"/>
              </a:rPr>
              <a:t>html </a:t>
            </a:r>
            <a:r>
              <a:rPr lang="en-US" sz="2400" b="1" dirty="0" err="1">
                <a:latin typeface="Letter Gothic Std" panose="020B0409020202030304" pitchFamily="49" charset="0"/>
              </a:rPr>
              <a:t>xmlns</a:t>
            </a:r>
            <a:r>
              <a:rPr lang="en-US" sz="2400" b="1" dirty="0">
                <a:latin typeface="Letter Gothic Std" panose="020B0409020202030304" pitchFamily="49" charset="0"/>
              </a:rPr>
              <a:t>="http://www.w3.org/1999/xhtml" </a:t>
            </a:r>
            <a:r>
              <a:rPr lang="en-US" sz="2400" b="1" dirty="0" err="1">
                <a:latin typeface="Letter Gothic Std" panose="020B0409020202030304" pitchFamily="49" charset="0"/>
              </a:rPr>
              <a:t>xml:lang</a:t>
            </a:r>
            <a:r>
              <a:rPr lang="en-US" sz="2400" b="1" dirty="0">
                <a:latin typeface="Letter Gothic Std" panose="020B0409020202030304" pitchFamily="49" charset="0"/>
              </a:rPr>
              <a:t>="</a:t>
            </a:r>
            <a:r>
              <a:rPr lang="en-US" sz="2400" b="1" dirty="0" err="1">
                <a:latin typeface="Letter Gothic Std" panose="020B0409020202030304" pitchFamily="49" charset="0"/>
              </a:rPr>
              <a:t>en</a:t>
            </a:r>
            <a:r>
              <a:rPr lang="en-US" sz="2400" b="1" dirty="0">
                <a:latin typeface="Letter Gothic Std" panose="020B0409020202030304" pitchFamily="49" charset="0"/>
              </a:rPr>
              <a:t>" </a:t>
            </a:r>
            <a:r>
              <a:rPr lang="en-US" sz="2400" b="1" dirty="0" err="1">
                <a:latin typeface="Letter Gothic Std" panose="020B0409020202030304" pitchFamily="49" charset="0"/>
              </a:rPr>
              <a:t>lang</a:t>
            </a:r>
            <a:r>
              <a:rPr lang="en-US" sz="2400" b="1" dirty="0">
                <a:latin typeface="Letter Gothic Std" panose="020B0409020202030304" pitchFamily="49" charset="0"/>
              </a:rPr>
              <a:t>="</a:t>
            </a:r>
            <a:r>
              <a:rPr lang="en-US" sz="2400" b="1" dirty="0" err="1">
                <a:latin typeface="Letter Gothic Std" panose="020B0409020202030304" pitchFamily="49" charset="0"/>
              </a:rPr>
              <a:t>en</a:t>
            </a:r>
            <a:r>
              <a:rPr lang="en-US" sz="2400" b="1" dirty="0">
                <a:latin typeface="Letter Gothic Std" panose="020B0409020202030304" pitchFamily="49" charset="0"/>
              </a:rPr>
              <a:t>"&gt;</a:t>
            </a:r>
            <a:endParaRPr lang="en-US" sz="2800" b="1" dirty="0">
              <a:latin typeface="Letter Gothic Std" panose="020B0409020202030304" pitchFamily="49" charset="0"/>
            </a:endParaRPr>
          </a:p>
        </p:txBody>
      </p:sp>
    </p:spTree>
    <p:extLst>
      <p:ext uri="{BB962C8B-B14F-4D97-AF65-F5344CB8AC3E}">
        <p14:creationId xmlns:p14="http://schemas.microsoft.com/office/powerpoint/2010/main" val="122265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Microsoft-specific Hyphenation Properties </a:t>
            </a:r>
            <a:endParaRPr lang="en-US" dirty="0"/>
          </a:p>
        </p:txBody>
      </p:sp>
      <p:sp>
        <p:nvSpPr>
          <p:cNvPr id="3" name="Content Placeholder 2"/>
          <p:cNvSpPr>
            <a:spLocks noGrp="1"/>
          </p:cNvSpPr>
          <p:nvPr>
            <p:ph idx="1"/>
          </p:nvPr>
        </p:nvSpPr>
        <p:spPr>
          <a:xfrm>
            <a:off x="677333" y="1228299"/>
            <a:ext cx="8998930" cy="5308979"/>
          </a:xfrm>
        </p:spPr>
        <p:txBody>
          <a:bodyPr>
            <a:normAutofit fontScale="92500" lnSpcReduction="10000"/>
          </a:bodyPr>
          <a:lstStyle/>
          <a:p>
            <a:r>
              <a:rPr lang="en-US" sz="3000" b="1" dirty="0" smtClean="0">
                <a:latin typeface="Letter Gothic Std" panose="020B0409020202030304" pitchFamily="49" charset="0"/>
              </a:rPr>
              <a:t>-</a:t>
            </a:r>
            <a:r>
              <a:rPr lang="en-US" sz="3000" b="1" dirty="0" err="1">
                <a:latin typeface="Letter Gothic Std" panose="020B0409020202030304" pitchFamily="49" charset="0"/>
              </a:rPr>
              <a:t>ms</a:t>
            </a:r>
            <a:r>
              <a:rPr lang="en-US" sz="3000" b="1" dirty="0">
                <a:latin typeface="Letter Gothic Std" panose="020B0409020202030304" pitchFamily="49" charset="0"/>
              </a:rPr>
              <a:t>-hyphenate-limit-zone:</a:t>
            </a:r>
            <a:r>
              <a:rPr lang="en-US" sz="3200" dirty="0"/>
              <a:t> Specifies the width of the trailing whitespace (called the hyphenation zone) that can be left in a line before hyphenation occurs; the property’s value is a length in pixels or a percentage </a:t>
            </a:r>
          </a:p>
          <a:p>
            <a:r>
              <a:rPr lang="en-US" sz="3000" b="1" dirty="0" smtClean="0">
                <a:latin typeface="Letter Gothic Std" panose="020B0409020202030304" pitchFamily="49" charset="0"/>
              </a:rPr>
              <a:t>-</a:t>
            </a:r>
            <a:r>
              <a:rPr lang="en-US" sz="3000" b="1" dirty="0" err="1">
                <a:latin typeface="Letter Gothic Std" panose="020B0409020202030304" pitchFamily="49" charset="0"/>
              </a:rPr>
              <a:t>ms</a:t>
            </a:r>
            <a:r>
              <a:rPr lang="en-US" sz="3000" b="1" dirty="0">
                <a:latin typeface="Letter Gothic Std" panose="020B0409020202030304" pitchFamily="49" charset="0"/>
              </a:rPr>
              <a:t>-hyphenate-limit-chars</a:t>
            </a:r>
            <a:r>
              <a:rPr lang="en-US" sz="3200" dirty="0"/>
              <a:t>: Specifies the minimum number of characters in a word that may be hyphenated; if the character count is lower than the minimum, the word is not hyphenated </a:t>
            </a:r>
          </a:p>
          <a:p>
            <a:r>
              <a:rPr lang="en-US" sz="3000" b="1" dirty="0" smtClean="0">
                <a:latin typeface="Letter Gothic Std" panose="020B0409020202030304" pitchFamily="49" charset="0"/>
              </a:rPr>
              <a:t>-</a:t>
            </a:r>
            <a:r>
              <a:rPr lang="en-US" sz="3000" b="1" dirty="0" err="1">
                <a:latin typeface="Letter Gothic Std" panose="020B0409020202030304" pitchFamily="49" charset="0"/>
              </a:rPr>
              <a:t>ms</a:t>
            </a:r>
            <a:r>
              <a:rPr lang="en-US" sz="3000" b="1" dirty="0">
                <a:latin typeface="Letter Gothic Std" panose="020B0409020202030304" pitchFamily="49" charset="0"/>
              </a:rPr>
              <a:t>-hyphenate-limit-lines</a:t>
            </a:r>
            <a:r>
              <a:rPr lang="en-US" sz="3200" dirty="0"/>
              <a:t>: Specifies the maximum number of consecutive hyphenated lines that may contain </a:t>
            </a:r>
            <a:r>
              <a:rPr lang="en-US" sz="3200" dirty="0" smtClean="0"/>
              <a:t>hyphenated words</a:t>
            </a:r>
            <a:endParaRPr lang="en-US" sz="3200" dirty="0"/>
          </a:p>
        </p:txBody>
      </p:sp>
    </p:spTree>
    <p:extLst>
      <p:ext uri="{BB962C8B-B14F-4D97-AF65-F5344CB8AC3E}">
        <p14:creationId xmlns:p14="http://schemas.microsoft.com/office/powerpoint/2010/main" val="236667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Hyphenation Zone</a:t>
            </a:r>
            <a:endParaRPr lang="en-US" dirty="0"/>
          </a:p>
        </p:txBody>
      </p:sp>
      <p:sp>
        <p:nvSpPr>
          <p:cNvPr id="3" name="Content Placeholder 2"/>
          <p:cNvSpPr>
            <a:spLocks noGrp="1"/>
          </p:cNvSpPr>
          <p:nvPr>
            <p:ph idx="1"/>
          </p:nvPr>
        </p:nvSpPr>
        <p:spPr>
          <a:xfrm>
            <a:off x="677333" y="1228299"/>
            <a:ext cx="8480315" cy="5308979"/>
          </a:xfrm>
        </p:spPr>
        <p:txBody>
          <a:bodyPr>
            <a:normAutofit fontScale="55000" lnSpcReduction="20000"/>
          </a:bodyPr>
          <a:lstStyle/>
          <a:p>
            <a:pPr marL="0" indent="0">
              <a:buNone/>
            </a:pPr>
            <a:r>
              <a:rPr lang="en-US" sz="3200" b="1" dirty="0"/>
              <a:t>&lt;!DOCTYPE html&gt;</a:t>
            </a:r>
          </a:p>
          <a:p>
            <a:pPr marL="0" indent="0">
              <a:buNone/>
            </a:pPr>
            <a:r>
              <a:rPr lang="en-US" sz="3200" b="1" dirty="0"/>
              <a:t>&lt;html </a:t>
            </a:r>
            <a:r>
              <a:rPr lang="en-US" sz="3200" b="1" dirty="0" err="1"/>
              <a:t>lang</a:t>
            </a:r>
            <a:r>
              <a:rPr lang="en-US" sz="3200" b="1" dirty="0"/>
              <a:t>="</a:t>
            </a:r>
            <a:r>
              <a:rPr lang="en-US" sz="3200" b="1" dirty="0" err="1"/>
              <a:t>en</a:t>
            </a:r>
            <a:r>
              <a:rPr lang="en-US" sz="3200" b="1" dirty="0"/>
              <a:t>"&gt;</a:t>
            </a:r>
          </a:p>
          <a:p>
            <a:pPr marL="0" indent="0">
              <a:buNone/>
            </a:pPr>
            <a:r>
              <a:rPr lang="en-US" sz="3200" b="1" dirty="0" smtClean="0"/>
              <a:t>	&lt;</a:t>
            </a:r>
            <a:r>
              <a:rPr lang="en-US" sz="3200" b="1" dirty="0"/>
              <a:t>head&gt;</a:t>
            </a:r>
          </a:p>
          <a:p>
            <a:pPr marL="0" indent="0">
              <a:buNone/>
            </a:pPr>
            <a:r>
              <a:rPr lang="en-US" sz="3200" b="1" dirty="0" smtClean="0"/>
              <a:t>		&lt;</a:t>
            </a:r>
            <a:r>
              <a:rPr lang="en-US" sz="3200" b="1" dirty="0"/>
              <a:t>meta charset="UTF-8"&gt;</a:t>
            </a:r>
          </a:p>
          <a:p>
            <a:pPr marL="0" indent="0">
              <a:buNone/>
            </a:pPr>
            <a:r>
              <a:rPr lang="en-US" sz="3200" b="1" dirty="0" smtClean="0"/>
              <a:t>		&lt;</a:t>
            </a:r>
            <a:r>
              <a:rPr lang="en-US" sz="3200" b="1" dirty="0"/>
              <a:t>meta name="viewport" content="width=device-width, initial-scale=1.0"&gt;</a:t>
            </a:r>
          </a:p>
          <a:p>
            <a:pPr marL="0" indent="0">
              <a:buNone/>
            </a:pPr>
            <a:r>
              <a:rPr lang="en-US" sz="3200" b="1" dirty="0" smtClean="0"/>
              <a:t>		&lt;</a:t>
            </a:r>
            <a:r>
              <a:rPr lang="en-US" sz="3200" b="1" dirty="0"/>
              <a:t>meta http-</a:t>
            </a:r>
            <a:r>
              <a:rPr lang="en-US" sz="3200" b="1" dirty="0" err="1"/>
              <a:t>equiv</a:t>
            </a:r>
            <a:r>
              <a:rPr lang="en-US" sz="3200" b="1" dirty="0"/>
              <a:t>="X-UA-Compatible" content="</a:t>
            </a:r>
            <a:r>
              <a:rPr lang="en-US" sz="3200" b="1" dirty="0" err="1"/>
              <a:t>ie</a:t>
            </a:r>
            <a:r>
              <a:rPr lang="en-US" sz="3200" b="1" dirty="0"/>
              <a:t>=edge"&gt;</a:t>
            </a:r>
          </a:p>
          <a:p>
            <a:pPr marL="0" indent="0">
              <a:buNone/>
            </a:pPr>
            <a:r>
              <a:rPr lang="en-US" sz="3200" b="1" dirty="0" smtClean="0"/>
              <a:t>		&lt;</a:t>
            </a:r>
            <a:r>
              <a:rPr lang="en-US" sz="3200" b="1" dirty="0"/>
              <a:t>title&gt;Hyphenation Example&lt;/title&gt;</a:t>
            </a:r>
          </a:p>
          <a:p>
            <a:pPr marL="0" indent="0">
              <a:buNone/>
            </a:pPr>
            <a:r>
              <a:rPr lang="en-US" sz="3200" b="1" dirty="0" smtClean="0"/>
              <a:t>	&lt;/</a:t>
            </a:r>
            <a:r>
              <a:rPr lang="en-US" sz="3200" b="1" dirty="0"/>
              <a:t>head&gt;</a:t>
            </a:r>
          </a:p>
          <a:p>
            <a:pPr marL="0" indent="0">
              <a:buNone/>
            </a:pPr>
            <a:r>
              <a:rPr lang="en-US" sz="3200" b="1" dirty="0" smtClean="0"/>
              <a:t>	&lt;</a:t>
            </a:r>
            <a:r>
              <a:rPr lang="en-US" sz="3200" b="1" dirty="0"/>
              <a:t>body&gt;</a:t>
            </a:r>
          </a:p>
          <a:p>
            <a:pPr marL="0" indent="0">
              <a:buNone/>
            </a:pPr>
            <a:r>
              <a:rPr lang="en-US" sz="3200" b="1" dirty="0" smtClean="0"/>
              <a:t>		&lt;</a:t>
            </a:r>
            <a:r>
              <a:rPr lang="en-US" sz="3200" b="1" dirty="0"/>
              <a:t>div style="width: 200px; border: 2px solid orange;"&gt;</a:t>
            </a:r>
          </a:p>
          <a:p>
            <a:pPr marL="0" indent="0">
              <a:buNone/>
            </a:pPr>
            <a:r>
              <a:rPr lang="en-US" sz="3200" b="1" dirty="0" smtClean="0"/>
              <a:t>		&lt;</a:t>
            </a:r>
            <a:r>
              <a:rPr lang="en-US" sz="3200" b="1" dirty="0"/>
              <a:t>p style="-</a:t>
            </a:r>
            <a:r>
              <a:rPr lang="en-US" sz="3200" b="1" dirty="0" err="1"/>
              <a:t>moz</a:t>
            </a:r>
            <a:r>
              <a:rPr lang="en-US" sz="3200" b="1" dirty="0"/>
              <a:t>-hyphens: auto; text-align: justify; font-size: 14pt;"&gt;</a:t>
            </a:r>
          </a:p>
          <a:p>
            <a:pPr marL="0" indent="0">
              <a:buNone/>
            </a:pPr>
            <a:r>
              <a:rPr lang="en-US" sz="3200" b="1" dirty="0" smtClean="0"/>
              <a:t>			Hyphenation </a:t>
            </a:r>
            <a:r>
              <a:rPr lang="en-US" sz="3200" b="1" dirty="0"/>
              <a:t>is . . . professional.</a:t>
            </a:r>
          </a:p>
          <a:p>
            <a:pPr marL="0" indent="0">
              <a:buNone/>
            </a:pPr>
            <a:r>
              <a:rPr lang="en-US" sz="3200" b="1" dirty="0" smtClean="0"/>
              <a:t>		&lt;/</a:t>
            </a:r>
            <a:r>
              <a:rPr lang="en-US" sz="3200" b="1" dirty="0"/>
              <a:t>p&gt; </a:t>
            </a:r>
          </a:p>
          <a:p>
            <a:pPr marL="0" indent="0">
              <a:buNone/>
            </a:pPr>
            <a:r>
              <a:rPr lang="en-US" sz="3200" b="1" dirty="0" smtClean="0"/>
              <a:t>	&lt;/</a:t>
            </a:r>
            <a:r>
              <a:rPr lang="en-US" sz="3200" b="1" dirty="0"/>
              <a:t>body&gt;</a:t>
            </a:r>
          </a:p>
          <a:p>
            <a:pPr marL="0" indent="0">
              <a:buNone/>
            </a:pPr>
            <a:r>
              <a:rPr lang="en-US" sz="3200" b="1" dirty="0"/>
              <a:t>&lt;/html</a:t>
            </a:r>
            <a:r>
              <a:rPr lang="en-US" sz="3200" b="1" dirty="0" smtClean="0"/>
              <a:t>&gt;</a:t>
            </a:r>
            <a:endParaRPr lang="en-US" sz="3200" b="1" dirty="0"/>
          </a:p>
        </p:txBody>
      </p:sp>
    </p:spTree>
    <p:extLst>
      <p:ext uri="{BB962C8B-B14F-4D97-AF65-F5344CB8AC3E}">
        <p14:creationId xmlns:p14="http://schemas.microsoft.com/office/powerpoint/2010/main" val="296172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fade">
                                      <p:cBhvr>
                                        <p:cTn id="59" dur="500"/>
                                        <p:tgtEl>
                                          <p:spTgt spid="3">
                                            <p:txEl>
                                              <p:pRg st="13" end="13"/>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fade">
                                      <p:cBhvr>
                                        <p:cTn id="6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Hyphenation Zone</a:t>
            </a:r>
            <a:endParaRPr lang="en-US" dirty="0"/>
          </a:p>
        </p:txBody>
      </p:sp>
      <p:pic>
        <p:nvPicPr>
          <p:cNvPr id="4" name="Content Placeholder 3"/>
          <p:cNvPicPr>
            <a:picLocks noGrp="1" noChangeAspect="1"/>
          </p:cNvPicPr>
          <p:nvPr>
            <p:ph idx="1"/>
          </p:nvPr>
        </p:nvPicPr>
        <p:blipFill>
          <a:blip r:embed="rId2"/>
          <a:stretch>
            <a:fillRect/>
          </a:stretch>
        </p:blipFill>
        <p:spPr>
          <a:xfrm>
            <a:off x="2598849" y="2107676"/>
            <a:ext cx="4753638" cy="2076740"/>
          </a:xfrm>
          <a:prstGeom prst="rect">
            <a:avLst/>
          </a:prstGeom>
        </p:spPr>
      </p:pic>
      <p:sp>
        <p:nvSpPr>
          <p:cNvPr id="5" name="Rectangle 4"/>
          <p:cNvSpPr/>
          <p:nvPr/>
        </p:nvSpPr>
        <p:spPr>
          <a:xfrm>
            <a:off x="6823881" y="1930400"/>
            <a:ext cx="709683" cy="246417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31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Exclusions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Formerly </a:t>
            </a:r>
            <a:r>
              <a:rPr lang="en-US" sz="3200" dirty="0"/>
              <a:t>referred to as positioned floats </a:t>
            </a:r>
          </a:p>
          <a:p>
            <a:r>
              <a:rPr lang="en-US" sz="3200" dirty="0" smtClean="0"/>
              <a:t>Enables </a:t>
            </a:r>
            <a:r>
              <a:rPr lang="en-US" sz="3200" dirty="0"/>
              <a:t>positioning of images, text, and boxes anywhere in an HTML document and wrapping of text completely around these elements </a:t>
            </a:r>
          </a:p>
          <a:p>
            <a:r>
              <a:rPr lang="en-US" sz="3200" dirty="0" smtClean="0"/>
              <a:t>Can </a:t>
            </a:r>
            <a:r>
              <a:rPr lang="en-US" sz="3200" dirty="0"/>
              <a:t>control the position of a float precisely, at a specified distance from the top, bottom, left, or right sides of a container</a:t>
            </a:r>
            <a:endParaRPr lang="en-US" sz="3200" dirty="0"/>
          </a:p>
        </p:txBody>
      </p:sp>
    </p:spTree>
    <p:extLst>
      <p:ext uri="{BB962C8B-B14F-4D97-AF65-F5344CB8AC3E}">
        <p14:creationId xmlns:p14="http://schemas.microsoft.com/office/powerpoint/2010/main" val="151776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Web Layout with Columns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pPr marL="0" indent="0">
              <a:buNone/>
            </a:pPr>
            <a:endParaRPr lang="en-US" sz="3200" dirty="0"/>
          </a:p>
        </p:txBody>
      </p:sp>
      <p:sp>
        <p:nvSpPr>
          <p:cNvPr id="4" name="Rectangle 3"/>
          <p:cNvSpPr/>
          <p:nvPr/>
        </p:nvSpPr>
        <p:spPr>
          <a:xfrm>
            <a:off x="677332" y="4094328"/>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egestas</a:t>
            </a:r>
            <a:r>
              <a:rPr lang="en-US" dirty="0"/>
              <a:t> </a:t>
            </a:r>
            <a:r>
              <a:rPr lang="en-US" dirty="0" err="1"/>
              <a:t>lacinia</a:t>
            </a:r>
            <a:r>
              <a:rPr lang="en-US" dirty="0"/>
              <a:t> </a:t>
            </a:r>
            <a:r>
              <a:rPr lang="en-US" dirty="0" err="1"/>
              <a:t>scelerisque</a:t>
            </a:r>
            <a:r>
              <a:rPr lang="en-US" dirty="0"/>
              <a:t>. </a:t>
            </a:r>
            <a:r>
              <a:rPr lang="en-US" dirty="0" err="1"/>
              <a:t>Ut</a:t>
            </a:r>
            <a:r>
              <a:rPr lang="en-US" dirty="0"/>
              <a:t> </a:t>
            </a:r>
            <a:r>
              <a:rPr lang="en-US" dirty="0" err="1"/>
              <a:t>est</a:t>
            </a:r>
            <a:r>
              <a:rPr lang="en-US" dirty="0"/>
              <a:t> quam, </a:t>
            </a:r>
            <a:r>
              <a:rPr lang="en-US" dirty="0" err="1"/>
              <a:t>ornare</a:t>
            </a:r>
            <a:r>
              <a:rPr lang="en-US" dirty="0"/>
              <a:t> </a:t>
            </a:r>
            <a:r>
              <a:rPr lang="en-US" dirty="0" err="1"/>
              <a:t>nec</a:t>
            </a:r>
            <a:r>
              <a:rPr lang="en-US" dirty="0"/>
              <a:t> </a:t>
            </a:r>
            <a:r>
              <a:rPr lang="en-US" dirty="0" err="1"/>
              <a:t>ultricies</a:t>
            </a:r>
            <a:r>
              <a:rPr lang="en-US" dirty="0"/>
              <a:t> in, pharetra sit </a:t>
            </a:r>
            <a:r>
              <a:rPr lang="en-US" dirty="0" err="1"/>
              <a:t>amet</a:t>
            </a:r>
            <a:r>
              <a:rPr lang="en-US" dirty="0"/>
              <a:t> dolor. </a:t>
            </a:r>
            <a:r>
              <a:rPr lang="en-US" dirty="0" err="1"/>
              <a:t>Fusce</a:t>
            </a:r>
            <a:r>
              <a:rPr lang="en-US" dirty="0"/>
              <a:t> gravida vitae </a:t>
            </a:r>
            <a:r>
              <a:rPr lang="en-US" dirty="0" err="1"/>
              <a:t>nibh</a:t>
            </a:r>
            <a:r>
              <a:rPr lang="en-US" dirty="0"/>
              <a:t> at </a:t>
            </a:r>
            <a:r>
              <a:rPr lang="en-US" dirty="0" err="1"/>
              <a:t>vehicula</a:t>
            </a:r>
            <a:r>
              <a:rPr lang="en-US" dirty="0"/>
              <a:t>. </a:t>
            </a:r>
            <a:r>
              <a:rPr lang="en-US" dirty="0" err="1"/>
              <a:t>Morbi</a:t>
            </a:r>
            <a:r>
              <a:rPr lang="en-US" dirty="0"/>
              <a:t> </a:t>
            </a:r>
            <a:r>
              <a:rPr lang="en-US" dirty="0" err="1"/>
              <a:t>quis</a:t>
            </a:r>
            <a:r>
              <a:rPr lang="en-US" dirty="0"/>
              <a:t> </a:t>
            </a:r>
            <a:r>
              <a:rPr lang="en-US" dirty="0" smtClean="0"/>
              <a:t>quam</a:t>
            </a:r>
            <a:endParaRPr lang="en-US" dirty="0"/>
          </a:p>
        </p:txBody>
      </p:sp>
      <p:sp>
        <p:nvSpPr>
          <p:cNvPr id="5" name="Rectangle 4"/>
          <p:cNvSpPr/>
          <p:nvPr/>
        </p:nvSpPr>
        <p:spPr>
          <a:xfrm>
            <a:off x="3885693" y="4094328"/>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err="1"/>
              <a:t>Curabitur</a:t>
            </a:r>
            <a:r>
              <a:rPr lang="en-US" dirty="0"/>
              <a:t> </a:t>
            </a:r>
            <a:r>
              <a:rPr lang="en-US" dirty="0" err="1"/>
              <a:t>vel</a:t>
            </a:r>
            <a:r>
              <a:rPr lang="en-US" dirty="0"/>
              <a:t> </a:t>
            </a:r>
            <a:r>
              <a:rPr lang="en-US" dirty="0" err="1"/>
              <a:t>luctus</a:t>
            </a:r>
            <a:r>
              <a:rPr lang="en-US" dirty="0"/>
              <a:t> </a:t>
            </a:r>
            <a:r>
              <a:rPr lang="en-US" dirty="0" err="1"/>
              <a:t>odio</a:t>
            </a:r>
            <a:r>
              <a:rPr lang="en-US" dirty="0"/>
              <a:t>. </a:t>
            </a:r>
            <a:r>
              <a:rPr lang="en-US" dirty="0" err="1"/>
              <a:t>Donec</a:t>
            </a:r>
            <a:r>
              <a:rPr lang="en-US" dirty="0"/>
              <a:t> et magna </a:t>
            </a:r>
            <a:r>
              <a:rPr lang="en-US" dirty="0" err="1"/>
              <a:t>quis</a:t>
            </a:r>
            <a:r>
              <a:rPr lang="en-US" dirty="0"/>
              <a:t> </a:t>
            </a:r>
            <a:r>
              <a:rPr lang="en-US" dirty="0" err="1"/>
              <a:t>elit</a:t>
            </a:r>
            <a:r>
              <a:rPr lang="en-US" dirty="0"/>
              <a:t> </a:t>
            </a:r>
            <a:r>
              <a:rPr lang="en-US" dirty="0" err="1"/>
              <a:t>hendrerit</a:t>
            </a:r>
            <a:r>
              <a:rPr lang="en-US" dirty="0"/>
              <a:t> </a:t>
            </a:r>
            <a:r>
              <a:rPr lang="en-US" dirty="0" err="1"/>
              <a:t>euismod</a:t>
            </a:r>
            <a:r>
              <a:rPr lang="en-US" dirty="0"/>
              <a:t> </a:t>
            </a:r>
            <a:r>
              <a:rPr lang="en-US" dirty="0" err="1"/>
              <a:t>nec</a:t>
            </a:r>
            <a:r>
              <a:rPr lang="en-US" dirty="0"/>
              <a:t> in </a:t>
            </a:r>
            <a:r>
              <a:rPr lang="en-US" dirty="0" err="1"/>
              <a:t>justo</a:t>
            </a:r>
            <a:r>
              <a:rPr lang="en-US" dirty="0"/>
              <a:t>. </a:t>
            </a:r>
            <a:r>
              <a:rPr lang="en-US" dirty="0" err="1"/>
              <a:t>Nullam</a:t>
            </a:r>
            <a:r>
              <a:rPr lang="en-US" dirty="0"/>
              <a:t> </a:t>
            </a:r>
            <a:r>
              <a:rPr lang="en-US" dirty="0" err="1"/>
              <a:t>dapibus</a:t>
            </a:r>
            <a:r>
              <a:rPr lang="en-US" dirty="0"/>
              <a:t> </a:t>
            </a:r>
            <a:r>
              <a:rPr lang="en-US" dirty="0" err="1"/>
              <a:t>aliquet</a:t>
            </a:r>
            <a:r>
              <a:rPr lang="en-US" dirty="0"/>
              <a:t> </a:t>
            </a:r>
            <a:r>
              <a:rPr lang="en-US" dirty="0" err="1"/>
              <a:t>justo</a:t>
            </a:r>
            <a:r>
              <a:rPr lang="en-US" dirty="0"/>
              <a:t> </a:t>
            </a:r>
            <a:r>
              <a:rPr lang="en-US" dirty="0" err="1"/>
              <a:t>nec</a:t>
            </a:r>
            <a:r>
              <a:rPr lang="en-US" dirty="0"/>
              <a:t> dictum. </a:t>
            </a:r>
            <a:r>
              <a:rPr lang="en-US" dirty="0" err="1"/>
              <a:t>Donec</a:t>
            </a:r>
            <a:r>
              <a:rPr lang="en-US" dirty="0"/>
              <a:t> </a:t>
            </a:r>
            <a:r>
              <a:rPr lang="en-US" dirty="0" err="1"/>
              <a:t>leo</a:t>
            </a:r>
            <a:r>
              <a:rPr lang="en-US" dirty="0"/>
              <a:t> nisi, </a:t>
            </a:r>
            <a:r>
              <a:rPr lang="en-US" dirty="0" err="1"/>
              <a:t>fermentum</a:t>
            </a:r>
            <a:r>
              <a:rPr lang="en-US" dirty="0"/>
              <a:t> ac quam </a:t>
            </a:r>
            <a:r>
              <a:rPr lang="en-US" dirty="0" err="1"/>
              <a:t>ut</a:t>
            </a:r>
            <a:r>
              <a:rPr lang="en-US" dirty="0"/>
              <a:t>, </a:t>
            </a:r>
            <a:r>
              <a:rPr lang="en-US" dirty="0" err="1"/>
              <a:t>sagittis</a:t>
            </a:r>
            <a:r>
              <a:rPr lang="en-US" dirty="0"/>
              <a:t> </a:t>
            </a:r>
            <a:r>
              <a:rPr lang="en-US" dirty="0" err="1"/>
              <a:t>molestie</a:t>
            </a:r>
            <a:r>
              <a:rPr lang="en-US" dirty="0"/>
              <a:t> </a:t>
            </a:r>
            <a:r>
              <a:rPr lang="en-US" dirty="0" err="1"/>
              <a:t>nisl</a:t>
            </a:r>
            <a:r>
              <a:rPr lang="en-US" dirty="0"/>
              <a:t>. </a:t>
            </a:r>
            <a:r>
              <a:rPr lang="en-US" dirty="0" err="1"/>
              <a:t>Etiam</a:t>
            </a:r>
            <a:r>
              <a:rPr lang="en-US" dirty="0"/>
              <a:t> sit </a:t>
            </a:r>
            <a:r>
              <a:rPr lang="en-US" dirty="0" err="1"/>
              <a:t>amet</a:t>
            </a:r>
            <a:r>
              <a:rPr lang="en-US" dirty="0"/>
              <a:t> pharetra </a:t>
            </a:r>
            <a:endParaRPr lang="en-US" dirty="0"/>
          </a:p>
        </p:txBody>
      </p:sp>
      <p:sp>
        <p:nvSpPr>
          <p:cNvPr id="6" name="Rectangle 5"/>
          <p:cNvSpPr/>
          <p:nvPr/>
        </p:nvSpPr>
        <p:spPr>
          <a:xfrm>
            <a:off x="7094054" y="4094328"/>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err="1"/>
              <a:t>Phasellus</a:t>
            </a:r>
            <a:r>
              <a:rPr lang="en-US" dirty="0"/>
              <a:t> convallis </a:t>
            </a:r>
            <a:r>
              <a:rPr lang="en-US" dirty="0" err="1"/>
              <a:t>nibh</a:t>
            </a:r>
            <a:r>
              <a:rPr lang="en-US" dirty="0"/>
              <a:t> ac </a:t>
            </a:r>
            <a:r>
              <a:rPr lang="en-US" dirty="0" err="1"/>
              <a:t>metus</a:t>
            </a:r>
            <a:r>
              <a:rPr lang="en-US" dirty="0"/>
              <a:t> </a:t>
            </a:r>
            <a:r>
              <a:rPr lang="en-US" dirty="0" err="1"/>
              <a:t>fermentum</a:t>
            </a:r>
            <a:r>
              <a:rPr lang="en-US" dirty="0"/>
              <a:t> </a:t>
            </a:r>
            <a:r>
              <a:rPr lang="en-US" dirty="0" err="1"/>
              <a:t>pulvinar</a:t>
            </a:r>
            <a:r>
              <a:rPr lang="en-US" dirty="0"/>
              <a:t>. Integer </a:t>
            </a:r>
            <a:r>
              <a:rPr lang="en-US" dirty="0" err="1"/>
              <a:t>condimentum</a:t>
            </a:r>
            <a:r>
              <a:rPr lang="en-US" dirty="0"/>
              <a:t>, </a:t>
            </a:r>
            <a:r>
              <a:rPr lang="en-US" dirty="0" err="1"/>
              <a:t>lectus</a:t>
            </a:r>
            <a:r>
              <a:rPr lang="en-US" dirty="0"/>
              <a:t> id </a:t>
            </a:r>
            <a:r>
              <a:rPr lang="en-US" dirty="0" err="1"/>
              <a:t>imperdiet</a:t>
            </a:r>
            <a:r>
              <a:rPr lang="en-US" dirty="0"/>
              <a:t> </a:t>
            </a:r>
            <a:r>
              <a:rPr lang="en-US" dirty="0" err="1"/>
              <a:t>elementum</a:t>
            </a:r>
            <a:r>
              <a:rPr lang="en-US" dirty="0"/>
              <a:t>, </a:t>
            </a:r>
            <a:r>
              <a:rPr lang="en-US" dirty="0" err="1"/>
              <a:t>mauris</a:t>
            </a:r>
            <a:r>
              <a:rPr lang="en-US" dirty="0"/>
              <a:t> </a:t>
            </a:r>
            <a:r>
              <a:rPr lang="en-US" dirty="0" err="1"/>
              <a:t>risus</a:t>
            </a:r>
            <a:r>
              <a:rPr lang="en-US" dirty="0"/>
              <a:t> </a:t>
            </a:r>
            <a:r>
              <a:rPr lang="en-US" dirty="0" err="1"/>
              <a:t>scelerisque</a:t>
            </a:r>
            <a:r>
              <a:rPr lang="en-US" dirty="0"/>
              <a:t> </a:t>
            </a:r>
            <a:r>
              <a:rPr lang="en-US" dirty="0" err="1"/>
              <a:t>massa</a:t>
            </a:r>
            <a:r>
              <a:rPr lang="en-US" dirty="0"/>
              <a:t>, sit </a:t>
            </a:r>
            <a:r>
              <a:rPr lang="en-US" dirty="0" err="1"/>
              <a:t>amet</a:t>
            </a:r>
            <a:r>
              <a:rPr lang="en-US" dirty="0"/>
              <a:t> </a:t>
            </a:r>
            <a:r>
              <a:rPr lang="en-US" dirty="0" err="1"/>
              <a:t>vulputate</a:t>
            </a:r>
            <a:r>
              <a:rPr lang="en-US" dirty="0"/>
              <a:t> </a:t>
            </a:r>
            <a:r>
              <a:rPr lang="en-US" dirty="0" err="1"/>
              <a:t>orci</a:t>
            </a:r>
            <a:r>
              <a:rPr lang="en-US" dirty="0"/>
              <a:t> </a:t>
            </a:r>
            <a:r>
              <a:rPr lang="en-US" dirty="0" err="1"/>
              <a:t>felis</a:t>
            </a:r>
            <a:r>
              <a:rPr lang="en-US" dirty="0"/>
              <a:t> et </a:t>
            </a:r>
            <a:r>
              <a:rPr lang="en-US" dirty="0" err="1"/>
              <a:t>urna</a:t>
            </a:r>
            <a:r>
              <a:rPr lang="en-US" dirty="0"/>
              <a:t>. </a:t>
            </a:r>
            <a:r>
              <a:rPr lang="en-US" dirty="0" err="1"/>
              <a:t>Nullam</a:t>
            </a:r>
            <a:r>
              <a:rPr lang="en-US" dirty="0"/>
              <a:t> </a:t>
            </a:r>
            <a:r>
              <a:rPr lang="en-US" dirty="0" err="1"/>
              <a:t>ut</a:t>
            </a:r>
            <a:r>
              <a:rPr lang="en-US" dirty="0"/>
              <a:t> ipsum </a:t>
            </a:r>
            <a:r>
              <a:rPr lang="en-US" dirty="0" err="1" smtClean="0"/>
              <a:t>fermentum</a:t>
            </a:r>
            <a:r>
              <a:rPr lang="en-US" dirty="0"/>
              <a:t>.</a:t>
            </a:r>
          </a:p>
        </p:txBody>
      </p:sp>
      <p:sp>
        <p:nvSpPr>
          <p:cNvPr id="7" name="Rectangle 6"/>
          <p:cNvSpPr/>
          <p:nvPr/>
        </p:nvSpPr>
        <p:spPr>
          <a:xfrm>
            <a:off x="677332" y="1562668"/>
            <a:ext cx="2961564" cy="232012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smtClean="0">
                <a:latin typeface="Brush Script Std" panose="03060802040607070404" pitchFamily="66" charset="0"/>
              </a:rPr>
              <a:t>Amy’s</a:t>
            </a:r>
            <a:r>
              <a:rPr lang="en-US" sz="2400" dirty="0" smtClean="0"/>
              <a:t/>
            </a:r>
            <a:br>
              <a:rPr lang="en-US" sz="2400" dirty="0" smtClean="0"/>
            </a:br>
            <a:r>
              <a:rPr lang="en-US" sz="4800" dirty="0" smtClean="0"/>
              <a:t>How To</a:t>
            </a:r>
            <a:endParaRPr lang="en-US" sz="2400" dirty="0"/>
          </a:p>
        </p:txBody>
      </p:sp>
      <p:sp>
        <p:nvSpPr>
          <p:cNvPr id="8" name="Rectangle 7"/>
          <p:cNvSpPr/>
          <p:nvPr/>
        </p:nvSpPr>
        <p:spPr>
          <a:xfrm>
            <a:off x="3878868" y="1562668"/>
            <a:ext cx="6176749" cy="232012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9" name="Right Arrow 8"/>
          <p:cNvSpPr/>
          <p:nvPr/>
        </p:nvSpPr>
        <p:spPr>
          <a:xfrm>
            <a:off x="1869743" y="4732361"/>
            <a:ext cx="6537278" cy="955343"/>
          </a:xfrm>
          <a:prstGeom prst="rightArrow">
            <a:avLst>
              <a:gd name="adj1" fmla="val 642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CONTENT FLOW</a:t>
            </a:r>
            <a:endParaRPr lang="en-US" b="1" dirty="0"/>
          </a:p>
        </p:txBody>
      </p:sp>
    </p:spTree>
    <p:extLst>
      <p:ext uri="{BB962C8B-B14F-4D97-AF65-F5344CB8AC3E}">
        <p14:creationId xmlns:p14="http://schemas.microsoft.com/office/powerpoint/2010/main" val="36487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2" presetClass="entr" presetSubtype="8" fill="hold" grpId="0" nodeType="after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Exclusions Example 1</a:t>
            </a:r>
            <a:endParaRPr lang="en-US" dirty="0"/>
          </a:p>
        </p:txBody>
      </p:sp>
      <p:pic>
        <p:nvPicPr>
          <p:cNvPr id="4" name="Content Placeholder 3"/>
          <p:cNvPicPr>
            <a:picLocks noGrp="1" noChangeAspect="1"/>
          </p:cNvPicPr>
          <p:nvPr>
            <p:ph idx="1"/>
          </p:nvPr>
        </p:nvPicPr>
        <p:blipFill>
          <a:blip r:embed="rId2"/>
          <a:stretch>
            <a:fillRect/>
          </a:stretch>
        </p:blipFill>
        <p:spPr>
          <a:xfrm>
            <a:off x="1203241" y="1745376"/>
            <a:ext cx="7544853" cy="4029637"/>
          </a:xfrm>
          <a:prstGeom prst="rect">
            <a:avLst/>
          </a:prstGeom>
        </p:spPr>
      </p:pic>
    </p:spTree>
    <p:extLst>
      <p:ext uri="{BB962C8B-B14F-4D97-AF65-F5344CB8AC3E}">
        <p14:creationId xmlns:p14="http://schemas.microsoft.com/office/powerpoint/2010/main" val="42016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Exclusions Properties</a:t>
            </a:r>
            <a:endParaRPr lang="en-US" dirty="0"/>
          </a:p>
        </p:txBody>
      </p:sp>
      <p:sp>
        <p:nvSpPr>
          <p:cNvPr id="3" name="Content Placeholder 2"/>
          <p:cNvSpPr>
            <a:spLocks noGrp="1"/>
          </p:cNvSpPr>
          <p:nvPr>
            <p:ph idx="1"/>
          </p:nvPr>
        </p:nvSpPr>
        <p:spPr>
          <a:xfrm>
            <a:off x="677333" y="1228299"/>
            <a:ext cx="8480315" cy="5308979"/>
          </a:xfrm>
        </p:spPr>
        <p:txBody>
          <a:bodyPr>
            <a:normAutofit lnSpcReduction="10000"/>
          </a:bodyPr>
          <a:lstStyle/>
          <a:p>
            <a:r>
              <a:rPr lang="en-US" sz="2800" b="1" dirty="0" err="1" smtClean="0">
                <a:latin typeface="Letter Gothic Std" panose="020B0409020202030304" pitchFamily="49" charset="0"/>
              </a:rPr>
              <a:t>wrap-flow:both</a:t>
            </a:r>
            <a:r>
              <a:rPr lang="en-US" sz="3200" dirty="0" smtClean="0"/>
              <a:t> </a:t>
            </a:r>
            <a:r>
              <a:rPr lang="en-US" sz="3200" dirty="0"/>
              <a:t>displays content on all sides of the exclusion </a:t>
            </a:r>
          </a:p>
          <a:p>
            <a:r>
              <a:rPr lang="en-US" sz="2800" b="1" dirty="0" err="1" smtClean="0">
                <a:latin typeface="Letter Gothic Std" panose="020B0409020202030304" pitchFamily="49" charset="0"/>
              </a:rPr>
              <a:t>wrap-flow:clear</a:t>
            </a:r>
            <a:r>
              <a:rPr lang="en-US" sz="3200" dirty="0" smtClean="0"/>
              <a:t> </a:t>
            </a:r>
            <a:r>
              <a:rPr lang="en-US" sz="3200" dirty="0"/>
              <a:t>displays content above and below the exclusion but leaves the sides blank </a:t>
            </a:r>
          </a:p>
          <a:p>
            <a:r>
              <a:rPr lang="en-US" sz="2800" b="1" dirty="0" smtClean="0">
                <a:latin typeface="Letter Gothic Std" panose="020B0409020202030304" pitchFamily="49" charset="0"/>
              </a:rPr>
              <a:t>shape-inside</a:t>
            </a:r>
            <a:r>
              <a:rPr lang="en-US" sz="3200" dirty="0" smtClean="0"/>
              <a:t> </a:t>
            </a:r>
            <a:r>
              <a:rPr lang="en-US" sz="3200" dirty="0"/>
              <a:t>and </a:t>
            </a:r>
            <a:r>
              <a:rPr lang="en-US" sz="2800" b="1" dirty="0">
                <a:latin typeface="Letter Gothic Std" panose="020B0409020202030304" pitchFamily="49" charset="0"/>
              </a:rPr>
              <a:t>shape-outside</a:t>
            </a:r>
            <a:r>
              <a:rPr lang="en-US" sz="3200" dirty="0"/>
              <a:t> define the content and the general shape of an exclusion, respectively </a:t>
            </a:r>
          </a:p>
          <a:p>
            <a:r>
              <a:rPr lang="en-US" sz="2800" b="1" dirty="0" smtClean="0">
                <a:latin typeface="Letter Gothic Std" panose="020B0409020202030304" pitchFamily="49" charset="0"/>
              </a:rPr>
              <a:t>-</a:t>
            </a:r>
            <a:r>
              <a:rPr lang="en-US" sz="2800" b="1" dirty="0" err="1">
                <a:latin typeface="Letter Gothic Std" panose="020B0409020202030304" pitchFamily="49" charset="0"/>
              </a:rPr>
              <a:t>ms</a:t>
            </a:r>
            <a:r>
              <a:rPr lang="en-US" sz="2800" b="1" dirty="0">
                <a:latin typeface="Letter Gothic Std" panose="020B0409020202030304" pitchFamily="49" charset="0"/>
              </a:rPr>
              <a:t>-</a:t>
            </a:r>
            <a:r>
              <a:rPr lang="en-US" sz="3200" dirty="0"/>
              <a:t> vendor prefix required for Internet Explorer 10; Exclusions not supported in Internet Explorer 9</a:t>
            </a:r>
            <a:endParaRPr lang="en-US" sz="3200" dirty="0"/>
          </a:p>
        </p:txBody>
      </p:sp>
    </p:spTree>
    <p:extLst>
      <p:ext uri="{BB962C8B-B14F-4D97-AF65-F5344CB8AC3E}">
        <p14:creationId xmlns:p14="http://schemas.microsoft.com/office/powerpoint/2010/main" val="358651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Exclusions Example 2</a:t>
            </a:r>
            <a:endParaRPr lang="en-US" dirty="0"/>
          </a:p>
        </p:txBody>
      </p:sp>
      <p:pic>
        <p:nvPicPr>
          <p:cNvPr id="4" name="Content Placeholder 3"/>
          <p:cNvPicPr>
            <a:picLocks noGrp="1" noChangeAspect="1"/>
          </p:cNvPicPr>
          <p:nvPr>
            <p:ph idx="1"/>
          </p:nvPr>
        </p:nvPicPr>
        <p:blipFill>
          <a:blip r:embed="rId2"/>
          <a:stretch>
            <a:fillRect/>
          </a:stretch>
        </p:blipFill>
        <p:spPr>
          <a:xfrm>
            <a:off x="2474572" y="1887259"/>
            <a:ext cx="4887007" cy="3991532"/>
          </a:xfrm>
          <a:prstGeom prst="rect">
            <a:avLst/>
          </a:prstGeom>
        </p:spPr>
      </p:pic>
    </p:spTree>
    <p:extLst>
      <p:ext uri="{BB962C8B-B14F-4D97-AF65-F5344CB8AC3E}">
        <p14:creationId xmlns:p14="http://schemas.microsoft.com/office/powerpoint/2010/main" val="38296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677333" y="1228299"/>
            <a:ext cx="8480315" cy="5308979"/>
          </a:xfrm>
        </p:spPr>
        <p:txBody>
          <a:bodyPr>
            <a:normAutofit lnSpcReduction="10000"/>
          </a:bodyPr>
          <a:lstStyle/>
          <a:p>
            <a:r>
              <a:rPr lang="en-US" sz="3200" dirty="0" smtClean="0"/>
              <a:t>General </a:t>
            </a:r>
            <a:r>
              <a:rPr lang="en-US" sz="3200" dirty="0"/>
              <a:t>Web layout with columns </a:t>
            </a:r>
          </a:p>
          <a:p>
            <a:r>
              <a:rPr lang="en-US" sz="3200" dirty="0" smtClean="0"/>
              <a:t>CSS </a:t>
            </a:r>
            <a:r>
              <a:rPr lang="en-US" sz="3200" dirty="0"/>
              <a:t>Regions </a:t>
            </a:r>
            <a:endParaRPr lang="en-US" sz="3200" dirty="0" smtClean="0"/>
          </a:p>
          <a:p>
            <a:pPr lvl="1"/>
            <a:r>
              <a:rPr lang="en-US" sz="3000" dirty="0" smtClean="0"/>
              <a:t>Content </a:t>
            </a:r>
            <a:r>
              <a:rPr lang="en-US" sz="3000" dirty="0"/>
              <a:t>flow with CSS Regions </a:t>
            </a:r>
            <a:endParaRPr lang="en-US" sz="3000" dirty="0" smtClean="0"/>
          </a:p>
          <a:p>
            <a:pPr lvl="1"/>
            <a:r>
              <a:rPr lang="en-US" sz="3000" dirty="0" smtClean="0"/>
              <a:t>Overflowing </a:t>
            </a:r>
            <a:r>
              <a:rPr lang="en-US" sz="3000" dirty="0"/>
              <a:t>text </a:t>
            </a:r>
          </a:p>
          <a:p>
            <a:r>
              <a:rPr lang="en-US" sz="3200" dirty="0" smtClean="0"/>
              <a:t>Microsoft </a:t>
            </a:r>
            <a:r>
              <a:rPr lang="en-US" sz="3200" dirty="0"/>
              <a:t>implementation of CSS Regions </a:t>
            </a:r>
          </a:p>
          <a:p>
            <a:r>
              <a:rPr lang="en-US" sz="3200" dirty="0" smtClean="0"/>
              <a:t>Multi-column </a:t>
            </a:r>
            <a:r>
              <a:rPr lang="en-US" sz="3200" dirty="0"/>
              <a:t>layout </a:t>
            </a:r>
          </a:p>
          <a:p>
            <a:r>
              <a:rPr lang="en-US" sz="3200" dirty="0" smtClean="0"/>
              <a:t>Hyphenation </a:t>
            </a:r>
            <a:endParaRPr lang="en-US" sz="3200" dirty="0"/>
          </a:p>
          <a:p>
            <a:pPr lvl="1"/>
            <a:r>
              <a:rPr lang="en-US" sz="3000" dirty="0" smtClean="0"/>
              <a:t>Microsoft-specific </a:t>
            </a:r>
            <a:r>
              <a:rPr lang="en-US" sz="3000" dirty="0"/>
              <a:t>hyphenation properties </a:t>
            </a:r>
          </a:p>
          <a:p>
            <a:r>
              <a:rPr lang="en-US" sz="3200" dirty="0" smtClean="0"/>
              <a:t>CSS </a:t>
            </a:r>
            <a:r>
              <a:rPr lang="en-US" sz="3200" dirty="0"/>
              <a:t>Exclusions</a:t>
            </a:r>
            <a:endParaRPr lang="en-US" sz="3200" dirty="0"/>
          </a:p>
        </p:txBody>
      </p:sp>
    </p:spTree>
    <p:extLst>
      <p:ext uri="{BB962C8B-B14F-4D97-AF65-F5344CB8AC3E}">
        <p14:creationId xmlns:p14="http://schemas.microsoft.com/office/powerpoint/2010/main" val="208245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smtClean="0"/>
              <a:t>_________</a:t>
            </a:r>
            <a:r>
              <a:rPr lang="en-US" sz="3600" dirty="0"/>
              <a:t>_</a:t>
            </a:r>
            <a:r>
              <a:rPr lang="en-US" sz="3600" dirty="0" smtClean="0"/>
              <a:t>_ </a:t>
            </a:r>
            <a:r>
              <a:rPr lang="en-US" sz="3600" dirty="0"/>
              <a:t>are defined areas of an HTML document where content can flow. They’re used instead of multiple columns in more complex layouts.</a:t>
            </a:r>
            <a:endParaRPr lang="en-US" sz="3600" dirty="0"/>
          </a:p>
        </p:txBody>
      </p:sp>
      <p:sp>
        <p:nvSpPr>
          <p:cNvPr id="4" name="TextBox 3"/>
          <p:cNvSpPr txBox="1"/>
          <p:nvPr/>
        </p:nvSpPr>
        <p:spPr>
          <a:xfrm>
            <a:off x="677332" y="2708035"/>
            <a:ext cx="2796776" cy="646331"/>
          </a:xfrm>
          <a:prstGeom prst="rect">
            <a:avLst/>
          </a:prstGeom>
          <a:noFill/>
        </p:spPr>
        <p:txBody>
          <a:bodyPr wrap="square" rtlCol="0">
            <a:spAutoFit/>
          </a:bodyPr>
          <a:lstStyle/>
          <a:p>
            <a:r>
              <a:rPr lang="en-US" sz="3600" dirty="0"/>
              <a:t>CSS Regions</a:t>
            </a:r>
            <a:endParaRPr lang="en-US" dirty="0"/>
          </a:p>
        </p:txBody>
      </p:sp>
      <p:sp>
        <p:nvSpPr>
          <p:cNvPr id="5" name="Rectangle 4"/>
          <p:cNvSpPr/>
          <p:nvPr/>
        </p:nvSpPr>
        <p:spPr>
          <a:xfrm>
            <a:off x="560978" y="2666765"/>
            <a:ext cx="2786926" cy="606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6051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CSS3 properties for </a:t>
            </a:r>
            <a:r>
              <a:rPr lang="en-US" sz="3600" dirty="0" smtClean="0"/>
              <a:t>_______________</a:t>
            </a:r>
            <a:r>
              <a:rPr lang="en-US" sz="3600" dirty="0"/>
              <a:t>_</a:t>
            </a:r>
            <a:r>
              <a:rPr lang="en-US" sz="3600" dirty="0" smtClean="0"/>
              <a:t>_ </a:t>
            </a:r>
            <a:r>
              <a:rPr lang="en-US" sz="3600" dirty="0"/>
              <a:t>let you create columns by dividing text across multiple columns, specify the amount of space that appears between columns (the gap), make vertical lines (rules) appear between columns, and define where columns break.</a:t>
            </a:r>
            <a:endParaRPr lang="en-US" sz="3600" dirty="0"/>
          </a:p>
        </p:txBody>
      </p:sp>
      <p:sp>
        <p:nvSpPr>
          <p:cNvPr id="4" name="TextBox 3"/>
          <p:cNvSpPr txBox="1"/>
          <p:nvPr/>
        </p:nvSpPr>
        <p:spPr>
          <a:xfrm>
            <a:off x="4497017" y="1880189"/>
            <a:ext cx="4079643" cy="646331"/>
          </a:xfrm>
          <a:prstGeom prst="rect">
            <a:avLst/>
          </a:prstGeom>
          <a:noFill/>
        </p:spPr>
        <p:txBody>
          <a:bodyPr wrap="square" rtlCol="0">
            <a:spAutoFit/>
          </a:bodyPr>
          <a:lstStyle/>
          <a:p>
            <a:r>
              <a:rPr lang="en-US" sz="3600" dirty="0"/>
              <a:t>multi-column layout</a:t>
            </a:r>
            <a:endParaRPr lang="en-US" dirty="0"/>
          </a:p>
        </p:txBody>
      </p:sp>
      <p:sp>
        <p:nvSpPr>
          <p:cNvPr id="5" name="Rectangle 4"/>
          <p:cNvSpPr/>
          <p:nvPr/>
        </p:nvSpPr>
        <p:spPr>
          <a:xfrm>
            <a:off x="4565252" y="1959453"/>
            <a:ext cx="4011408" cy="493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84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694199"/>
          </a:xfrm>
        </p:spPr>
        <p:txBody>
          <a:bodyPr anchor="ctr">
            <a:normAutofit/>
          </a:bodyPr>
          <a:lstStyle/>
          <a:p>
            <a:pPr marL="0" indent="0">
              <a:buNone/>
            </a:pPr>
            <a:r>
              <a:rPr lang="en-US" sz="3600" dirty="0"/>
              <a:t>A </a:t>
            </a:r>
            <a:r>
              <a:rPr lang="en-US" sz="3600" dirty="0" smtClean="0"/>
              <a:t>______________ </a:t>
            </a:r>
            <a:r>
              <a:rPr lang="en-US" sz="3600" dirty="0"/>
              <a:t>may be one or more blocks of text in the same or a separate HTML document that holds the content you want to flow through a CSS Regions layout.</a:t>
            </a:r>
            <a:endParaRPr lang="en-US" sz="3600" dirty="0"/>
          </a:p>
        </p:txBody>
      </p:sp>
      <p:sp>
        <p:nvSpPr>
          <p:cNvPr id="4" name="TextBox 3"/>
          <p:cNvSpPr txBox="1"/>
          <p:nvPr/>
        </p:nvSpPr>
        <p:spPr>
          <a:xfrm>
            <a:off x="1192471" y="2205238"/>
            <a:ext cx="3374411" cy="646331"/>
          </a:xfrm>
          <a:prstGeom prst="rect">
            <a:avLst/>
          </a:prstGeom>
          <a:noFill/>
        </p:spPr>
        <p:txBody>
          <a:bodyPr wrap="square" rtlCol="0">
            <a:spAutoFit/>
          </a:bodyPr>
          <a:lstStyle/>
          <a:p>
            <a:r>
              <a:rPr lang="en-US" sz="3600" dirty="0"/>
              <a:t>content source</a:t>
            </a:r>
            <a:endParaRPr lang="en-US" dirty="0"/>
          </a:p>
        </p:txBody>
      </p:sp>
      <p:sp>
        <p:nvSpPr>
          <p:cNvPr id="5" name="Rectangle 4"/>
          <p:cNvSpPr/>
          <p:nvPr/>
        </p:nvSpPr>
        <p:spPr>
          <a:xfrm>
            <a:off x="1192469" y="2259830"/>
            <a:ext cx="3092927" cy="423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476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smtClean="0"/>
              <a:t>____________</a:t>
            </a:r>
            <a:r>
              <a:rPr lang="en-US" sz="3600" dirty="0"/>
              <a:t>__</a:t>
            </a:r>
            <a:r>
              <a:rPr lang="en-US" sz="3600" dirty="0" smtClean="0"/>
              <a:t>__ </a:t>
            </a:r>
            <a:r>
              <a:rPr lang="en-US" sz="3600" dirty="0"/>
              <a:t>are the part of CSS Regions into which content is flowed.</a:t>
            </a:r>
            <a:endParaRPr lang="en-US" sz="3600" dirty="0"/>
          </a:p>
        </p:txBody>
      </p:sp>
      <p:sp>
        <p:nvSpPr>
          <p:cNvPr id="4" name="TextBox 3"/>
          <p:cNvSpPr txBox="1"/>
          <p:nvPr/>
        </p:nvSpPr>
        <p:spPr>
          <a:xfrm>
            <a:off x="677332" y="2820789"/>
            <a:ext cx="3972985" cy="646331"/>
          </a:xfrm>
          <a:prstGeom prst="rect">
            <a:avLst/>
          </a:prstGeom>
          <a:noFill/>
        </p:spPr>
        <p:txBody>
          <a:bodyPr wrap="square" rtlCol="0">
            <a:spAutoFit/>
          </a:bodyPr>
          <a:lstStyle/>
          <a:p>
            <a:r>
              <a:rPr lang="en-US" sz="3600" dirty="0"/>
              <a:t>Content containers</a:t>
            </a:r>
            <a:endParaRPr lang="en-US" dirty="0"/>
          </a:p>
        </p:txBody>
      </p:sp>
      <p:sp>
        <p:nvSpPr>
          <p:cNvPr id="5" name="Rectangle 4"/>
          <p:cNvSpPr/>
          <p:nvPr/>
        </p:nvSpPr>
        <p:spPr>
          <a:xfrm>
            <a:off x="699365" y="2871023"/>
            <a:ext cx="3802297" cy="489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34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smtClean="0"/>
              <a:t>_________</a:t>
            </a:r>
            <a:r>
              <a:rPr lang="en-US" sz="3600" dirty="0"/>
              <a:t>__</a:t>
            </a:r>
            <a:r>
              <a:rPr lang="en-US" sz="3600" dirty="0" smtClean="0"/>
              <a:t>___ </a:t>
            </a:r>
            <a:r>
              <a:rPr lang="en-US" sz="3600" dirty="0"/>
              <a:t>is the process of connecting two words with a hyphen mark (-) or breaking words between syllables at the end of a line.</a:t>
            </a:r>
            <a:endParaRPr lang="en-US" sz="3600" dirty="0"/>
          </a:p>
        </p:txBody>
      </p:sp>
      <p:sp>
        <p:nvSpPr>
          <p:cNvPr id="4" name="TextBox 3"/>
          <p:cNvSpPr txBox="1"/>
          <p:nvPr/>
        </p:nvSpPr>
        <p:spPr>
          <a:xfrm>
            <a:off x="1033608" y="2232349"/>
            <a:ext cx="2792806" cy="646331"/>
          </a:xfrm>
          <a:prstGeom prst="rect">
            <a:avLst/>
          </a:prstGeom>
          <a:noFill/>
        </p:spPr>
        <p:txBody>
          <a:bodyPr wrap="square" rtlCol="0">
            <a:spAutoFit/>
          </a:bodyPr>
          <a:lstStyle/>
          <a:p>
            <a:r>
              <a:rPr lang="en-US" sz="3600" dirty="0"/>
              <a:t>Hyphenation</a:t>
            </a:r>
            <a:endParaRPr lang="en-US" dirty="0"/>
          </a:p>
        </p:txBody>
      </p:sp>
      <p:sp>
        <p:nvSpPr>
          <p:cNvPr id="5" name="Rectangle 4"/>
          <p:cNvSpPr/>
          <p:nvPr/>
        </p:nvSpPr>
        <p:spPr>
          <a:xfrm>
            <a:off x="805204" y="2344893"/>
            <a:ext cx="3021209" cy="470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45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A </a:t>
            </a:r>
            <a:r>
              <a:rPr lang="en-US" sz="3600" dirty="0" smtClean="0"/>
              <a:t>__________</a:t>
            </a:r>
            <a:r>
              <a:rPr lang="en-US" sz="3600" dirty="0"/>
              <a:t>__</a:t>
            </a:r>
            <a:r>
              <a:rPr lang="en-US" sz="3600" dirty="0" smtClean="0"/>
              <a:t>__ </a:t>
            </a:r>
            <a:r>
              <a:rPr lang="en-US" sz="3600" dirty="0"/>
              <a:t>is a positioned float that enables you to position images, text, and boxes anywhere in an HTML document and then wrap text completely around these elements.</a:t>
            </a:r>
            <a:endParaRPr lang="en-US" sz="3600" dirty="0"/>
          </a:p>
        </p:txBody>
      </p:sp>
      <p:sp>
        <p:nvSpPr>
          <p:cNvPr id="4" name="TextBox 3"/>
          <p:cNvSpPr txBox="1"/>
          <p:nvPr/>
        </p:nvSpPr>
        <p:spPr>
          <a:xfrm>
            <a:off x="1393908" y="2022902"/>
            <a:ext cx="2918784" cy="646331"/>
          </a:xfrm>
          <a:prstGeom prst="rect">
            <a:avLst/>
          </a:prstGeom>
          <a:noFill/>
        </p:spPr>
        <p:txBody>
          <a:bodyPr wrap="square" rtlCol="0">
            <a:spAutoFit/>
          </a:bodyPr>
          <a:lstStyle/>
          <a:p>
            <a:r>
              <a:rPr lang="en-US" sz="3600" dirty="0"/>
              <a:t>CSS Exclusion</a:t>
            </a:r>
            <a:endParaRPr lang="en-US" dirty="0"/>
          </a:p>
        </p:txBody>
      </p:sp>
      <p:sp>
        <p:nvSpPr>
          <p:cNvPr id="5" name="Rectangle 4"/>
          <p:cNvSpPr/>
          <p:nvPr/>
        </p:nvSpPr>
        <p:spPr>
          <a:xfrm>
            <a:off x="1393906" y="2063846"/>
            <a:ext cx="2918785" cy="465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85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Regions </a:t>
            </a:r>
            <a:endParaRPr lang="en-US" dirty="0"/>
          </a:p>
        </p:txBody>
      </p:sp>
      <p:sp>
        <p:nvSpPr>
          <p:cNvPr id="3" name="Content Placeholder 2"/>
          <p:cNvSpPr>
            <a:spLocks noGrp="1"/>
          </p:cNvSpPr>
          <p:nvPr>
            <p:ph idx="1"/>
          </p:nvPr>
        </p:nvSpPr>
        <p:spPr>
          <a:xfrm>
            <a:off x="677334" y="1323833"/>
            <a:ext cx="8596668" cy="4717529"/>
          </a:xfrm>
        </p:spPr>
        <p:txBody>
          <a:bodyPr>
            <a:normAutofit/>
          </a:bodyPr>
          <a:lstStyle/>
          <a:p>
            <a:r>
              <a:rPr lang="en-US" sz="3200" dirty="0" smtClean="0"/>
              <a:t>Feature </a:t>
            </a:r>
            <a:r>
              <a:rPr lang="en-US" sz="3200" dirty="0"/>
              <a:t>allows developers to dynamically flow content across multiple boxes, or containers, in HTML documents with fluid layouts </a:t>
            </a:r>
          </a:p>
          <a:p>
            <a:r>
              <a:rPr lang="en-US" sz="3200" dirty="0" smtClean="0"/>
              <a:t>Content </a:t>
            </a:r>
            <a:r>
              <a:rPr lang="en-US" sz="3200" dirty="0"/>
              <a:t>adjusts and displays properly whether viewed on large or small</a:t>
            </a:r>
          </a:p>
        </p:txBody>
      </p:sp>
    </p:spTree>
    <p:extLst>
      <p:ext uri="{BB962C8B-B14F-4D97-AF65-F5344CB8AC3E}">
        <p14:creationId xmlns:p14="http://schemas.microsoft.com/office/powerpoint/2010/main" val="108148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The </a:t>
            </a:r>
            <a:r>
              <a:rPr lang="en-US" sz="3600" dirty="0" smtClean="0"/>
              <a:t>_____</a:t>
            </a:r>
            <a:r>
              <a:rPr lang="en-US" sz="3600" dirty="0"/>
              <a:t>__</a:t>
            </a:r>
            <a:r>
              <a:rPr lang="en-US" sz="3600" dirty="0" smtClean="0"/>
              <a:t>___ </a:t>
            </a:r>
            <a:r>
              <a:rPr lang="en-US" sz="3600" dirty="0"/>
              <a:t>CSS property creates a content container for CSS Regions.</a:t>
            </a:r>
            <a:endParaRPr lang="en-US" sz="3600" dirty="0"/>
          </a:p>
        </p:txBody>
      </p:sp>
      <p:sp>
        <p:nvSpPr>
          <p:cNvPr id="4" name="TextBox 3"/>
          <p:cNvSpPr txBox="1"/>
          <p:nvPr/>
        </p:nvSpPr>
        <p:spPr>
          <a:xfrm>
            <a:off x="1692330" y="2874348"/>
            <a:ext cx="2197294" cy="646331"/>
          </a:xfrm>
          <a:prstGeom prst="rect">
            <a:avLst/>
          </a:prstGeom>
          <a:noFill/>
        </p:spPr>
        <p:txBody>
          <a:bodyPr wrap="square" rtlCol="0">
            <a:spAutoFit/>
          </a:bodyPr>
          <a:lstStyle/>
          <a:p>
            <a:r>
              <a:rPr lang="en-US" sz="3600" dirty="0"/>
              <a:t>flow-from</a:t>
            </a:r>
            <a:endParaRPr lang="en-US" dirty="0"/>
          </a:p>
        </p:txBody>
      </p:sp>
      <p:sp>
        <p:nvSpPr>
          <p:cNvPr id="5" name="Rectangle 4"/>
          <p:cNvSpPr/>
          <p:nvPr/>
        </p:nvSpPr>
        <p:spPr>
          <a:xfrm>
            <a:off x="1616918" y="2751521"/>
            <a:ext cx="2177160" cy="612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32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The </a:t>
            </a:r>
            <a:r>
              <a:rPr lang="en-US" sz="3600" dirty="0" smtClean="0"/>
              <a:t>_____</a:t>
            </a:r>
            <a:r>
              <a:rPr lang="en-US" sz="3600" dirty="0"/>
              <a:t>__</a:t>
            </a:r>
            <a:r>
              <a:rPr lang="en-US" sz="3600" dirty="0" smtClean="0"/>
              <a:t>___ </a:t>
            </a:r>
            <a:r>
              <a:rPr lang="en-US" sz="3600" dirty="0"/>
              <a:t>CSS property identifies the content source for CSS Regions.</a:t>
            </a:r>
            <a:endParaRPr lang="en-US" sz="3600" dirty="0"/>
          </a:p>
        </p:txBody>
      </p:sp>
      <p:sp>
        <p:nvSpPr>
          <p:cNvPr id="4" name="TextBox 3"/>
          <p:cNvSpPr txBox="1"/>
          <p:nvPr/>
        </p:nvSpPr>
        <p:spPr>
          <a:xfrm>
            <a:off x="1705235" y="2871262"/>
            <a:ext cx="2129786" cy="646331"/>
          </a:xfrm>
          <a:prstGeom prst="rect">
            <a:avLst/>
          </a:prstGeom>
          <a:noFill/>
        </p:spPr>
        <p:txBody>
          <a:bodyPr wrap="square" rtlCol="0">
            <a:spAutoFit/>
          </a:bodyPr>
          <a:lstStyle/>
          <a:p>
            <a:r>
              <a:rPr lang="en-US" sz="3600" dirty="0"/>
              <a:t>flow-into</a:t>
            </a:r>
            <a:endParaRPr lang="en-US" dirty="0"/>
          </a:p>
        </p:txBody>
      </p:sp>
      <p:sp>
        <p:nvSpPr>
          <p:cNvPr id="5" name="Rectangle 4"/>
          <p:cNvSpPr/>
          <p:nvPr/>
        </p:nvSpPr>
        <p:spPr>
          <a:xfrm>
            <a:off x="1623347" y="2778992"/>
            <a:ext cx="2211674" cy="578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60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A(n) </a:t>
            </a:r>
            <a:r>
              <a:rPr lang="en-US" sz="3600" dirty="0" smtClean="0"/>
              <a:t>___</a:t>
            </a:r>
            <a:r>
              <a:rPr lang="en-US" sz="3600" dirty="0"/>
              <a:t>__</a:t>
            </a:r>
            <a:r>
              <a:rPr lang="en-US" sz="3600" dirty="0" smtClean="0"/>
              <a:t>___ </a:t>
            </a:r>
            <a:r>
              <a:rPr lang="en-US" sz="3600" dirty="0"/>
              <a:t>is a mini HTML document embedded in an HTML document.</a:t>
            </a:r>
            <a:endParaRPr lang="en-US" sz="3600" dirty="0"/>
          </a:p>
        </p:txBody>
      </p:sp>
      <p:sp>
        <p:nvSpPr>
          <p:cNvPr id="4" name="TextBox 3"/>
          <p:cNvSpPr txBox="1"/>
          <p:nvPr/>
        </p:nvSpPr>
        <p:spPr>
          <a:xfrm>
            <a:off x="1891781" y="2875382"/>
            <a:ext cx="1479215" cy="646331"/>
          </a:xfrm>
          <a:prstGeom prst="rect">
            <a:avLst/>
          </a:prstGeom>
          <a:noFill/>
        </p:spPr>
        <p:txBody>
          <a:bodyPr wrap="square" rtlCol="0">
            <a:spAutoFit/>
          </a:bodyPr>
          <a:lstStyle/>
          <a:p>
            <a:r>
              <a:rPr lang="en-US" sz="3600" dirty="0"/>
              <a:t>iframe</a:t>
            </a:r>
            <a:endParaRPr lang="en-US" dirty="0"/>
          </a:p>
        </p:txBody>
      </p:sp>
      <p:sp>
        <p:nvSpPr>
          <p:cNvPr id="5" name="Rectangle 4"/>
          <p:cNvSpPr/>
          <p:nvPr/>
        </p:nvSpPr>
        <p:spPr>
          <a:xfrm>
            <a:off x="1891780" y="2902678"/>
            <a:ext cx="1479216" cy="46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43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The value of the flow-into property is called a </a:t>
            </a:r>
            <a:r>
              <a:rPr lang="en-US" sz="3600" dirty="0" smtClean="0"/>
              <a:t>_____</a:t>
            </a:r>
            <a:r>
              <a:rPr lang="en-US" sz="3600" dirty="0"/>
              <a:t>__</a:t>
            </a:r>
            <a:r>
              <a:rPr lang="en-US" sz="3600" dirty="0" smtClean="0"/>
              <a:t>___.</a:t>
            </a:r>
            <a:endParaRPr lang="en-US" sz="3600" dirty="0"/>
          </a:p>
        </p:txBody>
      </p:sp>
      <p:sp>
        <p:nvSpPr>
          <p:cNvPr id="4" name="TextBox 3"/>
          <p:cNvSpPr txBox="1"/>
          <p:nvPr/>
        </p:nvSpPr>
        <p:spPr>
          <a:xfrm>
            <a:off x="2194148" y="3427025"/>
            <a:ext cx="2723342" cy="646331"/>
          </a:xfrm>
          <a:prstGeom prst="rect">
            <a:avLst/>
          </a:prstGeom>
          <a:noFill/>
        </p:spPr>
        <p:txBody>
          <a:bodyPr wrap="square" rtlCol="0">
            <a:spAutoFit/>
          </a:bodyPr>
          <a:lstStyle/>
          <a:p>
            <a:r>
              <a:rPr lang="en-US" sz="3600" dirty="0"/>
              <a:t>named flow</a:t>
            </a:r>
            <a:endParaRPr lang="en-US" sz="3600" dirty="0"/>
          </a:p>
        </p:txBody>
      </p:sp>
      <p:sp>
        <p:nvSpPr>
          <p:cNvPr id="7" name="Rectangle 6"/>
          <p:cNvSpPr/>
          <p:nvPr/>
        </p:nvSpPr>
        <p:spPr>
          <a:xfrm>
            <a:off x="2303329" y="3451376"/>
            <a:ext cx="2268671" cy="46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14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lnSpcReduction="10000"/>
          </a:bodyPr>
          <a:lstStyle/>
          <a:p>
            <a:pPr marL="0" indent="0">
              <a:buNone/>
            </a:pPr>
            <a:r>
              <a:rPr lang="en-US" sz="3600" dirty="0"/>
              <a:t>You are creating a CSS Regions content source named “main.” Which of the following is the correct syntax? </a:t>
            </a:r>
          </a:p>
          <a:p>
            <a:pPr marL="0" indent="0">
              <a:buNone/>
            </a:pPr>
            <a:r>
              <a:rPr lang="en-US" sz="3600" dirty="0"/>
              <a:t>a. flow-from: main </a:t>
            </a:r>
          </a:p>
          <a:p>
            <a:pPr marL="0" indent="0">
              <a:buNone/>
            </a:pPr>
            <a:r>
              <a:rPr lang="en-US" sz="3600" dirty="0"/>
              <a:t>b. flow-into: main </a:t>
            </a:r>
          </a:p>
          <a:p>
            <a:pPr marL="0" indent="0">
              <a:buNone/>
            </a:pPr>
            <a:r>
              <a:rPr lang="en-US" sz="3600" dirty="0"/>
              <a:t>c. main: flow-into </a:t>
            </a:r>
          </a:p>
          <a:p>
            <a:pPr marL="0" indent="0">
              <a:buNone/>
            </a:pPr>
            <a:r>
              <a:rPr lang="en-US" sz="3600" dirty="0"/>
              <a:t>d. main: flow-from</a:t>
            </a:r>
            <a:endParaRPr lang="en-US" sz="3600" dirty="0"/>
          </a:p>
        </p:txBody>
      </p:sp>
      <p:sp>
        <p:nvSpPr>
          <p:cNvPr id="5" name="Rounded Rectangle 4"/>
          <p:cNvSpPr/>
          <p:nvPr/>
        </p:nvSpPr>
        <p:spPr>
          <a:xfrm>
            <a:off x="595444" y="3545203"/>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62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170052" cy="4367283"/>
          </a:xfrm>
        </p:spPr>
        <p:txBody>
          <a:bodyPr anchor="ctr">
            <a:normAutofit fontScale="92500" lnSpcReduction="10000"/>
          </a:bodyPr>
          <a:lstStyle/>
          <a:p>
            <a:pPr marL="0" indent="0">
              <a:buNone/>
            </a:pPr>
            <a:r>
              <a:rPr lang="en-US" sz="3600" dirty="0"/>
              <a:t>You are creating a CSS Regions content container to be associated with a content source named “main.” Which of the following is the correct syntax? </a:t>
            </a:r>
          </a:p>
          <a:p>
            <a:pPr marL="0" indent="0">
              <a:buNone/>
            </a:pPr>
            <a:r>
              <a:rPr lang="en-US" sz="3600" dirty="0"/>
              <a:t>a. flow-from: main </a:t>
            </a:r>
          </a:p>
          <a:p>
            <a:pPr marL="0" indent="0">
              <a:buNone/>
            </a:pPr>
            <a:r>
              <a:rPr lang="en-US" sz="3600" dirty="0"/>
              <a:t>b. flow-into: main </a:t>
            </a:r>
          </a:p>
          <a:p>
            <a:pPr marL="0" indent="0">
              <a:buNone/>
            </a:pPr>
            <a:r>
              <a:rPr lang="en-US" sz="3600" dirty="0"/>
              <a:t>c. main: flow-into </a:t>
            </a:r>
          </a:p>
          <a:p>
            <a:pPr marL="0" indent="0">
              <a:buNone/>
            </a:pPr>
            <a:r>
              <a:rPr lang="en-US" sz="3600" dirty="0"/>
              <a:t>d. main: flow-from</a:t>
            </a:r>
            <a:endParaRPr lang="en-US" sz="3600" dirty="0"/>
          </a:p>
        </p:txBody>
      </p:sp>
      <p:sp>
        <p:nvSpPr>
          <p:cNvPr id="4" name="Rounded Rectangle 3"/>
          <p:cNvSpPr/>
          <p:nvPr/>
        </p:nvSpPr>
        <p:spPr>
          <a:xfrm>
            <a:off x="491320" y="3232629"/>
            <a:ext cx="8270542" cy="53961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5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85282" cy="4367283"/>
          </a:xfrm>
        </p:spPr>
        <p:txBody>
          <a:bodyPr anchor="ctr">
            <a:normAutofit lnSpcReduction="10000"/>
          </a:bodyPr>
          <a:lstStyle/>
          <a:p>
            <a:pPr marL="0" indent="0">
              <a:buNone/>
            </a:pPr>
            <a:r>
              <a:rPr lang="en-US" sz="3600" dirty="0"/>
              <a:t>What are the options for handling overflow text in the last container of a CSS region? (Choose all that apply.) </a:t>
            </a:r>
          </a:p>
          <a:p>
            <a:pPr marL="0" indent="0">
              <a:buNone/>
            </a:pPr>
            <a:r>
              <a:rPr lang="en-US" sz="3600" dirty="0"/>
              <a:t>a. Truncation</a:t>
            </a:r>
          </a:p>
          <a:p>
            <a:pPr marL="0" indent="0">
              <a:buNone/>
            </a:pPr>
            <a:r>
              <a:rPr lang="en-US" sz="3600" dirty="0"/>
              <a:t>b. Continue overflowing and be visible </a:t>
            </a:r>
          </a:p>
          <a:p>
            <a:pPr marL="0" indent="0">
              <a:buNone/>
            </a:pPr>
            <a:r>
              <a:rPr lang="en-US" sz="3600" dirty="0"/>
              <a:t>c. Continue overflowing but be hidden </a:t>
            </a:r>
          </a:p>
          <a:p>
            <a:pPr marL="0" indent="0">
              <a:buNone/>
            </a:pPr>
            <a:r>
              <a:rPr lang="en-US" sz="3600" dirty="0"/>
              <a:t>d. Duplication</a:t>
            </a:r>
            <a:endParaRPr lang="en-US" sz="3600" dirty="0"/>
          </a:p>
        </p:txBody>
      </p:sp>
      <p:sp>
        <p:nvSpPr>
          <p:cNvPr id="4" name="Rounded Rectangle 3"/>
          <p:cNvSpPr/>
          <p:nvPr/>
        </p:nvSpPr>
        <p:spPr>
          <a:xfrm>
            <a:off x="532264" y="2975196"/>
            <a:ext cx="3657599" cy="61415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34537" y="3591624"/>
            <a:ext cx="7981666" cy="61415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36809" y="4208051"/>
            <a:ext cx="7981666" cy="61415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740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98930" cy="4367283"/>
          </a:xfrm>
        </p:spPr>
        <p:txBody>
          <a:bodyPr anchor="ctr">
            <a:normAutofit/>
          </a:bodyPr>
          <a:lstStyle/>
          <a:p>
            <a:pPr marL="0" indent="0">
              <a:buNone/>
            </a:pPr>
            <a:r>
              <a:rPr lang="en-US" sz="3600" dirty="0"/>
              <a:t>How does Microsoft’s implementation of CSS Regions differ from the W3C’s specification? </a:t>
            </a:r>
          </a:p>
          <a:p>
            <a:pPr marL="0" indent="0">
              <a:buNone/>
            </a:pPr>
            <a:r>
              <a:rPr lang="en-US" sz="3600" dirty="0"/>
              <a:t>a. Microsoft uses the flow-into property. </a:t>
            </a:r>
          </a:p>
          <a:p>
            <a:pPr marL="0" indent="0">
              <a:buNone/>
            </a:pPr>
            <a:r>
              <a:rPr lang="en-US" sz="3600" dirty="0"/>
              <a:t>b. Microsoft uses the flow-from property. </a:t>
            </a:r>
          </a:p>
          <a:p>
            <a:pPr marL="0" indent="0">
              <a:buNone/>
            </a:pPr>
            <a:r>
              <a:rPr lang="en-US" sz="3600" dirty="0"/>
              <a:t>c. Microsoft does not use iframes. </a:t>
            </a:r>
          </a:p>
          <a:p>
            <a:pPr marL="0" indent="0">
              <a:buNone/>
            </a:pPr>
            <a:r>
              <a:rPr lang="en-US" sz="3600" dirty="0"/>
              <a:t>d. Microsoft uses iframes.</a:t>
            </a:r>
            <a:endParaRPr lang="en-US" sz="3600" dirty="0"/>
          </a:p>
        </p:txBody>
      </p:sp>
      <p:sp>
        <p:nvSpPr>
          <p:cNvPr id="4" name="Rounded Rectangle 3"/>
          <p:cNvSpPr/>
          <p:nvPr/>
        </p:nvSpPr>
        <p:spPr>
          <a:xfrm>
            <a:off x="504968" y="4749427"/>
            <a:ext cx="5650171" cy="58685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8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067168" cy="5117910"/>
          </a:xfrm>
        </p:spPr>
        <p:txBody>
          <a:bodyPr anchor="ctr">
            <a:normAutofit/>
          </a:bodyPr>
          <a:lstStyle/>
          <a:p>
            <a:pPr marL="0" indent="0">
              <a:buNone/>
            </a:pPr>
            <a:r>
              <a:rPr lang="en-US" sz="3600" dirty="0"/>
              <a:t>Which CSS3 property creates scalable columns? </a:t>
            </a:r>
          </a:p>
          <a:p>
            <a:pPr marL="0" indent="0">
              <a:buNone/>
            </a:pPr>
            <a:r>
              <a:rPr lang="en-US" sz="3600" dirty="0"/>
              <a:t>a. column-count </a:t>
            </a:r>
          </a:p>
          <a:p>
            <a:pPr marL="0" indent="0">
              <a:buNone/>
            </a:pPr>
            <a:r>
              <a:rPr lang="en-US" sz="3600" dirty="0"/>
              <a:t>b. add-columns </a:t>
            </a:r>
          </a:p>
          <a:p>
            <a:pPr marL="0" indent="0">
              <a:buNone/>
            </a:pPr>
            <a:r>
              <a:rPr lang="en-US" sz="3600" dirty="0"/>
              <a:t>c. wrap-columns </a:t>
            </a:r>
          </a:p>
          <a:p>
            <a:pPr marL="0" indent="0">
              <a:buNone/>
            </a:pPr>
            <a:r>
              <a:rPr lang="en-US" sz="3600" dirty="0"/>
              <a:t>d. none of the above</a:t>
            </a:r>
            <a:endParaRPr lang="en-US" sz="3600" dirty="0"/>
          </a:p>
        </p:txBody>
      </p:sp>
      <p:sp>
        <p:nvSpPr>
          <p:cNvPr id="6" name="Rounded Rectangle 5"/>
          <p:cNvSpPr/>
          <p:nvPr/>
        </p:nvSpPr>
        <p:spPr>
          <a:xfrm>
            <a:off x="618699" y="3155816"/>
            <a:ext cx="3734937" cy="53044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25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053521" cy="4954137"/>
          </a:xfrm>
        </p:spPr>
        <p:txBody>
          <a:bodyPr anchor="ctr">
            <a:normAutofit/>
          </a:bodyPr>
          <a:lstStyle/>
          <a:p>
            <a:pPr marL="0" indent="0">
              <a:buNone/>
            </a:pPr>
            <a:r>
              <a:rPr lang="en-US" sz="3600" dirty="0"/>
              <a:t>Which CSS3 property creates a line between columns in a multi-column layout? </a:t>
            </a:r>
          </a:p>
          <a:p>
            <a:pPr marL="0" indent="0">
              <a:buNone/>
            </a:pPr>
            <a:r>
              <a:rPr lang="en-US" sz="3600" dirty="0"/>
              <a:t>a. break-inside </a:t>
            </a:r>
          </a:p>
          <a:p>
            <a:pPr marL="0" indent="0">
              <a:buNone/>
            </a:pPr>
            <a:r>
              <a:rPr lang="en-US" sz="3600" dirty="0"/>
              <a:t>b. column-fill </a:t>
            </a:r>
          </a:p>
          <a:p>
            <a:pPr marL="0" indent="0">
              <a:buNone/>
            </a:pPr>
            <a:r>
              <a:rPr lang="en-US" sz="3600" dirty="0"/>
              <a:t>c. column-gap </a:t>
            </a:r>
          </a:p>
          <a:p>
            <a:pPr marL="0" indent="0">
              <a:buNone/>
            </a:pPr>
            <a:r>
              <a:rPr lang="en-US" sz="3600" dirty="0"/>
              <a:t>d. column-rule</a:t>
            </a:r>
            <a:endParaRPr lang="en-US" sz="3600" dirty="0"/>
          </a:p>
        </p:txBody>
      </p:sp>
      <p:sp>
        <p:nvSpPr>
          <p:cNvPr id="4" name="Rounded Rectangle 3"/>
          <p:cNvSpPr/>
          <p:nvPr/>
        </p:nvSpPr>
        <p:spPr>
          <a:xfrm>
            <a:off x="609092" y="5046646"/>
            <a:ext cx="4031147" cy="58988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74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Flow with CSS Regions</a:t>
            </a:r>
            <a:endParaRPr lang="en-US" dirty="0"/>
          </a:p>
        </p:txBody>
      </p:sp>
      <p:sp>
        <p:nvSpPr>
          <p:cNvPr id="3" name="Content Placeholder 2"/>
          <p:cNvSpPr>
            <a:spLocks noGrp="1"/>
          </p:cNvSpPr>
          <p:nvPr>
            <p:ph idx="1"/>
          </p:nvPr>
        </p:nvSpPr>
        <p:spPr>
          <a:xfrm>
            <a:off x="677333" y="1228299"/>
            <a:ext cx="8480315" cy="5308979"/>
          </a:xfrm>
        </p:spPr>
        <p:txBody>
          <a:bodyPr anchor="t">
            <a:normAutofit/>
          </a:bodyPr>
          <a:lstStyle/>
          <a:p>
            <a:pPr marL="0" indent="0">
              <a:buNone/>
            </a:pPr>
            <a:endParaRPr lang="en-US" sz="3200" dirty="0"/>
          </a:p>
        </p:txBody>
      </p:sp>
      <p:sp>
        <p:nvSpPr>
          <p:cNvPr id="4" name="Rectangle 3"/>
          <p:cNvSpPr/>
          <p:nvPr/>
        </p:nvSpPr>
        <p:spPr>
          <a:xfrm>
            <a:off x="677332" y="2033514"/>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egestas</a:t>
            </a:r>
            <a:r>
              <a:rPr lang="en-US" dirty="0"/>
              <a:t> </a:t>
            </a:r>
            <a:r>
              <a:rPr lang="en-US" dirty="0" err="1"/>
              <a:t>lacinia</a:t>
            </a:r>
            <a:r>
              <a:rPr lang="en-US" dirty="0"/>
              <a:t> </a:t>
            </a:r>
            <a:r>
              <a:rPr lang="en-US" dirty="0" err="1"/>
              <a:t>scelerisque</a:t>
            </a:r>
            <a:r>
              <a:rPr lang="en-US" dirty="0"/>
              <a:t>. </a:t>
            </a:r>
            <a:r>
              <a:rPr lang="en-US" dirty="0" err="1"/>
              <a:t>Ut</a:t>
            </a:r>
            <a:r>
              <a:rPr lang="en-US" dirty="0"/>
              <a:t> </a:t>
            </a:r>
            <a:r>
              <a:rPr lang="en-US" dirty="0" err="1"/>
              <a:t>est</a:t>
            </a:r>
            <a:r>
              <a:rPr lang="en-US" dirty="0"/>
              <a:t> quam, </a:t>
            </a:r>
            <a:r>
              <a:rPr lang="en-US" dirty="0" err="1"/>
              <a:t>ornare</a:t>
            </a:r>
            <a:r>
              <a:rPr lang="en-US" dirty="0"/>
              <a:t> </a:t>
            </a:r>
            <a:r>
              <a:rPr lang="en-US" dirty="0" err="1"/>
              <a:t>nec</a:t>
            </a:r>
            <a:r>
              <a:rPr lang="en-US" dirty="0"/>
              <a:t> </a:t>
            </a:r>
            <a:r>
              <a:rPr lang="en-US" dirty="0" err="1"/>
              <a:t>ultricies</a:t>
            </a:r>
            <a:r>
              <a:rPr lang="en-US" dirty="0"/>
              <a:t> in, pharetra sit </a:t>
            </a:r>
            <a:r>
              <a:rPr lang="en-US" dirty="0" err="1"/>
              <a:t>amet</a:t>
            </a:r>
            <a:r>
              <a:rPr lang="en-US" dirty="0"/>
              <a:t> dolor. </a:t>
            </a:r>
            <a:r>
              <a:rPr lang="en-US" dirty="0" err="1"/>
              <a:t>Fusce</a:t>
            </a:r>
            <a:r>
              <a:rPr lang="en-US" dirty="0"/>
              <a:t> gravida vitae </a:t>
            </a:r>
            <a:r>
              <a:rPr lang="en-US" dirty="0" err="1"/>
              <a:t>nibh</a:t>
            </a:r>
            <a:r>
              <a:rPr lang="en-US" dirty="0"/>
              <a:t> at </a:t>
            </a:r>
            <a:r>
              <a:rPr lang="en-US" dirty="0" err="1"/>
              <a:t>vehicula</a:t>
            </a:r>
            <a:r>
              <a:rPr lang="en-US" dirty="0"/>
              <a:t>. </a:t>
            </a:r>
            <a:r>
              <a:rPr lang="en-US" dirty="0" err="1"/>
              <a:t>Morbi</a:t>
            </a:r>
            <a:r>
              <a:rPr lang="en-US" dirty="0"/>
              <a:t> </a:t>
            </a:r>
            <a:r>
              <a:rPr lang="en-US" dirty="0" err="1"/>
              <a:t>quis</a:t>
            </a:r>
            <a:r>
              <a:rPr lang="en-US" dirty="0"/>
              <a:t> </a:t>
            </a:r>
            <a:r>
              <a:rPr lang="en-US" dirty="0" smtClean="0"/>
              <a:t>quam</a:t>
            </a:r>
            <a:endParaRPr lang="en-US" dirty="0"/>
          </a:p>
        </p:txBody>
      </p:sp>
      <p:sp>
        <p:nvSpPr>
          <p:cNvPr id="5" name="Rectangle 4"/>
          <p:cNvSpPr/>
          <p:nvPr/>
        </p:nvSpPr>
        <p:spPr>
          <a:xfrm>
            <a:off x="3885693" y="2033514"/>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err="1"/>
              <a:t>Curabitur</a:t>
            </a:r>
            <a:r>
              <a:rPr lang="en-US" dirty="0"/>
              <a:t> </a:t>
            </a:r>
            <a:r>
              <a:rPr lang="en-US" dirty="0" err="1"/>
              <a:t>vel</a:t>
            </a:r>
            <a:r>
              <a:rPr lang="en-US" dirty="0"/>
              <a:t> </a:t>
            </a:r>
            <a:r>
              <a:rPr lang="en-US" dirty="0" err="1"/>
              <a:t>luctus</a:t>
            </a:r>
            <a:r>
              <a:rPr lang="en-US" dirty="0"/>
              <a:t> </a:t>
            </a:r>
            <a:r>
              <a:rPr lang="en-US" dirty="0" err="1"/>
              <a:t>odio</a:t>
            </a:r>
            <a:r>
              <a:rPr lang="en-US" dirty="0"/>
              <a:t>. </a:t>
            </a:r>
            <a:r>
              <a:rPr lang="en-US" dirty="0" err="1"/>
              <a:t>Donec</a:t>
            </a:r>
            <a:r>
              <a:rPr lang="en-US" dirty="0"/>
              <a:t> et magna </a:t>
            </a:r>
            <a:r>
              <a:rPr lang="en-US" dirty="0" err="1"/>
              <a:t>quis</a:t>
            </a:r>
            <a:r>
              <a:rPr lang="en-US" dirty="0"/>
              <a:t> </a:t>
            </a:r>
            <a:r>
              <a:rPr lang="en-US" dirty="0" err="1"/>
              <a:t>elit</a:t>
            </a:r>
            <a:r>
              <a:rPr lang="en-US" dirty="0"/>
              <a:t> </a:t>
            </a:r>
            <a:r>
              <a:rPr lang="en-US" dirty="0" err="1"/>
              <a:t>hendrerit</a:t>
            </a:r>
            <a:r>
              <a:rPr lang="en-US" dirty="0"/>
              <a:t> </a:t>
            </a:r>
            <a:r>
              <a:rPr lang="en-US" dirty="0" err="1"/>
              <a:t>euismod</a:t>
            </a:r>
            <a:r>
              <a:rPr lang="en-US" dirty="0"/>
              <a:t> </a:t>
            </a:r>
            <a:r>
              <a:rPr lang="en-US" dirty="0" err="1"/>
              <a:t>nec</a:t>
            </a:r>
            <a:r>
              <a:rPr lang="en-US" dirty="0"/>
              <a:t> in </a:t>
            </a:r>
            <a:r>
              <a:rPr lang="en-US" dirty="0" err="1"/>
              <a:t>justo</a:t>
            </a:r>
            <a:r>
              <a:rPr lang="en-US" dirty="0"/>
              <a:t>. </a:t>
            </a:r>
            <a:r>
              <a:rPr lang="en-US" dirty="0" err="1"/>
              <a:t>Nullam</a:t>
            </a:r>
            <a:r>
              <a:rPr lang="en-US" dirty="0"/>
              <a:t> </a:t>
            </a:r>
            <a:r>
              <a:rPr lang="en-US" dirty="0" err="1"/>
              <a:t>dapibus</a:t>
            </a:r>
            <a:r>
              <a:rPr lang="en-US" dirty="0"/>
              <a:t> </a:t>
            </a:r>
            <a:r>
              <a:rPr lang="en-US" dirty="0" err="1"/>
              <a:t>aliquet</a:t>
            </a:r>
            <a:r>
              <a:rPr lang="en-US" dirty="0"/>
              <a:t> </a:t>
            </a:r>
            <a:r>
              <a:rPr lang="en-US" dirty="0" err="1"/>
              <a:t>justo</a:t>
            </a:r>
            <a:r>
              <a:rPr lang="en-US" dirty="0"/>
              <a:t> </a:t>
            </a:r>
            <a:r>
              <a:rPr lang="en-US" dirty="0" err="1"/>
              <a:t>nec</a:t>
            </a:r>
            <a:r>
              <a:rPr lang="en-US" dirty="0"/>
              <a:t> dictum. </a:t>
            </a:r>
            <a:r>
              <a:rPr lang="en-US" dirty="0" err="1"/>
              <a:t>Donec</a:t>
            </a:r>
            <a:r>
              <a:rPr lang="en-US" dirty="0"/>
              <a:t> </a:t>
            </a:r>
            <a:r>
              <a:rPr lang="en-US" dirty="0" err="1"/>
              <a:t>leo</a:t>
            </a:r>
            <a:r>
              <a:rPr lang="en-US" dirty="0"/>
              <a:t> nisi, </a:t>
            </a:r>
            <a:r>
              <a:rPr lang="en-US" dirty="0" err="1"/>
              <a:t>fermentum</a:t>
            </a:r>
            <a:r>
              <a:rPr lang="en-US" dirty="0"/>
              <a:t> ac quam </a:t>
            </a:r>
            <a:r>
              <a:rPr lang="en-US" dirty="0" err="1"/>
              <a:t>ut</a:t>
            </a:r>
            <a:r>
              <a:rPr lang="en-US" dirty="0"/>
              <a:t>, </a:t>
            </a:r>
            <a:r>
              <a:rPr lang="en-US" dirty="0" err="1"/>
              <a:t>sagittis</a:t>
            </a:r>
            <a:r>
              <a:rPr lang="en-US" dirty="0"/>
              <a:t> </a:t>
            </a:r>
            <a:r>
              <a:rPr lang="en-US" dirty="0" err="1"/>
              <a:t>molestie</a:t>
            </a:r>
            <a:r>
              <a:rPr lang="en-US" dirty="0"/>
              <a:t> </a:t>
            </a:r>
            <a:r>
              <a:rPr lang="en-US" dirty="0" err="1"/>
              <a:t>nisl</a:t>
            </a:r>
            <a:r>
              <a:rPr lang="en-US" dirty="0"/>
              <a:t>. </a:t>
            </a:r>
            <a:r>
              <a:rPr lang="en-US" dirty="0" err="1"/>
              <a:t>Etiam</a:t>
            </a:r>
            <a:r>
              <a:rPr lang="en-US" dirty="0"/>
              <a:t> sit </a:t>
            </a:r>
            <a:r>
              <a:rPr lang="en-US" dirty="0" err="1"/>
              <a:t>amet</a:t>
            </a:r>
            <a:r>
              <a:rPr lang="en-US" dirty="0"/>
              <a:t> pharetra </a:t>
            </a:r>
            <a:endParaRPr lang="en-US" dirty="0"/>
          </a:p>
        </p:txBody>
      </p:sp>
      <p:sp>
        <p:nvSpPr>
          <p:cNvPr id="6" name="Rectangle 5"/>
          <p:cNvSpPr/>
          <p:nvPr/>
        </p:nvSpPr>
        <p:spPr>
          <a:xfrm>
            <a:off x="7094054" y="2033514"/>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err="1"/>
              <a:t>Phasellus</a:t>
            </a:r>
            <a:r>
              <a:rPr lang="en-US" dirty="0"/>
              <a:t> convallis </a:t>
            </a:r>
            <a:r>
              <a:rPr lang="en-US" dirty="0" err="1"/>
              <a:t>nibh</a:t>
            </a:r>
            <a:r>
              <a:rPr lang="en-US" dirty="0"/>
              <a:t> ac </a:t>
            </a:r>
            <a:r>
              <a:rPr lang="en-US" dirty="0" err="1"/>
              <a:t>metus</a:t>
            </a:r>
            <a:r>
              <a:rPr lang="en-US" dirty="0"/>
              <a:t> </a:t>
            </a:r>
            <a:r>
              <a:rPr lang="en-US" dirty="0" err="1"/>
              <a:t>fermentum</a:t>
            </a:r>
            <a:r>
              <a:rPr lang="en-US" dirty="0"/>
              <a:t> </a:t>
            </a:r>
            <a:r>
              <a:rPr lang="en-US" dirty="0" err="1"/>
              <a:t>pulvinar</a:t>
            </a:r>
            <a:r>
              <a:rPr lang="en-US" dirty="0"/>
              <a:t>. Integer </a:t>
            </a:r>
            <a:r>
              <a:rPr lang="en-US" dirty="0" err="1"/>
              <a:t>condimentum</a:t>
            </a:r>
            <a:r>
              <a:rPr lang="en-US" dirty="0"/>
              <a:t>, </a:t>
            </a:r>
            <a:r>
              <a:rPr lang="en-US" dirty="0" err="1"/>
              <a:t>lectus</a:t>
            </a:r>
            <a:r>
              <a:rPr lang="en-US" dirty="0"/>
              <a:t> id </a:t>
            </a:r>
            <a:r>
              <a:rPr lang="en-US" dirty="0" err="1"/>
              <a:t>imperdiet</a:t>
            </a:r>
            <a:r>
              <a:rPr lang="en-US" dirty="0"/>
              <a:t> </a:t>
            </a:r>
            <a:r>
              <a:rPr lang="en-US" dirty="0" err="1"/>
              <a:t>elementum</a:t>
            </a:r>
            <a:r>
              <a:rPr lang="en-US" dirty="0"/>
              <a:t>, </a:t>
            </a:r>
            <a:r>
              <a:rPr lang="en-US" dirty="0" err="1"/>
              <a:t>mauris</a:t>
            </a:r>
            <a:r>
              <a:rPr lang="en-US" dirty="0"/>
              <a:t> </a:t>
            </a:r>
            <a:r>
              <a:rPr lang="en-US" dirty="0" err="1"/>
              <a:t>risus</a:t>
            </a:r>
            <a:r>
              <a:rPr lang="en-US" dirty="0"/>
              <a:t> </a:t>
            </a:r>
            <a:r>
              <a:rPr lang="en-US" dirty="0" err="1"/>
              <a:t>scelerisque</a:t>
            </a:r>
            <a:r>
              <a:rPr lang="en-US" dirty="0"/>
              <a:t> </a:t>
            </a:r>
            <a:r>
              <a:rPr lang="en-US" dirty="0" err="1"/>
              <a:t>massa</a:t>
            </a:r>
            <a:r>
              <a:rPr lang="en-US" dirty="0"/>
              <a:t>, sit </a:t>
            </a:r>
            <a:r>
              <a:rPr lang="en-US" dirty="0" err="1"/>
              <a:t>amet</a:t>
            </a:r>
            <a:r>
              <a:rPr lang="en-US" dirty="0"/>
              <a:t> </a:t>
            </a:r>
            <a:r>
              <a:rPr lang="en-US" dirty="0" err="1"/>
              <a:t>vulputate</a:t>
            </a:r>
            <a:r>
              <a:rPr lang="en-US" dirty="0"/>
              <a:t> </a:t>
            </a:r>
            <a:r>
              <a:rPr lang="en-US" dirty="0" err="1"/>
              <a:t>orci</a:t>
            </a:r>
            <a:r>
              <a:rPr lang="en-US" dirty="0"/>
              <a:t> </a:t>
            </a:r>
            <a:r>
              <a:rPr lang="en-US" dirty="0" err="1"/>
              <a:t>felis</a:t>
            </a:r>
            <a:r>
              <a:rPr lang="en-US" dirty="0"/>
              <a:t> et </a:t>
            </a:r>
            <a:r>
              <a:rPr lang="en-US" dirty="0" err="1"/>
              <a:t>urna</a:t>
            </a:r>
            <a:r>
              <a:rPr lang="en-US" dirty="0"/>
              <a:t>. </a:t>
            </a:r>
            <a:r>
              <a:rPr lang="en-US" dirty="0" err="1"/>
              <a:t>Nullam</a:t>
            </a:r>
            <a:r>
              <a:rPr lang="en-US" dirty="0"/>
              <a:t> </a:t>
            </a:r>
            <a:r>
              <a:rPr lang="en-US" dirty="0" err="1"/>
              <a:t>ut</a:t>
            </a:r>
            <a:r>
              <a:rPr lang="en-US" dirty="0"/>
              <a:t> ipsum </a:t>
            </a:r>
            <a:r>
              <a:rPr lang="en-US" dirty="0" err="1" smtClean="0"/>
              <a:t>fermentum</a:t>
            </a:r>
            <a:r>
              <a:rPr lang="en-US" dirty="0"/>
              <a:t>.</a:t>
            </a:r>
          </a:p>
        </p:txBody>
      </p:sp>
      <p:sp>
        <p:nvSpPr>
          <p:cNvPr id="7" name="Rectangle 6"/>
          <p:cNvSpPr/>
          <p:nvPr/>
        </p:nvSpPr>
        <p:spPr>
          <a:xfrm>
            <a:off x="677332" y="4456748"/>
            <a:ext cx="9378286" cy="179392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err="1"/>
              <a:t>Praesent</a:t>
            </a:r>
            <a:r>
              <a:rPr lang="en-US" dirty="0"/>
              <a:t> </a:t>
            </a:r>
            <a:r>
              <a:rPr lang="en-US" dirty="0" err="1"/>
              <a:t>sodales</a:t>
            </a:r>
            <a:r>
              <a:rPr lang="en-US" dirty="0"/>
              <a:t> </a:t>
            </a:r>
            <a:r>
              <a:rPr lang="en-US" dirty="0" err="1"/>
              <a:t>vulputate</a:t>
            </a:r>
            <a:r>
              <a:rPr lang="en-US" dirty="0"/>
              <a:t> </a:t>
            </a:r>
            <a:r>
              <a:rPr lang="en-US" dirty="0" err="1"/>
              <a:t>diam</a:t>
            </a:r>
            <a:r>
              <a:rPr lang="en-US" dirty="0"/>
              <a:t> </a:t>
            </a:r>
            <a:r>
              <a:rPr lang="en-US" dirty="0" err="1"/>
              <a:t>vel</a:t>
            </a:r>
            <a:r>
              <a:rPr lang="en-US" dirty="0"/>
              <a:t> </a:t>
            </a:r>
            <a:r>
              <a:rPr lang="en-US" dirty="0" err="1"/>
              <a:t>eleifend</a:t>
            </a:r>
            <a:r>
              <a:rPr lang="en-US" dirty="0"/>
              <a:t>. </a:t>
            </a:r>
            <a:r>
              <a:rPr lang="en-US" dirty="0" err="1"/>
              <a:t>Suspendisse</a:t>
            </a:r>
            <a:r>
              <a:rPr lang="en-US" dirty="0"/>
              <a:t> porta </a:t>
            </a:r>
            <a:r>
              <a:rPr lang="en-US" dirty="0" err="1"/>
              <a:t>varius</a:t>
            </a:r>
            <a:r>
              <a:rPr lang="en-US" dirty="0"/>
              <a:t> </a:t>
            </a:r>
            <a:r>
              <a:rPr lang="en-US" dirty="0" err="1"/>
              <a:t>eros</a:t>
            </a:r>
            <a:r>
              <a:rPr lang="en-US" dirty="0"/>
              <a:t>, at </a:t>
            </a:r>
            <a:r>
              <a:rPr lang="en-US" dirty="0" err="1"/>
              <a:t>ultrices</a:t>
            </a:r>
            <a:r>
              <a:rPr lang="en-US" dirty="0"/>
              <a:t> </a:t>
            </a:r>
            <a:r>
              <a:rPr lang="en-US" dirty="0" err="1"/>
              <a:t>justo</a:t>
            </a:r>
            <a:r>
              <a:rPr lang="en-US" dirty="0"/>
              <a:t> pharetra </a:t>
            </a:r>
            <a:r>
              <a:rPr lang="en-US" dirty="0" err="1"/>
              <a:t>eget</a:t>
            </a:r>
            <a:r>
              <a:rPr lang="en-US" dirty="0"/>
              <a:t>. </a:t>
            </a:r>
            <a:r>
              <a:rPr lang="en-US" dirty="0" err="1"/>
              <a:t>Mauris</a:t>
            </a:r>
            <a:r>
              <a:rPr lang="en-US" dirty="0"/>
              <a:t> </a:t>
            </a:r>
            <a:r>
              <a:rPr lang="en-US" dirty="0" err="1"/>
              <a:t>quis</a:t>
            </a:r>
            <a:r>
              <a:rPr lang="en-US" dirty="0"/>
              <a:t> </a:t>
            </a:r>
            <a:r>
              <a:rPr lang="en-US" dirty="0" err="1"/>
              <a:t>molestie</a:t>
            </a:r>
            <a:r>
              <a:rPr lang="en-US" dirty="0"/>
              <a:t> </a:t>
            </a:r>
            <a:r>
              <a:rPr lang="en-US" dirty="0" err="1"/>
              <a:t>velit</a:t>
            </a:r>
            <a:r>
              <a:rPr lang="en-US" dirty="0"/>
              <a:t>, </a:t>
            </a:r>
            <a:r>
              <a:rPr lang="en-US" dirty="0" err="1"/>
              <a:t>bibendum</a:t>
            </a:r>
            <a:r>
              <a:rPr lang="en-US" dirty="0"/>
              <a:t> </a:t>
            </a:r>
            <a:r>
              <a:rPr lang="en-US" dirty="0" err="1"/>
              <a:t>porttitor</a:t>
            </a:r>
            <a:r>
              <a:rPr lang="en-US" dirty="0"/>
              <a:t> magna. </a:t>
            </a:r>
            <a:r>
              <a:rPr lang="en-US" dirty="0" err="1"/>
              <a:t>Suspendisse</a:t>
            </a:r>
            <a:r>
              <a:rPr lang="en-US" dirty="0"/>
              <a:t> </a:t>
            </a:r>
            <a:r>
              <a:rPr lang="en-US" dirty="0" err="1"/>
              <a:t>fringilla</a:t>
            </a:r>
            <a:r>
              <a:rPr lang="en-US" dirty="0"/>
              <a:t> </a:t>
            </a:r>
            <a:r>
              <a:rPr lang="en-US" dirty="0" err="1"/>
              <a:t>ultrices</a:t>
            </a:r>
            <a:r>
              <a:rPr lang="en-US" dirty="0"/>
              <a:t> </a:t>
            </a:r>
            <a:r>
              <a:rPr lang="en-US" dirty="0" err="1"/>
              <a:t>molestie</a:t>
            </a:r>
            <a:r>
              <a:rPr lang="en-US" dirty="0"/>
              <a:t>. </a:t>
            </a:r>
            <a:r>
              <a:rPr lang="en-US" dirty="0" err="1"/>
              <a:t>Proin</a:t>
            </a:r>
            <a:r>
              <a:rPr lang="en-US" dirty="0"/>
              <a:t> </a:t>
            </a:r>
            <a:r>
              <a:rPr lang="en-US" dirty="0" err="1"/>
              <a:t>malesuada</a:t>
            </a:r>
            <a:r>
              <a:rPr lang="en-US" dirty="0"/>
              <a:t> </a:t>
            </a:r>
            <a:r>
              <a:rPr lang="en-US" dirty="0" err="1"/>
              <a:t>purus</a:t>
            </a:r>
            <a:r>
              <a:rPr lang="en-US" dirty="0"/>
              <a:t> at dui </a:t>
            </a:r>
            <a:r>
              <a:rPr lang="en-US" dirty="0" err="1"/>
              <a:t>egestas</a:t>
            </a:r>
            <a:r>
              <a:rPr lang="en-US" dirty="0"/>
              <a:t>, convallis </a:t>
            </a:r>
            <a:r>
              <a:rPr lang="en-US" dirty="0" err="1"/>
              <a:t>laoreet</a:t>
            </a:r>
            <a:r>
              <a:rPr lang="en-US" dirty="0"/>
              <a:t> </a:t>
            </a:r>
            <a:r>
              <a:rPr lang="en-US" dirty="0" err="1"/>
              <a:t>neque</a:t>
            </a:r>
            <a:r>
              <a:rPr lang="en-US" dirty="0"/>
              <a:t> porta. </a:t>
            </a:r>
            <a:r>
              <a:rPr lang="en-US" dirty="0" err="1"/>
              <a:t>Donec</a:t>
            </a:r>
            <a:r>
              <a:rPr lang="en-US" dirty="0"/>
              <a:t> </a:t>
            </a:r>
            <a:r>
              <a:rPr lang="en-US" dirty="0" err="1"/>
              <a:t>efficitur</a:t>
            </a:r>
            <a:r>
              <a:rPr lang="en-US" dirty="0"/>
              <a:t> </a:t>
            </a:r>
            <a:r>
              <a:rPr lang="en-US" dirty="0" err="1"/>
              <a:t>sapien</a:t>
            </a:r>
            <a:r>
              <a:rPr lang="en-US" dirty="0"/>
              <a:t> </a:t>
            </a:r>
            <a:r>
              <a:rPr lang="en-US" dirty="0" err="1"/>
              <a:t>sed</a:t>
            </a:r>
            <a:r>
              <a:rPr lang="en-US" dirty="0"/>
              <a:t> </a:t>
            </a:r>
            <a:r>
              <a:rPr lang="en-US" dirty="0" err="1"/>
              <a:t>nunc</a:t>
            </a:r>
            <a:r>
              <a:rPr lang="en-US" dirty="0"/>
              <a:t> </a:t>
            </a:r>
            <a:r>
              <a:rPr lang="en-US" dirty="0" err="1"/>
              <a:t>placerat</a:t>
            </a:r>
            <a:r>
              <a:rPr lang="en-US" dirty="0"/>
              <a:t> </a:t>
            </a:r>
            <a:r>
              <a:rPr lang="en-US" dirty="0" err="1"/>
              <a:t>ornare</a:t>
            </a:r>
            <a:r>
              <a:rPr lang="en-US" dirty="0"/>
              <a:t>. </a:t>
            </a:r>
            <a:r>
              <a:rPr lang="en-US" dirty="0" err="1"/>
              <a:t>Duis</a:t>
            </a:r>
            <a:r>
              <a:rPr lang="en-US" dirty="0"/>
              <a:t> </a:t>
            </a:r>
            <a:r>
              <a:rPr lang="en-US" dirty="0" err="1"/>
              <a:t>sed</a:t>
            </a:r>
            <a:r>
              <a:rPr lang="en-US" dirty="0"/>
              <a:t> </a:t>
            </a:r>
            <a:r>
              <a:rPr lang="en-US" dirty="0" err="1"/>
              <a:t>sollicitudin</a:t>
            </a:r>
            <a:r>
              <a:rPr lang="en-US" dirty="0"/>
              <a:t> </a:t>
            </a:r>
            <a:r>
              <a:rPr lang="en-US" dirty="0" err="1"/>
              <a:t>sapien</a:t>
            </a:r>
            <a:r>
              <a:rPr lang="en-US" dirty="0"/>
              <a:t>. </a:t>
            </a:r>
            <a:r>
              <a:rPr lang="en-US" dirty="0" err="1"/>
              <a:t>Quisque</a:t>
            </a:r>
            <a:r>
              <a:rPr lang="en-US" dirty="0"/>
              <a:t> lorem nisi, </a:t>
            </a:r>
            <a:r>
              <a:rPr lang="en-US" dirty="0" err="1"/>
              <a:t>vulputate</a:t>
            </a:r>
            <a:r>
              <a:rPr lang="en-US" dirty="0"/>
              <a:t> ac </a:t>
            </a:r>
            <a:r>
              <a:rPr lang="en-US" dirty="0" err="1"/>
              <a:t>imperdiet</a:t>
            </a:r>
            <a:r>
              <a:rPr lang="en-US" dirty="0"/>
              <a:t> sit </a:t>
            </a:r>
            <a:r>
              <a:rPr lang="en-US" dirty="0" err="1"/>
              <a:t>amet</a:t>
            </a:r>
            <a:r>
              <a:rPr lang="en-US" dirty="0"/>
              <a:t>, </a:t>
            </a:r>
            <a:r>
              <a:rPr lang="en-US" dirty="0" err="1"/>
              <a:t>aliquam</a:t>
            </a:r>
            <a:r>
              <a:rPr lang="en-US" dirty="0"/>
              <a:t> </a:t>
            </a:r>
            <a:r>
              <a:rPr lang="en-US" dirty="0" err="1"/>
              <a:t>eget</a:t>
            </a:r>
            <a:r>
              <a:rPr lang="en-US" dirty="0"/>
              <a:t> </a:t>
            </a:r>
            <a:r>
              <a:rPr lang="en-US" dirty="0" err="1"/>
              <a:t>sapien</a:t>
            </a:r>
            <a:r>
              <a:rPr lang="en-US" dirty="0"/>
              <a:t>.</a:t>
            </a:r>
            <a:endParaRPr lang="en-US" dirty="0"/>
          </a:p>
        </p:txBody>
      </p:sp>
      <p:cxnSp>
        <p:nvCxnSpPr>
          <p:cNvPr id="10" name="Straight Arrow Connector 9"/>
          <p:cNvCxnSpPr/>
          <p:nvPr/>
        </p:nvCxnSpPr>
        <p:spPr>
          <a:xfrm flipV="1">
            <a:off x="3446549" y="2360299"/>
            <a:ext cx="501048" cy="17605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654910" y="2266288"/>
            <a:ext cx="501048" cy="17605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87104" y="4241799"/>
            <a:ext cx="9103669" cy="4477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03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up)">
                                      <p:cBhvr>
                                        <p:cTn id="12" dur="500"/>
                                        <p:tgtEl>
                                          <p:spTgt spid="4">
                                            <p:bg/>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up)">
                                      <p:cBhvr>
                                        <p:cTn id="15" dur="500"/>
                                        <p:tgtEl>
                                          <p:spTgt spid="4">
                                            <p:txEl>
                                              <p:pRg st="0" end="0"/>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404513"/>
          </a:xfrm>
        </p:spPr>
        <p:txBody>
          <a:bodyPr anchor="ctr">
            <a:normAutofit/>
          </a:bodyPr>
          <a:lstStyle/>
          <a:p>
            <a:pPr marL="0" indent="0">
              <a:buNone/>
            </a:pPr>
            <a:r>
              <a:rPr lang="en-US" sz="3600" dirty="0"/>
              <a:t>Which of the following is not a legal value for the CSS3 hyphens property? </a:t>
            </a:r>
          </a:p>
          <a:p>
            <a:pPr marL="0" indent="0">
              <a:buNone/>
            </a:pPr>
            <a:r>
              <a:rPr lang="en-US" sz="3600" dirty="0"/>
              <a:t>a. none </a:t>
            </a:r>
          </a:p>
          <a:p>
            <a:pPr marL="0" indent="0">
              <a:buNone/>
            </a:pPr>
            <a:r>
              <a:rPr lang="en-US" sz="3600" dirty="0"/>
              <a:t>b. lines </a:t>
            </a:r>
          </a:p>
          <a:p>
            <a:pPr marL="0" indent="0">
              <a:buNone/>
            </a:pPr>
            <a:r>
              <a:rPr lang="en-US" sz="3600" dirty="0"/>
              <a:t>c. manual </a:t>
            </a:r>
          </a:p>
          <a:p>
            <a:pPr marL="0" indent="0">
              <a:buNone/>
            </a:pPr>
            <a:r>
              <a:rPr lang="en-US" sz="3600" dirty="0"/>
              <a:t>d. auto</a:t>
            </a:r>
            <a:endParaRPr lang="en-US" sz="3600" dirty="0"/>
          </a:p>
        </p:txBody>
      </p:sp>
      <p:sp>
        <p:nvSpPr>
          <p:cNvPr id="6" name="Rounded Rectangle 5"/>
          <p:cNvSpPr/>
          <p:nvPr/>
        </p:nvSpPr>
        <p:spPr>
          <a:xfrm>
            <a:off x="507240" y="3905530"/>
            <a:ext cx="6660107" cy="68012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24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4" y="1228299"/>
            <a:ext cx="9094464" cy="5295331"/>
          </a:xfrm>
        </p:spPr>
        <p:txBody>
          <a:bodyPr anchor="ctr">
            <a:normAutofit/>
          </a:bodyPr>
          <a:lstStyle/>
          <a:p>
            <a:pPr marL="0" indent="0">
              <a:buNone/>
            </a:pPr>
            <a:r>
              <a:rPr lang="en-US" sz="3600" dirty="0"/>
              <a:t>Which of the following specifies the width of the trailing whitespace that can be left in a line before hyphenation occurs? </a:t>
            </a:r>
          </a:p>
          <a:p>
            <a:pPr marL="0" indent="0">
              <a:buNone/>
            </a:pPr>
            <a:r>
              <a:rPr lang="en-US" sz="3600" dirty="0"/>
              <a:t>a. -</a:t>
            </a:r>
            <a:r>
              <a:rPr lang="en-US" sz="3600" dirty="0" err="1"/>
              <a:t>ms</a:t>
            </a:r>
            <a:r>
              <a:rPr lang="en-US" sz="3600" dirty="0"/>
              <a:t>-hyphenate-limit-chars </a:t>
            </a:r>
          </a:p>
          <a:p>
            <a:pPr marL="0" indent="0">
              <a:buNone/>
            </a:pPr>
            <a:r>
              <a:rPr lang="en-US" sz="3600" dirty="0"/>
              <a:t>b. -</a:t>
            </a:r>
            <a:r>
              <a:rPr lang="en-US" sz="3600" dirty="0" err="1"/>
              <a:t>ms</a:t>
            </a:r>
            <a:r>
              <a:rPr lang="en-US" sz="3600" dirty="0"/>
              <a:t>-hyphenate-limit-lines </a:t>
            </a:r>
          </a:p>
          <a:p>
            <a:pPr marL="0" indent="0">
              <a:buNone/>
            </a:pPr>
            <a:r>
              <a:rPr lang="en-US" sz="3600" dirty="0"/>
              <a:t>c. -</a:t>
            </a:r>
            <a:r>
              <a:rPr lang="en-US" sz="3600" dirty="0" err="1"/>
              <a:t>ms</a:t>
            </a:r>
            <a:r>
              <a:rPr lang="en-US" sz="3600" dirty="0"/>
              <a:t>-hyphenate-limit-zone </a:t>
            </a:r>
          </a:p>
          <a:p>
            <a:pPr marL="0" indent="0">
              <a:buNone/>
            </a:pPr>
            <a:r>
              <a:rPr lang="en-US" sz="3600" dirty="0"/>
              <a:t>d. none of the above</a:t>
            </a:r>
            <a:endParaRPr lang="en-US" sz="3600" dirty="0"/>
          </a:p>
        </p:txBody>
      </p:sp>
      <p:sp>
        <p:nvSpPr>
          <p:cNvPr id="4" name="Rounded Rectangle 3"/>
          <p:cNvSpPr/>
          <p:nvPr/>
        </p:nvSpPr>
        <p:spPr>
          <a:xfrm>
            <a:off x="504968" y="4844961"/>
            <a:ext cx="5991366" cy="573197"/>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19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2" y="1228299"/>
            <a:ext cx="9599431" cy="5308979"/>
          </a:xfrm>
        </p:spPr>
        <p:txBody>
          <a:bodyPr anchor="ctr">
            <a:normAutofit/>
          </a:bodyPr>
          <a:lstStyle/>
          <a:p>
            <a:pPr marL="0" indent="0">
              <a:buNone/>
            </a:pPr>
            <a:r>
              <a:rPr lang="en-US" sz="3600" dirty="0"/>
              <a:t>Which of the following is the formerly used term for CSS Exclusions? </a:t>
            </a:r>
          </a:p>
          <a:p>
            <a:pPr marL="0" indent="0">
              <a:buNone/>
            </a:pPr>
            <a:r>
              <a:rPr lang="en-US" sz="3600" dirty="0"/>
              <a:t>a. left/right floats </a:t>
            </a:r>
          </a:p>
          <a:p>
            <a:pPr marL="0" indent="0">
              <a:buNone/>
            </a:pPr>
            <a:r>
              <a:rPr lang="en-US" sz="3600" dirty="0"/>
              <a:t>b. positioned floats </a:t>
            </a:r>
          </a:p>
          <a:p>
            <a:pPr marL="0" indent="0">
              <a:buNone/>
            </a:pPr>
            <a:r>
              <a:rPr lang="en-US" sz="3600" dirty="0"/>
              <a:t>c. shape changer </a:t>
            </a:r>
          </a:p>
          <a:p>
            <a:pPr marL="0" indent="0">
              <a:buNone/>
            </a:pPr>
            <a:r>
              <a:rPr lang="en-US" sz="3600" dirty="0"/>
              <a:t>d. the DOM</a:t>
            </a:r>
            <a:endParaRPr lang="en-US" sz="3600" dirty="0"/>
          </a:p>
        </p:txBody>
      </p:sp>
      <p:sp>
        <p:nvSpPr>
          <p:cNvPr id="4" name="Rounded Rectangle 3"/>
          <p:cNvSpPr/>
          <p:nvPr/>
        </p:nvSpPr>
        <p:spPr>
          <a:xfrm>
            <a:off x="504968" y="3848669"/>
            <a:ext cx="4244453" cy="65509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45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449306" cy="5254388"/>
          </a:xfrm>
        </p:spPr>
        <p:txBody>
          <a:bodyPr anchor="ctr">
            <a:normAutofit/>
          </a:bodyPr>
          <a:lstStyle/>
          <a:p>
            <a:pPr marL="0" indent="0">
              <a:buNone/>
            </a:pPr>
            <a:r>
              <a:rPr lang="en-US" sz="3600" dirty="0"/>
              <a:t>Which CSS3 property creates a CSS exclusion? </a:t>
            </a:r>
          </a:p>
          <a:p>
            <a:pPr marL="0" indent="0">
              <a:buNone/>
            </a:pPr>
            <a:r>
              <a:rPr lang="en-US" sz="3600" dirty="0"/>
              <a:t>a. wrap-flow </a:t>
            </a:r>
          </a:p>
          <a:p>
            <a:pPr marL="0" indent="0">
              <a:buNone/>
            </a:pPr>
            <a:r>
              <a:rPr lang="en-US" sz="3600" dirty="0"/>
              <a:t>b. flow-wrapper </a:t>
            </a:r>
          </a:p>
          <a:p>
            <a:pPr marL="0" indent="0">
              <a:buNone/>
            </a:pPr>
            <a:r>
              <a:rPr lang="en-US" sz="3600" dirty="0"/>
              <a:t>c. shape-wrapper </a:t>
            </a:r>
          </a:p>
          <a:p>
            <a:pPr marL="0" indent="0">
              <a:buNone/>
            </a:pPr>
            <a:r>
              <a:rPr lang="en-US" sz="3600" dirty="0"/>
              <a:t>d. wrapper-shape</a:t>
            </a:r>
            <a:endParaRPr lang="en-US" sz="3600" dirty="0"/>
          </a:p>
        </p:txBody>
      </p:sp>
      <p:sp>
        <p:nvSpPr>
          <p:cNvPr id="6" name="Rounded Rectangle 5"/>
          <p:cNvSpPr/>
          <p:nvPr/>
        </p:nvSpPr>
        <p:spPr>
          <a:xfrm>
            <a:off x="504968" y="2845177"/>
            <a:ext cx="4312692" cy="68959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0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A CSS Exclusion must be either rectangular or circular in shape.</a:t>
            </a:r>
            <a:endParaRPr lang="en-US" sz="3600" dirty="0"/>
          </a:p>
        </p:txBody>
      </p:sp>
      <p:sp>
        <p:nvSpPr>
          <p:cNvPr id="5" name="Rectangle 4"/>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FF0000"/>
                </a:solidFill>
                <a:effectLst>
                  <a:innerShdw blurRad="177800">
                    <a:schemeClr val="accent3">
                      <a:lumMod val="50000"/>
                    </a:schemeClr>
                  </a:innerShdw>
                </a:effectLst>
              </a:rPr>
              <a:t>FALSE</a:t>
            </a:r>
            <a:endParaRPr lang="en-US" sz="96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Tree>
    <p:extLst>
      <p:ext uri="{BB962C8B-B14F-4D97-AF65-F5344CB8AC3E}">
        <p14:creationId xmlns:p14="http://schemas.microsoft.com/office/powerpoint/2010/main" val="163594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You must declare a language using the HTML </a:t>
            </a:r>
            <a:r>
              <a:rPr lang="en-US" sz="3600" dirty="0" err="1">
                <a:latin typeface="Letter Gothic Std" panose="020B0409020202030304" pitchFamily="49" charset="0"/>
              </a:rPr>
              <a:t>lang</a:t>
            </a:r>
            <a:r>
              <a:rPr lang="en-US" sz="3600" dirty="0"/>
              <a:t> or XML </a:t>
            </a:r>
            <a:r>
              <a:rPr lang="en-US" sz="3600" dirty="0" err="1">
                <a:latin typeface="Letter Gothic Std" panose="020B0409020202030304" pitchFamily="49" charset="0"/>
              </a:rPr>
              <a:t>xml:lang</a:t>
            </a:r>
            <a:r>
              <a:rPr lang="en-US" sz="3600" dirty="0">
                <a:latin typeface="Letter Gothic Std" panose="020B0409020202030304" pitchFamily="49" charset="0"/>
              </a:rPr>
              <a:t> </a:t>
            </a:r>
            <a:r>
              <a:rPr lang="en-US" sz="3600" dirty="0"/>
              <a:t>attributes for correct automatic hyphenation to occur.</a:t>
            </a:r>
            <a:endParaRPr lang="en-US" sz="3600" dirty="0"/>
          </a:p>
        </p:txBody>
      </p:sp>
      <p:sp>
        <p:nvSpPr>
          <p:cNvPr id="4" name="Rectangle 3"/>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688E19"/>
                </a:solidFill>
                <a:effectLst>
                  <a:innerShdw blurRad="177800">
                    <a:schemeClr val="accent3">
                      <a:lumMod val="50000"/>
                    </a:schemeClr>
                  </a:innerShdw>
                </a:effectLst>
              </a:rPr>
              <a:t>TRUE</a:t>
            </a:r>
            <a:endParaRPr lang="en-US" sz="9600" b="1" cap="none" spc="0" dirty="0">
              <a:ln w="12700">
                <a:solidFill>
                  <a:schemeClr val="accent3">
                    <a:lumMod val="50000"/>
                  </a:schemeClr>
                </a:solidFill>
                <a:prstDash val="solid"/>
              </a:ln>
              <a:solidFill>
                <a:srgbClr val="688E19"/>
              </a:solidFill>
              <a:effectLst>
                <a:innerShdw blurRad="177800">
                  <a:schemeClr val="accent3">
                    <a:lumMod val="50000"/>
                  </a:schemeClr>
                </a:innerShdw>
              </a:effectLst>
            </a:endParaRPr>
          </a:p>
        </p:txBody>
      </p:sp>
    </p:spTree>
    <p:extLst>
      <p:ext uri="{BB962C8B-B14F-4D97-AF65-F5344CB8AC3E}">
        <p14:creationId xmlns:p14="http://schemas.microsoft.com/office/powerpoint/2010/main" val="412842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endParaRPr lang="en-US" sz="3600" dirty="0"/>
          </a:p>
          <a:p>
            <a:pPr marL="0" indent="0">
              <a:buNone/>
            </a:pPr>
            <a:r>
              <a:rPr lang="en-US" sz="3600" dirty="0"/>
              <a:t>You can center a heading across multiple columns using the </a:t>
            </a:r>
            <a:r>
              <a:rPr lang="en-US" sz="3600" dirty="0" err="1">
                <a:latin typeface="Letter Gothic Std" panose="020B0409020202030304" pitchFamily="49" charset="0"/>
              </a:rPr>
              <a:t>columnspan</a:t>
            </a:r>
            <a:r>
              <a:rPr lang="en-US" sz="3600" dirty="0">
                <a:latin typeface="Letter Gothic Std" panose="020B0409020202030304" pitchFamily="49" charset="0"/>
              </a:rPr>
              <a:t>: all</a:t>
            </a:r>
            <a:r>
              <a:rPr lang="en-US" sz="3600" dirty="0"/>
              <a:t> property.</a:t>
            </a:r>
            <a:endParaRPr lang="en-US" sz="3600" dirty="0" smtClean="0"/>
          </a:p>
        </p:txBody>
      </p:sp>
      <p:sp>
        <p:nvSpPr>
          <p:cNvPr id="5" name="Rectangle 4"/>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688E19"/>
                </a:solidFill>
                <a:effectLst>
                  <a:innerShdw blurRad="177800">
                    <a:schemeClr val="accent3">
                      <a:lumMod val="50000"/>
                    </a:schemeClr>
                  </a:innerShdw>
                </a:effectLst>
              </a:rPr>
              <a:t>TRUE</a:t>
            </a:r>
            <a:endParaRPr lang="en-US" sz="9600" b="1" cap="none" spc="0" dirty="0">
              <a:ln w="12700">
                <a:solidFill>
                  <a:schemeClr val="accent3">
                    <a:lumMod val="50000"/>
                  </a:schemeClr>
                </a:solidFill>
                <a:prstDash val="solid"/>
              </a:ln>
              <a:solidFill>
                <a:srgbClr val="688E19"/>
              </a:solidFill>
              <a:effectLst>
                <a:innerShdw blurRad="177800">
                  <a:schemeClr val="accent3">
                    <a:lumMod val="50000"/>
                  </a:schemeClr>
                </a:innerShdw>
              </a:effectLst>
            </a:endParaRPr>
          </a:p>
        </p:txBody>
      </p:sp>
    </p:spTree>
    <p:extLst>
      <p:ext uri="{BB962C8B-B14F-4D97-AF65-F5344CB8AC3E}">
        <p14:creationId xmlns:p14="http://schemas.microsoft.com/office/powerpoint/2010/main" val="358834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You combine CSS Regions with CSS layout techniques, such as columns, flexboxes, and grid layouts.</a:t>
            </a:r>
            <a:endParaRPr lang="en-US" sz="3600" dirty="0"/>
          </a:p>
        </p:txBody>
      </p:sp>
      <p:sp>
        <p:nvSpPr>
          <p:cNvPr id="5" name="Rectangle 4"/>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688E19"/>
                </a:solidFill>
                <a:effectLst>
                  <a:innerShdw blurRad="177800">
                    <a:schemeClr val="accent3">
                      <a:lumMod val="50000"/>
                    </a:schemeClr>
                  </a:innerShdw>
                </a:effectLst>
              </a:rPr>
              <a:t>TRUE</a:t>
            </a:r>
            <a:endParaRPr lang="en-US" sz="9600" b="1" cap="none" spc="0" dirty="0">
              <a:ln w="12700">
                <a:solidFill>
                  <a:schemeClr val="accent3">
                    <a:lumMod val="50000"/>
                  </a:schemeClr>
                </a:solidFill>
                <a:prstDash val="solid"/>
              </a:ln>
              <a:solidFill>
                <a:srgbClr val="688E19"/>
              </a:solidFill>
              <a:effectLst>
                <a:innerShdw blurRad="177800">
                  <a:schemeClr val="accent3">
                    <a:lumMod val="50000"/>
                  </a:schemeClr>
                </a:innerShdw>
              </a:effectLst>
            </a:endParaRPr>
          </a:p>
        </p:txBody>
      </p:sp>
    </p:spTree>
    <p:extLst>
      <p:ext uri="{BB962C8B-B14F-4D97-AF65-F5344CB8AC3E}">
        <p14:creationId xmlns:p14="http://schemas.microsoft.com/office/powerpoint/2010/main" val="255505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a:t>
            </a:r>
            <a:r>
              <a:rPr lang="en-US" sz="3600" dirty="0" smtClean="0"/>
              <a:t>False</a:t>
            </a:r>
          </a:p>
          <a:p>
            <a:pPr marL="0" indent="0">
              <a:buNone/>
            </a:pPr>
            <a:r>
              <a:rPr lang="en-US" sz="3600" dirty="0"/>
              <a:t>In CSS Regions, the value for the </a:t>
            </a:r>
            <a:r>
              <a:rPr lang="en-US" sz="3600" dirty="0">
                <a:latin typeface="Letter Gothic Std" panose="020B0409020202030304" pitchFamily="49" charset="0"/>
              </a:rPr>
              <a:t>flow-from</a:t>
            </a:r>
            <a:r>
              <a:rPr lang="en-US" sz="3600" dirty="0"/>
              <a:t> property must match the value of the </a:t>
            </a:r>
            <a:r>
              <a:rPr lang="en-US" sz="3600" dirty="0">
                <a:latin typeface="Letter Gothic Std" panose="020B0409020202030304" pitchFamily="49" charset="0"/>
              </a:rPr>
              <a:t>flow-into</a:t>
            </a:r>
            <a:r>
              <a:rPr lang="en-US" sz="3600" dirty="0"/>
              <a:t> property</a:t>
            </a:r>
            <a:r>
              <a:rPr lang="en-US" sz="3600" dirty="0" smtClean="0"/>
              <a:t>.</a:t>
            </a:r>
            <a:endParaRPr lang="en-US" sz="3600" dirty="0" smtClean="0"/>
          </a:p>
        </p:txBody>
      </p:sp>
      <p:sp>
        <p:nvSpPr>
          <p:cNvPr id="5" name="Rectangle 4"/>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688E19"/>
                </a:solidFill>
                <a:effectLst>
                  <a:innerShdw blurRad="177800">
                    <a:schemeClr val="accent3">
                      <a:lumMod val="50000"/>
                    </a:schemeClr>
                  </a:innerShdw>
                </a:effectLst>
              </a:rPr>
              <a:t>TRUE</a:t>
            </a:r>
            <a:endParaRPr lang="en-US" sz="9600" b="1" cap="none" spc="0" dirty="0">
              <a:ln w="12700">
                <a:solidFill>
                  <a:schemeClr val="accent3">
                    <a:lumMod val="50000"/>
                  </a:schemeClr>
                </a:solidFill>
                <a:prstDash val="solid"/>
              </a:ln>
              <a:solidFill>
                <a:srgbClr val="688E19"/>
              </a:solidFill>
              <a:effectLst>
                <a:innerShdw blurRad="177800">
                  <a:schemeClr val="accent3">
                    <a:lumMod val="50000"/>
                  </a:schemeClr>
                </a:innerShdw>
              </a:effectLst>
            </a:endParaRPr>
          </a:p>
        </p:txBody>
      </p:sp>
    </p:spTree>
    <p:extLst>
      <p:ext uri="{BB962C8B-B14F-4D97-AF65-F5344CB8AC3E}">
        <p14:creationId xmlns:p14="http://schemas.microsoft.com/office/powerpoint/2010/main" val="39336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Non-contiguous Content Flow between Regions </a:t>
            </a:r>
            <a:endParaRPr lang="en-US" dirty="0"/>
          </a:p>
        </p:txBody>
      </p:sp>
      <p:sp>
        <p:nvSpPr>
          <p:cNvPr id="3" name="Content Placeholder 2"/>
          <p:cNvSpPr>
            <a:spLocks noGrp="1"/>
          </p:cNvSpPr>
          <p:nvPr>
            <p:ph idx="1"/>
          </p:nvPr>
        </p:nvSpPr>
        <p:spPr>
          <a:xfrm>
            <a:off x="677333" y="1228299"/>
            <a:ext cx="8480315" cy="5308979"/>
          </a:xfrm>
        </p:spPr>
        <p:txBody>
          <a:bodyPr anchor="t">
            <a:normAutofit/>
          </a:bodyPr>
          <a:lstStyle/>
          <a:p>
            <a:pPr marL="0" indent="0">
              <a:buNone/>
            </a:pPr>
            <a:endParaRPr lang="en-US" sz="3200" dirty="0"/>
          </a:p>
        </p:txBody>
      </p:sp>
      <p:sp>
        <p:nvSpPr>
          <p:cNvPr id="4" name="Rectangle 3"/>
          <p:cNvSpPr/>
          <p:nvPr/>
        </p:nvSpPr>
        <p:spPr>
          <a:xfrm>
            <a:off x="677332" y="2033514"/>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egestas</a:t>
            </a:r>
            <a:r>
              <a:rPr lang="en-US" dirty="0"/>
              <a:t> </a:t>
            </a:r>
            <a:r>
              <a:rPr lang="en-US" dirty="0" err="1"/>
              <a:t>lacinia</a:t>
            </a:r>
            <a:r>
              <a:rPr lang="en-US" dirty="0"/>
              <a:t> </a:t>
            </a:r>
            <a:r>
              <a:rPr lang="en-US" dirty="0" err="1"/>
              <a:t>scelerisque</a:t>
            </a:r>
            <a:r>
              <a:rPr lang="en-US" dirty="0"/>
              <a:t>. </a:t>
            </a:r>
            <a:r>
              <a:rPr lang="en-US" dirty="0" err="1"/>
              <a:t>Ut</a:t>
            </a:r>
            <a:r>
              <a:rPr lang="en-US" dirty="0"/>
              <a:t> </a:t>
            </a:r>
            <a:r>
              <a:rPr lang="en-US" dirty="0" err="1"/>
              <a:t>est</a:t>
            </a:r>
            <a:r>
              <a:rPr lang="en-US" dirty="0"/>
              <a:t> quam, </a:t>
            </a:r>
            <a:r>
              <a:rPr lang="en-US" dirty="0" err="1"/>
              <a:t>ornare</a:t>
            </a:r>
            <a:r>
              <a:rPr lang="en-US" dirty="0"/>
              <a:t> </a:t>
            </a:r>
            <a:r>
              <a:rPr lang="en-US" dirty="0" err="1"/>
              <a:t>nec</a:t>
            </a:r>
            <a:r>
              <a:rPr lang="en-US" dirty="0"/>
              <a:t> </a:t>
            </a:r>
            <a:r>
              <a:rPr lang="en-US" dirty="0" err="1"/>
              <a:t>ultricies</a:t>
            </a:r>
            <a:r>
              <a:rPr lang="en-US" dirty="0"/>
              <a:t> in, pharetra sit </a:t>
            </a:r>
            <a:r>
              <a:rPr lang="en-US" dirty="0" err="1"/>
              <a:t>amet</a:t>
            </a:r>
            <a:r>
              <a:rPr lang="en-US" dirty="0"/>
              <a:t> dolor. </a:t>
            </a:r>
            <a:r>
              <a:rPr lang="en-US" dirty="0" err="1"/>
              <a:t>Fusce</a:t>
            </a:r>
            <a:r>
              <a:rPr lang="en-US" dirty="0"/>
              <a:t> gravida vitae </a:t>
            </a:r>
            <a:r>
              <a:rPr lang="en-US" dirty="0" err="1"/>
              <a:t>nibh</a:t>
            </a:r>
            <a:r>
              <a:rPr lang="en-US" dirty="0"/>
              <a:t> at </a:t>
            </a:r>
            <a:r>
              <a:rPr lang="en-US" dirty="0" err="1"/>
              <a:t>vehicula</a:t>
            </a:r>
            <a:r>
              <a:rPr lang="en-US" dirty="0"/>
              <a:t>. </a:t>
            </a:r>
            <a:r>
              <a:rPr lang="en-US" dirty="0" err="1"/>
              <a:t>Morbi</a:t>
            </a:r>
            <a:r>
              <a:rPr lang="en-US" dirty="0"/>
              <a:t> </a:t>
            </a:r>
            <a:r>
              <a:rPr lang="en-US" dirty="0" err="1"/>
              <a:t>quis</a:t>
            </a:r>
            <a:r>
              <a:rPr lang="en-US" dirty="0"/>
              <a:t> </a:t>
            </a:r>
            <a:r>
              <a:rPr lang="en-US" dirty="0" smtClean="0"/>
              <a:t>quam</a:t>
            </a:r>
            <a:endParaRPr lang="en-US" dirty="0"/>
          </a:p>
        </p:txBody>
      </p:sp>
      <p:sp>
        <p:nvSpPr>
          <p:cNvPr id="5" name="Rectangle 4"/>
          <p:cNvSpPr/>
          <p:nvPr/>
        </p:nvSpPr>
        <p:spPr>
          <a:xfrm>
            <a:off x="3885693" y="2033514"/>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err="1"/>
              <a:t>Curabitur</a:t>
            </a:r>
            <a:r>
              <a:rPr lang="en-US" dirty="0"/>
              <a:t> </a:t>
            </a:r>
            <a:r>
              <a:rPr lang="en-US" dirty="0" err="1"/>
              <a:t>vel</a:t>
            </a:r>
            <a:r>
              <a:rPr lang="en-US" dirty="0"/>
              <a:t> </a:t>
            </a:r>
            <a:r>
              <a:rPr lang="en-US" dirty="0" err="1"/>
              <a:t>luctus</a:t>
            </a:r>
            <a:r>
              <a:rPr lang="en-US" dirty="0"/>
              <a:t> </a:t>
            </a:r>
            <a:r>
              <a:rPr lang="en-US" dirty="0" err="1"/>
              <a:t>odio</a:t>
            </a:r>
            <a:r>
              <a:rPr lang="en-US" dirty="0"/>
              <a:t>. </a:t>
            </a:r>
            <a:r>
              <a:rPr lang="en-US" dirty="0" err="1"/>
              <a:t>Donec</a:t>
            </a:r>
            <a:r>
              <a:rPr lang="en-US" dirty="0"/>
              <a:t> et magna </a:t>
            </a:r>
            <a:r>
              <a:rPr lang="en-US" dirty="0" err="1"/>
              <a:t>quis</a:t>
            </a:r>
            <a:r>
              <a:rPr lang="en-US" dirty="0"/>
              <a:t> </a:t>
            </a:r>
            <a:r>
              <a:rPr lang="en-US" dirty="0" err="1"/>
              <a:t>elit</a:t>
            </a:r>
            <a:r>
              <a:rPr lang="en-US" dirty="0"/>
              <a:t> </a:t>
            </a:r>
            <a:r>
              <a:rPr lang="en-US" dirty="0" err="1"/>
              <a:t>hendrerit</a:t>
            </a:r>
            <a:r>
              <a:rPr lang="en-US" dirty="0"/>
              <a:t> </a:t>
            </a:r>
            <a:r>
              <a:rPr lang="en-US" dirty="0" err="1"/>
              <a:t>euismod</a:t>
            </a:r>
            <a:r>
              <a:rPr lang="en-US" dirty="0"/>
              <a:t> </a:t>
            </a:r>
            <a:r>
              <a:rPr lang="en-US" dirty="0" err="1"/>
              <a:t>nec</a:t>
            </a:r>
            <a:r>
              <a:rPr lang="en-US" dirty="0"/>
              <a:t> in </a:t>
            </a:r>
            <a:r>
              <a:rPr lang="en-US" dirty="0" err="1"/>
              <a:t>justo</a:t>
            </a:r>
            <a:r>
              <a:rPr lang="en-US" dirty="0"/>
              <a:t>. </a:t>
            </a:r>
            <a:r>
              <a:rPr lang="en-US" dirty="0" err="1"/>
              <a:t>Nullam</a:t>
            </a:r>
            <a:r>
              <a:rPr lang="en-US" dirty="0"/>
              <a:t> </a:t>
            </a:r>
            <a:r>
              <a:rPr lang="en-US" dirty="0" err="1"/>
              <a:t>dapibus</a:t>
            </a:r>
            <a:r>
              <a:rPr lang="en-US" dirty="0"/>
              <a:t> </a:t>
            </a:r>
            <a:r>
              <a:rPr lang="en-US" dirty="0" err="1"/>
              <a:t>aliquet</a:t>
            </a:r>
            <a:r>
              <a:rPr lang="en-US" dirty="0"/>
              <a:t> </a:t>
            </a:r>
            <a:r>
              <a:rPr lang="en-US" dirty="0" err="1"/>
              <a:t>justo</a:t>
            </a:r>
            <a:r>
              <a:rPr lang="en-US" dirty="0"/>
              <a:t> </a:t>
            </a:r>
            <a:r>
              <a:rPr lang="en-US" dirty="0" err="1"/>
              <a:t>nec</a:t>
            </a:r>
            <a:r>
              <a:rPr lang="en-US" dirty="0"/>
              <a:t> dictum. </a:t>
            </a:r>
            <a:r>
              <a:rPr lang="en-US" dirty="0" err="1"/>
              <a:t>Donec</a:t>
            </a:r>
            <a:r>
              <a:rPr lang="en-US" dirty="0"/>
              <a:t> </a:t>
            </a:r>
            <a:r>
              <a:rPr lang="en-US" dirty="0" err="1"/>
              <a:t>leo</a:t>
            </a:r>
            <a:r>
              <a:rPr lang="en-US" dirty="0"/>
              <a:t> nisi, </a:t>
            </a:r>
            <a:r>
              <a:rPr lang="en-US" dirty="0" err="1"/>
              <a:t>fermentum</a:t>
            </a:r>
            <a:r>
              <a:rPr lang="en-US" dirty="0"/>
              <a:t> ac quam </a:t>
            </a:r>
            <a:r>
              <a:rPr lang="en-US" dirty="0" err="1"/>
              <a:t>ut</a:t>
            </a:r>
            <a:r>
              <a:rPr lang="en-US" dirty="0"/>
              <a:t>, </a:t>
            </a:r>
            <a:r>
              <a:rPr lang="en-US" dirty="0" err="1"/>
              <a:t>sagittis</a:t>
            </a:r>
            <a:r>
              <a:rPr lang="en-US" dirty="0"/>
              <a:t> </a:t>
            </a:r>
            <a:r>
              <a:rPr lang="en-US" dirty="0" err="1"/>
              <a:t>molestie</a:t>
            </a:r>
            <a:r>
              <a:rPr lang="en-US" dirty="0"/>
              <a:t> </a:t>
            </a:r>
            <a:r>
              <a:rPr lang="en-US" dirty="0" err="1"/>
              <a:t>nisl</a:t>
            </a:r>
            <a:r>
              <a:rPr lang="en-US" dirty="0"/>
              <a:t>. </a:t>
            </a:r>
            <a:r>
              <a:rPr lang="en-US" dirty="0" err="1"/>
              <a:t>Etiam</a:t>
            </a:r>
            <a:r>
              <a:rPr lang="en-US" dirty="0"/>
              <a:t> sit </a:t>
            </a:r>
            <a:r>
              <a:rPr lang="en-US" dirty="0" err="1"/>
              <a:t>amet</a:t>
            </a:r>
            <a:r>
              <a:rPr lang="en-US" dirty="0"/>
              <a:t> pharetra </a:t>
            </a:r>
            <a:endParaRPr lang="en-US" dirty="0"/>
          </a:p>
        </p:txBody>
      </p:sp>
      <p:sp>
        <p:nvSpPr>
          <p:cNvPr id="6" name="Rectangle 5"/>
          <p:cNvSpPr/>
          <p:nvPr/>
        </p:nvSpPr>
        <p:spPr>
          <a:xfrm>
            <a:off x="7094054" y="2033514"/>
            <a:ext cx="2961564" cy="23201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err="1"/>
              <a:t>Phasellus</a:t>
            </a:r>
            <a:r>
              <a:rPr lang="en-US" dirty="0"/>
              <a:t> convallis </a:t>
            </a:r>
            <a:r>
              <a:rPr lang="en-US" dirty="0" err="1"/>
              <a:t>nibh</a:t>
            </a:r>
            <a:r>
              <a:rPr lang="en-US" dirty="0"/>
              <a:t> ac </a:t>
            </a:r>
            <a:r>
              <a:rPr lang="en-US" dirty="0" err="1"/>
              <a:t>metus</a:t>
            </a:r>
            <a:r>
              <a:rPr lang="en-US" dirty="0"/>
              <a:t> </a:t>
            </a:r>
            <a:r>
              <a:rPr lang="en-US" dirty="0" err="1"/>
              <a:t>fermentum</a:t>
            </a:r>
            <a:r>
              <a:rPr lang="en-US" dirty="0"/>
              <a:t> </a:t>
            </a:r>
            <a:r>
              <a:rPr lang="en-US" dirty="0" err="1"/>
              <a:t>pulvinar</a:t>
            </a:r>
            <a:r>
              <a:rPr lang="en-US" dirty="0"/>
              <a:t>. Integer </a:t>
            </a:r>
            <a:r>
              <a:rPr lang="en-US" dirty="0" err="1"/>
              <a:t>condimentum</a:t>
            </a:r>
            <a:r>
              <a:rPr lang="en-US" dirty="0"/>
              <a:t>, </a:t>
            </a:r>
            <a:r>
              <a:rPr lang="en-US" dirty="0" err="1"/>
              <a:t>lectus</a:t>
            </a:r>
            <a:r>
              <a:rPr lang="en-US" dirty="0"/>
              <a:t> id </a:t>
            </a:r>
            <a:r>
              <a:rPr lang="en-US" dirty="0" err="1"/>
              <a:t>imperdiet</a:t>
            </a:r>
            <a:r>
              <a:rPr lang="en-US" dirty="0"/>
              <a:t> </a:t>
            </a:r>
            <a:r>
              <a:rPr lang="en-US" dirty="0" err="1"/>
              <a:t>elementum</a:t>
            </a:r>
            <a:r>
              <a:rPr lang="en-US" dirty="0"/>
              <a:t>, </a:t>
            </a:r>
            <a:r>
              <a:rPr lang="en-US" dirty="0" err="1"/>
              <a:t>mauris</a:t>
            </a:r>
            <a:r>
              <a:rPr lang="en-US" dirty="0"/>
              <a:t> </a:t>
            </a:r>
            <a:r>
              <a:rPr lang="en-US" dirty="0" err="1"/>
              <a:t>risus</a:t>
            </a:r>
            <a:r>
              <a:rPr lang="en-US" dirty="0"/>
              <a:t> </a:t>
            </a:r>
            <a:r>
              <a:rPr lang="en-US" dirty="0" err="1"/>
              <a:t>scelerisque</a:t>
            </a:r>
            <a:r>
              <a:rPr lang="en-US" dirty="0"/>
              <a:t> </a:t>
            </a:r>
            <a:r>
              <a:rPr lang="en-US" dirty="0" err="1"/>
              <a:t>massa</a:t>
            </a:r>
            <a:r>
              <a:rPr lang="en-US" dirty="0"/>
              <a:t>, sit </a:t>
            </a:r>
            <a:r>
              <a:rPr lang="en-US" dirty="0" err="1"/>
              <a:t>amet</a:t>
            </a:r>
            <a:r>
              <a:rPr lang="en-US" dirty="0"/>
              <a:t> </a:t>
            </a:r>
            <a:r>
              <a:rPr lang="en-US" dirty="0" err="1"/>
              <a:t>vulputate</a:t>
            </a:r>
            <a:r>
              <a:rPr lang="en-US" dirty="0"/>
              <a:t> </a:t>
            </a:r>
            <a:r>
              <a:rPr lang="en-US" dirty="0" err="1"/>
              <a:t>orci</a:t>
            </a:r>
            <a:r>
              <a:rPr lang="en-US" dirty="0"/>
              <a:t> </a:t>
            </a:r>
            <a:r>
              <a:rPr lang="en-US" dirty="0" err="1"/>
              <a:t>felis</a:t>
            </a:r>
            <a:r>
              <a:rPr lang="en-US" dirty="0"/>
              <a:t> et </a:t>
            </a:r>
            <a:r>
              <a:rPr lang="en-US" dirty="0" err="1"/>
              <a:t>urna</a:t>
            </a:r>
            <a:r>
              <a:rPr lang="en-US" dirty="0"/>
              <a:t>. </a:t>
            </a:r>
            <a:r>
              <a:rPr lang="en-US" dirty="0" err="1"/>
              <a:t>Nullam</a:t>
            </a:r>
            <a:r>
              <a:rPr lang="en-US" dirty="0"/>
              <a:t> </a:t>
            </a:r>
            <a:r>
              <a:rPr lang="en-US" dirty="0" err="1"/>
              <a:t>ut</a:t>
            </a:r>
            <a:r>
              <a:rPr lang="en-US" dirty="0"/>
              <a:t> ipsum </a:t>
            </a:r>
            <a:r>
              <a:rPr lang="en-US" dirty="0" err="1" smtClean="0"/>
              <a:t>fermentum</a:t>
            </a:r>
            <a:r>
              <a:rPr lang="en-US" dirty="0"/>
              <a:t>.</a:t>
            </a:r>
          </a:p>
        </p:txBody>
      </p:sp>
      <p:sp>
        <p:nvSpPr>
          <p:cNvPr id="7" name="Rectangle 6"/>
          <p:cNvSpPr/>
          <p:nvPr/>
        </p:nvSpPr>
        <p:spPr>
          <a:xfrm>
            <a:off x="677332" y="4456748"/>
            <a:ext cx="9378286" cy="179392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dirty="0" err="1"/>
              <a:t>Praesent</a:t>
            </a:r>
            <a:r>
              <a:rPr lang="en-US" dirty="0"/>
              <a:t> </a:t>
            </a:r>
            <a:r>
              <a:rPr lang="en-US" dirty="0" err="1"/>
              <a:t>sodales</a:t>
            </a:r>
            <a:r>
              <a:rPr lang="en-US" dirty="0"/>
              <a:t> </a:t>
            </a:r>
            <a:r>
              <a:rPr lang="en-US" dirty="0" err="1"/>
              <a:t>vulputate</a:t>
            </a:r>
            <a:r>
              <a:rPr lang="en-US" dirty="0"/>
              <a:t> </a:t>
            </a:r>
            <a:r>
              <a:rPr lang="en-US" dirty="0" err="1"/>
              <a:t>diam</a:t>
            </a:r>
            <a:r>
              <a:rPr lang="en-US" dirty="0"/>
              <a:t> </a:t>
            </a:r>
            <a:r>
              <a:rPr lang="en-US" dirty="0" err="1"/>
              <a:t>vel</a:t>
            </a:r>
            <a:r>
              <a:rPr lang="en-US" dirty="0"/>
              <a:t> </a:t>
            </a:r>
            <a:r>
              <a:rPr lang="en-US" dirty="0" err="1"/>
              <a:t>eleifend</a:t>
            </a:r>
            <a:r>
              <a:rPr lang="en-US" dirty="0"/>
              <a:t>. </a:t>
            </a:r>
            <a:r>
              <a:rPr lang="en-US" dirty="0" err="1"/>
              <a:t>Suspendisse</a:t>
            </a:r>
            <a:r>
              <a:rPr lang="en-US" dirty="0"/>
              <a:t> porta </a:t>
            </a:r>
            <a:r>
              <a:rPr lang="en-US" dirty="0" err="1"/>
              <a:t>varius</a:t>
            </a:r>
            <a:r>
              <a:rPr lang="en-US" dirty="0"/>
              <a:t> </a:t>
            </a:r>
            <a:r>
              <a:rPr lang="en-US" dirty="0" err="1"/>
              <a:t>eros</a:t>
            </a:r>
            <a:r>
              <a:rPr lang="en-US" dirty="0"/>
              <a:t>, at </a:t>
            </a:r>
            <a:r>
              <a:rPr lang="en-US" dirty="0" err="1"/>
              <a:t>ultrices</a:t>
            </a:r>
            <a:r>
              <a:rPr lang="en-US" dirty="0"/>
              <a:t> </a:t>
            </a:r>
            <a:r>
              <a:rPr lang="en-US" dirty="0" err="1"/>
              <a:t>justo</a:t>
            </a:r>
            <a:r>
              <a:rPr lang="en-US" dirty="0"/>
              <a:t> pharetra </a:t>
            </a:r>
            <a:r>
              <a:rPr lang="en-US" dirty="0" err="1"/>
              <a:t>eget</a:t>
            </a:r>
            <a:r>
              <a:rPr lang="en-US" dirty="0"/>
              <a:t>. </a:t>
            </a:r>
            <a:r>
              <a:rPr lang="en-US" dirty="0" err="1"/>
              <a:t>Mauris</a:t>
            </a:r>
            <a:r>
              <a:rPr lang="en-US" dirty="0"/>
              <a:t> </a:t>
            </a:r>
            <a:r>
              <a:rPr lang="en-US" dirty="0" err="1"/>
              <a:t>quis</a:t>
            </a:r>
            <a:r>
              <a:rPr lang="en-US" dirty="0"/>
              <a:t> </a:t>
            </a:r>
            <a:r>
              <a:rPr lang="en-US" dirty="0" err="1"/>
              <a:t>molestie</a:t>
            </a:r>
            <a:r>
              <a:rPr lang="en-US" dirty="0"/>
              <a:t> </a:t>
            </a:r>
            <a:r>
              <a:rPr lang="en-US" dirty="0" err="1"/>
              <a:t>velit</a:t>
            </a:r>
            <a:r>
              <a:rPr lang="en-US" dirty="0"/>
              <a:t>, </a:t>
            </a:r>
            <a:r>
              <a:rPr lang="en-US" dirty="0" err="1"/>
              <a:t>bibendum</a:t>
            </a:r>
            <a:r>
              <a:rPr lang="en-US" dirty="0"/>
              <a:t> </a:t>
            </a:r>
            <a:r>
              <a:rPr lang="en-US" dirty="0" err="1"/>
              <a:t>porttitor</a:t>
            </a:r>
            <a:r>
              <a:rPr lang="en-US" dirty="0"/>
              <a:t> magna. </a:t>
            </a:r>
            <a:r>
              <a:rPr lang="en-US" dirty="0" err="1"/>
              <a:t>Suspendisse</a:t>
            </a:r>
            <a:r>
              <a:rPr lang="en-US" dirty="0"/>
              <a:t> </a:t>
            </a:r>
            <a:r>
              <a:rPr lang="en-US" dirty="0" err="1"/>
              <a:t>fringilla</a:t>
            </a:r>
            <a:r>
              <a:rPr lang="en-US" dirty="0"/>
              <a:t> </a:t>
            </a:r>
            <a:r>
              <a:rPr lang="en-US" dirty="0" err="1"/>
              <a:t>ultrices</a:t>
            </a:r>
            <a:r>
              <a:rPr lang="en-US" dirty="0"/>
              <a:t> </a:t>
            </a:r>
            <a:r>
              <a:rPr lang="en-US" dirty="0" err="1"/>
              <a:t>molestie</a:t>
            </a:r>
            <a:r>
              <a:rPr lang="en-US" dirty="0"/>
              <a:t>. </a:t>
            </a:r>
            <a:r>
              <a:rPr lang="en-US" dirty="0" err="1"/>
              <a:t>Proin</a:t>
            </a:r>
            <a:r>
              <a:rPr lang="en-US" dirty="0"/>
              <a:t> </a:t>
            </a:r>
            <a:r>
              <a:rPr lang="en-US" dirty="0" err="1"/>
              <a:t>malesuada</a:t>
            </a:r>
            <a:r>
              <a:rPr lang="en-US" dirty="0"/>
              <a:t> </a:t>
            </a:r>
            <a:r>
              <a:rPr lang="en-US" dirty="0" err="1"/>
              <a:t>purus</a:t>
            </a:r>
            <a:r>
              <a:rPr lang="en-US" dirty="0"/>
              <a:t> at dui </a:t>
            </a:r>
            <a:r>
              <a:rPr lang="en-US" dirty="0" err="1"/>
              <a:t>egestas</a:t>
            </a:r>
            <a:r>
              <a:rPr lang="en-US" dirty="0"/>
              <a:t>, convallis </a:t>
            </a:r>
            <a:r>
              <a:rPr lang="en-US" dirty="0" err="1"/>
              <a:t>laoreet</a:t>
            </a:r>
            <a:r>
              <a:rPr lang="en-US" dirty="0"/>
              <a:t> </a:t>
            </a:r>
            <a:r>
              <a:rPr lang="en-US" dirty="0" err="1"/>
              <a:t>neque</a:t>
            </a:r>
            <a:r>
              <a:rPr lang="en-US" dirty="0"/>
              <a:t> porta. </a:t>
            </a:r>
            <a:r>
              <a:rPr lang="en-US" dirty="0" err="1"/>
              <a:t>Donec</a:t>
            </a:r>
            <a:r>
              <a:rPr lang="en-US" dirty="0"/>
              <a:t> </a:t>
            </a:r>
            <a:r>
              <a:rPr lang="en-US" dirty="0" err="1"/>
              <a:t>efficitur</a:t>
            </a:r>
            <a:r>
              <a:rPr lang="en-US" dirty="0"/>
              <a:t> </a:t>
            </a:r>
            <a:r>
              <a:rPr lang="en-US" dirty="0" err="1"/>
              <a:t>sapien</a:t>
            </a:r>
            <a:r>
              <a:rPr lang="en-US" dirty="0"/>
              <a:t> </a:t>
            </a:r>
            <a:r>
              <a:rPr lang="en-US" dirty="0" err="1"/>
              <a:t>sed</a:t>
            </a:r>
            <a:r>
              <a:rPr lang="en-US" dirty="0"/>
              <a:t> </a:t>
            </a:r>
            <a:r>
              <a:rPr lang="en-US" dirty="0" err="1"/>
              <a:t>nunc</a:t>
            </a:r>
            <a:r>
              <a:rPr lang="en-US" dirty="0"/>
              <a:t> </a:t>
            </a:r>
            <a:r>
              <a:rPr lang="en-US" dirty="0" err="1"/>
              <a:t>placerat</a:t>
            </a:r>
            <a:r>
              <a:rPr lang="en-US" dirty="0"/>
              <a:t> </a:t>
            </a:r>
            <a:r>
              <a:rPr lang="en-US" dirty="0" err="1"/>
              <a:t>ornare</a:t>
            </a:r>
            <a:r>
              <a:rPr lang="en-US" dirty="0"/>
              <a:t>. </a:t>
            </a:r>
            <a:r>
              <a:rPr lang="en-US" dirty="0" err="1"/>
              <a:t>Duis</a:t>
            </a:r>
            <a:r>
              <a:rPr lang="en-US" dirty="0"/>
              <a:t> </a:t>
            </a:r>
            <a:r>
              <a:rPr lang="en-US" dirty="0" err="1"/>
              <a:t>sed</a:t>
            </a:r>
            <a:r>
              <a:rPr lang="en-US" dirty="0"/>
              <a:t> </a:t>
            </a:r>
            <a:r>
              <a:rPr lang="en-US" dirty="0" err="1"/>
              <a:t>sollicitudin</a:t>
            </a:r>
            <a:r>
              <a:rPr lang="en-US" dirty="0"/>
              <a:t> </a:t>
            </a:r>
            <a:r>
              <a:rPr lang="en-US" dirty="0" err="1"/>
              <a:t>sapien</a:t>
            </a:r>
            <a:r>
              <a:rPr lang="en-US" dirty="0"/>
              <a:t>. </a:t>
            </a:r>
            <a:r>
              <a:rPr lang="en-US" dirty="0" err="1"/>
              <a:t>Quisque</a:t>
            </a:r>
            <a:r>
              <a:rPr lang="en-US" dirty="0"/>
              <a:t> lorem nisi, </a:t>
            </a:r>
            <a:r>
              <a:rPr lang="en-US" dirty="0" err="1"/>
              <a:t>vulputate</a:t>
            </a:r>
            <a:r>
              <a:rPr lang="en-US" dirty="0"/>
              <a:t> ac </a:t>
            </a:r>
            <a:r>
              <a:rPr lang="en-US" dirty="0" err="1"/>
              <a:t>imperdiet</a:t>
            </a:r>
            <a:r>
              <a:rPr lang="en-US" dirty="0"/>
              <a:t> sit </a:t>
            </a:r>
            <a:r>
              <a:rPr lang="en-US" dirty="0" err="1"/>
              <a:t>amet</a:t>
            </a:r>
            <a:r>
              <a:rPr lang="en-US" dirty="0"/>
              <a:t>, </a:t>
            </a:r>
            <a:r>
              <a:rPr lang="en-US" dirty="0" err="1"/>
              <a:t>aliquam</a:t>
            </a:r>
            <a:r>
              <a:rPr lang="en-US" dirty="0"/>
              <a:t> </a:t>
            </a:r>
            <a:r>
              <a:rPr lang="en-US" dirty="0" err="1"/>
              <a:t>eget</a:t>
            </a:r>
            <a:r>
              <a:rPr lang="en-US" dirty="0"/>
              <a:t> </a:t>
            </a:r>
            <a:r>
              <a:rPr lang="en-US" dirty="0" err="1"/>
              <a:t>sapien</a:t>
            </a:r>
            <a:r>
              <a:rPr lang="en-US" dirty="0"/>
              <a:t>.</a:t>
            </a:r>
            <a:endParaRPr lang="en-US" dirty="0"/>
          </a:p>
        </p:txBody>
      </p:sp>
      <p:cxnSp>
        <p:nvCxnSpPr>
          <p:cNvPr id="10" name="Straight Arrow Connector 9"/>
          <p:cNvCxnSpPr/>
          <p:nvPr/>
        </p:nvCxnSpPr>
        <p:spPr>
          <a:xfrm flipV="1">
            <a:off x="3446549" y="2142699"/>
            <a:ext cx="3709409" cy="1978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985146" y="2142699"/>
            <a:ext cx="5868538" cy="1978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87105" y="4244454"/>
            <a:ext cx="5732059" cy="4450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71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up)">
                                      <p:cBhvr>
                                        <p:cTn id="12" dur="500"/>
                                        <p:tgtEl>
                                          <p:spTgt spid="4">
                                            <p:bg/>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up)">
                                      <p:cBhvr>
                                        <p:cTn id="15" dur="500"/>
                                        <p:tgtEl>
                                          <p:spTgt spid="4">
                                            <p:txEl>
                                              <p:pRg st="0" end="0"/>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Regions Concepts</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Content </a:t>
            </a:r>
            <a:r>
              <a:rPr lang="en-US" sz="3200" dirty="0"/>
              <a:t>source: One or more blocks of text in the same or a separate HTML document that holds the content you want to flow through a layout </a:t>
            </a:r>
          </a:p>
          <a:p>
            <a:r>
              <a:rPr lang="en-US" sz="3200" dirty="0" smtClean="0"/>
              <a:t>Content </a:t>
            </a:r>
            <a:r>
              <a:rPr lang="en-US" sz="3200" dirty="0"/>
              <a:t>containers: Areas into which content is flowed </a:t>
            </a:r>
          </a:p>
          <a:p>
            <a:r>
              <a:rPr lang="en-US" sz="3200" dirty="0" smtClean="0"/>
              <a:t>Named </a:t>
            </a:r>
            <a:r>
              <a:rPr lang="en-US" sz="3200" dirty="0"/>
              <a:t>flow: A set of elements taken from the source and to be flowed into a content container</a:t>
            </a:r>
            <a:endParaRPr lang="en-US" sz="3200" dirty="0"/>
          </a:p>
        </p:txBody>
      </p:sp>
      <p:sp>
        <p:nvSpPr>
          <p:cNvPr id="4" name="Rectangle 3"/>
          <p:cNvSpPr/>
          <p:nvPr/>
        </p:nvSpPr>
        <p:spPr>
          <a:xfrm>
            <a:off x="677332" y="6167946"/>
            <a:ext cx="5830442" cy="523220"/>
          </a:xfrm>
          <a:prstGeom prst="rect">
            <a:avLst/>
          </a:prstGeom>
        </p:spPr>
        <p:txBody>
          <a:bodyPr wrap="none">
            <a:spAutoFit/>
          </a:bodyPr>
          <a:lstStyle/>
          <a:p>
            <a:r>
              <a:rPr lang="en-US" sz="2800" dirty="0"/>
              <a:t>https://www.w3.org/TR/css-regions-1/</a:t>
            </a:r>
          </a:p>
        </p:txBody>
      </p:sp>
    </p:spTree>
    <p:extLst>
      <p:ext uri="{BB962C8B-B14F-4D97-AF65-F5344CB8AC3E}">
        <p14:creationId xmlns:p14="http://schemas.microsoft.com/office/powerpoint/2010/main" val="335273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Regions Concepts</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Within </a:t>
            </a:r>
            <a:r>
              <a:rPr lang="en-US" sz="3200" dirty="0"/>
              <a:t>content source, element that contains content to be flowed is assigned the </a:t>
            </a:r>
            <a:r>
              <a:rPr lang="en-US" sz="3200" dirty="0" err="1" smtClean="0">
                <a:latin typeface="Letter Gothic Std" panose="020B0409020202030304" pitchFamily="49" charset="0"/>
              </a:rPr>
              <a:t>flowinto</a:t>
            </a:r>
            <a:r>
              <a:rPr lang="en-US" sz="3200" dirty="0" smtClean="0"/>
              <a:t> </a:t>
            </a:r>
            <a:r>
              <a:rPr lang="en-US" sz="3200" dirty="0"/>
              <a:t>CSS property </a:t>
            </a:r>
          </a:p>
          <a:p>
            <a:pPr lvl="1"/>
            <a:r>
              <a:rPr lang="en-US" sz="3000" dirty="0" smtClean="0"/>
              <a:t>Value </a:t>
            </a:r>
            <a:r>
              <a:rPr lang="en-US" sz="3000" dirty="0"/>
              <a:t>of this property is named </a:t>
            </a:r>
            <a:r>
              <a:rPr lang="en-US" sz="3000" dirty="0">
                <a:latin typeface="Letter Gothic Std" panose="020B0409020202030304" pitchFamily="49" charset="0"/>
              </a:rPr>
              <a:t>flow </a:t>
            </a:r>
          </a:p>
          <a:p>
            <a:r>
              <a:rPr lang="en-US" sz="3200" dirty="0" smtClean="0">
                <a:latin typeface="Letter Gothic Std" panose="020B0409020202030304" pitchFamily="49" charset="0"/>
              </a:rPr>
              <a:t>flow-from</a:t>
            </a:r>
            <a:r>
              <a:rPr lang="en-US" sz="3200" dirty="0" smtClean="0"/>
              <a:t> </a:t>
            </a:r>
            <a:r>
              <a:rPr lang="en-US" sz="3200" dirty="0"/>
              <a:t>CSS property creates the content container, which is a CSS Region </a:t>
            </a:r>
          </a:p>
          <a:p>
            <a:r>
              <a:rPr lang="en-US" sz="3200" dirty="0" smtClean="0"/>
              <a:t>Value </a:t>
            </a:r>
            <a:r>
              <a:rPr lang="en-US" sz="3200" dirty="0"/>
              <a:t>for this property must match the named flow value of the </a:t>
            </a:r>
            <a:r>
              <a:rPr lang="en-US" sz="3200" dirty="0">
                <a:latin typeface="Letter Gothic Std" panose="020B0409020202030304" pitchFamily="49" charset="0"/>
              </a:rPr>
              <a:t>flow-into</a:t>
            </a:r>
            <a:r>
              <a:rPr lang="en-US" sz="3200" dirty="0"/>
              <a:t> property</a:t>
            </a:r>
            <a:endParaRPr lang="en-US" sz="3200" dirty="0"/>
          </a:p>
        </p:txBody>
      </p:sp>
    </p:spTree>
    <p:extLst>
      <p:ext uri="{BB962C8B-B14F-4D97-AF65-F5344CB8AC3E}">
        <p14:creationId xmlns:p14="http://schemas.microsoft.com/office/powerpoint/2010/main" val="367177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Regions Example</a:t>
            </a:r>
            <a:endParaRPr lang="en-US" dirty="0"/>
          </a:p>
        </p:txBody>
      </p:sp>
      <p:sp>
        <p:nvSpPr>
          <p:cNvPr id="3" name="Content Placeholder 2"/>
          <p:cNvSpPr>
            <a:spLocks noGrp="1"/>
          </p:cNvSpPr>
          <p:nvPr>
            <p:ph idx="1"/>
          </p:nvPr>
        </p:nvSpPr>
        <p:spPr>
          <a:xfrm>
            <a:off x="677333" y="1228299"/>
            <a:ext cx="8480315" cy="5308979"/>
          </a:xfrm>
        </p:spPr>
        <p:txBody>
          <a:bodyPr>
            <a:normAutofit fontScale="47500" lnSpcReduction="20000"/>
          </a:bodyPr>
          <a:lstStyle/>
          <a:p>
            <a:pPr marL="0" indent="0">
              <a:buNone/>
            </a:pPr>
            <a:r>
              <a:rPr lang="en-US" sz="3200" dirty="0"/>
              <a:t>&lt;style</a:t>
            </a:r>
            <a:r>
              <a:rPr lang="en-US" sz="3200" dirty="0" smtClean="0"/>
              <a:t>&gt;</a:t>
            </a:r>
            <a:br>
              <a:rPr lang="en-US" sz="3200" dirty="0" smtClean="0"/>
            </a:br>
            <a:r>
              <a:rPr lang="en-US" sz="3200" dirty="0" smtClean="0"/>
              <a:t>	#</a:t>
            </a:r>
            <a:r>
              <a:rPr lang="en-US" sz="3200" dirty="0"/>
              <a:t>source</a:t>
            </a:r>
            <a:r>
              <a:rPr lang="en-US" sz="3200" dirty="0" smtClean="0"/>
              <a:t>{</a:t>
            </a:r>
            <a:br>
              <a:rPr lang="en-US" sz="3200" dirty="0" smtClean="0"/>
            </a:br>
            <a:r>
              <a:rPr lang="en-US" sz="3200" dirty="0" smtClean="0"/>
              <a:t>		flow-into</a:t>
            </a:r>
            <a:r>
              <a:rPr lang="en-US" sz="3200" dirty="0"/>
              <a:t>: main</a:t>
            </a:r>
            <a:r>
              <a:rPr lang="en-US" sz="3200" dirty="0" smtClean="0"/>
              <a:t>;</a:t>
            </a:r>
            <a:br>
              <a:rPr lang="en-US" sz="3200" dirty="0" smtClean="0"/>
            </a:br>
            <a:r>
              <a:rPr lang="en-US" sz="3200" dirty="0" smtClean="0"/>
              <a:t>	}</a:t>
            </a:r>
            <a:br>
              <a:rPr lang="en-US" sz="3200" dirty="0" smtClean="0"/>
            </a:br>
            <a:r>
              <a:rPr lang="en-US" sz="3200" dirty="0" smtClean="0"/>
              <a:t>	.</a:t>
            </a:r>
            <a:r>
              <a:rPr lang="en-US" sz="3200" dirty="0"/>
              <a:t>region</a:t>
            </a:r>
            <a:r>
              <a:rPr lang="en-US" sz="3200" dirty="0" smtClean="0"/>
              <a:t>{</a:t>
            </a:r>
            <a:br>
              <a:rPr lang="en-US" sz="3200" dirty="0" smtClean="0"/>
            </a:br>
            <a:r>
              <a:rPr lang="en-US" sz="3200" dirty="0" smtClean="0"/>
              <a:t>		flow-from</a:t>
            </a:r>
            <a:r>
              <a:rPr lang="en-US" sz="3200" dirty="0"/>
              <a:t>: main</a:t>
            </a:r>
            <a:r>
              <a:rPr lang="en-US" sz="3200" dirty="0" smtClean="0"/>
              <a:t>;</a:t>
            </a:r>
            <a:br>
              <a:rPr lang="en-US" sz="3200" dirty="0" smtClean="0"/>
            </a:br>
            <a:r>
              <a:rPr lang="en-US" sz="3200" dirty="0" smtClean="0"/>
              <a:t>		background</a:t>
            </a:r>
            <a:r>
              <a:rPr lang="en-US" sz="3200" dirty="0"/>
              <a:t>: #9acd32</a:t>
            </a:r>
            <a:r>
              <a:rPr lang="en-US" sz="3200" dirty="0" smtClean="0"/>
              <a:t>;</a:t>
            </a:r>
            <a:br>
              <a:rPr lang="en-US" sz="3200" dirty="0" smtClean="0"/>
            </a:br>
            <a:r>
              <a:rPr lang="en-US" sz="3200" dirty="0" smtClean="0"/>
              <a:t>	}</a:t>
            </a:r>
            <a:br>
              <a:rPr lang="en-US" sz="3200" dirty="0" smtClean="0"/>
            </a:br>
            <a:r>
              <a:rPr lang="en-US" sz="3200" dirty="0" smtClean="0"/>
              <a:t>&lt;/</a:t>
            </a:r>
            <a:r>
              <a:rPr lang="en-US" sz="3200" dirty="0"/>
              <a:t>style&gt;</a:t>
            </a:r>
          </a:p>
          <a:p>
            <a:pPr marL="0" indent="0">
              <a:buNone/>
            </a:pPr>
            <a:r>
              <a:rPr lang="en-US" sz="3200" dirty="0" smtClean="0"/>
              <a:t>…</a:t>
            </a:r>
          </a:p>
          <a:p>
            <a:pPr marL="0" indent="0">
              <a:buNone/>
            </a:pPr>
            <a:r>
              <a:rPr lang="en-US" sz="3200" dirty="0"/>
              <a:t>&lt;div id="source</a:t>
            </a:r>
            <a:r>
              <a:rPr lang="en-US" sz="3200" dirty="0" smtClean="0"/>
              <a:t>"&gt;</a:t>
            </a:r>
            <a:br>
              <a:rPr lang="en-US" sz="3200" dirty="0" smtClean="0"/>
            </a:br>
            <a:r>
              <a:rPr lang="en-US" sz="3200" dirty="0" smtClean="0"/>
              <a:t>	&lt;</a:t>
            </a:r>
            <a:r>
              <a:rPr lang="en-US" sz="3200" dirty="0"/>
              <a:t>p</a:t>
            </a:r>
            <a:r>
              <a:rPr lang="en-US" sz="3200" dirty="0" smtClean="0"/>
              <a:t>&gt;</a:t>
            </a:r>
            <a:br>
              <a:rPr lang="en-US" sz="3200" dirty="0" smtClean="0"/>
            </a:br>
            <a:r>
              <a:rPr lang="en-US" sz="3200" dirty="0" smtClean="0"/>
              <a:t>		</a:t>
            </a:r>
            <a:r>
              <a:rPr lang="en-US" sz="3200" dirty="0" err="1" smtClean="0"/>
              <a:t>Praesent</a:t>
            </a:r>
            <a:r>
              <a:rPr lang="en-US" sz="3200" dirty="0" smtClean="0"/>
              <a:t> </a:t>
            </a:r>
            <a:r>
              <a:rPr lang="en-US" sz="3200" dirty="0" err="1"/>
              <a:t>sodales</a:t>
            </a:r>
            <a:r>
              <a:rPr lang="en-US" sz="3200" dirty="0"/>
              <a:t> </a:t>
            </a:r>
            <a:r>
              <a:rPr lang="en-US" sz="3200" dirty="0" err="1"/>
              <a:t>vulputate</a:t>
            </a:r>
            <a:r>
              <a:rPr lang="en-US" sz="3200" dirty="0"/>
              <a:t> </a:t>
            </a:r>
            <a:r>
              <a:rPr lang="en-US" sz="3200" dirty="0" err="1"/>
              <a:t>diam</a:t>
            </a:r>
            <a:r>
              <a:rPr lang="en-US" sz="3200" dirty="0"/>
              <a:t> </a:t>
            </a:r>
            <a:r>
              <a:rPr lang="en-US" sz="3200" dirty="0" err="1"/>
              <a:t>vel</a:t>
            </a:r>
            <a:r>
              <a:rPr lang="en-US" sz="3200" dirty="0"/>
              <a:t> </a:t>
            </a:r>
            <a:r>
              <a:rPr lang="en-US" sz="3200" dirty="0" err="1"/>
              <a:t>eleifend</a:t>
            </a:r>
            <a:r>
              <a:rPr lang="en-US" sz="3200" dirty="0"/>
              <a:t>. </a:t>
            </a:r>
            <a:r>
              <a:rPr lang="en-US" sz="3200" dirty="0" err="1"/>
              <a:t>Suspendisse</a:t>
            </a:r>
            <a:r>
              <a:rPr lang="en-US" sz="3200" dirty="0"/>
              <a:t> porta </a:t>
            </a:r>
            <a:r>
              <a:rPr lang="en-US" sz="3200" dirty="0" err="1"/>
              <a:t>varius</a:t>
            </a:r>
            <a:r>
              <a:rPr lang="en-US" sz="3200" dirty="0"/>
              <a:t> </a:t>
            </a:r>
            <a:r>
              <a:rPr lang="en-US" sz="3200" dirty="0" err="1"/>
              <a:t>eros</a:t>
            </a:r>
            <a:r>
              <a:rPr lang="en-US" sz="3200" dirty="0"/>
              <a:t>, </a:t>
            </a:r>
            <a:r>
              <a:rPr lang="en-US" sz="3200" dirty="0" smtClean="0"/>
              <a:t/>
            </a:r>
            <a:br>
              <a:rPr lang="en-US" sz="3200" dirty="0" smtClean="0"/>
            </a:br>
            <a:r>
              <a:rPr lang="en-US" sz="3200" dirty="0" smtClean="0"/>
              <a:t>		at </a:t>
            </a:r>
            <a:r>
              <a:rPr lang="en-US" sz="3200" dirty="0" err="1"/>
              <a:t>ultrices</a:t>
            </a:r>
            <a:r>
              <a:rPr lang="en-US" sz="3200" dirty="0"/>
              <a:t> </a:t>
            </a:r>
            <a:r>
              <a:rPr lang="en-US" sz="3200" dirty="0" err="1"/>
              <a:t>justo</a:t>
            </a:r>
            <a:r>
              <a:rPr lang="en-US" sz="3200" dirty="0"/>
              <a:t> pharetra </a:t>
            </a:r>
            <a:r>
              <a:rPr lang="en-US" sz="3200" dirty="0" err="1"/>
              <a:t>eget</a:t>
            </a:r>
            <a:r>
              <a:rPr lang="en-US" sz="3200" dirty="0" smtClean="0"/>
              <a:t>.</a:t>
            </a:r>
          </a:p>
          <a:p>
            <a:pPr marL="0" indent="0">
              <a:buNone/>
            </a:pPr>
            <a:r>
              <a:rPr lang="en-US" sz="3200" dirty="0"/>
              <a:t>	</a:t>
            </a:r>
            <a:r>
              <a:rPr lang="en-US" sz="3200" dirty="0" smtClean="0"/>
              <a:t>	</a:t>
            </a:r>
            <a:r>
              <a:rPr lang="en-US" sz="3200" dirty="0" err="1" smtClean="0"/>
              <a:t>Mauris</a:t>
            </a:r>
            <a:r>
              <a:rPr lang="en-US" sz="3200" dirty="0" smtClean="0"/>
              <a:t> </a:t>
            </a:r>
            <a:r>
              <a:rPr lang="en-US" sz="3200" dirty="0" err="1"/>
              <a:t>quis</a:t>
            </a:r>
            <a:r>
              <a:rPr lang="en-US" sz="3200" dirty="0"/>
              <a:t> </a:t>
            </a:r>
            <a:r>
              <a:rPr lang="en-US" sz="3200" dirty="0" err="1"/>
              <a:t>molestie</a:t>
            </a:r>
            <a:r>
              <a:rPr lang="en-US" sz="3200" dirty="0"/>
              <a:t> </a:t>
            </a:r>
            <a:r>
              <a:rPr lang="en-US" sz="3200" dirty="0" err="1"/>
              <a:t>velit</a:t>
            </a:r>
            <a:r>
              <a:rPr lang="en-US" sz="3200" dirty="0"/>
              <a:t>, </a:t>
            </a:r>
            <a:r>
              <a:rPr lang="en-US" sz="3200" dirty="0" err="1"/>
              <a:t>bibendum</a:t>
            </a:r>
            <a:r>
              <a:rPr lang="en-US" sz="3200" dirty="0"/>
              <a:t> </a:t>
            </a:r>
            <a:r>
              <a:rPr lang="en-US" sz="3200" dirty="0" err="1"/>
              <a:t>porttitor</a:t>
            </a:r>
            <a:r>
              <a:rPr lang="en-US" sz="3200" dirty="0"/>
              <a:t> magna. </a:t>
            </a:r>
            <a:r>
              <a:rPr lang="en-US" sz="3200" dirty="0" err="1"/>
              <a:t>Suspendisse</a:t>
            </a:r>
            <a:r>
              <a:rPr lang="en-US" sz="3200" dirty="0"/>
              <a:t> </a:t>
            </a:r>
            <a:r>
              <a:rPr lang="en-US" sz="3200" dirty="0" err="1"/>
              <a:t>fringilla</a:t>
            </a:r>
            <a:r>
              <a:rPr lang="en-US" sz="3200" dirty="0"/>
              <a:t> </a:t>
            </a:r>
            <a:r>
              <a:rPr lang="en-US" sz="3200" dirty="0" smtClean="0"/>
              <a:t/>
            </a:r>
            <a:br>
              <a:rPr lang="en-US" sz="3200" dirty="0" smtClean="0"/>
            </a:br>
            <a:r>
              <a:rPr lang="en-US" sz="3200" dirty="0" smtClean="0"/>
              <a:t>		</a:t>
            </a:r>
            <a:r>
              <a:rPr lang="en-US" sz="3200" dirty="0" err="1" smtClean="0"/>
              <a:t>ultrices</a:t>
            </a:r>
            <a:r>
              <a:rPr lang="en-US" sz="3200" dirty="0" smtClean="0"/>
              <a:t> </a:t>
            </a:r>
            <a:r>
              <a:rPr lang="en-US" sz="3200" dirty="0" err="1"/>
              <a:t>molestie</a:t>
            </a:r>
            <a:r>
              <a:rPr lang="en-US" sz="3200" dirty="0"/>
              <a:t>. </a:t>
            </a:r>
            <a:r>
              <a:rPr lang="en-US" sz="3200" dirty="0" err="1"/>
              <a:t>Proin</a:t>
            </a:r>
            <a:r>
              <a:rPr lang="en-US" sz="3200" dirty="0"/>
              <a:t> </a:t>
            </a:r>
            <a:r>
              <a:rPr lang="en-US" sz="3200" dirty="0" err="1" smtClean="0"/>
              <a:t>malesuada</a:t>
            </a:r>
            <a:r>
              <a:rPr lang="en-US" sz="3200" dirty="0" smtClean="0"/>
              <a:t> </a:t>
            </a:r>
            <a:r>
              <a:rPr lang="en-US" sz="3200" dirty="0" err="1" smtClean="0"/>
              <a:t>purus</a:t>
            </a:r>
            <a:r>
              <a:rPr lang="en-US" sz="3200" dirty="0" smtClean="0"/>
              <a:t> </a:t>
            </a:r>
            <a:r>
              <a:rPr lang="en-US" sz="3200" dirty="0"/>
              <a:t>at dui </a:t>
            </a:r>
            <a:r>
              <a:rPr lang="en-US" sz="3200" dirty="0" err="1"/>
              <a:t>egestas</a:t>
            </a:r>
            <a:r>
              <a:rPr lang="en-US" sz="3200" dirty="0"/>
              <a:t>, convallis </a:t>
            </a:r>
            <a:r>
              <a:rPr lang="en-US" sz="3200" dirty="0" err="1"/>
              <a:t>laoreet</a:t>
            </a:r>
            <a:r>
              <a:rPr lang="en-US" sz="3200" dirty="0"/>
              <a:t> </a:t>
            </a:r>
            <a:r>
              <a:rPr lang="en-US" sz="3200" dirty="0" smtClean="0"/>
              <a:t/>
            </a:r>
            <a:br>
              <a:rPr lang="en-US" sz="3200" dirty="0" smtClean="0"/>
            </a:br>
            <a:r>
              <a:rPr lang="en-US" sz="3200" dirty="0" smtClean="0"/>
              <a:t>		</a:t>
            </a:r>
            <a:r>
              <a:rPr lang="en-US" sz="3200" dirty="0" err="1" smtClean="0"/>
              <a:t>neque</a:t>
            </a:r>
            <a:r>
              <a:rPr lang="en-US" sz="3200" dirty="0" smtClean="0"/>
              <a:t> </a:t>
            </a:r>
            <a:r>
              <a:rPr lang="en-US" sz="3200" dirty="0"/>
              <a:t>porta. </a:t>
            </a:r>
            <a:r>
              <a:rPr lang="en-US" sz="3200" dirty="0" err="1"/>
              <a:t>Donec</a:t>
            </a:r>
            <a:r>
              <a:rPr lang="en-US" sz="3200" dirty="0"/>
              <a:t> </a:t>
            </a:r>
            <a:r>
              <a:rPr lang="en-US" sz="3200" dirty="0" err="1"/>
              <a:t>efficitur</a:t>
            </a:r>
            <a:r>
              <a:rPr lang="en-US" sz="3200" dirty="0"/>
              <a:t> </a:t>
            </a:r>
            <a:r>
              <a:rPr lang="en-US" sz="3200" dirty="0" err="1"/>
              <a:t>sapien</a:t>
            </a:r>
            <a:r>
              <a:rPr lang="en-US" sz="3200" dirty="0"/>
              <a:t> </a:t>
            </a:r>
            <a:r>
              <a:rPr lang="en-US" sz="3200" dirty="0" err="1"/>
              <a:t>sed</a:t>
            </a:r>
            <a:r>
              <a:rPr lang="en-US" sz="3200" dirty="0"/>
              <a:t> </a:t>
            </a:r>
            <a:r>
              <a:rPr lang="en-US" sz="3200" dirty="0" err="1"/>
              <a:t>nunc</a:t>
            </a:r>
            <a:r>
              <a:rPr lang="en-US" sz="3200" dirty="0"/>
              <a:t> </a:t>
            </a:r>
            <a:r>
              <a:rPr lang="en-US" sz="3200" dirty="0" err="1"/>
              <a:t>placerat</a:t>
            </a:r>
            <a:r>
              <a:rPr lang="en-US" sz="3200" dirty="0"/>
              <a:t> </a:t>
            </a:r>
            <a:r>
              <a:rPr lang="en-US" sz="3200" dirty="0" err="1"/>
              <a:t>ornare</a:t>
            </a:r>
            <a:r>
              <a:rPr lang="en-US" sz="3200" dirty="0"/>
              <a:t>. </a:t>
            </a:r>
            <a:endParaRPr lang="en-US" sz="3200" dirty="0" smtClean="0"/>
          </a:p>
          <a:p>
            <a:pPr marL="0" indent="0">
              <a:buNone/>
            </a:pPr>
            <a:r>
              <a:rPr lang="en-US" sz="3200" dirty="0"/>
              <a:t>	</a:t>
            </a:r>
            <a:r>
              <a:rPr lang="en-US" sz="3200" dirty="0" smtClean="0"/>
              <a:t>	</a:t>
            </a:r>
            <a:r>
              <a:rPr lang="en-US" sz="3200" dirty="0" err="1" smtClean="0"/>
              <a:t>Duis</a:t>
            </a:r>
            <a:r>
              <a:rPr lang="en-US" sz="3200" dirty="0" smtClean="0"/>
              <a:t> </a:t>
            </a:r>
            <a:r>
              <a:rPr lang="en-US" sz="3200" dirty="0" err="1" smtClean="0"/>
              <a:t>sed</a:t>
            </a:r>
            <a:r>
              <a:rPr lang="en-US" sz="3200" dirty="0" smtClean="0"/>
              <a:t> </a:t>
            </a:r>
            <a:r>
              <a:rPr lang="en-US" sz="3200" dirty="0" err="1" smtClean="0"/>
              <a:t>sollicitudin</a:t>
            </a:r>
            <a:r>
              <a:rPr lang="en-US" sz="3200" dirty="0" smtClean="0"/>
              <a:t> </a:t>
            </a:r>
            <a:r>
              <a:rPr lang="en-US" sz="3200" dirty="0" err="1"/>
              <a:t>sapien</a:t>
            </a:r>
            <a:r>
              <a:rPr lang="en-US" sz="3200" dirty="0"/>
              <a:t>. </a:t>
            </a:r>
            <a:r>
              <a:rPr lang="en-US" sz="3200" dirty="0" err="1"/>
              <a:t>Quisque</a:t>
            </a:r>
            <a:r>
              <a:rPr lang="en-US" sz="3200" dirty="0"/>
              <a:t> lorem nisi, </a:t>
            </a:r>
            <a:r>
              <a:rPr lang="en-US" sz="3200" dirty="0" err="1"/>
              <a:t>vulputate</a:t>
            </a:r>
            <a:r>
              <a:rPr lang="en-US" sz="3200" dirty="0"/>
              <a:t> ac </a:t>
            </a:r>
            <a:r>
              <a:rPr lang="en-US" sz="3200" dirty="0" err="1"/>
              <a:t>imperdiet</a:t>
            </a:r>
            <a:r>
              <a:rPr lang="en-US" sz="3200" dirty="0"/>
              <a:t> sit </a:t>
            </a:r>
            <a:r>
              <a:rPr lang="en-US" sz="3200" dirty="0" err="1"/>
              <a:t>amet</a:t>
            </a:r>
            <a:r>
              <a:rPr lang="en-US" sz="3200" dirty="0"/>
              <a:t>, </a:t>
            </a:r>
            <a:r>
              <a:rPr lang="en-US" sz="3200" dirty="0" smtClean="0"/>
              <a:t/>
            </a:r>
            <a:br>
              <a:rPr lang="en-US" sz="3200" dirty="0" smtClean="0"/>
            </a:br>
            <a:r>
              <a:rPr lang="en-US" sz="3200" dirty="0" smtClean="0"/>
              <a:t>		</a:t>
            </a:r>
            <a:r>
              <a:rPr lang="en-US" sz="3200" dirty="0" err="1" smtClean="0"/>
              <a:t>aliquam</a:t>
            </a:r>
            <a:r>
              <a:rPr lang="en-US" sz="3200" dirty="0" smtClean="0"/>
              <a:t> </a:t>
            </a:r>
            <a:r>
              <a:rPr lang="en-US" sz="3200" dirty="0" err="1"/>
              <a:t>eget</a:t>
            </a:r>
            <a:r>
              <a:rPr lang="en-US" sz="3200" dirty="0"/>
              <a:t> </a:t>
            </a:r>
            <a:r>
              <a:rPr lang="en-US" sz="3200" dirty="0" err="1"/>
              <a:t>sapien</a:t>
            </a:r>
            <a:r>
              <a:rPr lang="en-US" sz="3200" dirty="0" smtClean="0"/>
              <a:t>.</a:t>
            </a:r>
            <a:br>
              <a:rPr lang="en-US" sz="3200" dirty="0" smtClean="0"/>
            </a:br>
            <a:r>
              <a:rPr lang="en-US" sz="3200" dirty="0" smtClean="0"/>
              <a:t>	&lt;/</a:t>
            </a:r>
            <a:r>
              <a:rPr lang="en-US" sz="3200" dirty="0"/>
              <a:t>p</a:t>
            </a:r>
            <a:r>
              <a:rPr lang="en-US" sz="3200" dirty="0" smtClean="0"/>
              <a:t>&gt;</a:t>
            </a:r>
            <a:br>
              <a:rPr lang="en-US" sz="3200" dirty="0" smtClean="0"/>
            </a:br>
            <a:r>
              <a:rPr lang="en-US" sz="3200" dirty="0" smtClean="0"/>
              <a:t>&lt;/</a:t>
            </a:r>
            <a:r>
              <a:rPr lang="en-US" sz="3200" dirty="0"/>
              <a:t>div</a:t>
            </a:r>
            <a:r>
              <a:rPr lang="en-US" sz="3200" dirty="0" smtClean="0"/>
              <a:t>&gt;</a:t>
            </a:r>
            <a:br>
              <a:rPr lang="en-US" sz="3200" dirty="0" smtClean="0"/>
            </a:br>
            <a:r>
              <a:rPr lang="en-US" sz="3200" dirty="0" smtClean="0"/>
              <a:t/>
            </a:r>
            <a:br>
              <a:rPr lang="en-US" sz="3200" dirty="0" smtClean="0"/>
            </a:br>
            <a:r>
              <a:rPr lang="en-US" sz="3200" dirty="0" smtClean="0"/>
              <a:t>&lt;</a:t>
            </a:r>
            <a:r>
              <a:rPr lang="en-US" sz="3200" dirty="0"/>
              <a:t>div id="region1" class="region"&gt;&lt;/div</a:t>
            </a:r>
            <a:r>
              <a:rPr lang="en-US" sz="3200" dirty="0" smtClean="0"/>
              <a:t>&gt;</a:t>
            </a:r>
            <a:br>
              <a:rPr lang="en-US" sz="3200" dirty="0" smtClean="0"/>
            </a:br>
            <a:r>
              <a:rPr lang="en-US" sz="3200" dirty="0" smtClean="0"/>
              <a:t>&lt;</a:t>
            </a:r>
            <a:r>
              <a:rPr lang="en-US" sz="3200" dirty="0"/>
              <a:t>div id="region2" class="region"&gt;&lt;/div</a:t>
            </a:r>
            <a:r>
              <a:rPr lang="en-US" sz="3200" dirty="0" smtClean="0"/>
              <a:t>&gt;</a:t>
            </a:r>
            <a:br>
              <a:rPr lang="en-US" sz="3200" dirty="0" smtClean="0"/>
            </a:br>
            <a:r>
              <a:rPr lang="en-US" sz="3200" dirty="0" smtClean="0"/>
              <a:t>&lt;</a:t>
            </a:r>
            <a:r>
              <a:rPr lang="en-US" sz="3200" dirty="0"/>
              <a:t>div id="region3" class="region"&gt;&lt;/div&gt;</a:t>
            </a:r>
          </a:p>
          <a:p>
            <a:pPr marL="0" indent="0">
              <a:buNone/>
            </a:pPr>
            <a:endParaRPr lang="en-US" sz="3200" dirty="0"/>
          </a:p>
        </p:txBody>
      </p:sp>
    </p:spTree>
    <p:extLst>
      <p:ext uri="{BB962C8B-B14F-4D97-AF65-F5344CB8AC3E}">
        <p14:creationId xmlns:p14="http://schemas.microsoft.com/office/powerpoint/2010/main" val="229441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1950</TotalTime>
  <Words>2352</Words>
  <Application>Microsoft Office PowerPoint</Application>
  <PresentationFormat>Widescreen</PresentationFormat>
  <Paragraphs>257</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Brush Script Std</vt:lpstr>
      <vt:lpstr>Candara</vt:lpstr>
      <vt:lpstr>Letter Gothic Std</vt:lpstr>
      <vt:lpstr>Wingdings 3</vt:lpstr>
      <vt:lpstr>Facet</vt:lpstr>
      <vt:lpstr>Managing Text Flow  by Using CSS</vt:lpstr>
      <vt:lpstr>Lesson Objectives</vt:lpstr>
      <vt:lpstr>A Web Layout with Columns </vt:lpstr>
      <vt:lpstr>CSS Regions </vt:lpstr>
      <vt:lpstr>Content Flow with CSS Regions</vt:lpstr>
      <vt:lpstr>Non-contiguous Content Flow between Regions </vt:lpstr>
      <vt:lpstr>CSS Regions Concepts</vt:lpstr>
      <vt:lpstr>CSS Regions Concepts</vt:lpstr>
      <vt:lpstr>CSS Regions Example</vt:lpstr>
      <vt:lpstr>CSS Regions Example</vt:lpstr>
      <vt:lpstr>CSS Regions Example: Resizing the Screen Reflows the Content</vt:lpstr>
      <vt:lpstr>Overflowing Text</vt:lpstr>
      <vt:lpstr>Overflow Example</vt:lpstr>
      <vt:lpstr>CSS Regions Example: Resizing the Screen Reflows the Content</vt:lpstr>
      <vt:lpstr>Microsoft Implementation of CSS Regions</vt:lpstr>
      <vt:lpstr>Microsoft Implementation of CSS Regions</vt:lpstr>
      <vt:lpstr>Microsoft Implementation of CSS Regions</vt:lpstr>
      <vt:lpstr>Multi-column Layout</vt:lpstr>
      <vt:lpstr>Multi-column Layout</vt:lpstr>
      <vt:lpstr>Multi-column Layout Example</vt:lpstr>
      <vt:lpstr>Multi-column Layout Example</vt:lpstr>
      <vt:lpstr>Adding Column Rule and Adjusting Gap</vt:lpstr>
      <vt:lpstr>Result of Resizing Browser Window</vt:lpstr>
      <vt:lpstr>Hyphenation </vt:lpstr>
      <vt:lpstr>Language Declaration</vt:lpstr>
      <vt:lpstr>Microsoft-specific Hyphenation Properties </vt:lpstr>
      <vt:lpstr>Hyphenation Zone</vt:lpstr>
      <vt:lpstr>Hyphenation Zone</vt:lpstr>
      <vt:lpstr>CSS Exclusions </vt:lpstr>
      <vt:lpstr>CSS Exclusions Example 1</vt:lpstr>
      <vt:lpstr>CSS Exclusions Properties</vt:lpstr>
      <vt:lpstr>CSS Exclusions Example 2</vt:lpstr>
      <vt:lpstr>Recap</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Bedwell</dc:creator>
  <cp:lastModifiedBy>Don Bedwell</cp:lastModifiedBy>
  <cp:revision>168</cp:revision>
  <dcterms:created xsi:type="dcterms:W3CDTF">2019-08-01T10:44:00Z</dcterms:created>
  <dcterms:modified xsi:type="dcterms:W3CDTF">2019-08-14T02:44:37Z</dcterms:modified>
</cp:coreProperties>
</file>