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333" r:id="rId4"/>
    <p:sldId id="335" r:id="rId5"/>
    <p:sldId id="380" r:id="rId6"/>
    <p:sldId id="403" r:id="rId7"/>
    <p:sldId id="339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21" r:id="rId24"/>
    <p:sldId id="422" r:id="rId25"/>
    <p:sldId id="419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435" r:id="rId39"/>
    <p:sldId id="420" r:id="rId40"/>
    <p:sldId id="436" r:id="rId41"/>
    <p:sldId id="437" r:id="rId42"/>
    <p:sldId id="379" r:id="rId43"/>
    <p:sldId id="296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06" r:id="rId54"/>
    <p:sldId id="390" r:id="rId55"/>
    <p:sldId id="391" r:id="rId56"/>
    <p:sldId id="392" r:id="rId57"/>
    <p:sldId id="393" r:id="rId58"/>
    <p:sldId id="394" r:id="rId59"/>
    <p:sldId id="395" r:id="rId60"/>
    <p:sldId id="396" r:id="rId61"/>
    <p:sldId id="397" r:id="rId62"/>
    <p:sldId id="398" r:id="rId63"/>
    <p:sldId id="316" r:id="rId64"/>
    <p:sldId id="399" r:id="rId65"/>
    <p:sldId id="400" r:id="rId66"/>
    <p:sldId id="401" r:id="rId67"/>
    <p:sldId id="402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8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8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59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35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775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52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40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2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1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3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6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2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8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9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4B55D-459F-4B0B-8C82-CCA696D2E8B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9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2404534"/>
            <a:ext cx="9171295" cy="980111"/>
          </a:xfrm>
        </p:spPr>
        <p:txBody>
          <a:bodyPr/>
          <a:lstStyle/>
          <a:p>
            <a:r>
              <a:rPr lang="en-US" sz="5200" dirty="0"/>
              <a:t>Managing Text Flow </a:t>
            </a:r>
            <a:r>
              <a:rPr lang="en-US" sz="5200" dirty="0" smtClean="0"/>
              <a:t/>
            </a:r>
            <a:br>
              <a:rPr lang="en-US" sz="5200" dirty="0" smtClean="0"/>
            </a:br>
            <a:r>
              <a:rPr lang="en-US" sz="5200" dirty="0" smtClean="0"/>
              <a:t>by </a:t>
            </a:r>
            <a:r>
              <a:rPr lang="en-US" sz="5200" dirty="0"/>
              <a:t>Using 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smtClean="0"/>
              <a:t>Technology Associate 98-375 </a:t>
            </a:r>
            <a:br>
              <a:rPr lang="en-US" smtClean="0"/>
            </a:br>
            <a:r>
              <a:rPr lang="en-US" smtClean="0"/>
              <a:t>HTML5 </a:t>
            </a:r>
            <a:r>
              <a:rPr lang="en-US" dirty="0"/>
              <a:t>Application Development Fundamentals </a:t>
            </a:r>
          </a:p>
        </p:txBody>
      </p:sp>
    </p:spTree>
    <p:extLst>
      <p:ext uri="{BB962C8B-B14F-4D97-AF65-F5344CB8AC3E}">
        <p14:creationId xmlns:p14="http://schemas.microsoft.com/office/powerpoint/2010/main" val="57592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Opacity and Transparency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5955478" cy="5578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073" y="1426570"/>
            <a:ext cx="8311100" cy="52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7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Gradient </a:t>
            </a:r>
            <a:r>
              <a:rPr lang="en-US" sz="3200" dirty="0"/>
              <a:t>is a smooth change of colors, within the same hue or starting with one color and ending with a different color </a:t>
            </a:r>
          </a:p>
          <a:p>
            <a:r>
              <a:rPr lang="en-US" sz="3200" dirty="0" smtClean="0"/>
              <a:t>Used </a:t>
            </a:r>
            <a:r>
              <a:rPr lang="en-US" sz="3200" dirty="0"/>
              <a:t>for subtle shading within backgrounds, button embellishments, and more </a:t>
            </a:r>
          </a:p>
          <a:p>
            <a:r>
              <a:rPr lang="en-US" sz="3200" dirty="0" smtClean="0"/>
              <a:t>Created </a:t>
            </a:r>
            <a:r>
              <a:rPr lang="en-US" sz="3200" dirty="0"/>
              <a:t>as methods to the CSS background property</a:t>
            </a:r>
          </a:p>
        </p:txBody>
      </p:sp>
    </p:spTree>
    <p:extLst>
      <p:ext uri="{BB962C8B-B14F-4D97-AF65-F5344CB8AC3E}">
        <p14:creationId xmlns:p14="http://schemas.microsoft.com/office/powerpoint/2010/main" val="50017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Gradient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CSS3 </a:t>
            </a:r>
            <a:r>
              <a:rPr lang="en-US" sz="3200" dirty="0"/>
              <a:t>gradient methods: </a:t>
            </a:r>
          </a:p>
          <a:p>
            <a:pPr lvl="1"/>
            <a:r>
              <a:rPr lang="en-US" sz="3000" b="1" dirty="0" smtClean="0">
                <a:latin typeface="Letter Gothic Std" panose="020B0409020202030304" pitchFamily="49" charset="0"/>
              </a:rPr>
              <a:t>linear-gradient</a:t>
            </a:r>
            <a:r>
              <a:rPr lang="en-US" sz="3000" b="1" dirty="0">
                <a:latin typeface="Letter Gothic Std" panose="020B0409020202030304" pitchFamily="49" charset="0"/>
              </a:rPr>
              <a:t>:</a:t>
            </a:r>
            <a:r>
              <a:rPr lang="en-US" sz="3000" dirty="0"/>
              <a:t> Creates a gradient from top to bottom or vice versa, or from corner to corner </a:t>
            </a:r>
          </a:p>
          <a:p>
            <a:pPr lvl="1"/>
            <a:r>
              <a:rPr lang="en-US" sz="3000" b="1" dirty="0" smtClean="0">
                <a:latin typeface="Letter Gothic Std" panose="020B0409020202030304" pitchFamily="49" charset="0"/>
              </a:rPr>
              <a:t>radial-gradient</a:t>
            </a:r>
            <a:r>
              <a:rPr lang="en-US" sz="3000" b="1" dirty="0">
                <a:latin typeface="Letter Gothic Std" panose="020B0409020202030304" pitchFamily="49" charset="0"/>
              </a:rPr>
              <a:t>:</a:t>
            </a:r>
            <a:r>
              <a:rPr lang="en-US" sz="3000" dirty="0"/>
              <a:t> Creates a gradient that radiates out from a central point </a:t>
            </a:r>
          </a:p>
          <a:p>
            <a:pPr lvl="1"/>
            <a:r>
              <a:rPr lang="en-US" sz="3000" b="1" dirty="0" smtClean="0">
                <a:latin typeface="Letter Gothic Std" panose="020B0409020202030304" pitchFamily="49" charset="0"/>
              </a:rPr>
              <a:t>repeating-linear-gradient</a:t>
            </a:r>
            <a:r>
              <a:rPr lang="en-US" sz="3000" b="1" dirty="0">
                <a:latin typeface="Letter Gothic Std" panose="020B0409020202030304" pitchFamily="49" charset="0"/>
              </a:rPr>
              <a:t>:</a:t>
            </a:r>
            <a:r>
              <a:rPr lang="en-US" sz="3000" dirty="0"/>
              <a:t> Creates a repeating linear gradient, which results in straight bands of gradient color </a:t>
            </a:r>
          </a:p>
          <a:p>
            <a:pPr lvl="1"/>
            <a:r>
              <a:rPr lang="en-US" sz="3000" b="1" dirty="0" smtClean="0">
                <a:latin typeface="Letter Gothic Std" panose="020B0409020202030304" pitchFamily="49" charset="0"/>
              </a:rPr>
              <a:t>repeating-radial-gradient</a:t>
            </a:r>
            <a:r>
              <a:rPr lang="en-US" sz="3000" b="1" dirty="0">
                <a:latin typeface="Letter Gothic Std" panose="020B0409020202030304" pitchFamily="49" charset="0"/>
              </a:rPr>
              <a:t>:</a:t>
            </a:r>
            <a:r>
              <a:rPr lang="en-US" sz="3000" dirty="0"/>
              <a:t> Creates a repeating radial gradient, which results in circular bands of gradient color</a:t>
            </a:r>
          </a:p>
        </p:txBody>
      </p:sp>
    </p:spTree>
    <p:extLst>
      <p:ext uri="{BB962C8B-B14F-4D97-AF65-F5344CB8AC3E}">
        <p14:creationId xmlns:p14="http://schemas.microsoft.com/office/powerpoint/2010/main" val="330584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Examples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6637866" cy="516147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535161" y="1590326"/>
            <a:ext cx="8177917" cy="4841146"/>
            <a:chOff x="3535161" y="1590326"/>
            <a:chExt cx="8177917" cy="48411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5161" y="1590326"/>
              <a:ext cx="8177917" cy="48411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93560" y="4790365"/>
              <a:ext cx="4266239" cy="1102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177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Interpolation and Color Stops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821509" cy="5308979"/>
          </a:xfrm>
        </p:spPr>
        <p:txBody>
          <a:bodyPr anchor="t">
            <a:normAutofit/>
          </a:bodyPr>
          <a:lstStyle/>
          <a:p>
            <a:r>
              <a:rPr lang="en-US" sz="3200" dirty="0" smtClean="0"/>
              <a:t>CSS </a:t>
            </a:r>
            <a:r>
              <a:rPr lang="en-US" sz="3200" dirty="0"/>
              <a:t>gradients support color interpolation in the alpha color space </a:t>
            </a:r>
          </a:p>
          <a:p>
            <a:pPr lvl="1"/>
            <a:r>
              <a:rPr lang="en-US" sz="3000" dirty="0" smtClean="0"/>
              <a:t>Part </a:t>
            </a:r>
            <a:r>
              <a:rPr lang="en-US" sz="3000" dirty="0"/>
              <a:t>of the red blue green alpha (RGBA) color model </a:t>
            </a:r>
          </a:p>
          <a:p>
            <a:r>
              <a:rPr lang="en-US" sz="3200" dirty="0" smtClean="0"/>
              <a:t>Can </a:t>
            </a:r>
            <a:r>
              <a:rPr lang="en-US" sz="3200" dirty="0"/>
              <a:t>specify multiple color stops, with an RGBA color and position for each one </a:t>
            </a:r>
          </a:p>
          <a:p>
            <a:r>
              <a:rPr lang="en-US" sz="3200" dirty="0" smtClean="0"/>
              <a:t>Example </a:t>
            </a:r>
            <a:r>
              <a:rPr lang="en-US" sz="3200" dirty="0"/>
              <a:t>of the use of </a:t>
            </a:r>
            <a:r>
              <a:rPr lang="en-US" sz="3200" dirty="0" err="1"/>
              <a:t>rgba</a:t>
            </a:r>
            <a:r>
              <a:rPr lang="en-US" sz="3200" dirty="0"/>
              <a:t> colors: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b="1" dirty="0" smtClean="0">
                <a:latin typeface="Letter Gothic Std" panose="020B0409020202030304" pitchFamily="49" charset="0"/>
              </a:rPr>
              <a:t>linear-gradient(to </a:t>
            </a:r>
            <a:r>
              <a:rPr lang="en-US" sz="2400" b="1" dirty="0">
                <a:latin typeface="Letter Gothic Std" panose="020B0409020202030304" pitchFamily="49" charset="0"/>
              </a:rPr>
              <a:t>right, </a:t>
            </a:r>
            <a:r>
              <a:rPr lang="en-US" sz="2400" b="1" dirty="0" err="1">
                <a:latin typeface="Letter Gothic Std" panose="020B0409020202030304" pitchFamily="49" charset="0"/>
              </a:rPr>
              <a:t>rgba</a:t>
            </a:r>
            <a:r>
              <a:rPr lang="en-US" sz="2400" b="1" dirty="0">
                <a:latin typeface="Letter Gothic Std" panose="020B0409020202030304" pitchFamily="49" charset="0"/>
              </a:rPr>
              <a:t>(255,255,255,0)</a:t>
            </a:r>
            <a:endParaRPr lang="en-US" sz="3200" b="1" dirty="0">
              <a:latin typeface="Letter Gothic Std" panose="020B04090202020303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8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Font-related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t">
            <a:normAutofit/>
          </a:bodyPr>
          <a:lstStyle/>
          <a:p>
            <a:r>
              <a:rPr lang="en-US" sz="2800" b="1" dirty="0" smtClean="0">
                <a:latin typeface="Letter Gothic Std" panose="020B0409020202030304" pitchFamily="49" charset="0"/>
              </a:rPr>
              <a:t>font-family</a:t>
            </a:r>
            <a:r>
              <a:rPr lang="en-US" sz="3200" dirty="0" smtClean="0"/>
              <a:t> </a:t>
            </a:r>
            <a:r>
              <a:rPr lang="en-US" sz="3200" dirty="0"/>
              <a:t>specifies the font for an element </a:t>
            </a:r>
          </a:p>
          <a:p>
            <a:r>
              <a:rPr lang="en-US" sz="2800" b="1" dirty="0" smtClean="0">
                <a:latin typeface="Letter Gothic Std" panose="020B0409020202030304" pitchFamily="49" charset="0"/>
              </a:rPr>
              <a:t>font-size</a:t>
            </a:r>
            <a:r>
              <a:rPr lang="en-US" sz="3200" dirty="0" smtClean="0"/>
              <a:t> </a:t>
            </a:r>
            <a:r>
              <a:rPr lang="en-US" sz="3200" dirty="0"/>
              <a:t>specifies the size of a font </a:t>
            </a:r>
          </a:p>
          <a:p>
            <a:r>
              <a:rPr lang="en-US" sz="2800" b="1" dirty="0" smtClean="0">
                <a:latin typeface="Letter Gothic Std" panose="020B0409020202030304" pitchFamily="49" charset="0"/>
              </a:rPr>
              <a:t>font-style</a:t>
            </a:r>
            <a:r>
              <a:rPr lang="en-US" sz="3200" dirty="0" smtClean="0"/>
              <a:t> </a:t>
            </a:r>
            <a:r>
              <a:rPr lang="en-US" sz="3200" dirty="0"/>
              <a:t>specifies the style of a font, such as normal italics, or oblique </a:t>
            </a:r>
          </a:p>
          <a:p>
            <a:r>
              <a:rPr lang="en-US" sz="2800" b="1" dirty="0" smtClean="0">
                <a:latin typeface="Letter Gothic Std" panose="020B0409020202030304" pitchFamily="49" charset="0"/>
              </a:rPr>
              <a:t>font-variant</a:t>
            </a:r>
            <a:r>
              <a:rPr lang="en-US" sz="3200" dirty="0" smtClean="0"/>
              <a:t> </a:t>
            </a:r>
            <a:r>
              <a:rPr lang="en-US" sz="3200" dirty="0"/>
              <a:t>specifies whether text should be displayed in small caps </a:t>
            </a:r>
          </a:p>
          <a:p>
            <a:r>
              <a:rPr lang="en-US" sz="2800" b="1" dirty="0" smtClean="0">
                <a:latin typeface="Letter Gothic Std" panose="020B0409020202030304" pitchFamily="49" charset="0"/>
              </a:rPr>
              <a:t>font-weight</a:t>
            </a:r>
            <a:r>
              <a:rPr lang="en-US" sz="3200" dirty="0" smtClean="0"/>
              <a:t> </a:t>
            </a:r>
            <a:r>
              <a:rPr lang="en-US" sz="3200" dirty="0"/>
              <a:t>specifies the thickness of font characters</a:t>
            </a:r>
          </a:p>
        </p:txBody>
      </p:sp>
    </p:spTree>
    <p:extLst>
      <p:ext uri="{BB962C8B-B14F-4D97-AF65-F5344CB8AC3E}">
        <p14:creationId xmlns:p14="http://schemas.microsoft.com/office/powerpoint/2010/main" val="131856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Web-safe 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set of standard fonts typically located on a user’s computer and that generally render consistently in the majority of browsers </a:t>
            </a:r>
          </a:p>
          <a:p>
            <a:r>
              <a:rPr lang="en-US" sz="3200" dirty="0" smtClean="0"/>
              <a:t>Not </a:t>
            </a:r>
            <a:r>
              <a:rPr lang="en-US" sz="3200" dirty="0"/>
              <a:t>appropriate for brand identity for many companies </a:t>
            </a:r>
          </a:p>
          <a:p>
            <a:r>
              <a:rPr lang="en-US" sz="3200" dirty="0" smtClean="0"/>
              <a:t>Limited </a:t>
            </a:r>
            <a:r>
              <a:rPr lang="en-US" sz="3200" dirty="0"/>
              <a:t>choices</a:t>
            </a:r>
          </a:p>
        </p:txBody>
      </p:sp>
    </p:spTree>
    <p:extLst>
      <p:ext uri="{BB962C8B-B14F-4D97-AF65-F5344CB8AC3E}">
        <p14:creationId xmlns:p14="http://schemas.microsoft.com/office/powerpoint/2010/main" val="26840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Open Font Format (WOFF)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Allows </a:t>
            </a:r>
            <a:r>
              <a:rPr lang="en-US" sz="3200" dirty="0"/>
              <a:t>developers to use almost any font </a:t>
            </a:r>
          </a:p>
          <a:p>
            <a:r>
              <a:rPr lang="en-US" sz="3200" dirty="0" smtClean="0"/>
              <a:t>Are </a:t>
            </a:r>
            <a:r>
              <a:rPr lang="en-US" sz="3200" dirty="0"/>
              <a:t>compressed True Type, OpenType, or Open Font Format fonts that contain additional metadata </a:t>
            </a:r>
          </a:p>
          <a:p>
            <a:r>
              <a:rPr lang="en-US" sz="3200" dirty="0" smtClean="0"/>
              <a:t>Are </a:t>
            </a:r>
            <a:r>
              <a:rPr lang="en-US" sz="3200" dirty="0"/>
              <a:t>usually hosted on a server; CSS references font and server or URL</a:t>
            </a:r>
          </a:p>
        </p:txBody>
      </p:sp>
    </p:spTree>
    <p:extLst>
      <p:ext uri="{BB962C8B-B14F-4D97-AF65-F5344CB8AC3E}">
        <p14:creationId xmlns:p14="http://schemas.microsoft.com/office/powerpoint/2010/main" val="78044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Open Font Format (WOFF)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3833"/>
            <a:ext cx="8596668" cy="52270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 </a:t>
            </a:r>
            <a:r>
              <a:rPr lang="en-US" sz="3200" dirty="0"/>
              <a:t>use a WOFF font from a font vendor’s site, for example, include the @font-face rule in CSS: </a:t>
            </a:r>
          </a:p>
          <a:p>
            <a:r>
              <a:rPr lang="en-US" sz="2400" b="1" dirty="0">
                <a:latin typeface="Letter Gothic Std" panose="020B0409020202030304" pitchFamily="49" charset="0"/>
              </a:rPr>
              <a:t>&lt;style</a:t>
            </a:r>
            <a:r>
              <a:rPr lang="en-US" sz="2400" b="1" dirty="0" smtClean="0">
                <a:latin typeface="Letter Gothic Std" panose="020B0409020202030304" pitchFamily="49" charset="0"/>
              </a:rPr>
              <a:t>&gt;</a:t>
            </a:r>
            <a:br>
              <a:rPr lang="en-US" sz="2400" b="1" dirty="0" smtClean="0">
                <a:latin typeface="Letter Gothic Std" panose="020B0409020202030304" pitchFamily="49" charset="0"/>
              </a:rPr>
            </a:br>
            <a:r>
              <a:rPr lang="en-US" sz="2400" b="1" dirty="0" smtClean="0">
                <a:latin typeface="Letter Gothic Std" panose="020B0409020202030304" pitchFamily="49" charset="0"/>
              </a:rPr>
              <a:t>   @</a:t>
            </a:r>
            <a:r>
              <a:rPr lang="en-US" sz="2400" b="1" dirty="0">
                <a:latin typeface="Letter Gothic Std" panose="020B0409020202030304" pitchFamily="49" charset="0"/>
              </a:rPr>
              <a:t>font-face { </a:t>
            </a:r>
            <a:r>
              <a:rPr lang="en-US" sz="2400" b="1" dirty="0" smtClean="0">
                <a:latin typeface="Letter Gothic Std" panose="020B0409020202030304" pitchFamily="49" charset="0"/>
              </a:rPr>
              <a:t/>
            </a:r>
            <a:br>
              <a:rPr lang="en-US" sz="2400" b="1" dirty="0" smtClean="0">
                <a:latin typeface="Letter Gothic Std" panose="020B0409020202030304" pitchFamily="49" charset="0"/>
              </a:rPr>
            </a:br>
            <a:r>
              <a:rPr lang="en-US" sz="2400" b="1" dirty="0" smtClean="0">
                <a:latin typeface="Letter Gothic Std" panose="020B0409020202030304" pitchFamily="49" charset="0"/>
              </a:rPr>
              <a:t>			font-family</a:t>
            </a:r>
            <a:r>
              <a:rPr lang="en-US" sz="2400" b="1" dirty="0">
                <a:latin typeface="Letter Gothic Std" panose="020B0409020202030304" pitchFamily="49" charset="0"/>
              </a:rPr>
              <a:t>: "font-family-name"; </a:t>
            </a:r>
            <a:r>
              <a:rPr lang="en-US" sz="2400" b="1" dirty="0" smtClean="0">
                <a:latin typeface="Letter Gothic Std" panose="020B0409020202030304" pitchFamily="49" charset="0"/>
              </a:rPr>
              <a:t/>
            </a:r>
            <a:br>
              <a:rPr lang="en-US" sz="2400" b="1" dirty="0" smtClean="0">
                <a:latin typeface="Letter Gothic Std" panose="020B0409020202030304" pitchFamily="49" charset="0"/>
              </a:rPr>
            </a:br>
            <a:r>
              <a:rPr lang="en-US" sz="2400" b="1" dirty="0" smtClean="0">
                <a:latin typeface="Letter Gothic Std" panose="020B0409020202030304" pitchFamily="49" charset="0"/>
              </a:rPr>
              <a:t>			</a:t>
            </a:r>
            <a:r>
              <a:rPr lang="en-US" sz="2400" b="1" dirty="0" err="1" smtClean="0">
                <a:latin typeface="Letter Gothic Std" panose="020B0409020202030304" pitchFamily="49" charset="0"/>
              </a:rPr>
              <a:t>src</a:t>
            </a:r>
            <a:r>
              <a:rPr lang="en-US" sz="2400" b="1" dirty="0">
                <a:latin typeface="Letter Gothic Std" panose="020B0409020202030304" pitchFamily="49" charset="0"/>
              </a:rPr>
              <a:t>: </a:t>
            </a:r>
            <a:r>
              <a:rPr lang="en-US" sz="2400" b="1" dirty="0" smtClean="0">
                <a:latin typeface="Letter Gothic Std" panose="020B0409020202030304" pitchFamily="49" charset="0"/>
              </a:rPr>
              <a:t>   </a:t>
            </a:r>
            <a:r>
              <a:rPr lang="en-US" sz="2400" b="1" dirty="0" err="1" smtClean="0">
                <a:latin typeface="Letter Gothic Std" panose="020B0409020202030304" pitchFamily="49" charset="0"/>
              </a:rPr>
              <a:t>url</a:t>
            </a:r>
            <a:r>
              <a:rPr lang="en-US" sz="2400" b="1" dirty="0">
                <a:latin typeface="Letter Gothic Std" panose="020B0409020202030304" pitchFamily="49" charset="0"/>
              </a:rPr>
              <a:t>("http://website/fonts/fontfile</a:t>
            </a:r>
            <a:r>
              <a:rPr lang="en-US" sz="2400" b="1" dirty="0" smtClean="0">
                <a:latin typeface="Letter Gothic Std" panose="020B0409020202030304" pitchFamily="49" charset="0"/>
              </a:rPr>
              <a:t>")</a:t>
            </a:r>
            <a:br>
              <a:rPr lang="en-US" sz="2400" b="1" dirty="0" smtClean="0">
                <a:latin typeface="Letter Gothic Std" panose="020B0409020202030304" pitchFamily="49" charset="0"/>
              </a:rPr>
            </a:br>
            <a:r>
              <a:rPr lang="en-US" sz="2400" b="1" dirty="0" smtClean="0">
                <a:latin typeface="Letter Gothic Std" panose="020B0409020202030304" pitchFamily="49" charset="0"/>
              </a:rPr>
              <a:t>} </a:t>
            </a:r>
            <a:br>
              <a:rPr lang="en-US" sz="2400" b="1" dirty="0" smtClean="0">
                <a:latin typeface="Letter Gothic Std" panose="020B0409020202030304" pitchFamily="49" charset="0"/>
              </a:rPr>
            </a:br>
            <a:r>
              <a:rPr lang="en-US" sz="2400" b="1" dirty="0" smtClean="0">
                <a:latin typeface="Letter Gothic Std" panose="020B0409020202030304" pitchFamily="49" charset="0"/>
              </a:rPr>
              <a:t>&lt;/</a:t>
            </a:r>
            <a:r>
              <a:rPr lang="en-US" sz="2400" b="1" dirty="0">
                <a:latin typeface="Letter Gothic Std" panose="020B0409020202030304" pitchFamily="49" charset="0"/>
              </a:rPr>
              <a:t>style&gt;</a:t>
            </a:r>
            <a:endParaRPr lang="en-US" sz="2800" b="1" dirty="0">
              <a:latin typeface="Letter Gothic Std" panose="020B04090202020303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79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and 3D </a:t>
            </a:r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t">
            <a:normAutofit/>
          </a:bodyPr>
          <a:lstStyle/>
          <a:p>
            <a:r>
              <a:rPr lang="en-US" sz="3200" dirty="0" smtClean="0"/>
              <a:t>A transform is </a:t>
            </a:r>
            <a:r>
              <a:rPr lang="en-US" sz="3200" dirty="0"/>
              <a:t>an effect that lets you change the size, shape, and position of an element. </a:t>
            </a:r>
          </a:p>
          <a:p>
            <a:r>
              <a:rPr lang="en-US" sz="3200" dirty="0" smtClean="0"/>
              <a:t>Transformations </a:t>
            </a:r>
            <a:r>
              <a:rPr lang="en-US" sz="3200" dirty="0"/>
              <a:t>use the </a:t>
            </a:r>
            <a:r>
              <a:rPr lang="en-US" sz="2800" b="1" dirty="0">
                <a:latin typeface="Letter Gothic Std" panose="020B0409020202030304" pitchFamily="49" charset="0"/>
              </a:rPr>
              <a:t>transform</a:t>
            </a:r>
            <a:r>
              <a:rPr lang="en-US" sz="3200" dirty="0"/>
              <a:t> property. </a:t>
            </a:r>
          </a:p>
          <a:p>
            <a:pPr lvl="1"/>
            <a:r>
              <a:rPr lang="en-US" sz="3000" dirty="0" smtClean="0"/>
              <a:t>Methods</a:t>
            </a:r>
            <a:r>
              <a:rPr lang="en-US" sz="3000" dirty="0"/>
              <a:t>: </a:t>
            </a:r>
            <a:r>
              <a:rPr lang="en-US" sz="2800" b="1" dirty="0">
                <a:latin typeface="Letter Gothic Std" panose="020B0409020202030304" pitchFamily="49" charset="0"/>
              </a:rPr>
              <a:t>matrix</a:t>
            </a:r>
            <a:r>
              <a:rPr lang="en-US" sz="3000" dirty="0"/>
              <a:t>, </a:t>
            </a:r>
            <a:r>
              <a:rPr lang="en-US" sz="2800" b="1" dirty="0">
                <a:latin typeface="Letter Gothic Std" panose="020B0409020202030304" pitchFamily="49" charset="0"/>
              </a:rPr>
              <a:t>perspective</a:t>
            </a:r>
            <a:r>
              <a:rPr lang="en-US" sz="3000" dirty="0"/>
              <a:t>, </a:t>
            </a:r>
            <a:r>
              <a:rPr lang="en-US" sz="2800" b="1" dirty="0">
                <a:latin typeface="Letter Gothic Std" panose="020B0409020202030304" pitchFamily="49" charset="0"/>
              </a:rPr>
              <a:t>rotate</a:t>
            </a:r>
            <a:r>
              <a:rPr lang="en-US" sz="3000" dirty="0"/>
              <a:t>, </a:t>
            </a:r>
            <a:r>
              <a:rPr lang="en-US" sz="2800" b="1" dirty="0">
                <a:latin typeface="Letter Gothic Std" panose="020B0409020202030304" pitchFamily="49" charset="0"/>
              </a:rPr>
              <a:t>scale</a:t>
            </a:r>
            <a:r>
              <a:rPr lang="en-US" sz="3000" dirty="0"/>
              <a:t>, </a:t>
            </a:r>
            <a:r>
              <a:rPr lang="en-US" sz="2800" b="1" dirty="0">
                <a:latin typeface="Letter Gothic Std" panose="020B0409020202030304" pitchFamily="49" charset="0"/>
              </a:rPr>
              <a:t>skew</a:t>
            </a:r>
            <a:r>
              <a:rPr lang="en-US" sz="3000" dirty="0"/>
              <a:t>, </a:t>
            </a:r>
            <a:r>
              <a:rPr lang="en-US" sz="2800" b="1" dirty="0">
                <a:latin typeface="Letter Gothic Std" panose="020B0409020202030304" pitchFamily="49" charset="0"/>
              </a:rPr>
              <a:t>translate </a:t>
            </a:r>
            <a:endParaRPr lang="en-US" sz="3000" b="1" dirty="0">
              <a:latin typeface="Letter Gothic Std" panose="020B0409020202030304" pitchFamily="49" charset="0"/>
            </a:endParaRPr>
          </a:p>
          <a:p>
            <a:r>
              <a:rPr lang="en-US" sz="3200" dirty="0" smtClean="0"/>
              <a:t>To </a:t>
            </a:r>
            <a:r>
              <a:rPr lang="en-US" sz="3200" dirty="0"/>
              <a:t>see the “action” of a transformation requires JavaScript; using only CSS shows the before and after effects of properties and their values.</a:t>
            </a:r>
          </a:p>
        </p:txBody>
      </p:sp>
    </p:spTree>
    <p:extLst>
      <p:ext uri="{BB962C8B-B14F-4D97-AF65-F5344CB8AC3E}">
        <p14:creationId xmlns:p14="http://schemas.microsoft.com/office/powerpoint/2010/main" val="42721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39769"/>
              </p:ext>
            </p:extLst>
          </p:nvPr>
        </p:nvGraphicFramePr>
        <p:xfrm>
          <a:off x="677863" y="1460313"/>
          <a:ext cx="10895438" cy="139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4137"/>
                <a:gridCol w="7001301"/>
              </a:tblGrid>
              <a:tr h="367080">
                <a:tc>
                  <a:txBody>
                    <a:bodyPr/>
                    <a:lstStyle/>
                    <a:p>
                      <a:r>
                        <a:rPr lang="en-US" dirty="0" smtClean="0"/>
                        <a:t>Skills and Concepts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MTA Exam Objectives</a:t>
                      </a:r>
                      <a:endParaRPr lang="en-US" dirty="0"/>
                    </a:p>
                  </a:txBody>
                  <a:tcPr/>
                </a:tc>
              </a:tr>
              <a:tr h="192352">
                <a:tc>
                  <a:txBody>
                    <a:bodyPr/>
                    <a:lstStyle/>
                    <a:p>
                      <a:r>
                        <a:rPr lang="en-US" dirty="0" smtClean="0"/>
                        <a:t>Managing the Graphical Interface with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Manage the graphical interface by using CSS (3.4)</a:t>
                      </a:r>
                      <a:endParaRPr lang="en-US" dirty="0"/>
                    </a:p>
                  </a:txBody>
                  <a:tcPr/>
                </a:tc>
              </a:tr>
              <a:tr h="384704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</a:t>
            </a:r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t">
            <a:normAutofit/>
          </a:bodyPr>
          <a:lstStyle/>
          <a:p>
            <a:r>
              <a:rPr lang="en-US" sz="3200" dirty="0" smtClean="0"/>
              <a:t>To translate an </a:t>
            </a:r>
            <a:r>
              <a:rPr lang="en-US" sz="3200" dirty="0"/>
              <a:t>element means to move it without rotating, skewing, or otherwise turning the image. </a:t>
            </a:r>
          </a:p>
          <a:p>
            <a:r>
              <a:rPr lang="en-US" sz="3200" dirty="0" smtClean="0"/>
              <a:t>Use </a:t>
            </a:r>
            <a:r>
              <a:rPr lang="en-US" sz="3200" dirty="0"/>
              <a:t>the </a:t>
            </a:r>
            <a:r>
              <a:rPr lang="en-US" sz="2800" b="1" dirty="0">
                <a:latin typeface="Letter Gothic Std" panose="020B0409020202030304" pitchFamily="49" charset="0"/>
              </a:rPr>
              <a:t>translate()</a:t>
            </a:r>
            <a:r>
              <a:rPr lang="en-US" sz="3200" dirty="0"/>
              <a:t> method in CSS and provide x- and y-axis values to position the element relative to its original or default position. </a:t>
            </a:r>
          </a:p>
          <a:p>
            <a:pPr lvl="1"/>
            <a:r>
              <a:rPr lang="en-US" sz="3000" dirty="0" smtClean="0"/>
              <a:t>x-axis </a:t>
            </a:r>
            <a:r>
              <a:rPr lang="en-US" sz="3000" dirty="0"/>
              <a:t>value specifies the left position of the element </a:t>
            </a:r>
          </a:p>
          <a:p>
            <a:pPr lvl="1"/>
            <a:r>
              <a:rPr lang="en-US" sz="3000" dirty="0" smtClean="0"/>
              <a:t>y-axis </a:t>
            </a:r>
            <a:r>
              <a:rPr lang="en-US" sz="3000" dirty="0"/>
              <a:t>value specifies the top position.</a:t>
            </a:r>
          </a:p>
        </p:txBody>
      </p:sp>
    </p:spTree>
    <p:extLst>
      <p:ext uri="{BB962C8B-B14F-4D97-AF65-F5344CB8AC3E}">
        <p14:creationId xmlns:p14="http://schemas.microsoft.com/office/powerpoint/2010/main" val="899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Translation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6460445" cy="5412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994" y="1390365"/>
            <a:ext cx="8927409" cy="52921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364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 </a:t>
            </a:r>
            <a:r>
              <a:rPr lang="en-US" sz="3200" i="1" dirty="0"/>
              <a:t>scale</a:t>
            </a:r>
            <a:r>
              <a:rPr lang="en-US" sz="3200" dirty="0"/>
              <a:t> an element is to increase or decrease its size. </a:t>
            </a:r>
          </a:p>
          <a:p>
            <a:r>
              <a:rPr lang="en-US" sz="3200" dirty="0" smtClean="0"/>
              <a:t>Use </a:t>
            </a:r>
            <a:r>
              <a:rPr lang="en-US" sz="3200" dirty="0"/>
              <a:t>the </a:t>
            </a:r>
            <a:r>
              <a:rPr lang="en-US" sz="2800" b="1" dirty="0">
                <a:latin typeface="Letter Gothic Std" panose="020B0409020202030304" pitchFamily="49" charset="0"/>
              </a:rPr>
              <a:t>scale()</a:t>
            </a:r>
            <a:r>
              <a:rPr lang="en-US" sz="3200" dirty="0"/>
              <a:t> method in CSS and provide </a:t>
            </a:r>
            <a:r>
              <a:rPr lang="en-US" sz="2800" b="1" dirty="0">
                <a:latin typeface="Letter Gothic Std" panose="020B0409020202030304" pitchFamily="49" charset="0"/>
              </a:rPr>
              <a:t>x-axis</a:t>
            </a:r>
            <a:r>
              <a:rPr lang="en-US" sz="2800" dirty="0"/>
              <a:t> </a:t>
            </a:r>
            <a:r>
              <a:rPr lang="en-US" sz="3200" dirty="0"/>
              <a:t>(width) and </a:t>
            </a:r>
            <a:r>
              <a:rPr lang="en-US" sz="2800" b="1" dirty="0">
                <a:latin typeface="Letter Gothic Std" panose="020B0409020202030304" pitchFamily="49" charset="0"/>
              </a:rPr>
              <a:t>y-axis</a:t>
            </a:r>
            <a:r>
              <a:rPr lang="en-US" sz="2800" dirty="0"/>
              <a:t> </a:t>
            </a:r>
            <a:r>
              <a:rPr lang="en-US" sz="3200" dirty="0"/>
              <a:t>(height) values. 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example on the following two slides increases the width of the element two times its original size, and increases the height four times its original size: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b="1" dirty="0" smtClean="0">
                <a:latin typeface="Letter Gothic Std" panose="020B0409020202030304" pitchFamily="49" charset="0"/>
              </a:rPr>
              <a:t>transform</a:t>
            </a:r>
            <a:r>
              <a:rPr lang="en-US" sz="2800" b="1" dirty="0">
                <a:latin typeface="Letter Gothic Std" panose="020B0409020202030304" pitchFamily="49" charset="0"/>
              </a:rPr>
              <a:t>: scale(2,4)</a:t>
            </a:r>
            <a:r>
              <a:rPr lang="en-US" sz="3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7423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Scaling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270000"/>
            <a:ext cx="6029441" cy="558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991" y="1270000"/>
            <a:ext cx="6868484" cy="52109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447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 rotate an </a:t>
            </a:r>
            <a:r>
              <a:rPr lang="en-US" sz="3200" dirty="0"/>
              <a:t>element turns it clockwise by a specified number of degrees. </a:t>
            </a:r>
            <a:endParaRPr lang="en-US" sz="3200" dirty="0" smtClean="0"/>
          </a:p>
          <a:p>
            <a:r>
              <a:rPr lang="en-US" sz="3200" dirty="0" smtClean="0"/>
              <a:t>Use </a:t>
            </a:r>
            <a:r>
              <a:rPr lang="en-US" sz="3200" dirty="0"/>
              <a:t>the </a:t>
            </a:r>
            <a:r>
              <a:rPr lang="en-US" sz="2800" b="1" dirty="0">
                <a:latin typeface="Letter Gothic Std" panose="020B0409020202030304" pitchFamily="49" charset="0"/>
              </a:rPr>
              <a:t>rotate()</a:t>
            </a:r>
            <a:r>
              <a:rPr lang="en-US" sz="3200" dirty="0"/>
              <a:t> method in CSS and specify the degrees of rotation.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example on the following </a:t>
            </a:r>
            <a:r>
              <a:rPr lang="en-US" sz="3200" dirty="0" smtClean="0"/>
              <a:t>slide </a:t>
            </a:r>
            <a:r>
              <a:rPr lang="en-US" sz="3200" dirty="0"/>
              <a:t>rotates an element by </a:t>
            </a:r>
            <a:r>
              <a:rPr lang="en-US" sz="3200" dirty="0" smtClean="0"/>
              <a:t>45 </a:t>
            </a:r>
            <a:r>
              <a:rPr lang="en-US" sz="3200" dirty="0"/>
              <a:t>degrees in the 2D plane: </a:t>
            </a:r>
            <a:endParaRPr lang="en-US" sz="3200" dirty="0" smtClean="0"/>
          </a:p>
          <a:p>
            <a:r>
              <a:rPr lang="en-US" sz="2800" b="1" dirty="0" smtClean="0">
                <a:latin typeface="Letter Gothic Std" panose="020B0409020202030304" pitchFamily="49" charset="0"/>
              </a:rPr>
              <a:t>transform</a:t>
            </a:r>
            <a:r>
              <a:rPr lang="en-US" sz="2800" b="1" dirty="0">
                <a:latin typeface="Letter Gothic Std" panose="020B0409020202030304" pitchFamily="49" charset="0"/>
              </a:rPr>
              <a:t>: </a:t>
            </a:r>
            <a:r>
              <a:rPr lang="en-US" sz="2800" b="1" dirty="0" smtClean="0">
                <a:latin typeface="Letter Gothic Std" panose="020B0409020202030304" pitchFamily="49" charset="0"/>
              </a:rPr>
              <a:t>rotate(45deg);</a:t>
            </a:r>
            <a:endParaRPr lang="en-US" sz="3200" b="1" dirty="0">
              <a:latin typeface="Letter Gothic Std" panose="020B04090202020303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22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Rotation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270000"/>
            <a:ext cx="4890953" cy="53818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122" y="917158"/>
            <a:ext cx="6897063" cy="529663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141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3D </a:t>
            </a:r>
            <a:r>
              <a:rPr lang="en-US" sz="3200" dirty="0"/>
              <a:t>rotation uses the </a:t>
            </a:r>
            <a:r>
              <a:rPr lang="en-US" sz="2800" b="1" dirty="0" err="1">
                <a:latin typeface="Letter Gothic Std" panose="020B0409020202030304" pitchFamily="49" charset="0"/>
              </a:rPr>
              <a:t>rotateX</a:t>
            </a:r>
            <a:r>
              <a:rPr lang="en-US" sz="2800" b="1" dirty="0">
                <a:latin typeface="Letter Gothic Std" panose="020B0409020202030304" pitchFamily="49" charset="0"/>
              </a:rPr>
              <a:t>()</a:t>
            </a:r>
            <a:r>
              <a:rPr lang="en-US" sz="3200" dirty="0"/>
              <a:t> and </a:t>
            </a:r>
            <a:r>
              <a:rPr lang="en-US" sz="2800" b="1" dirty="0" err="1">
                <a:latin typeface="Letter Gothic Std" panose="020B0409020202030304" pitchFamily="49" charset="0"/>
              </a:rPr>
              <a:t>rotateY</a:t>
            </a:r>
            <a:r>
              <a:rPr lang="en-US" sz="2800" b="1" dirty="0">
                <a:latin typeface="Letter Gothic Std" panose="020B0409020202030304" pitchFamily="49" charset="0"/>
              </a:rPr>
              <a:t>()</a:t>
            </a:r>
            <a:r>
              <a:rPr lang="en-US" sz="3200" dirty="0"/>
              <a:t> methods. </a:t>
            </a:r>
            <a:endParaRPr lang="en-US" sz="3200" dirty="0" smtClean="0"/>
          </a:p>
          <a:p>
            <a:r>
              <a:rPr lang="en-US" sz="2800" b="1" dirty="0" err="1" smtClean="0">
                <a:latin typeface="Letter Gothic Std" panose="020B0409020202030304" pitchFamily="49" charset="0"/>
              </a:rPr>
              <a:t>rotateX</a:t>
            </a:r>
            <a:r>
              <a:rPr lang="en-US" sz="2800" b="1" dirty="0">
                <a:latin typeface="Letter Gothic Std" panose="020B0409020202030304" pitchFamily="49" charset="0"/>
              </a:rPr>
              <a:t>()</a:t>
            </a:r>
            <a:r>
              <a:rPr lang="en-US" sz="3200" dirty="0"/>
              <a:t>: Element rotates around its x-axis </a:t>
            </a:r>
            <a:endParaRPr lang="en-US" sz="3200" dirty="0" smtClean="0"/>
          </a:p>
          <a:p>
            <a:r>
              <a:rPr lang="en-US" sz="2800" b="1" dirty="0" err="1" smtClean="0">
                <a:latin typeface="Letter Gothic Std" panose="020B0409020202030304" pitchFamily="49" charset="0"/>
              </a:rPr>
              <a:t>rotateY</a:t>
            </a:r>
            <a:r>
              <a:rPr lang="en-US" sz="2800" b="1" dirty="0">
                <a:latin typeface="Letter Gothic Std" panose="020B0409020202030304" pitchFamily="49" charset="0"/>
              </a:rPr>
              <a:t>()</a:t>
            </a:r>
            <a:r>
              <a:rPr lang="en-US" sz="3200" dirty="0"/>
              <a:t>: Element rotates around its </a:t>
            </a:r>
            <a:r>
              <a:rPr lang="en-US" sz="3200" dirty="0" smtClean="0"/>
              <a:t>y-axis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934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Skewing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 skew an </a:t>
            </a:r>
            <a:r>
              <a:rPr lang="en-US" sz="3200" dirty="0"/>
              <a:t>element is to stretch it in one or more directions. </a:t>
            </a:r>
            <a:endParaRPr lang="en-US" sz="3200" dirty="0" smtClean="0"/>
          </a:p>
          <a:p>
            <a:r>
              <a:rPr lang="en-US" sz="3200" dirty="0" smtClean="0"/>
              <a:t>Use </a:t>
            </a:r>
            <a:r>
              <a:rPr lang="en-US" sz="3200" dirty="0"/>
              <a:t>the </a:t>
            </a:r>
            <a:r>
              <a:rPr lang="en-US" sz="2800" b="1" dirty="0">
                <a:latin typeface="Letter Gothic Std" panose="020B0409020202030304" pitchFamily="49" charset="0"/>
              </a:rPr>
              <a:t>skew()</a:t>
            </a:r>
            <a:r>
              <a:rPr lang="en-US" sz="3200" dirty="0"/>
              <a:t> method and provide x-axis and y-axis values, in degrees, to create an angular shape.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example on the </a:t>
            </a:r>
            <a:r>
              <a:rPr lang="en-US" sz="3200" dirty="0" smtClean="0"/>
              <a:t>following slide </a:t>
            </a:r>
            <a:r>
              <a:rPr lang="en-US" sz="3200" dirty="0"/>
              <a:t>turns an element 20 degrees around the </a:t>
            </a:r>
            <a:r>
              <a:rPr lang="en-US" sz="3200" dirty="0" smtClean="0"/>
              <a:t>x-axis </a:t>
            </a:r>
            <a:r>
              <a:rPr lang="en-US" sz="3200" dirty="0"/>
              <a:t>and 30 degrees around the y-axis: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b="1" dirty="0" smtClean="0">
                <a:latin typeface="Letter Gothic Std" panose="020B0409020202030304" pitchFamily="49" charset="0"/>
              </a:rPr>
              <a:t>transform</a:t>
            </a:r>
            <a:r>
              <a:rPr lang="en-US" sz="2800" b="1" dirty="0">
                <a:latin typeface="Letter Gothic Std" panose="020B0409020202030304" pitchFamily="49" charset="0"/>
              </a:rPr>
              <a:t>: skew(20deg,30deg);</a:t>
            </a:r>
            <a:endParaRPr lang="en-US" sz="3200" b="1" dirty="0">
              <a:latin typeface="Letter Gothic Std" panose="020B04090202020303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8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Skewing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5976183" cy="5376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001" y="1270000"/>
            <a:ext cx="6878010" cy="52013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20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Skewing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3D </a:t>
            </a:r>
            <a:r>
              <a:rPr lang="en-US" sz="3200" dirty="0"/>
              <a:t>skewing uses the </a:t>
            </a:r>
            <a:r>
              <a:rPr lang="en-US" sz="2800" b="1" dirty="0" err="1">
                <a:latin typeface="Letter Gothic Std" panose="020B0409020202030304" pitchFamily="49" charset="0"/>
              </a:rPr>
              <a:t>skewX</a:t>
            </a:r>
            <a:r>
              <a:rPr lang="en-US" sz="2800" b="1" dirty="0">
                <a:latin typeface="Letter Gothic Std" panose="020B0409020202030304" pitchFamily="49" charset="0"/>
              </a:rPr>
              <a:t>()</a:t>
            </a:r>
            <a:r>
              <a:rPr lang="en-US" sz="3200" dirty="0"/>
              <a:t> and </a:t>
            </a:r>
            <a:r>
              <a:rPr lang="en-US" sz="2800" b="1" dirty="0" err="1">
                <a:latin typeface="Letter Gothic Std" panose="020B0409020202030304" pitchFamily="49" charset="0"/>
              </a:rPr>
              <a:t>skewY</a:t>
            </a:r>
            <a:r>
              <a:rPr lang="en-US" sz="2800" b="1" dirty="0">
                <a:latin typeface="Letter Gothic Std" panose="020B0409020202030304" pitchFamily="49" charset="0"/>
              </a:rPr>
              <a:t>()</a:t>
            </a:r>
            <a:r>
              <a:rPr lang="en-US" sz="3200" dirty="0"/>
              <a:t> methods to skew an element around its </a:t>
            </a:r>
            <a:r>
              <a:rPr lang="en-US" sz="3200" dirty="0" smtClean="0"/>
              <a:t>x-axis </a:t>
            </a:r>
            <a:r>
              <a:rPr lang="en-US" sz="3200" dirty="0"/>
              <a:t>and y-axis, respectively. </a:t>
            </a:r>
            <a:endParaRPr lang="en-US" sz="3200" dirty="0" smtClean="0"/>
          </a:p>
          <a:p>
            <a:r>
              <a:rPr lang="en-US" sz="3200" dirty="0" smtClean="0"/>
              <a:t>As </a:t>
            </a:r>
            <a:r>
              <a:rPr lang="en-US" sz="3200" dirty="0"/>
              <a:t>an example, the following code skews an element 45 degrees: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b="1" dirty="0" smtClean="0">
                <a:latin typeface="Letter Gothic Std" panose="020B0409020202030304" pitchFamily="49" charset="0"/>
              </a:rPr>
              <a:t>transform</a:t>
            </a:r>
            <a:r>
              <a:rPr lang="en-US" sz="2800" b="1" dirty="0">
                <a:latin typeface="Letter Gothic Std" panose="020B0409020202030304" pitchFamily="49" charset="0"/>
              </a:rPr>
              <a:t>: </a:t>
            </a:r>
            <a:r>
              <a:rPr lang="en-US" sz="2800" b="1" dirty="0" err="1">
                <a:latin typeface="Letter Gothic Std" panose="020B0409020202030304" pitchFamily="49" charset="0"/>
              </a:rPr>
              <a:t>skewX</a:t>
            </a:r>
            <a:r>
              <a:rPr lang="en-US" sz="2800" b="1" dirty="0">
                <a:latin typeface="Letter Gothic Std" panose="020B0409020202030304" pitchFamily="49" charset="0"/>
              </a:rPr>
              <a:t>(45deg);</a:t>
            </a:r>
            <a:endParaRPr lang="en-US" sz="2800" b="1" dirty="0">
              <a:latin typeface="Letter Gothic Std" panose="020B04090202020303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34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Letter Gothic Std" panose="020B0409020202030304" pitchFamily="49" charset="0"/>
              </a:rPr>
              <a:t>border-radius</a:t>
            </a:r>
            <a:r>
              <a:rPr lang="en-US" sz="3200" dirty="0"/>
              <a:t> </a:t>
            </a:r>
            <a:r>
              <a:rPr lang="en-US" dirty="0" smtClean="0"/>
              <a:t>Property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9094464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Creates </a:t>
            </a:r>
            <a:r>
              <a:rPr lang="en-US" sz="3200" dirty="0"/>
              <a:t>rounded corners around layout elements, like headers, footers, sidebars, graphics boxes, and outlines around images </a:t>
            </a:r>
          </a:p>
          <a:p>
            <a:r>
              <a:rPr lang="en-US" sz="2800" b="1" dirty="0" smtClean="0">
                <a:latin typeface="Letter Gothic Std" panose="020B0409020202030304" pitchFamily="49" charset="0"/>
              </a:rPr>
              <a:t>border-radius</a:t>
            </a:r>
            <a:r>
              <a:rPr lang="en-US" sz="3200" dirty="0" smtClean="0"/>
              <a:t> </a:t>
            </a:r>
            <a:r>
              <a:rPr lang="en-US" sz="3200" dirty="0"/>
              <a:t>is a length, which is usually expressed in pixels or ems but can be a percentage</a:t>
            </a:r>
          </a:p>
        </p:txBody>
      </p:sp>
    </p:spTree>
    <p:extLst>
      <p:ext uri="{BB962C8B-B14F-4D97-AF65-F5344CB8AC3E}">
        <p14:creationId xmlns:p14="http://schemas.microsoft.com/office/powerpoint/2010/main" val="364879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CSS3 3D perspective property defines how a browser renders the depth of a 3D transformed element.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property takes on a number value: lower values (in the range of 1 to 1000) create a more pronounced effect than higher values.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8173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transition is </a:t>
            </a:r>
            <a:r>
              <a:rPr lang="en-US" sz="3200" dirty="0"/>
              <a:t>a change from one thing to another; in CSS, a transition is the change in an element from one style to another. </a:t>
            </a:r>
            <a:endParaRPr lang="en-US" sz="3200" dirty="0" smtClean="0"/>
          </a:p>
          <a:p>
            <a:r>
              <a:rPr lang="en-US" sz="3200" dirty="0" smtClean="0"/>
              <a:t>In </a:t>
            </a:r>
            <a:r>
              <a:rPr lang="en-US" sz="3200" dirty="0"/>
              <a:t>CSS3, the action of a transition renders onscreen—no JavaScript is needed!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2800" b="1" dirty="0">
                <a:latin typeface="Letter Gothic Std" panose="020B0409020202030304" pitchFamily="49" charset="0"/>
              </a:rPr>
              <a:t>transition</a:t>
            </a:r>
            <a:r>
              <a:rPr lang="en-US" sz="3200" dirty="0"/>
              <a:t> property requires the CSS property to be acted upon during the transition.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84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Transistion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0761" y="2927582"/>
            <a:ext cx="4086795" cy="3477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3953427" cy="5134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235" y="1270000"/>
            <a:ext cx="6839905" cy="52013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277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An animation is </a:t>
            </a:r>
            <a:r>
              <a:rPr lang="en-US" sz="3200" dirty="0"/>
              <a:t>the display of a sequence of static images at a fast enough speed to create the illusion of movement. </a:t>
            </a:r>
            <a:endParaRPr lang="en-US" sz="3200" dirty="0" smtClean="0"/>
          </a:p>
          <a:p>
            <a:r>
              <a:rPr lang="en-US" sz="3200" dirty="0" smtClean="0"/>
              <a:t>Transitions </a:t>
            </a:r>
            <a:r>
              <a:rPr lang="en-US" sz="3200" dirty="0"/>
              <a:t>and animations are similar in that they both use timings. </a:t>
            </a:r>
            <a:endParaRPr lang="en-US" sz="3200" dirty="0" smtClean="0"/>
          </a:p>
          <a:p>
            <a:r>
              <a:rPr lang="en-US" sz="3200" dirty="0" smtClean="0"/>
              <a:t>Many </a:t>
            </a:r>
            <a:r>
              <a:rPr lang="en-US" sz="3200" dirty="0"/>
              <a:t>properties used in animations are similar to transitions. </a:t>
            </a:r>
            <a:endParaRPr lang="en-US" sz="3200" dirty="0" smtClean="0"/>
          </a:p>
          <a:p>
            <a:r>
              <a:rPr lang="en-US" sz="3200" dirty="0" smtClean="0"/>
              <a:t>An </a:t>
            </a:r>
            <a:r>
              <a:rPr lang="en-US" sz="3200" dirty="0"/>
              <a:t>important difference is that animations use </a:t>
            </a:r>
            <a:r>
              <a:rPr lang="en-US" sz="3200" b="1" dirty="0" err="1"/>
              <a:t>keyframes</a:t>
            </a:r>
            <a:r>
              <a:rPr lang="en-US" sz="3200" dirty="0"/>
              <a:t>, which give you control over parts of the animation.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855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Specify </a:t>
            </a:r>
            <a:r>
              <a:rPr lang="en-US" sz="3200" dirty="0"/>
              <a:t>a CSS style within the </a:t>
            </a:r>
            <a:r>
              <a:rPr lang="en-US" sz="2800" b="1" dirty="0">
                <a:latin typeface="Letter Gothic Std" panose="020B0409020202030304" pitchFamily="49" charset="0"/>
              </a:rPr>
              <a:t>@</a:t>
            </a:r>
            <a:r>
              <a:rPr lang="en-US" sz="2800" b="1" dirty="0" err="1">
                <a:latin typeface="Letter Gothic Std" panose="020B0409020202030304" pitchFamily="49" charset="0"/>
              </a:rPr>
              <a:t>keyframes</a:t>
            </a:r>
            <a:r>
              <a:rPr lang="en-US" sz="3200" dirty="0"/>
              <a:t> rule </a:t>
            </a:r>
            <a:endParaRPr lang="en-US" sz="3200" dirty="0" smtClean="0"/>
          </a:p>
          <a:p>
            <a:r>
              <a:rPr lang="en-US" sz="3200" dirty="0" smtClean="0"/>
              <a:t>An </a:t>
            </a:r>
            <a:r>
              <a:rPr lang="en-US" sz="3200" dirty="0"/>
              <a:t>example of a rule for a fadeout: </a:t>
            </a:r>
            <a:r>
              <a:rPr lang="en-US" sz="2800" b="1" dirty="0">
                <a:latin typeface="Letter Gothic Std" panose="020B0409020202030304" pitchFamily="49" charset="0"/>
              </a:rPr>
              <a:t>@</a:t>
            </a:r>
            <a:r>
              <a:rPr lang="en-US" sz="2800" b="1" dirty="0" err="1">
                <a:latin typeface="Letter Gothic Std" panose="020B0409020202030304" pitchFamily="49" charset="0"/>
              </a:rPr>
              <a:t>keyframes</a:t>
            </a:r>
            <a:r>
              <a:rPr lang="en-US" sz="2800" b="1" dirty="0">
                <a:latin typeface="Letter Gothic Std" panose="020B0409020202030304" pitchFamily="49" charset="0"/>
              </a:rPr>
              <a:t> fadeout </a:t>
            </a:r>
            <a:r>
              <a:rPr lang="en-US" sz="2800" b="1" dirty="0" smtClean="0">
                <a:latin typeface="Letter Gothic Std" panose="020B0409020202030304" pitchFamily="49" charset="0"/>
              </a:rPr>
              <a:t>{</a:t>
            </a:r>
            <a:br>
              <a:rPr lang="en-US" sz="2800" b="1" dirty="0" smtClean="0">
                <a:latin typeface="Letter Gothic Std" panose="020B0409020202030304" pitchFamily="49" charset="0"/>
              </a:rPr>
            </a:br>
            <a:r>
              <a:rPr lang="en-US" sz="2800" b="1" dirty="0" smtClean="0">
                <a:latin typeface="Letter Gothic Std" panose="020B0409020202030304" pitchFamily="49" charset="0"/>
              </a:rPr>
              <a:t>    from </a:t>
            </a:r>
            <a:r>
              <a:rPr lang="en-US" sz="2800" b="1" dirty="0">
                <a:latin typeface="Letter Gothic Std" panose="020B0409020202030304" pitchFamily="49" charset="0"/>
              </a:rPr>
              <a:t>{ opacity: 1; } </a:t>
            </a:r>
            <a:r>
              <a:rPr lang="en-US" sz="2800" b="1" dirty="0" smtClean="0">
                <a:latin typeface="Letter Gothic Std" panose="020B0409020202030304" pitchFamily="49" charset="0"/>
              </a:rPr>
              <a:t/>
            </a:r>
            <a:br>
              <a:rPr lang="en-US" sz="2800" b="1" dirty="0" smtClean="0">
                <a:latin typeface="Letter Gothic Std" panose="020B0409020202030304" pitchFamily="49" charset="0"/>
              </a:rPr>
            </a:br>
            <a:r>
              <a:rPr lang="en-US" sz="2800" b="1" dirty="0" smtClean="0">
                <a:latin typeface="Letter Gothic Std" panose="020B0409020202030304" pitchFamily="49" charset="0"/>
              </a:rPr>
              <a:t>    to </a:t>
            </a:r>
            <a:r>
              <a:rPr lang="en-US" sz="2800" b="1" dirty="0">
                <a:latin typeface="Letter Gothic Std" panose="020B0409020202030304" pitchFamily="49" charset="0"/>
              </a:rPr>
              <a:t>{ opacity: 0; } </a:t>
            </a:r>
            <a:r>
              <a:rPr lang="en-US" sz="2800" b="1" dirty="0" smtClean="0">
                <a:latin typeface="Letter Gothic Std" panose="020B0409020202030304" pitchFamily="49" charset="0"/>
              </a:rPr>
              <a:t/>
            </a:r>
            <a:br>
              <a:rPr lang="en-US" sz="2800" b="1" dirty="0" smtClean="0">
                <a:latin typeface="Letter Gothic Std" panose="020B0409020202030304" pitchFamily="49" charset="0"/>
              </a:rPr>
            </a:br>
            <a:r>
              <a:rPr lang="en-US" sz="2800" b="1" dirty="0" smtClean="0">
                <a:latin typeface="Letter Gothic Std" panose="020B0409020202030304" pitchFamily="49" charset="0"/>
              </a:rPr>
              <a:t>}</a:t>
            </a:r>
            <a:endParaRPr lang="en-US" sz="3200" b="1" dirty="0">
              <a:latin typeface="Letter Gothic Std" panose="020B04090202020303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84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Code </a:t>
            </a:r>
            <a:r>
              <a:rPr lang="en-US" sz="3200" dirty="0"/>
              <a:t>snippet that configures animation properties for a fadeout: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b="1" dirty="0" smtClean="0">
                <a:latin typeface="Letter Gothic Std" panose="020B0409020202030304" pitchFamily="49" charset="0"/>
              </a:rPr>
              <a:t>div </a:t>
            </a:r>
            <a:r>
              <a:rPr lang="en-US" sz="2800" b="1" dirty="0">
                <a:latin typeface="Letter Gothic Std" panose="020B0409020202030304" pitchFamily="49" charset="0"/>
              </a:rPr>
              <a:t>{ </a:t>
            </a:r>
            <a:r>
              <a:rPr lang="en-US" sz="2800" b="1" dirty="0" smtClean="0">
                <a:latin typeface="Letter Gothic Std" panose="020B0409020202030304" pitchFamily="49" charset="0"/>
              </a:rPr>
              <a:t/>
            </a:r>
            <a:br>
              <a:rPr lang="en-US" sz="2800" b="1" dirty="0" smtClean="0">
                <a:latin typeface="Letter Gothic Std" panose="020B0409020202030304" pitchFamily="49" charset="0"/>
              </a:rPr>
            </a:br>
            <a:r>
              <a:rPr lang="en-US" sz="2800" b="1" dirty="0" smtClean="0">
                <a:latin typeface="Letter Gothic Std" panose="020B0409020202030304" pitchFamily="49" charset="0"/>
              </a:rPr>
              <a:t>     animation-duration</a:t>
            </a:r>
            <a:r>
              <a:rPr lang="en-US" sz="2800" b="1" dirty="0">
                <a:latin typeface="Letter Gothic Std" panose="020B0409020202030304" pitchFamily="49" charset="0"/>
              </a:rPr>
              <a:t>: </a:t>
            </a:r>
            <a:r>
              <a:rPr lang="en-US" sz="2800" b="1" dirty="0" smtClean="0">
                <a:latin typeface="Letter Gothic Std" panose="020B0409020202030304" pitchFamily="49" charset="0"/>
              </a:rPr>
              <a:t/>
            </a:r>
            <a:br>
              <a:rPr lang="en-US" sz="2800" b="1" dirty="0" smtClean="0">
                <a:latin typeface="Letter Gothic Std" panose="020B0409020202030304" pitchFamily="49" charset="0"/>
              </a:rPr>
            </a:br>
            <a:r>
              <a:rPr lang="en-US" sz="2800" b="1" dirty="0" smtClean="0">
                <a:latin typeface="Letter Gothic Std" panose="020B0409020202030304" pitchFamily="49" charset="0"/>
              </a:rPr>
              <a:t>     3s</a:t>
            </a:r>
            <a:r>
              <a:rPr lang="en-US" sz="2800" b="1" dirty="0">
                <a:latin typeface="Letter Gothic Std" panose="020B0409020202030304" pitchFamily="49" charset="0"/>
              </a:rPr>
              <a:t>; animation-delay: 0s; </a:t>
            </a:r>
            <a:r>
              <a:rPr lang="en-US" sz="2800" b="1" dirty="0" smtClean="0">
                <a:latin typeface="Letter Gothic Std" panose="020B0409020202030304" pitchFamily="49" charset="0"/>
              </a:rPr>
              <a:t/>
            </a:r>
            <a:br>
              <a:rPr lang="en-US" sz="2800" b="1" dirty="0" smtClean="0">
                <a:latin typeface="Letter Gothic Std" panose="020B0409020202030304" pitchFamily="49" charset="0"/>
              </a:rPr>
            </a:br>
            <a:r>
              <a:rPr lang="en-US" sz="2800" b="1" dirty="0" smtClean="0">
                <a:latin typeface="Letter Gothic Std" panose="020B0409020202030304" pitchFamily="49" charset="0"/>
              </a:rPr>
              <a:t>     animation-timing-function</a:t>
            </a:r>
            <a:r>
              <a:rPr lang="en-US" sz="2800" b="1" dirty="0">
                <a:latin typeface="Letter Gothic Std" panose="020B0409020202030304" pitchFamily="49" charset="0"/>
              </a:rPr>
              <a:t>: ease; </a:t>
            </a:r>
            <a:r>
              <a:rPr lang="en-US" sz="2800" b="1" dirty="0" smtClean="0">
                <a:latin typeface="Letter Gothic Std" panose="020B0409020202030304" pitchFamily="49" charset="0"/>
              </a:rPr>
              <a:t/>
            </a:r>
            <a:br>
              <a:rPr lang="en-US" sz="2800" b="1" dirty="0" smtClean="0">
                <a:latin typeface="Letter Gothic Std" panose="020B0409020202030304" pitchFamily="49" charset="0"/>
              </a:rPr>
            </a:br>
            <a:r>
              <a:rPr lang="en-US" sz="2800" b="1" dirty="0" smtClean="0">
                <a:latin typeface="Letter Gothic Std" panose="020B0409020202030304" pitchFamily="49" charset="0"/>
              </a:rPr>
              <a:t>} </a:t>
            </a:r>
            <a:br>
              <a:rPr lang="en-US" sz="2800" b="1" dirty="0" smtClean="0">
                <a:latin typeface="Letter Gothic Std" panose="020B0409020202030304" pitchFamily="49" charset="0"/>
              </a:rPr>
            </a:br>
            <a:r>
              <a:rPr lang="en-US" sz="2800" b="1" dirty="0" err="1" smtClean="0">
                <a:latin typeface="Letter Gothic Std" panose="020B0409020202030304" pitchFamily="49" charset="0"/>
              </a:rPr>
              <a:t>div:hover</a:t>
            </a:r>
            <a:r>
              <a:rPr lang="en-US" sz="2800" b="1" dirty="0" smtClean="0">
                <a:latin typeface="Letter Gothic Std" panose="020B0409020202030304" pitchFamily="49" charset="0"/>
              </a:rPr>
              <a:t> </a:t>
            </a:r>
            <a:r>
              <a:rPr lang="en-US" sz="2800" b="1" dirty="0">
                <a:latin typeface="Letter Gothic Std" panose="020B0409020202030304" pitchFamily="49" charset="0"/>
              </a:rPr>
              <a:t>{ animation-name: fadeout; }</a:t>
            </a:r>
            <a:endParaRPr lang="en-US" sz="2800" b="1" dirty="0">
              <a:latin typeface="Letter Gothic Std" panose="020B04090202020303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9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 </a:t>
            </a:r>
            <a:r>
              <a:rPr lang="en-US" sz="3200" dirty="0"/>
              <a:t>SVG </a:t>
            </a:r>
            <a:r>
              <a:rPr lang="en-US" sz="3200" dirty="0" smtClean="0"/>
              <a:t>filter is </a:t>
            </a:r>
            <a:r>
              <a:rPr lang="en-US" sz="3200" dirty="0"/>
              <a:t>a set of operations that use CSS to style or otherwise modify an SVG graphic.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enhanced graphic is displayed in a browser while the original graphic is left alone.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352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677333" y="1228299"/>
            <a:ext cx="4703591" cy="5308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• </a:t>
            </a:r>
            <a:r>
              <a:rPr lang="en-US" sz="3200" dirty="0" err="1"/>
              <a:t>feBlend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 err="1"/>
              <a:t>feColorMatrix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 err="1"/>
              <a:t>feComponentTransfer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 err="1"/>
              <a:t>feComposite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 err="1"/>
              <a:t>feConvolveMatrix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 err="1"/>
              <a:t>feDiffuseLighting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 err="1"/>
              <a:t>feDisplacementMap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 err="1"/>
              <a:t>feFlood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 err="1"/>
              <a:t>feGaussianBlur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 err="1"/>
              <a:t>feImage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497279" y="1244219"/>
            <a:ext cx="4140326" cy="5308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• </a:t>
            </a:r>
            <a:r>
              <a:rPr lang="en-US" sz="3200" dirty="0" err="1"/>
              <a:t>feMerge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 err="1"/>
              <a:t>feMorphology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 err="1"/>
              <a:t>feOffset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 err="1"/>
              <a:t>feTile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 err="1"/>
              <a:t>feTurbulence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 err="1"/>
              <a:t>feDistantLight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 err="1"/>
              <a:t>fePointLight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 err="1"/>
              <a:t>feSpecularLighting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 err="1"/>
              <a:t>feSpotLight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577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Filters Gaussian Blur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4148"/>
            <a:ext cx="8658767" cy="3852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717" y="1390424"/>
            <a:ext cx="6887536" cy="460121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251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Filters Offset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442" y="1270000"/>
            <a:ext cx="8643252" cy="5403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61" y="1117310"/>
            <a:ext cx="7779422" cy="50609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075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Rounded Corners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959" y="1146555"/>
            <a:ext cx="6905447" cy="5588596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270000"/>
            <a:ext cx="6977556" cy="5308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148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0185"/>
            <a:ext cx="8596668" cy="473117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 </a:t>
            </a:r>
            <a:r>
              <a:rPr lang="en-US" sz="3200" dirty="0"/>
              <a:t>canvas to draw pixel-based shapes.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2800" b="1" dirty="0">
                <a:latin typeface="Letter Gothic Std" panose="020B0409020202030304" pitchFamily="49" charset="0"/>
              </a:rPr>
              <a:t>canvas</a:t>
            </a:r>
            <a:r>
              <a:rPr lang="en-US" sz="3200" dirty="0"/>
              <a:t> element accepts only two </a:t>
            </a:r>
            <a:r>
              <a:rPr lang="en-US" sz="3200" dirty="0" smtClean="0"/>
              <a:t>attributes — </a:t>
            </a:r>
            <a:r>
              <a:rPr lang="en-US" sz="2800" b="1" dirty="0" smtClean="0">
                <a:latin typeface="Letter Gothic Std" panose="020B0409020202030304" pitchFamily="49" charset="0"/>
              </a:rPr>
              <a:t>height</a:t>
            </a:r>
            <a:r>
              <a:rPr lang="en-US" sz="3200" dirty="0" smtClean="0"/>
              <a:t> </a:t>
            </a:r>
            <a:r>
              <a:rPr lang="en-US" sz="3200" dirty="0"/>
              <a:t>and </a:t>
            </a:r>
            <a:r>
              <a:rPr lang="en-US" sz="2800" b="1" dirty="0">
                <a:latin typeface="Letter Gothic Std" panose="020B0409020202030304" pitchFamily="49" charset="0"/>
              </a:rPr>
              <a:t>width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You </a:t>
            </a:r>
            <a:r>
              <a:rPr lang="en-US" sz="3200" dirty="0"/>
              <a:t>can use most CSS properties to style the </a:t>
            </a:r>
            <a:r>
              <a:rPr lang="en-US" sz="2800" b="1" dirty="0">
                <a:latin typeface="Letter Gothic Std" panose="020B0409020202030304" pitchFamily="49" charset="0"/>
              </a:rPr>
              <a:t>canvas</a:t>
            </a:r>
            <a:r>
              <a:rPr lang="en-US" sz="3200" dirty="0"/>
              <a:t> element, adding color, gradients, pattern fills, transformation, animation,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14306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8302893" cy="53739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059" y="1055561"/>
            <a:ext cx="6868484" cy="52109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987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Graphics </a:t>
            </a:r>
            <a:r>
              <a:rPr lang="en-US" sz="3200" dirty="0"/>
              <a:t>effects </a:t>
            </a:r>
            <a:endParaRPr lang="en-US" sz="3200" dirty="0" smtClean="0"/>
          </a:p>
          <a:p>
            <a:r>
              <a:rPr lang="en-US" sz="3200" dirty="0" smtClean="0"/>
              <a:t>Transparency </a:t>
            </a:r>
            <a:r>
              <a:rPr lang="en-US" sz="3200" dirty="0"/>
              <a:t>and opacity </a:t>
            </a:r>
            <a:endParaRPr lang="en-US" sz="3200" dirty="0" smtClean="0"/>
          </a:p>
          <a:p>
            <a:r>
              <a:rPr lang="en-US" sz="3200" dirty="0" smtClean="0"/>
              <a:t>Background </a:t>
            </a:r>
            <a:r>
              <a:rPr lang="en-US" sz="3200" dirty="0"/>
              <a:t>gradients </a:t>
            </a:r>
            <a:endParaRPr lang="en-US" sz="3200" dirty="0" smtClean="0"/>
          </a:p>
          <a:p>
            <a:r>
              <a:rPr lang="en-US" sz="3200" dirty="0" smtClean="0"/>
              <a:t>Web-safe </a:t>
            </a:r>
            <a:r>
              <a:rPr lang="en-US" sz="3200" dirty="0"/>
              <a:t>fonts and the Web Open Font Format </a:t>
            </a:r>
            <a:endParaRPr lang="en-US" sz="3200" dirty="0" smtClean="0"/>
          </a:p>
          <a:p>
            <a:r>
              <a:rPr lang="en-US" sz="3200" dirty="0" smtClean="0"/>
              <a:t>2D </a:t>
            </a:r>
            <a:r>
              <a:rPr lang="en-US" sz="3200" dirty="0"/>
              <a:t>and 3D </a:t>
            </a:r>
            <a:r>
              <a:rPr lang="en-US" sz="3200" dirty="0" smtClean="0"/>
              <a:t>transformations</a:t>
            </a:r>
          </a:p>
          <a:p>
            <a:pPr lvl="1"/>
            <a:r>
              <a:rPr lang="en-US" sz="3000" dirty="0" smtClean="0"/>
              <a:t> Translation</a:t>
            </a:r>
          </a:p>
          <a:p>
            <a:pPr lvl="1"/>
            <a:r>
              <a:rPr lang="en-US" sz="3000" dirty="0" smtClean="0"/>
              <a:t> Scaling</a:t>
            </a:r>
          </a:p>
          <a:p>
            <a:pPr lvl="1"/>
            <a:r>
              <a:rPr lang="en-US" sz="3000" dirty="0" smtClean="0"/>
              <a:t> Rotation</a:t>
            </a:r>
          </a:p>
          <a:p>
            <a:pPr lvl="1"/>
            <a:r>
              <a:rPr lang="en-US" sz="3000" dirty="0" smtClean="0"/>
              <a:t> Skewing</a:t>
            </a:r>
          </a:p>
          <a:p>
            <a:pPr lvl="1"/>
            <a:r>
              <a:rPr lang="en-US" sz="3000" dirty="0" smtClean="0"/>
              <a:t> 3D </a:t>
            </a:r>
            <a:r>
              <a:rPr lang="en-US" sz="3000" dirty="0"/>
              <a:t>perspective </a:t>
            </a:r>
            <a:endParaRPr lang="en-US" sz="3000" dirty="0" smtClean="0"/>
          </a:p>
          <a:p>
            <a:r>
              <a:rPr lang="en-US" sz="3200" dirty="0" smtClean="0"/>
              <a:t>Transitions </a:t>
            </a:r>
            <a:r>
              <a:rPr lang="en-US" sz="3200" dirty="0"/>
              <a:t>and animations </a:t>
            </a:r>
            <a:endParaRPr lang="en-US" sz="3200" dirty="0" smtClean="0"/>
          </a:p>
          <a:p>
            <a:r>
              <a:rPr lang="en-US" sz="3200" dirty="0" smtClean="0"/>
              <a:t>SVG </a:t>
            </a:r>
            <a:r>
              <a:rPr lang="en-US" sz="3200" dirty="0"/>
              <a:t>filters </a:t>
            </a:r>
            <a:endParaRPr lang="en-US" sz="3200" dirty="0" smtClean="0"/>
          </a:p>
          <a:p>
            <a:r>
              <a:rPr lang="en-US" sz="3200" dirty="0" smtClean="0"/>
              <a:t>Canvas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245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A </a:t>
            </a:r>
            <a:r>
              <a:rPr lang="en-US" sz="3600" dirty="0" smtClean="0"/>
              <a:t>_______</a:t>
            </a:r>
            <a:r>
              <a:rPr lang="en-US" sz="3600" dirty="0"/>
              <a:t>__</a:t>
            </a:r>
            <a:r>
              <a:rPr lang="en-US" sz="3600" dirty="0" smtClean="0"/>
              <a:t>___ </a:t>
            </a:r>
            <a:r>
              <a:rPr lang="en-US" sz="3600" dirty="0"/>
              <a:t>is a smooth change of colors, either within the same hue or starting with one color and ending with another.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2669" y="2666765"/>
            <a:ext cx="1956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gradient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44848" y="2666765"/>
            <a:ext cx="2508286" cy="60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To </a:t>
            </a:r>
            <a:r>
              <a:rPr lang="en-US" sz="3600" dirty="0" smtClean="0"/>
              <a:t>___</a:t>
            </a:r>
            <a:r>
              <a:rPr lang="en-US" sz="3600" dirty="0"/>
              <a:t>__</a:t>
            </a:r>
            <a:r>
              <a:rPr lang="en-US" sz="3600" dirty="0" smtClean="0"/>
              <a:t>___ </a:t>
            </a:r>
            <a:r>
              <a:rPr lang="en-US" sz="3600" dirty="0"/>
              <a:t>an element is to increase or decrease its size.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2669" y="3327812"/>
            <a:ext cx="1369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scale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61723" y="3208298"/>
            <a:ext cx="1540785" cy="60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A </a:t>
            </a:r>
            <a:r>
              <a:rPr lang="en-US" sz="3600" dirty="0" smtClean="0"/>
              <a:t>_______</a:t>
            </a:r>
            <a:r>
              <a:rPr lang="en-US" sz="3600" dirty="0"/>
              <a:t>__</a:t>
            </a:r>
            <a:r>
              <a:rPr lang="en-US" sz="3600" dirty="0" smtClean="0"/>
              <a:t>___ </a:t>
            </a:r>
            <a:r>
              <a:rPr lang="en-US" sz="3600" dirty="0"/>
              <a:t>is a visual effect in which an object is repeated behind and moved slightly below itself to create the illusion that the object floats over its background.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9589" y="2694061"/>
            <a:ext cx="279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drop shadow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51581" y="2674822"/>
            <a:ext cx="2786926" cy="60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9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A </a:t>
            </a:r>
            <a:r>
              <a:rPr lang="en-US" sz="3600" dirty="0" smtClean="0"/>
              <a:t>_______</a:t>
            </a:r>
            <a:r>
              <a:rPr lang="en-US" sz="3600" dirty="0"/>
              <a:t>_</a:t>
            </a:r>
            <a:r>
              <a:rPr lang="en-US" sz="3600" dirty="0" smtClean="0"/>
              <a:t>__ </a:t>
            </a:r>
            <a:r>
              <a:rPr lang="en-US" sz="3600" dirty="0"/>
              <a:t>is a change from one thing to another; in CSS, it is the change in an element from one style to another.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5122" y="3051880"/>
            <a:ext cx="213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transition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6063" y="2939721"/>
            <a:ext cx="2250467" cy="60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8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The </a:t>
            </a:r>
            <a:r>
              <a:rPr lang="en-US" sz="3600" dirty="0" smtClean="0"/>
              <a:t>____________________________</a:t>
            </a:r>
            <a:r>
              <a:rPr lang="en-US" sz="3600" dirty="0"/>
              <a:t>_</a:t>
            </a:r>
            <a:r>
              <a:rPr lang="en-US" sz="3600" dirty="0" smtClean="0"/>
              <a:t>__ </a:t>
            </a:r>
            <a:r>
              <a:rPr lang="en-US" sz="3600" dirty="0"/>
              <a:t>enables Web developers to use custom fonts—pretty much any font—instead of being limited to the standard Web fonts.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3863" y="2666765"/>
            <a:ext cx="646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Web Open Font Format (WOFF)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3861" y="2673000"/>
            <a:ext cx="6296681" cy="60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6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The </a:t>
            </a:r>
            <a:r>
              <a:rPr lang="en-US" sz="3600" dirty="0" smtClean="0"/>
              <a:t>_________</a:t>
            </a:r>
            <a:r>
              <a:rPr lang="en-US" sz="3600" dirty="0"/>
              <a:t>__</a:t>
            </a:r>
            <a:r>
              <a:rPr lang="en-US" sz="3600" dirty="0" smtClean="0"/>
              <a:t>___ </a:t>
            </a:r>
            <a:r>
              <a:rPr lang="en-US" sz="3600" dirty="0"/>
              <a:t>CSS3 property enables you to create rounded corners around layout elements, such as headers, footers, sidebars, graphics boxes, and outlines around images.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7260" y="2508155"/>
            <a:ext cx="279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border-radius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5287" y="2393810"/>
            <a:ext cx="2786926" cy="60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1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___________</a:t>
            </a:r>
            <a:r>
              <a:rPr lang="en-US" sz="3600" dirty="0"/>
              <a:t>__</a:t>
            </a:r>
            <a:r>
              <a:rPr lang="en-US" sz="3600" dirty="0" smtClean="0"/>
              <a:t>___ </a:t>
            </a:r>
            <a:r>
              <a:rPr lang="en-US" sz="3600" dirty="0"/>
              <a:t>is reduced opacity.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1474" y="3518678"/>
            <a:ext cx="279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Transparency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9712" y="3491382"/>
            <a:ext cx="2786926" cy="60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0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Letter Gothic Std" panose="020B0409020202030304" pitchFamily="49" charset="0"/>
              </a:rPr>
              <a:t>border-radius</a:t>
            </a:r>
            <a:r>
              <a:rPr lang="en-US" dirty="0"/>
              <a:t> Property, Single Corners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t">
            <a:normAutofit/>
          </a:bodyPr>
          <a:lstStyle/>
          <a:p>
            <a:r>
              <a:rPr lang="en-US" sz="3200" dirty="0" smtClean="0"/>
              <a:t>Rounding </a:t>
            </a:r>
            <a:r>
              <a:rPr lang="en-US" sz="3200" dirty="0"/>
              <a:t>a single corner of a box: </a:t>
            </a:r>
          </a:p>
          <a:p>
            <a:pPr lvl="1"/>
            <a:r>
              <a:rPr lang="en-US" sz="2600" b="1" dirty="0" smtClean="0">
                <a:latin typeface="Letter Gothic Std" panose="020B0409020202030304" pitchFamily="49" charset="0"/>
              </a:rPr>
              <a:t>border-top-left-radius </a:t>
            </a:r>
            <a:endParaRPr lang="en-US" sz="2600" b="1" dirty="0">
              <a:latin typeface="Letter Gothic Std" panose="020B0409020202030304" pitchFamily="49" charset="0"/>
            </a:endParaRPr>
          </a:p>
          <a:p>
            <a:pPr lvl="1"/>
            <a:r>
              <a:rPr lang="en-US" sz="2600" b="1" dirty="0" smtClean="0">
                <a:latin typeface="Letter Gothic Std" panose="020B0409020202030304" pitchFamily="49" charset="0"/>
              </a:rPr>
              <a:t>border-top-right-radius </a:t>
            </a:r>
            <a:endParaRPr lang="en-US" sz="2600" b="1" dirty="0">
              <a:latin typeface="Letter Gothic Std" panose="020B0409020202030304" pitchFamily="49" charset="0"/>
            </a:endParaRPr>
          </a:p>
          <a:p>
            <a:pPr lvl="1"/>
            <a:r>
              <a:rPr lang="en-US" sz="2600" b="1" dirty="0" smtClean="0">
                <a:latin typeface="Letter Gothic Std" panose="020B0409020202030304" pitchFamily="49" charset="0"/>
              </a:rPr>
              <a:t>border-bottom-right-radius </a:t>
            </a:r>
            <a:endParaRPr lang="en-US" sz="2600" b="1" dirty="0">
              <a:latin typeface="Letter Gothic Std" panose="020B0409020202030304" pitchFamily="49" charset="0"/>
            </a:endParaRPr>
          </a:p>
          <a:p>
            <a:pPr lvl="1"/>
            <a:r>
              <a:rPr lang="en-US" sz="2600" b="1" dirty="0" smtClean="0">
                <a:latin typeface="Letter Gothic Std" panose="020B0409020202030304" pitchFamily="49" charset="0"/>
              </a:rPr>
              <a:t>border-bottom-left-radius</a:t>
            </a:r>
            <a:endParaRPr lang="en-US" sz="2600" b="1" dirty="0">
              <a:latin typeface="Letter Gothic Std" panose="020B04090202020303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1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To </a:t>
            </a:r>
            <a:r>
              <a:rPr lang="en-US" sz="3600" dirty="0" smtClean="0"/>
              <a:t>___________ </a:t>
            </a:r>
            <a:r>
              <a:rPr lang="en-US" sz="3600" dirty="0"/>
              <a:t>an element means to move it, without rotating, skewing, or otherwise turning the image.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9022" y="3049232"/>
            <a:ext cx="198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translate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92072" y="2938847"/>
            <a:ext cx="2402006" cy="60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1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In HTML5/CSS3, a </a:t>
            </a:r>
            <a:r>
              <a:rPr lang="en-US" sz="3600" dirty="0" smtClean="0"/>
              <a:t>_______</a:t>
            </a:r>
            <a:r>
              <a:rPr lang="en-US" sz="3600" dirty="0"/>
              <a:t>__</a:t>
            </a:r>
            <a:r>
              <a:rPr lang="en-US" sz="3600" dirty="0" smtClean="0"/>
              <a:t>___ </a:t>
            </a:r>
            <a:r>
              <a:rPr lang="en-US" sz="3600" dirty="0"/>
              <a:t>is an effect that lets you change the size, shape, and position of an element.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1403" y="3051880"/>
            <a:ext cx="228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transform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59786" y="2939720"/>
            <a:ext cx="2786926" cy="60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An SVG </a:t>
            </a:r>
            <a:r>
              <a:rPr lang="en-US" sz="3600" dirty="0" smtClean="0"/>
              <a:t>___</a:t>
            </a:r>
            <a:r>
              <a:rPr lang="en-US" sz="3600" dirty="0"/>
              <a:t>__</a:t>
            </a:r>
            <a:r>
              <a:rPr lang="en-US" sz="3600" dirty="0" smtClean="0"/>
              <a:t>___ </a:t>
            </a:r>
            <a:r>
              <a:rPr lang="en-US" sz="3600" dirty="0"/>
              <a:t>is a set of operations that use CSS to style or otherwise modify an SVG graphic.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4365" y="3049232"/>
            <a:ext cx="132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filter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65528" y="2939721"/>
            <a:ext cx="1842448" cy="60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8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436728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Which of the following creates a gradient from top to bottom, left to right, or from corner to corner, without reiterating colors</a:t>
            </a:r>
            <a:r>
              <a:rPr lang="en-US" sz="3600" dirty="0" smtClean="0"/>
              <a:t>?</a:t>
            </a:r>
          </a:p>
          <a:p>
            <a:pPr marL="0" indent="0">
              <a:buNone/>
            </a:pPr>
            <a:r>
              <a:rPr lang="en-US" sz="3600" dirty="0" smtClean="0"/>
              <a:t>a. </a:t>
            </a:r>
            <a:r>
              <a:rPr lang="en-US" sz="3200" b="1" dirty="0" smtClean="0">
                <a:latin typeface="Letter Gothic Std" panose="020B0409020202030304" pitchFamily="49" charset="0"/>
              </a:rPr>
              <a:t>linear-gradient </a:t>
            </a:r>
            <a:endParaRPr lang="en-US" sz="3600" b="1" dirty="0" smtClean="0">
              <a:latin typeface="Letter Gothic Std" panose="020B0409020202030304" pitchFamily="49" charset="0"/>
            </a:endParaRPr>
          </a:p>
          <a:p>
            <a:pPr marL="0" indent="0">
              <a:buNone/>
            </a:pPr>
            <a:r>
              <a:rPr lang="en-US" sz="3600" dirty="0" smtClean="0"/>
              <a:t>b</a:t>
            </a:r>
            <a:r>
              <a:rPr lang="en-US" sz="3600" dirty="0"/>
              <a:t>. </a:t>
            </a:r>
            <a:r>
              <a:rPr lang="en-US" sz="3200" b="1" dirty="0">
                <a:latin typeface="Letter Gothic Std" panose="020B0409020202030304" pitchFamily="49" charset="0"/>
              </a:rPr>
              <a:t>radial-gradient </a:t>
            </a:r>
            <a:endParaRPr lang="en-US" sz="3600" b="1" dirty="0" smtClean="0">
              <a:latin typeface="Letter Gothic Std" panose="020B0409020202030304" pitchFamily="49" charset="0"/>
            </a:endParaRPr>
          </a:p>
          <a:p>
            <a:pPr marL="0" indent="0">
              <a:buNone/>
            </a:pPr>
            <a:r>
              <a:rPr lang="en-US" sz="3600" dirty="0" smtClean="0"/>
              <a:t>c</a:t>
            </a:r>
            <a:r>
              <a:rPr lang="en-US" sz="3600" dirty="0"/>
              <a:t>. </a:t>
            </a:r>
            <a:r>
              <a:rPr lang="en-US" sz="3200" dirty="0">
                <a:latin typeface="Letter Gothic Std" panose="020B0409020202030304" pitchFamily="49" charset="0"/>
              </a:rPr>
              <a:t>repeating-linear-gradient </a:t>
            </a:r>
            <a:endParaRPr lang="en-US" sz="3600" dirty="0" smtClean="0">
              <a:latin typeface="Letter Gothic Std" panose="020B0409020202030304" pitchFamily="49" charset="0"/>
            </a:endParaRPr>
          </a:p>
          <a:p>
            <a:pPr marL="0" indent="0">
              <a:buNone/>
            </a:pPr>
            <a:r>
              <a:rPr lang="en-US" sz="3600" dirty="0" smtClean="0"/>
              <a:t>d</a:t>
            </a:r>
            <a:r>
              <a:rPr lang="en-US" sz="3600" dirty="0"/>
              <a:t>. </a:t>
            </a:r>
            <a:r>
              <a:rPr lang="en-US" sz="3200" b="1" dirty="0">
                <a:latin typeface="Letter Gothic Std" panose="020B0409020202030304" pitchFamily="49" charset="0"/>
              </a:rPr>
              <a:t>repeating-radial-gradient</a:t>
            </a:r>
            <a:r>
              <a:rPr lang="en-US" sz="3600" dirty="0"/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5444" y="2944697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2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5322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Which of the following is not true of the border-radius property?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a. It </a:t>
            </a:r>
            <a:r>
              <a:rPr lang="en-US" sz="3600" dirty="0"/>
              <a:t>creates rounded corners around layout elements.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b</a:t>
            </a:r>
            <a:r>
              <a:rPr lang="en-US" sz="3600" dirty="0"/>
              <a:t>. It can be expressed in pixels.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c</a:t>
            </a:r>
            <a:r>
              <a:rPr lang="en-US" sz="3600" dirty="0"/>
              <a:t>. It can be expressed as a percentage.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d</a:t>
            </a:r>
            <a:r>
              <a:rPr lang="en-US" sz="3600" dirty="0"/>
              <a:t>. It can animate an object.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5444" y="5483189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0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52134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To apply a 60% transparency to an image or element, which property do you </a:t>
            </a:r>
            <a:r>
              <a:rPr lang="en-US" sz="3600" dirty="0" smtClean="0"/>
              <a:t>use?</a:t>
            </a:r>
          </a:p>
          <a:p>
            <a:pPr marL="0" indent="0">
              <a:buNone/>
            </a:pPr>
            <a:r>
              <a:rPr lang="en-US" sz="3600" dirty="0" smtClean="0"/>
              <a:t>a. </a:t>
            </a:r>
            <a:r>
              <a:rPr lang="en-US" sz="3200" b="1" dirty="0" smtClean="0">
                <a:latin typeface="Letter Gothic Std" panose="020B0409020202030304" pitchFamily="49" charset="0"/>
              </a:rPr>
              <a:t>opacity</a:t>
            </a:r>
            <a:r>
              <a:rPr lang="en-US" sz="3200" b="1" dirty="0">
                <a:latin typeface="Letter Gothic Std" panose="020B0409020202030304" pitchFamily="49" charset="0"/>
              </a:rPr>
              <a:t>: 40</a:t>
            </a:r>
            <a:r>
              <a:rPr lang="en-US" sz="3600" dirty="0"/>
              <a:t>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b</a:t>
            </a:r>
            <a:r>
              <a:rPr lang="en-US" sz="3600" dirty="0"/>
              <a:t>. </a:t>
            </a:r>
            <a:r>
              <a:rPr lang="en-US" sz="3200" b="1" dirty="0">
                <a:latin typeface="Letter Gothic Std" panose="020B0409020202030304" pitchFamily="49" charset="0"/>
              </a:rPr>
              <a:t>opacity: 0.4</a:t>
            </a:r>
            <a:r>
              <a:rPr lang="en-US" sz="3600" dirty="0"/>
              <a:t>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c</a:t>
            </a:r>
            <a:r>
              <a:rPr lang="en-US" sz="3600" dirty="0"/>
              <a:t>. </a:t>
            </a:r>
            <a:r>
              <a:rPr lang="en-US" sz="3200" b="1" dirty="0">
                <a:latin typeface="Letter Gothic Std" panose="020B0409020202030304" pitchFamily="49" charset="0"/>
              </a:rPr>
              <a:t>transparency: 40</a:t>
            </a:r>
            <a:r>
              <a:rPr lang="en-US" sz="3600" dirty="0"/>
              <a:t>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d</a:t>
            </a:r>
            <a:r>
              <a:rPr lang="en-US" sz="3600" dirty="0"/>
              <a:t>. </a:t>
            </a:r>
            <a:r>
              <a:rPr lang="en-US" sz="3200" b="1" dirty="0">
                <a:latin typeface="Letter Gothic Std" panose="020B0409020202030304" pitchFamily="49" charset="0"/>
              </a:rPr>
              <a:t>transparency: 0.4</a:t>
            </a:r>
            <a:endParaRPr lang="en-US" sz="3600" b="1" dirty="0">
              <a:latin typeface="Letter Gothic Std" panose="020B04090202020303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5444" y="3804513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9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53362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Which of the following are disadvantages of Web-safe fonts? (Choose all that apply.)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a. They </a:t>
            </a:r>
            <a:r>
              <a:rPr lang="en-US" sz="3600" dirty="0"/>
              <a:t>must be loaded on a Web server.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b</a:t>
            </a:r>
            <a:r>
              <a:rPr lang="en-US" sz="3600" dirty="0"/>
              <a:t>. They are limited in number and variety.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c</a:t>
            </a:r>
            <a:r>
              <a:rPr lang="en-US" sz="3600" dirty="0"/>
              <a:t>. They make brand identity difficult to achieve on the Web.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d</a:t>
            </a:r>
            <a:r>
              <a:rPr lang="en-US" sz="3600" dirty="0"/>
              <a:t>. They are expensive.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5444" y="3545203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7716" y="4229868"/>
            <a:ext cx="8973105" cy="12428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7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52816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Keyframes</a:t>
            </a:r>
            <a:r>
              <a:rPr lang="en-US" sz="3600" dirty="0"/>
              <a:t> are associated with which of the following?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a. Rounded </a:t>
            </a:r>
            <a:r>
              <a:rPr lang="en-US" sz="3600" dirty="0"/>
              <a:t>corners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b</a:t>
            </a:r>
            <a:r>
              <a:rPr lang="en-US" sz="3600" dirty="0"/>
              <a:t>. Transitions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c</a:t>
            </a:r>
            <a:r>
              <a:rPr lang="en-US" sz="3600" dirty="0"/>
              <a:t>. Animations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d</a:t>
            </a:r>
            <a:r>
              <a:rPr lang="en-US" sz="3600" dirty="0"/>
              <a:t>. None of the above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5444" y="4500547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436728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When creating a transition, which of the following must be specified?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a. A </a:t>
            </a:r>
            <a:r>
              <a:rPr lang="en-US" sz="3600" dirty="0"/>
              <a:t>start delay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b</a:t>
            </a:r>
            <a:r>
              <a:rPr lang="en-US" sz="3600" dirty="0"/>
              <a:t>. The CSS property to be acted upon during the transition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c</a:t>
            </a:r>
            <a:r>
              <a:rPr lang="en-US" sz="3600" dirty="0"/>
              <a:t>. The transition timing function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d</a:t>
            </a:r>
            <a:r>
              <a:rPr lang="en-US" sz="3600" dirty="0"/>
              <a:t>. The </a:t>
            </a:r>
            <a:r>
              <a:rPr lang="en-US" sz="3600" dirty="0" err="1"/>
              <a:t>keyframe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595444" y="3029803"/>
            <a:ext cx="8973105" cy="12010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6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51452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What is a primary advantage to using color interpolation in the alpha color space?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a. It </a:t>
            </a:r>
            <a:r>
              <a:rPr lang="en-US" sz="3600" dirty="0"/>
              <a:t>produces smoother color transitions in gradients.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b</a:t>
            </a:r>
            <a:r>
              <a:rPr lang="en-US" sz="3600" dirty="0"/>
              <a:t>. It enables you to add color to SVG drawings.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c</a:t>
            </a:r>
            <a:r>
              <a:rPr lang="en-US" sz="3600" dirty="0"/>
              <a:t>. Both a and b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d</a:t>
            </a:r>
            <a:r>
              <a:rPr lang="en-US" sz="3600" dirty="0"/>
              <a:t>. Neither a nor </a:t>
            </a:r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595444" y="2589852"/>
            <a:ext cx="8973105" cy="116328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Letter Gothic Std" panose="020B0409020202030304" pitchFamily="49" charset="0"/>
              </a:rPr>
              <a:t>border-radius</a:t>
            </a:r>
            <a:r>
              <a:rPr lang="en-US" dirty="0"/>
              <a:t> Property, Single Corners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1270000"/>
            <a:ext cx="7945937" cy="526727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975668" y="1228299"/>
            <a:ext cx="6977556" cy="5308600"/>
            <a:chOff x="4975668" y="1228299"/>
            <a:chExt cx="6977556" cy="5308600"/>
          </a:xfrm>
        </p:grpSpPr>
        <p:grpSp>
          <p:nvGrpSpPr>
            <p:cNvPr id="5" name="Group 4"/>
            <p:cNvGrpSpPr/>
            <p:nvPr/>
          </p:nvGrpSpPr>
          <p:grpSpPr>
            <a:xfrm>
              <a:off x="4975668" y="1228299"/>
              <a:ext cx="6977556" cy="5308600"/>
              <a:chOff x="1429297" y="1228725"/>
              <a:chExt cx="6977556" cy="5308600"/>
            </a:xfrm>
          </p:grpSpPr>
          <p:pic>
            <p:nvPicPr>
              <p:cNvPr id="6" name="Content Placeholder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97" y="1228725"/>
                <a:ext cx="6977556" cy="53086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7" name="Rectangle 6"/>
              <p:cNvSpPr/>
              <p:nvPr/>
            </p:nvSpPr>
            <p:spPr>
              <a:xfrm>
                <a:off x="2470245" y="2715904"/>
                <a:ext cx="5008728" cy="14466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3496" y="2933971"/>
              <a:ext cx="3466363" cy="89075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4973" y="2920323"/>
              <a:ext cx="3422530" cy="8967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3495" y="3757152"/>
              <a:ext cx="3423297" cy="8489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36712" y="3749302"/>
              <a:ext cx="3401568" cy="812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425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Which of the following do you use to add color to canvas text?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a. </a:t>
            </a:r>
            <a:r>
              <a:rPr lang="en-US" sz="3600" dirty="0" err="1" smtClean="0"/>
              <a:t>fillStyle</a:t>
            </a:r>
            <a:r>
              <a:rPr lang="en-US" sz="3600" dirty="0" smtClean="0"/>
              <a:t> </a:t>
            </a:r>
          </a:p>
          <a:p>
            <a:pPr marL="0" indent="0">
              <a:buNone/>
            </a:pPr>
            <a:r>
              <a:rPr lang="en-US" sz="3600" dirty="0" smtClean="0"/>
              <a:t>b</a:t>
            </a:r>
            <a:r>
              <a:rPr lang="en-US" sz="3600" dirty="0"/>
              <a:t>. </a:t>
            </a:r>
            <a:r>
              <a:rPr lang="en-US" sz="3200" b="1" dirty="0" err="1">
                <a:latin typeface="Letter Gothic Std" panose="020B0409020202030304" pitchFamily="49" charset="0"/>
              </a:rPr>
              <a:t>strokeStyle</a:t>
            </a:r>
            <a:r>
              <a:rPr lang="en-US" sz="3200" b="1" dirty="0"/>
              <a:t> 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3600" dirty="0" smtClean="0"/>
              <a:t>c</a:t>
            </a:r>
            <a:r>
              <a:rPr lang="en-US" sz="3600" dirty="0"/>
              <a:t>. </a:t>
            </a:r>
            <a:r>
              <a:rPr lang="en-US" sz="3200" b="1" dirty="0" err="1">
                <a:latin typeface="Letter Gothic Std" panose="020B0409020202030304" pitchFamily="49" charset="0"/>
              </a:rPr>
              <a:t>textColor</a:t>
            </a:r>
            <a:r>
              <a:rPr lang="en-US" sz="3200" b="1" dirty="0">
                <a:latin typeface="Letter Gothic Std" panose="020B0409020202030304" pitchFamily="49" charset="0"/>
              </a:rPr>
              <a:t> </a:t>
            </a:r>
            <a:endParaRPr lang="en-US" sz="3600" b="1" dirty="0" smtClean="0">
              <a:latin typeface="Letter Gothic Std" panose="020B0409020202030304" pitchFamily="49" charset="0"/>
            </a:endParaRPr>
          </a:p>
          <a:p>
            <a:pPr marL="0" indent="0">
              <a:buNone/>
            </a:pPr>
            <a:r>
              <a:rPr lang="en-US" sz="3600" dirty="0" smtClean="0"/>
              <a:t>d</a:t>
            </a:r>
            <a:r>
              <a:rPr lang="en-US" sz="3600" dirty="0"/>
              <a:t>. </a:t>
            </a:r>
            <a:r>
              <a:rPr lang="en-US" sz="3200" b="1" dirty="0" err="1">
                <a:latin typeface="Letter Gothic Std" panose="020B0409020202030304" pitchFamily="49" charset="0"/>
              </a:rPr>
              <a:t>strokeColor</a:t>
            </a:r>
            <a:endParaRPr lang="en-US" sz="3600" b="1" dirty="0">
              <a:latin typeface="Letter Gothic Std" panose="020B04090202020303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5444" y="2685389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5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What are the two play states of an animation?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a. started </a:t>
            </a:r>
          </a:p>
          <a:p>
            <a:pPr marL="0" indent="0">
              <a:buNone/>
            </a:pPr>
            <a:r>
              <a:rPr lang="en-US" sz="3600" dirty="0" smtClean="0"/>
              <a:t>b</a:t>
            </a:r>
            <a:r>
              <a:rPr lang="en-US" sz="3600" dirty="0"/>
              <a:t>. running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c</a:t>
            </a:r>
            <a:r>
              <a:rPr lang="en-US" sz="3600" dirty="0"/>
              <a:t>. paused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d</a:t>
            </a:r>
            <a:r>
              <a:rPr lang="en-US" sz="3600" dirty="0"/>
              <a:t>. resumed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5444" y="4077467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7716" y="3397350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2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548640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In the following code sample, what controls the amount of blur?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&lt;</a:t>
            </a:r>
            <a:r>
              <a:rPr lang="en-US" sz="3600" dirty="0" err="1"/>
              <a:t>defs</a:t>
            </a:r>
            <a:r>
              <a:rPr lang="en-US" sz="3600" dirty="0"/>
              <a:t>&gt; &lt;filter id="a1" x="0" y="0"&gt; &lt;</a:t>
            </a:r>
            <a:r>
              <a:rPr lang="en-US" sz="3600" dirty="0" err="1"/>
              <a:t>feGaussianBlur</a:t>
            </a:r>
            <a:r>
              <a:rPr lang="en-US" sz="3600" dirty="0"/>
              <a:t> in="</a:t>
            </a:r>
            <a:r>
              <a:rPr lang="en-US" sz="3600" dirty="0" err="1"/>
              <a:t>SourceGraphic</a:t>
            </a:r>
            <a:r>
              <a:rPr lang="en-US" sz="3600" dirty="0"/>
              <a:t>" </a:t>
            </a:r>
            <a:r>
              <a:rPr lang="en-US" sz="3600" dirty="0" err="1"/>
              <a:t>stdDeviation</a:t>
            </a:r>
            <a:r>
              <a:rPr lang="en-US" sz="3600" dirty="0"/>
              <a:t>="20" /&gt; </a:t>
            </a:r>
            <a:r>
              <a:rPr lang="en-US" sz="3600" dirty="0" smtClean="0"/>
              <a:t>&lt;/</a:t>
            </a:r>
            <a:r>
              <a:rPr lang="en-US" sz="3600" dirty="0"/>
              <a:t>filter&gt; &lt;/</a:t>
            </a:r>
            <a:r>
              <a:rPr lang="en-US" sz="3600" dirty="0" err="1"/>
              <a:t>defs</a:t>
            </a:r>
            <a:r>
              <a:rPr lang="en-US" sz="3600" dirty="0"/>
              <a:t>&gt;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a. </a:t>
            </a:r>
            <a:r>
              <a:rPr lang="en-US" sz="3600" dirty="0" err="1" smtClean="0"/>
              <a:t>feGaussianBlur</a:t>
            </a:r>
            <a:r>
              <a:rPr lang="en-US" sz="3600" dirty="0" smtClean="0"/>
              <a:t> </a:t>
            </a:r>
          </a:p>
          <a:p>
            <a:pPr marL="0" indent="0">
              <a:buNone/>
            </a:pPr>
            <a:r>
              <a:rPr lang="en-US" sz="3600" dirty="0" smtClean="0"/>
              <a:t>b</a:t>
            </a:r>
            <a:r>
              <a:rPr lang="en-US" sz="3600" dirty="0"/>
              <a:t>. </a:t>
            </a:r>
            <a:r>
              <a:rPr lang="en-US" sz="3600" dirty="0" err="1"/>
              <a:t>SourceGraphic</a:t>
            </a:r>
            <a:r>
              <a:rPr lang="en-US" sz="3600" dirty="0"/>
              <a:t>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c</a:t>
            </a:r>
            <a:r>
              <a:rPr lang="en-US" sz="3600" dirty="0"/>
              <a:t>. </a:t>
            </a:r>
            <a:r>
              <a:rPr lang="en-US" sz="3600" dirty="0" err="1"/>
              <a:t>stdDeviation</a:t>
            </a:r>
            <a:r>
              <a:rPr lang="en-US" sz="3600" dirty="0"/>
              <a:t>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d</a:t>
            </a:r>
            <a:r>
              <a:rPr lang="en-US" sz="3600" dirty="0"/>
              <a:t>. none of the above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5444" y="5251177"/>
            <a:ext cx="8973105" cy="68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4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True or False</a:t>
            </a:r>
          </a:p>
          <a:p>
            <a:pPr marL="0" indent="0">
              <a:buNone/>
            </a:pPr>
            <a:r>
              <a:rPr lang="en-US" sz="3600" dirty="0"/>
              <a:t>An opaque item does not let light pass through, whereas you can see through a transparent item.</a:t>
            </a:r>
          </a:p>
        </p:txBody>
      </p:sp>
      <p:sp>
        <p:nvSpPr>
          <p:cNvPr id="6" name="Rectangle 5"/>
          <p:cNvSpPr/>
          <p:nvPr/>
        </p:nvSpPr>
        <p:spPr>
          <a:xfrm rot="1207250">
            <a:off x="5021151" y="3581400"/>
            <a:ext cx="40361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688E19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TRUE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688E19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594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True or False</a:t>
            </a:r>
          </a:p>
          <a:p>
            <a:pPr marL="0" indent="0">
              <a:buNone/>
            </a:pPr>
            <a:r>
              <a:rPr lang="en-US" sz="3600" dirty="0"/>
              <a:t>In CSS, to rotate an element turns it counterclockwise by a specified number of degrees.</a:t>
            </a:r>
          </a:p>
        </p:txBody>
      </p:sp>
      <p:sp>
        <p:nvSpPr>
          <p:cNvPr id="5" name="Rectangle 4"/>
          <p:cNvSpPr/>
          <p:nvPr/>
        </p:nvSpPr>
        <p:spPr>
          <a:xfrm rot="1207250">
            <a:off x="4868751" y="3429000"/>
            <a:ext cx="40361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FALSE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363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True or False</a:t>
            </a:r>
          </a:p>
          <a:p>
            <a:pPr marL="0" indent="0">
              <a:buNone/>
            </a:pPr>
            <a:r>
              <a:rPr lang="en-US" sz="3600" dirty="0"/>
              <a:t>An animation is the display of a sequence of static images at a fast enough speed to create the illusion of movement. </a:t>
            </a:r>
          </a:p>
        </p:txBody>
      </p:sp>
      <p:sp>
        <p:nvSpPr>
          <p:cNvPr id="6" name="Rectangle 5"/>
          <p:cNvSpPr/>
          <p:nvPr/>
        </p:nvSpPr>
        <p:spPr>
          <a:xfrm rot="1207250">
            <a:off x="5021151" y="3581400"/>
            <a:ext cx="40361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688E19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TRUE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688E19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018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True or False</a:t>
            </a:r>
          </a:p>
          <a:p>
            <a:pPr marL="0" indent="0">
              <a:buNone/>
            </a:pPr>
            <a:r>
              <a:rPr lang="en-US" sz="3600" dirty="0"/>
              <a:t>Radial gradients start from a central point and radiate color out to the edges of a container</a:t>
            </a:r>
          </a:p>
        </p:txBody>
      </p:sp>
      <p:sp>
        <p:nvSpPr>
          <p:cNvPr id="6" name="Rectangle 5"/>
          <p:cNvSpPr/>
          <p:nvPr/>
        </p:nvSpPr>
        <p:spPr>
          <a:xfrm rot="1207250">
            <a:off x="5021151" y="3581400"/>
            <a:ext cx="40361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688E19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TRUE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688E19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340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True or False</a:t>
            </a:r>
          </a:p>
          <a:p>
            <a:pPr marL="0" indent="0">
              <a:buNone/>
            </a:pPr>
            <a:r>
              <a:rPr lang="en-US" sz="3600" dirty="0"/>
              <a:t>Perspective, in terms of drawings and illustrations, is the convergence of lines that give the illusion of depth.</a:t>
            </a:r>
          </a:p>
        </p:txBody>
      </p:sp>
      <p:sp>
        <p:nvSpPr>
          <p:cNvPr id="6" name="Rectangle 5"/>
          <p:cNvSpPr/>
          <p:nvPr/>
        </p:nvSpPr>
        <p:spPr>
          <a:xfrm rot="1207250">
            <a:off x="5021151" y="3581400"/>
            <a:ext cx="40361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688E19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TRUE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688E19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425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Letter Gothic Std" panose="020B0409020202030304" pitchFamily="49" charset="0"/>
              </a:rPr>
              <a:t>box-shadow</a:t>
            </a:r>
            <a:r>
              <a:rPr lang="en-US" dirty="0"/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Creates </a:t>
            </a:r>
            <a:r>
              <a:rPr lang="en-US" sz="3200" dirty="0"/>
              <a:t>drop shadows around layout elements </a:t>
            </a:r>
          </a:p>
          <a:p>
            <a:r>
              <a:rPr lang="en-US" sz="3200" dirty="0" smtClean="0"/>
              <a:t>CSS </a:t>
            </a:r>
            <a:r>
              <a:rPr lang="en-US" sz="3200" dirty="0"/>
              <a:t>syntax for creating a shadow: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b="1" dirty="0" smtClean="0">
                <a:latin typeface="Letter Gothic Std" panose="020B0409020202030304" pitchFamily="49" charset="0"/>
              </a:rPr>
              <a:t>box-shadow</a:t>
            </a:r>
            <a:r>
              <a:rPr lang="en-US" sz="2800" b="1" dirty="0">
                <a:latin typeface="Letter Gothic Std" panose="020B0409020202030304" pitchFamily="49" charset="0"/>
              </a:rPr>
              <a:t>: h-shadow v-shadow blur spread color inset</a:t>
            </a:r>
            <a:r>
              <a:rPr lang="en-US" sz="3200" dirty="0"/>
              <a:t>; </a:t>
            </a:r>
          </a:p>
          <a:p>
            <a:r>
              <a:rPr lang="en-US" sz="3200" dirty="0" smtClean="0"/>
              <a:t>Required</a:t>
            </a:r>
            <a:r>
              <a:rPr lang="en-US" sz="3200" dirty="0"/>
              <a:t>: </a:t>
            </a:r>
            <a:r>
              <a:rPr lang="en-US" sz="2800" b="1" dirty="0">
                <a:latin typeface="Letter Gothic Std" panose="020B0409020202030304" pitchFamily="49" charset="0"/>
              </a:rPr>
              <a:t>h-shadow</a:t>
            </a:r>
            <a:r>
              <a:rPr lang="en-US" sz="3200" dirty="0"/>
              <a:t> and </a:t>
            </a:r>
            <a:r>
              <a:rPr lang="en-US" sz="2800" b="1" dirty="0">
                <a:latin typeface="Letter Gothic Std" panose="020B0409020202030304" pitchFamily="49" charset="0"/>
              </a:rPr>
              <a:t>v-shadow</a:t>
            </a:r>
            <a:r>
              <a:rPr lang="en-US" sz="3200" dirty="0"/>
              <a:t> attributes set the horizontal and vertical position of the shadow in relation to the box </a:t>
            </a:r>
          </a:p>
          <a:p>
            <a:r>
              <a:rPr lang="en-US" sz="3200" dirty="0" smtClean="0"/>
              <a:t>Optional</a:t>
            </a:r>
            <a:r>
              <a:rPr lang="en-US" sz="3200" dirty="0"/>
              <a:t>: </a:t>
            </a:r>
            <a:r>
              <a:rPr lang="en-US" sz="2800" b="1" dirty="0">
                <a:latin typeface="Letter Gothic Std" panose="020B0409020202030304" pitchFamily="49" charset="0"/>
              </a:rPr>
              <a:t>blur</a:t>
            </a:r>
            <a:r>
              <a:rPr lang="en-US" sz="3200" dirty="0"/>
              <a:t>, </a:t>
            </a:r>
            <a:r>
              <a:rPr lang="en-US" sz="2800" b="1" dirty="0">
                <a:latin typeface="Letter Gothic Std" panose="020B0409020202030304" pitchFamily="49" charset="0"/>
              </a:rPr>
              <a:t>spread</a:t>
            </a:r>
            <a:r>
              <a:rPr lang="en-US" sz="3200" dirty="0"/>
              <a:t>, </a:t>
            </a:r>
            <a:r>
              <a:rPr lang="en-US" sz="2800" b="1" dirty="0">
                <a:latin typeface="Letter Gothic Std" panose="020B0409020202030304" pitchFamily="49" charset="0"/>
              </a:rPr>
              <a:t>color</a:t>
            </a:r>
            <a:r>
              <a:rPr lang="en-US" sz="3200" dirty="0"/>
              <a:t>, and </a:t>
            </a:r>
            <a:r>
              <a:rPr lang="en-US" sz="2800" b="1" dirty="0">
                <a:latin typeface="Letter Gothic Std" panose="020B0409020202030304" pitchFamily="49" charset="0"/>
              </a:rPr>
              <a:t>inset</a:t>
            </a:r>
            <a:endParaRPr lang="en-US" sz="3200" b="1" dirty="0">
              <a:latin typeface="Letter Gothic Std" panose="020B04090202020303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73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Letter Gothic Std" panose="020B0409020202030304" pitchFamily="49" charset="0"/>
              </a:rPr>
              <a:t>b</a:t>
            </a:r>
            <a:r>
              <a:rPr lang="en-US" sz="3200" b="1" dirty="0" smtClean="0">
                <a:latin typeface="Letter Gothic Std" panose="020B0409020202030304" pitchFamily="49" charset="0"/>
              </a:rPr>
              <a:t>ox-shadow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5586988" cy="5378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128" y="351550"/>
            <a:ext cx="8773749" cy="62969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595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Opacity and Transparency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t">
            <a:normAutofit/>
          </a:bodyPr>
          <a:lstStyle/>
          <a:p>
            <a:r>
              <a:rPr lang="en-US" sz="3200" dirty="0" smtClean="0"/>
              <a:t>An </a:t>
            </a:r>
            <a:r>
              <a:rPr lang="en-US" sz="3200" dirty="0"/>
              <a:t>opaque item does not let light pass through, whereas you can see through a </a:t>
            </a:r>
            <a:r>
              <a:rPr lang="en-US" sz="3200" dirty="0" smtClean="0"/>
              <a:t>transparent item</a:t>
            </a:r>
            <a:r>
              <a:rPr lang="en-US" sz="3200" dirty="0"/>
              <a:t>. </a:t>
            </a:r>
          </a:p>
          <a:p>
            <a:r>
              <a:rPr lang="en-US" sz="3200" dirty="0" smtClean="0"/>
              <a:t>Syntax </a:t>
            </a:r>
            <a:r>
              <a:rPr lang="en-US" sz="3200" dirty="0"/>
              <a:t>for applying a transparency to an image or other element: </a:t>
            </a:r>
            <a:r>
              <a:rPr lang="en-US" sz="2800" b="1" dirty="0" err="1" smtClean="0">
                <a:latin typeface="Letter Gothic Std" panose="020B0409020202030304" pitchFamily="49" charset="0"/>
              </a:rPr>
              <a:t>opacity:</a:t>
            </a:r>
            <a:r>
              <a:rPr lang="en-US" sz="2800" b="1" i="1" dirty="0" err="1" smtClean="0">
                <a:latin typeface="Letter Gothic Std" panose="020B0409020202030304" pitchFamily="49" charset="0"/>
              </a:rPr>
              <a:t>value</a:t>
            </a:r>
            <a:r>
              <a:rPr lang="en-US" sz="3200" dirty="0" smtClean="0"/>
              <a:t> </a:t>
            </a:r>
            <a:endParaRPr lang="en-US" sz="3200" dirty="0"/>
          </a:p>
          <a:p>
            <a:r>
              <a:rPr lang="en-US" sz="3200" dirty="0" smtClean="0"/>
              <a:t>Value </a:t>
            </a:r>
            <a:r>
              <a:rPr lang="en-US" sz="3200" dirty="0"/>
              <a:t>is a floating-point value between 0.0 (100% transparent) and 1.0 (100% opaque)</a:t>
            </a:r>
          </a:p>
        </p:txBody>
      </p:sp>
    </p:spTree>
    <p:extLst>
      <p:ext uri="{BB962C8B-B14F-4D97-AF65-F5344CB8AC3E}">
        <p14:creationId xmlns:p14="http://schemas.microsoft.com/office/powerpoint/2010/main" val="315492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2303</TotalTime>
  <Words>1984</Words>
  <Application>Microsoft Office PowerPoint</Application>
  <PresentationFormat>Widescreen</PresentationFormat>
  <Paragraphs>268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Candara</vt:lpstr>
      <vt:lpstr>Letter Gothic Std</vt:lpstr>
      <vt:lpstr>Wingdings 3</vt:lpstr>
      <vt:lpstr>Facet</vt:lpstr>
      <vt:lpstr>Managing Text Flow  by Using CSS</vt:lpstr>
      <vt:lpstr>Lesson Objectives</vt:lpstr>
      <vt:lpstr>border-radius Property </vt:lpstr>
      <vt:lpstr>Rounded Corners Example</vt:lpstr>
      <vt:lpstr>border-radius Property, Single Corners</vt:lpstr>
      <vt:lpstr>border-radius Property, Single Corners</vt:lpstr>
      <vt:lpstr>box-shadow Property</vt:lpstr>
      <vt:lpstr>box-shadow Example</vt:lpstr>
      <vt:lpstr>Opacity and Transparency </vt:lpstr>
      <vt:lpstr>Opacity and Transparency Example</vt:lpstr>
      <vt:lpstr>CSS Gradients</vt:lpstr>
      <vt:lpstr>CSS Gradient Methods</vt:lpstr>
      <vt:lpstr>Gradient Examples</vt:lpstr>
      <vt:lpstr>Color Interpolation and Color Stops</vt:lpstr>
      <vt:lpstr>CSS Font-related Properties</vt:lpstr>
      <vt:lpstr>Web-safe Fonts</vt:lpstr>
      <vt:lpstr>Web Open Font Format (WOFF)</vt:lpstr>
      <vt:lpstr>Web Open Font Format (WOFF)</vt:lpstr>
      <vt:lpstr>2D and 3D Transformations</vt:lpstr>
      <vt:lpstr>2D Translation</vt:lpstr>
      <vt:lpstr>2D Translation Example</vt:lpstr>
      <vt:lpstr>2D Scaling</vt:lpstr>
      <vt:lpstr>2D Scaling Example</vt:lpstr>
      <vt:lpstr>2D Rotation</vt:lpstr>
      <vt:lpstr>2D Rotation Example</vt:lpstr>
      <vt:lpstr>3D Rotation</vt:lpstr>
      <vt:lpstr>2D Skewing</vt:lpstr>
      <vt:lpstr>2D Skewing Example</vt:lpstr>
      <vt:lpstr>3D Skewing</vt:lpstr>
      <vt:lpstr>3D Perspective</vt:lpstr>
      <vt:lpstr>Transition</vt:lpstr>
      <vt:lpstr>Transistion Example</vt:lpstr>
      <vt:lpstr>Animation</vt:lpstr>
      <vt:lpstr>Animation</vt:lpstr>
      <vt:lpstr>Animation</vt:lpstr>
      <vt:lpstr>SVG Filters</vt:lpstr>
      <vt:lpstr>SVG Filters</vt:lpstr>
      <vt:lpstr>SVG Filters Gaussian Blur Example</vt:lpstr>
      <vt:lpstr>SVG Filters Offset Example</vt:lpstr>
      <vt:lpstr>Canvas</vt:lpstr>
      <vt:lpstr>Canvas Example</vt:lpstr>
      <vt:lpstr>Recap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Bedwell</dc:creator>
  <cp:lastModifiedBy>Don Bedwell</cp:lastModifiedBy>
  <cp:revision>201</cp:revision>
  <dcterms:created xsi:type="dcterms:W3CDTF">2019-08-01T10:44:00Z</dcterms:created>
  <dcterms:modified xsi:type="dcterms:W3CDTF">2019-08-16T16:24:45Z</dcterms:modified>
</cp:coreProperties>
</file>