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333" r:id="rId4"/>
    <p:sldId id="335" r:id="rId5"/>
    <p:sldId id="344" r:id="rId6"/>
    <p:sldId id="424" r:id="rId7"/>
    <p:sldId id="380" r:id="rId8"/>
    <p:sldId id="339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2" r:id="rId27"/>
    <p:sldId id="423" r:id="rId28"/>
    <p:sldId id="379" r:id="rId29"/>
    <p:sldId id="296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06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16" r:id="rId50"/>
    <p:sldId id="399" r:id="rId51"/>
    <p:sldId id="400" r:id="rId52"/>
    <p:sldId id="401" r:id="rId53"/>
    <p:sldId id="40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59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77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B55D-459F-4B0B-8C82-CCA696D2E8B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2404534"/>
            <a:ext cx="9171295" cy="980111"/>
          </a:xfrm>
        </p:spPr>
        <p:txBody>
          <a:bodyPr/>
          <a:lstStyle/>
          <a:p>
            <a:r>
              <a:rPr lang="en-US" sz="5200" dirty="0"/>
              <a:t>Understanding JavaScript and Coding Essentials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smtClean="0"/>
              <a:t>Technology Associate 98-375 </a:t>
            </a:r>
            <a:br>
              <a:rPr lang="en-US" smtClean="0"/>
            </a:br>
            <a:r>
              <a:rPr lang="en-US" smtClean="0"/>
              <a:t>HTML5 </a:t>
            </a:r>
            <a:r>
              <a:rPr lang="en-US" dirty="0"/>
              <a:t>Application Development Fundamentals </a:t>
            </a:r>
          </a:p>
        </p:txBody>
      </p:sp>
    </p:spTree>
    <p:extLst>
      <p:ext uri="{BB962C8B-B14F-4D97-AF65-F5344CB8AC3E}">
        <p14:creationId xmlns:p14="http://schemas.microsoft.com/office/powerpoint/2010/main" val="5759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9999"/>
            <a:ext cx="7976856" cy="5431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17" y="1269999"/>
            <a:ext cx="6897063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between HTML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654022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/>
              <a:t>include JavaScript code in </a:t>
            </a:r>
            <a:r>
              <a:rPr lang="en-US" sz="2800" b="1" dirty="0">
                <a:latin typeface="Letter Gothic Std" panose="020B0409020202030304" pitchFamily="49" charset="0"/>
              </a:rPr>
              <a:t>&lt;script&gt;</a:t>
            </a:r>
            <a:r>
              <a:rPr lang="en-US" sz="3200" dirty="0"/>
              <a:t> tags in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>
                <a:latin typeface="Letter Gothic Std" panose="020B0409020202030304" pitchFamily="49" charset="0"/>
              </a:rPr>
              <a:t>&lt;</a:t>
            </a:r>
            <a:r>
              <a:rPr lang="en-US" sz="2800" b="1" dirty="0">
                <a:latin typeface="Letter Gothic Std" panose="020B0409020202030304" pitchFamily="49" charset="0"/>
              </a:rPr>
              <a:t>head&gt;</a:t>
            </a:r>
            <a:r>
              <a:rPr lang="en-US" sz="3200" dirty="0"/>
              <a:t> section of HTML file for small to medium-sized projects </a:t>
            </a:r>
          </a:p>
          <a:p>
            <a:r>
              <a:rPr lang="en-US" sz="3200" dirty="0" smtClean="0"/>
              <a:t>For </a:t>
            </a:r>
            <a:r>
              <a:rPr lang="en-US" sz="3200" dirty="0"/>
              <a:t>large amounts of code, reference a separate JavaScript file within the </a:t>
            </a:r>
            <a:r>
              <a:rPr lang="en-US" sz="2800" b="1" dirty="0">
                <a:latin typeface="Letter Gothic Std" panose="020B0409020202030304" pitchFamily="49" charset="0"/>
              </a:rPr>
              <a:t>&lt;script&gt;</a:t>
            </a:r>
            <a:r>
              <a:rPr lang="en-US" sz="3200" dirty="0"/>
              <a:t> tag: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latin typeface="Letter Gothic Std" panose="020B0409020202030304" pitchFamily="49" charset="0"/>
              </a:rPr>
              <a:t>&lt;script </a:t>
            </a:r>
            <a:r>
              <a:rPr lang="en-US" sz="3200" b="1" dirty="0" smtClean="0">
                <a:latin typeface="Letter Gothic Std" panose="020B0409020202030304" pitchFamily="49" charset="0"/>
              </a:rPr>
              <a:t/>
            </a:r>
            <a:br>
              <a:rPr lang="en-US" sz="3200" b="1" dirty="0" smtClean="0">
                <a:latin typeface="Letter Gothic Std" panose="020B0409020202030304" pitchFamily="49" charset="0"/>
              </a:rPr>
            </a:br>
            <a:r>
              <a:rPr lang="en-US" sz="3200" b="1" dirty="0" smtClean="0">
                <a:latin typeface="Letter Gothic Std" panose="020B0409020202030304" pitchFamily="49" charset="0"/>
              </a:rPr>
              <a:t>    type </a:t>
            </a:r>
            <a:r>
              <a:rPr lang="en-US" sz="3200" b="1" dirty="0">
                <a:latin typeface="Letter Gothic Std" panose="020B0409020202030304" pitchFamily="49" charset="0"/>
              </a:rPr>
              <a:t>= "text/</a:t>
            </a:r>
            <a:r>
              <a:rPr lang="en-US" sz="3200" b="1" dirty="0" err="1">
                <a:latin typeface="Letter Gothic Std" panose="020B0409020202030304" pitchFamily="49" charset="0"/>
              </a:rPr>
              <a:t>javascript</a:t>
            </a:r>
            <a:r>
              <a:rPr lang="en-US" sz="3200" b="1" dirty="0">
                <a:latin typeface="Letter Gothic Std" panose="020B0409020202030304" pitchFamily="49" charset="0"/>
              </a:rPr>
              <a:t>" </a:t>
            </a:r>
            <a:r>
              <a:rPr lang="en-US" sz="3200" b="1" dirty="0" smtClean="0">
                <a:latin typeface="Letter Gothic Std" panose="020B0409020202030304" pitchFamily="49" charset="0"/>
              </a:rPr>
              <a:t/>
            </a:r>
            <a:br>
              <a:rPr lang="en-US" sz="3200" b="1" dirty="0" smtClean="0">
                <a:latin typeface="Letter Gothic Std" panose="020B0409020202030304" pitchFamily="49" charset="0"/>
              </a:rPr>
            </a:br>
            <a:r>
              <a:rPr lang="en-US" sz="3200" b="1" dirty="0" smtClean="0">
                <a:latin typeface="Letter Gothic Std" panose="020B0409020202030304" pitchFamily="49" charset="0"/>
              </a:rPr>
              <a:t>    </a:t>
            </a:r>
            <a:r>
              <a:rPr lang="en-US" sz="3200" b="1" dirty="0" err="1" smtClean="0">
                <a:latin typeface="Letter Gothic Std" panose="020B0409020202030304" pitchFamily="49" charset="0"/>
              </a:rPr>
              <a:t>src</a:t>
            </a:r>
            <a:r>
              <a:rPr lang="en-US" sz="3200" b="1" dirty="0" smtClean="0">
                <a:latin typeface="Letter Gothic Std" panose="020B0409020202030304" pitchFamily="49" charset="0"/>
              </a:rPr>
              <a:t> </a:t>
            </a:r>
            <a:r>
              <a:rPr lang="en-US" sz="3200" b="1" dirty="0">
                <a:latin typeface="Letter Gothic Std" panose="020B0409020202030304" pitchFamily="49" charset="0"/>
              </a:rPr>
              <a:t>= path/filename.js</a:t>
            </a:r>
            <a:r>
              <a:rPr lang="en-US" sz="3200" b="1" dirty="0" smtClean="0">
                <a:latin typeface="Letter Gothic Std" panose="020B0409020202030304" pitchFamily="49" charset="0"/>
              </a:rPr>
              <a:t>"&gt;</a:t>
            </a:r>
            <a:br>
              <a:rPr lang="en-US" sz="3200" b="1" dirty="0" smtClean="0">
                <a:latin typeface="Letter Gothic Std" panose="020B0409020202030304" pitchFamily="49" charset="0"/>
              </a:rPr>
            </a:br>
            <a:r>
              <a:rPr lang="en-US" sz="3200" b="1" dirty="0" smtClean="0">
                <a:latin typeface="Letter Gothic Std" panose="020B0409020202030304" pitchFamily="49" charset="0"/>
              </a:rPr>
              <a:t>&lt;/</a:t>
            </a:r>
            <a:r>
              <a:rPr lang="en-US" sz="3200" b="1" dirty="0">
                <a:latin typeface="Letter Gothic Std" panose="020B0409020202030304" pitchFamily="49" charset="0"/>
              </a:rPr>
              <a:t>script&gt;</a:t>
            </a:r>
            <a:endParaRPr lang="en-US" sz="32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JavaScript </a:t>
            </a:r>
            <a:r>
              <a:rPr lang="en-US" sz="3200" dirty="0" smtClean="0"/>
              <a:t>variable stands </a:t>
            </a:r>
            <a:r>
              <a:rPr lang="en-US" sz="3200" dirty="0"/>
              <a:t>for a piece of data. </a:t>
            </a:r>
          </a:p>
          <a:p>
            <a:r>
              <a:rPr lang="en-US" sz="3200" dirty="0" smtClean="0"/>
              <a:t>You </a:t>
            </a:r>
            <a:r>
              <a:rPr lang="en-US" sz="3200" dirty="0"/>
              <a:t>use the </a:t>
            </a:r>
            <a:r>
              <a:rPr lang="en-US" sz="2800" b="1" dirty="0" err="1">
                <a:latin typeface="Letter Gothic Std" panose="020B0409020202030304" pitchFamily="49" charset="0"/>
              </a:rPr>
              <a:t>var</a:t>
            </a:r>
            <a:r>
              <a:rPr lang="en-US" sz="3200" dirty="0"/>
              <a:t> syntax to define a new variable in JavaScript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2800" b="1" dirty="0" err="1" smtClean="0">
                <a:latin typeface="Letter Gothic Std" panose="020B0409020202030304" pitchFamily="49" charset="0"/>
              </a:rPr>
              <a:t>var</a:t>
            </a:r>
            <a:r>
              <a:rPr lang="en-US" sz="2800" b="1" dirty="0" smtClean="0">
                <a:latin typeface="Letter Gothic Std" panose="020B0409020202030304" pitchFamily="49" charset="0"/>
              </a:rPr>
              <a:t> </a:t>
            </a:r>
            <a:r>
              <a:rPr lang="en-US" sz="2800" b="1" dirty="0" err="1">
                <a:latin typeface="Letter Gothic Std" panose="020B0409020202030304" pitchFamily="49" charset="0"/>
              </a:rPr>
              <a:t>firstname</a:t>
            </a:r>
            <a:r>
              <a:rPr lang="en-US" sz="2800" b="1" dirty="0">
                <a:latin typeface="Letter Gothic Std" panose="020B0409020202030304" pitchFamily="49" charset="0"/>
              </a:rPr>
              <a:t>;</a:t>
            </a:r>
            <a:endParaRPr lang="en-US" sz="32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JavaScript </a:t>
            </a:r>
            <a:r>
              <a:rPr lang="en-US" sz="3200" dirty="0"/>
              <a:t>identifiers are the names of variables and functions. </a:t>
            </a:r>
          </a:p>
          <a:p>
            <a:r>
              <a:rPr lang="en-US" sz="3200" dirty="0" smtClean="0"/>
              <a:t>Identifiers </a:t>
            </a:r>
            <a:r>
              <a:rPr lang="en-US" sz="3200" dirty="0"/>
              <a:t>cannot be the same as keywords already used in JavaScript. </a:t>
            </a:r>
          </a:p>
          <a:p>
            <a:r>
              <a:rPr lang="en-US" sz="3200" dirty="0" smtClean="0"/>
              <a:t>For </a:t>
            </a:r>
            <a:r>
              <a:rPr lang="en-US" sz="3200" dirty="0"/>
              <a:t>example, “if” has a special meaning in JavaScript statements and is not available as a variable name.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01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library is collection of resources, like prewritten function code and subroutines, that developers use to create programs. 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JavaScript library is pre-written JavaScript code. </a:t>
            </a:r>
          </a:p>
          <a:p>
            <a:r>
              <a:rPr lang="en-US" sz="3200" dirty="0" smtClean="0"/>
              <a:t>jQuery </a:t>
            </a:r>
            <a:r>
              <a:rPr lang="en-US" sz="3200" dirty="0"/>
              <a:t>is the leading JavaScript library. </a:t>
            </a:r>
          </a:p>
          <a:p>
            <a:r>
              <a:rPr lang="en-US" sz="3200" dirty="0" smtClean="0"/>
              <a:t>Other </a:t>
            </a:r>
            <a:r>
              <a:rPr lang="en-US" sz="3200" dirty="0"/>
              <a:t>popular libraries include Dojo, </a:t>
            </a:r>
            <a:r>
              <a:rPr lang="en-US" sz="3200" dirty="0" err="1"/>
              <a:t>MooTools</a:t>
            </a:r>
            <a:r>
              <a:rPr lang="en-US" sz="3200" dirty="0"/>
              <a:t>, and YUI.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58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</a:t>
            </a:r>
            <a:r>
              <a:rPr lang="en-US" sz="3200" dirty="0"/>
              <a:t>using a third-party library, include an element such as the following to reference the library: </a:t>
            </a:r>
          </a:p>
          <a:p>
            <a:pPr marL="0" indent="0">
              <a:buNone/>
            </a:pPr>
            <a:r>
              <a:rPr lang="en-US" sz="2400" b="1" dirty="0">
                <a:latin typeface="Letter Gothic Std" panose="020B0409020202030304" pitchFamily="49" charset="0"/>
              </a:rPr>
              <a:t>&lt;script type = "text/</a:t>
            </a:r>
            <a:r>
              <a:rPr lang="en-US" sz="2400" b="1" dirty="0" err="1">
                <a:latin typeface="Letter Gothic Std" panose="020B0409020202030304" pitchFamily="49" charset="0"/>
              </a:rPr>
              <a:t>javascript</a:t>
            </a:r>
            <a:r>
              <a:rPr lang="en-US" sz="2400" b="1" dirty="0">
                <a:latin typeface="Letter Gothic Std" panose="020B0409020202030304" pitchFamily="49" charset="0"/>
              </a:rPr>
              <a:t>" </a:t>
            </a:r>
            <a:r>
              <a:rPr lang="en-US" sz="2400" b="1" dirty="0" err="1">
                <a:latin typeface="Letter Gothic Std" panose="020B0409020202030304" pitchFamily="49" charset="0"/>
              </a:rPr>
              <a:t>src</a:t>
            </a:r>
            <a:r>
              <a:rPr lang="en-US" sz="2400" b="1" dirty="0">
                <a:latin typeface="Letter Gothic Std" panose="020B0409020202030304" pitchFamily="49" charset="0"/>
              </a:rPr>
              <a:t> = "web or local address of the JavaScript library source"&gt;&lt;/script&gt;</a:t>
            </a:r>
            <a:endParaRPr lang="en-US" sz="24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Letter Gothic Std" panose="020B0409020202030304" pitchFamily="49" charset="0"/>
              </a:rPr>
              <a:t>getElementById</a:t>
            </a:r>
            <a:r>
              <a:rPr lang="en-US" sz="3200" b="1" dirty="0">
                <a:latin typeface="Letter Gothic Std" panose="020B0409020202030304" pitchFamily="49" charset="0"/>
              </a:rPr>
              <a:t>()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•One important way to access display elements is with the </a:t>
            </a:r>
            <a:r>
              <a:rPr lang="en-US" sz="2800" b="1" dirty="0" err="1">
                <a:latin typeface="Letter Gothic Std" panose="020B0409020202030304" pitchFamily="49" charset="0"/>
              </a:rPr>
              <a:t>getElementById</a:t>
            </a:r>
            <a:r>
              <a:rPr lang="en-US" sz="2800" b="1" dirty="0">
                <a:latin typeface="Letter Gothic Std" panose="020B0409020202030304" pitchFamily="49" charset="0"/>
              </a:rPr>
              <a:t>() </a:t>
            </a:r>
            <a:r>
              <a:rPr lang="en-US" sz="3200" dirty="0"/>
              <a:t>method. </a:t>
            </a:r>
          </a:p>
          <a:p>
            <a:pPr marL="0" indent="0">
              <a:buNone/>
            </a:pPr>
            <a:r>
              <a:rPr lang="en-US" sz="3200" dirty="0"/>
              <a:t>•This method returns a reference to the first object with the specified </a:t>
            </a:r>
            <a:r>
              <a:rPr lang="en-US" sz="2800" b="1" dirty="0">
                <a:latin typeface="Letter Gothic Std" panose="020B0409020202030304" pitchFamily="49" charset="0"/>
              </a:rPr>
              <a:t>id</a:t>
            </a:r>
            <a:r>
              <a:rPr lang="en-US" sz="3200" dirty="0"/>
              <a:t> or </a:t>
            </a:r>
            <a:r>
              <a:rPr lang="en-US" sz="2800" b="1" dirty="0">
                <a:latin typeface="Letter Gothic Std" panose="020B0409020202030304" pitchFamily="49" charset="0"/>
              </a:rPr>
              <a:t>NAME</a:t>
            </a:r>
            <a:r>
              <a:rPr lang="en-US" sz="3200" dirty="0"/>
              <a:t> attribute.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84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Letter Gothic Std" panose="020B0409020202030304" pitchFamily="49" charset="0"/>
              </a:rPr>
              <a:t>getElementById</a:t>
            </a:r>
            <a:r>
              <a:rPr lang="en-US" b="1" dirty="0" smtClean="0">
                <a:latin typeface="Letter Gothic Std" panose="020B0409020202030304" pitchFamily="49" charset="0"/>
              </a:rPr>
              <a:t>()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532473" cy="530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70000"/>
            <a:ext cx="6887536" cy="46107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85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Methods </a:t>
            </a:r>
            <a:r>
              <a:rPr lang="en-US" sz="3200" dirty="0"/>
              <a:t>are JavaScript functions that belong to objects. </a:t>
            </a:r>
          </a:p>
          <a:p>
            <a:r>
              <a:rPr lang="en-US" sz="3200" dirty="0" smtClean="0"/>
              <a:t>Methods </a:t>
            </a:r>
            <a:r>
              <a:rPr lang="en-US" sz="3200" dirty="0"/>
              <a:t>differ from functions in that methods are always associated and used with a particular object. </a:t>
            </a:r>
          </a:p>
          <a:p>
            <a:r>
              <a:rPr lang="en-US" sz="3000" b="1" dirty="0" err="1" smtClean="0">
                <a:latin typeface="Letter Gothic Std" panose="020B0409020202030304" pitchFamily="49" charset="0"/>
              </a:rPr>
              <a:t>isNaN</a:t>
            </a:r>
            <a:r>
              <a:rPr lang="en-US" sz="3000" b="1" dirty="0" smtClean="0">
                <a:latin typeface="Letter Gothic Std" panose="020B0409020202030304" pitchFamily="49" charset="0"/>
              </a:rPr>
              <a:t>()</a:t>
            </a:r>
            <a:r>
              <a:rPr lang="en-US" sz="3200" dirty="0" smtClean="0"/>
              <a:t>is </a:t>
            </a:r>
            <a:r>
              <a:rPr lang="en-US" sz="3200" dirty="0"/>
              <a:t>an example of a JavaScript function. </a:t>
            </a:r>
          </a:p>
          <a:p>
            <a:pPr lvl="1"/>
            <a:r>
              <a:rPr lang="en-US" sz="3000" dirty="0" smtClean="0"/>
              <a:t> </a:t>
            </a:r>
            <a:r>
              <a:rPr lang="en-US" sz="3000" dirty="0"/>
              <a:t>Tests for “not a number”; </a:t>
            </a:r>
            <a:r>
              <a:rPr lang="en-US" sz="2600" b="1" dirty="0">
                <a:latin typeface="Letter Gothic Std" panose="020B0409020202030304" pitchFamily="49" charset="0"/>
              </a:rPr>
              <a:t>if value = 0 (false)</a:t>
            </a:r>
            <a:r>
              <a:rPr lang="en-US" sz="3000" dirty="0"/>
              <a:t>, value is a number </a:t>
            </a:r>
          </a:p>
          <a:p>
            <a:r>
              <a:rPr lang="en-US" sz="3000" b="1" dirty="0" err="1" smtClean="0">
                <a:latin typeface="Letter Gothic Std" panose="020B0409020202030304" pitchFamily="49" charset="0"/>
              </a:rPr>
              <a:t>document.getElementById</a:t>
            </a:r>
            <a:r>
              <a:rPr lang="en-US" sz="3000" b="1" dirty="0">
                <a:latin typeface="Letter Gothic Std" panose="020B0409020202030304" pitchFamily="49" charset="0"/>
              </a:rPr>
              <a:t>() </a:t>
            </a:r>
            <a:r>
              <a:rPr lang="en-US" sz="3200" dirty="0"/>
              <a:t>is an example of a JavaScript method; you can effectively only use </a:t>
            </a:r>
            <a:r>
              <a:rPr lang="en-US" sz="3000" b="1" dirty="0" err="1">
                <a:latin typeface="Letter Gothic Std" panose="020B0409020202030304" pitchFamily="49" charset="0"/>
              </a:rPr>
              <a:t>getElementById</a:t>
            </a:r>
            <a:r>
              <a:rPr lang="en-US" sz="3200" dirty="0"/>
              <a:t> with the special document object.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Events </a:t>
            </a:r>
            <a:r>
              <a:rPr lang="en-US" sz="3200" dirty="0"/>
              <a:t>are actions that trigger other actions to occur. </a:t>
            </a:r>
          </a:p>
          <a:p>
            <a:r>
              <a:rPr lang="en-US" sz="3200" dirty="0" smtClean="0"/>
              <a:t>An </a:t>
            </a:r>
            <a:r>
              <a:rPr lang="en-US" sz="3200" dirty="0"/>
              <a:t>event </a:t>
            </a:r>
            <a:r>
              <a:rPr lang="en-US" sz="3200" dirty="0" smtClean="0"/>
              <a:t>handler is </a:t>
            </a:r>
            <a:r>
              <a:rPr lang="en-US" sz="3200" dirty="0"/>
              <a:t>an optional script or executable that handles input received in a program. </a:t>
            </a:r>
          </a:p>
          <a:p>
            <a:r>
              <a:rPr lang="en-US" sz="3200" dirty="0"/>
              <a:t>Handlers are JavaScript code inside the </a:t>
            </a:r>
            <a:r>
              <a:rPr lang="en-US" sz="2800" b="1" dirty="0">
                <a:latin typeface="Letter Gothic Std" panose="020B0409020202030304" pitchFamily="49" charset="0"/>
              </a:rPr>
              <a:t>&lt;html&gt; </a:t>
            </a:r>
            <a:r>
              <a:rPr lang="en-US" sz="3200" dirty="0"/>
              <a:t>tags (rather than the </a:t>
            </a:r>
            <a:r>
              <a:rPr lang="en-US" sz="2800" b="1" dirty="0">
                <a:latin typeface="Letter Gothic Std" panose="020B0409020202030304" pitchFamily="49" charset="0"/>
              </a:rPr>
              <a:t>&lt;script&gt;</a:t>
            </a:r>
            <a:r>
              <a:rPr lang="en-US" sz="3200" dirty="0"/>
              <a:t> tags) that execute other JavaScript code in response to an event.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04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20641"/>
              </p:ext>
            </p:extLst>
          </p:nvPr>
        </p:nvGraphicFramePr>
        <p:xfrm>
          <a:off x="677863" y="1460313"/>
          <a:ext cx="10895438" cy="111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7"/>
                <a:gridCol w="7001301"/>
              </a:tblGrid>
              <a:tr h="36708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192352"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and Maintaining JavaScript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Manage and maintain JavaScript. (4.1)</a:t>
                      </a:r>
                      <a:endParaRPr lang="en-US" dirty="0"/>
                    </a:p>
                  </a:txBody>
                  <a:tcPr/>
                </a:tc>
              </a:tr>
              <a:tr h="384704">
                <a:tc>
                  <a:txBody>
                    <a:bodyPr/>
                    <a:lstStyle/>
                    <a:p>
                      <a:r>
                        <a:rPr lang="en-US" dirty="0" smtClean="0"/>
                        <a:t>Updating the UI by Using JavaScript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Update the UI by using JavaScript. (4.2)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2800" b="1" dirty="0" smtClean="0">
                <a:latin typeface="Letter Gothic Std" panose="020B0409020202030304" pitchFamily="49" charset="0"/>
              </a:rPr>
              <a:t>callback</a:t>
            </a:r>
            <a:r>
              <a:rPr lang="en-US" sz="3200" dirty="0" smtClean="0"/>
              <a:t> is </a:t>
            </a:r>
            <a:r>
              <a:rPr lang="en-US" sz="3200" dirty="0"/>
              <a:t>a response to an event, such as a script execution in response to a mouse click.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37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Letter Gothic Std" panose="020B0409020202030304" pitchFamily="49" charset="0"/>
              </a:rPr>
              <a:t>onLoad</a:t>
            </a:r>
            <a:r>
              <a:rPr lang="en-US" dirty="0"/>
              <a:t>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2800" b="1" dirty="0" err="1">
                <a:latin typeface="Letter Gothic Std" panose="020B0409020202030304" pitchFamily="49" charset="0"/>
              </a:rPr>
              <a:t>onLoad</a:t>
            </a:r>
            <a:r>
              <a:rPr lang="en-US" sz="3200" dirty="0"/>
              <a:t> event handler “belongs” to HTML items; it triggers when its owner is complete. </a:t>
            </a:r>
          </a:p>
          <a:p>
            <a:r>
              <a:rPr lang="en-US" sz="3200" dirty="0" smtClean="0"/>
              <a:t>The </a:t>
            </a:r>
            <a:r>
              <a:rPr lang="en-US" sz="2800" b="1" dirty="0" err="1">
                <a:latin typeface="Letter Gothic Std" panose="020B0409020202030304" pitchFamily="49" charset="0"/>
              </a:rPr>
              <a:t>onLoad</a:t>
            </a:r>
            <a:r>
              <a:rPr lang="en-US" sz="3200" dirty="0"/>
              <a:t> for an </a:t>
            </a:r>
            <a:r>
              <a:rPr lang="en-US" sz="2800" b="1" dirty="0">
                <a:latin typeface="Letter Gothic Std" panose="020B0409020202030304" pitchFamily="49" charset="0"/>
              </a:rPr>
              <a:t>&lt;</a:t>
            </a:r>
            <a:r>
              <a:rPr lang="en-US" sz="2800" b="1" dirty="0" err="1">
                <a:latin typeface="Letter Gothic Std" panose="020B0409020202030304" pitchFamily="49" charset="0"/>
              </a:rPr>
              <a:t>img</a:t>
            </a:r>
            <a:r>
              <a:rPr lang="en-US" sz="2800" b="1" dirty="0">
                <a:latin typeface="Letter Gothic Std" panose="020B0409020202030304" pitchFamily="49" charset="0"/>
              </a:rPr>
              <a:t>&gt;</a:t>
            </a:r>
            <a:r>
              <a:rPr lang="en-US" sz="3200" dirty="0"/>
              <a:t> image occurs when the image is fully rendered and visible. </a:t>
            </a:r>
          </a:p>
          <a:p>
            <a:r>
              <a:rPr lang="en-US" sz="3200" dirty="0" smtClean="0"/>
              <a:t>The </a:t>
            </a:r>
            <a:r>
              <a:rPr lang="en-US" sz="2800" b="1" dirty="0" err="1">
                <a:latin typeface="Letter Gothic Std" panose="020B0409020202030304" pitchFamily="49" charset="0"/>
              </a:rPr>
              <a:t>onLoad</a:t>
            </a:r>
            <a:r>
              <a:rPr lang="en-US" sz="3200" dirty="0"/>
              <a:t> for a </a:t>
            </a:r>
            <a:r>
              <a:rPr lang="en-US" sz="2800" b="1" dirty="0">
                <a:latin typeface="Letter Gothic Std" panose="020B0409020202030304" pitchFamily="49" charset="0"/>
              </a:rPr>
              <a:t>&lt;table&gt; </a:t>
            </a:r>
            <a:r>
              <a:rPr lang="en-US" sz="3200" dirty="0"/>
              <a:t>fires once all the cells in that table have been drawn.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2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dirty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9999"/>
            <a:ext cx="7347550" cy="5425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29" y="1142210"/>
            <a:ext cx="6906589" cy="52013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055" y="1128562"/>
            <a:ext cx="6897063" cy="52204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Flawed JavaScript Programs Are Erratic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Flawed JavaScript programs are erratic—they give different results at different times. </a:t>
            </a:r>
          </a:p>
          <a:p>
            <a:r>
              <a:rPr lang="en-US" sz="3200" dirty="0" smtClean="0"/>
              <a:t>Reasons</a:t>
            </a:r>
            <a:r>
              <a:rPr lang="en-US" sz="3200" dirty="0"/>
              <a:t>: –If the program depends on the existence of a particular screen element but doesn’t assure that the element exists </a:t>
            </a:r>
          </a:p>
          <a:p>
            <a:pPr lvl="1"/>
            <a:r>
              <a:rPr lang="en-US" sz="3000" dirty="0" smtClean="0"/>
              <a:t>Launching </a:t>
            </a:r>
            <a:r>
              <a:rPr lang="en-US" sz="3000" dirty="0"/>
              <a:t>the program at different times, resulting in slightly different loading order </a:t>
            </a:r>
          </a:p>
          <a:p>
            <a:r>
              <a:rPr lang="en-US" sz="3200" dirty="0" smtClean="0"/>
              <a:t>Fix</a:t>
            </a:r>
            <a:r>
              <a:rPr lang="en-US" sz="3200" dirty="0"/>
              <a:t>: Begin calculations only after </a:t>
            </a:r>
            <a:r>
              <a:rPr lang="en-US" sz="2800" b="1" dirty="0" err="1"/>
              <a:t>onLoad</a:t>
            </a:r>
            <a:r>
              <a:rPr lang="en-US" sz="2800" dirty="0"/>
              <a:t> </a:t>
            </a:r>
            <a:r>
              <a:rPr lang="en-US" sz="3200" dirty="0"/>
              <a:t>has fired.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36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and Hiding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HTML display attribute shows the user pertinent information and hides the information when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2190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display Attribute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9" y="1158258"/>
            <a:ext cx="7821116" cy="5449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44" y="1620285"/>
            <a:ext cx="6878010" cy="45250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4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Content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JavaScript </a:t>
            </a:r>
            <a:r>
              <a:rPr lang="en-US" sz="3200" dirty="0"/>
              <a:t>uses the </a:t>
            </a:r>
            <a:r>
              <a:rPr lang="en-US" sz="2800" b="1" dirty="0" err="1">
                <a:latin typeface="Letter Gothic Std" panose="020B0409020202030304" pitchFamily="49" charset="0"/>
              </a:rPr>
              <a:t>innerHTML</a:t>
            </a:r>
            <a:r>
              <a:rPr lang="en-US" sz="3200" dirty="0"/>
              <a:t> property to change the current content of HTML elements (referred to as “inner content”) or insert new content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8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Letter Gothic Std" panose="020B0409020202030304" pitchFamily="49" charset="0"/>
              </a:rPr>
              <a:t>innerHTML</a:t>
            </a:r>
            <a:r>
              <a:rPr lang="en-US" sz="3200" dirty="0"/>
              <a:t>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3" y="1228299"/>
            <a:ext cx="410797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See example-7.html for code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90" y="1228299"/>
            <a:ext cx="6887536" cy="52204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5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Introduction </a:t>
            </a:r>
            <a:r>
              <a:rPr lang="en-US" sz="3200" dirty="0"/>
              <a:t>to JavaScript</a:t>
            </a:r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Alert </a:t>
            </a:r>
            <a:r>
              <a:rPr lang="en-US" sz="3000" dirty="0"/>
              <a:t>boxes</a:t>
            </a:r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JavaScript </a:t>
            </a:r>
            <a:r>
              <a:rPr lang="en-US" sz="3000" dirty="0"/>
              <a:t>statements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Creating </a:t>
            </a:r>
            <a:r>
              <a:rPr lang="en-US" sz="3200" dirty="0"/>
              <a:t>a simple JavaScript application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Functions 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Links </a:t>
            </a:r>
            <a:r>
              <a:rPr lang="en-US" sz="3200" dirty="0"/>
              <a:t>between HTML and JavaScript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Variables 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Identifiers 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JavaScript </a:t>
            </a:r>
            <a:r>
              <a:rPr lang="en-US" sz="3200" dirty="0"/>
              <a:t>libraries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Methods 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Events 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Showing </a:t>
            </a:r>
            <a:r>
              <a:rPr lang="en-US" sz="3200" dirty="0"/>
              <a:t>and hiding elements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Updating </a:t>
            </a:r>
            <a:r>
              <a:rPr lang="en-US" sz="3200" dirty="0"/>
              <a:t>the content of elements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2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dirty="0" smtClean="0"/>
              <a:t>_____________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a recipe we direct the computer to execute to result in a particular display or action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50530" y="2969992"/>
            <a:ext cx="418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computer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9711" y="2951124"/>
            <a:ext cx="3942791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JavaScript </a:t>
            </a:r>
            <a:r>
              <a:rPr lang="en-US" sz="3200" dirty="0"/>
              <a:t>is a programming language that provides action in applications. </a:t>
            </a:r>
          </a:p>
          <a:p>
            <a:r>
              <a:rPr lang="en-US" sz="3200" dirty="0" smtClean="0"/>
              <a:t>Interactivity enables </a:t>
            </a:r>
            <a:r>
              <a:rPr lang="en-US" sz="3200" dirty="0"/>
              <a:t>an end user to take an action in an application, usually by clicking a button or pressing a key. 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dynamic </a:t>
            </a:r>
            <a:r>
              <a:rPr lang="en-US" sz="3200" dirty="0" smtClean="0"/>
              <a:t>application adjusts </a:t>
            </a:r>
            <a:r>
              <a:rPr lang="en-US" sz="3200" dirty="0"/>
              <a:t>and responds to such actions by end users. </a:t>
            </a:r>
          </a:p>
          <a:p>
            <a:r>
              <a:rPr lang="en-US" sz="3200" dirty="0" smtClean="0"/>
              <a:t>JavaScript </a:t>
            </a:r>
            <a:r>
              <a:rPr lang="en-US" sz="3200" dirty="0"/>
              <a:t>also expands the opportunities to animate content.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7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You use the </a:t>
            </a:r>
            <a:r>
              <a:rPr lang="en-US" sz="3200" b="1" dirty="0" err="1">
                <a:latin typeface="Letter Gothic Std" panose="020B0409020202030304" pitchFamily="49" charset="0"/>
              </a:rPr>
              <a:t>var</a:t>
            </a:r>
            <a:r>
              <a:rPr lang="en-US" sz="3600" dirty="0"/>
              <a:t> syntax to define a new </a:t>
            </a:r>
            <a:r>
              <a:rPr lang="en-US" sz="3600" dirty="0" smtClean="0"/>
              <a:t>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in JavaScript.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04872" y="3882788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variable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8517" y="3910084"/>
            <a:ext cx="1909273" cy="468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Many application requirements involve </a:t>
            </a:r>
            <a:r>
              <a:rPr lang="en-US" sz="3600" dirty="0" smtClean="0"/>
              <a:t>______</a:t>
            </a:r>
            <a:r>
              <a:rPr lang="en-US" sz="3600" dirty="0"/>
              <a:t>__</a:t>
            </a:r>
            <a:r>
              <a:rPr lang="en-US" sz="3600" dirty="0" smtClean="0"/>
              <a:t>__, </a:t>
            </a:r>
            <a:r>
              <a:rPr lang="en-US" sz="3600" dirty="0"/>
              <a:t>which are actions, such as a mouse click, that trigger other actions to occur.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68646" y="3355108"/>
            <a:ext cx="179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9809" y="3355108"/>
            <a:ext cx="2101756" cy="48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You notice that a part of your JavaScript program represents a sequence of actions that is logically separate from other parts of program. It likely will be useful to define a </a:t>
            </a:r>
            <a:r>
              <a:rPr lang="en-US" sz="3600" dirty="0" smtClean="0"/>
              <a:t>_________ </a:t>
            </a:r>
            <a:r>
              <a:rPr lang="en-US" sz="3600" dirty="0"/>
              <a:t>to perform that specific sequence.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82292" y="4427656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2291" y="4331792"/>
            <a:ext cx="1888455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 smtClean="0"/>
              <a:t>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event associated with &lt;body&gt; constitutes a guarantee that all HTML has been displayed.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891977" y="3076528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onload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848" y="2938846"/>
            <a:ext cx="2195877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 common coding pattern is to attach an id to a specific HTML element, then access that element through JavaScript with </a:t>
            </a:r>
            <a:r>
              <a:rPr lang="en-US" sz="3600" dirty="0" smtClean="0"/>
              <a:t>____________</a:t>
            </a:r>
            <a:r>
              <a:rPr lang="en-US" sz="3600" dirty="0"/>
              <a:t>__</a:t>
            </a:r>
            <a:r>
              <a:rPr lang="en-US" sz="3600" dirty="0" smtClean="0"/>
              <a:t>______.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04878" y="4414008"/>
            <a:ext cx="424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Letter Gothic Std" panose="020B0409020202030304" pitchFamily="49" charset="0"/>
              </a:rPr>
              <a:t>getElementById</a:t>
            </a:r>
            <a:r>
              <a:rPr lang="en-US" sz="3200" b="1" dirty="0">
                <a:latin typeface="Letter Gothic Std" panose="020B0409020202030304" pitchFamily="49" charset="0"/>
              </a:rPr>
              <a:t>()</a:t>
            </a:r>
            <a:endParaRPr lang="en-US" sz="1600" b="1" dirty="0">
              <a:latin typeface="Letter Gothic Std" panose="020B04090202020303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6238" y="4531057"/>
            <a:ext cx="3926138" cy="39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JavaScript </a:t>
            </a:r>
            <a:r>
              <a:rPr lang="en-US" sz="3600" dirty="0" smtClean="0"/>
              <a:t>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are the names of variables and functions.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915559" y="3327812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identifiers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558" y="3212677"/>
            <a:ext cx="2202352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dirty="0" smtClean="0"/>
              <a:t>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collection of resources, like pre-written code and subroutines, that developers use to create programs.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37135" y="2969992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1946" y="2937476"/>
            <a:ext cx="2060812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dirty="0" smtClean="0"/>
              <a:t>__________</a:t>
            </a:r>
            <a:r>
              <a:rPr lang="en-US" sz="3600" dirty="0"/>
              <a:t>__</a:t>
            </a:r>
            <a:r>
              <a:rPr lang="en-US" sz="3600" dirty="0" smtClean="0"/>
              <a:t>______ </a:t>
            </a:r>
            <a:r>
              <a:rPr lang="en-US" sz="3600" dirty="0"/>
              <a:t>is pre-written JavaScript code.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55247" y="3236457"/>
            <a:ext cx="377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JavaScript </a:t>
            </a:r>
            <a:r>
              <a:rPr lang="en-US" sz="3600" dirty="0" smtClean="0"/>
              <a:t>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5245" y="3209161"/>
            <a:ext cx="3526187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More than half of leading Web sites use the </a:t>
            </a:r>
            <a:r>
              <a:rPr lang="en-US" sz="3600" dirty="0" smtClean="0"/>
              <a:t>____</a:t>
            </a:r>
            <a:r>
              <a:rPr lang="en-US" sz="3600" dirty="0"/>
              <a:t>__</a:t>
            </a:r>
            <a:r>
              <a:rPr lang="en-US" sz="3600" dirty="0" smtClean="0"/>
              <a:t>__ </a:t>
            </a:r>
            <a:r>
              <a:rPr lang="en-US" sz="3600" dirty="0"/>
              <a:t>JavaScript library.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28203" y="3786211"/>
            <a:ext cx="162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2197" y="3786211"/>
            <a:ext cx="1815152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JavaScript programming makes applications which of the following? (Choose all that apply.) </a:t>
            </a:r>
          </a:p>
          <a:p>
            <a:pPr marL="0" indent="0">
              <a:buNone/>
            </a:pPr>
            <a:r>
              <a:rPr lang="en-US" sz="3600" dirty="0"/>
              <a:t>a. static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dynamic </a:t>
            </a:r>
          </a:p>
          <a:p>
            <a:pPr marL="0" indent="0">
              <a:buNone/>
            </a:pPr>
            <a:r>
              <a:rPr lang="en-US" sz="3600" dirty="0"/>
              <a:t>c. syntactically correct </a:t>
            </a: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interactive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3545203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7719" y="480307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Alert </a:t>
            </a:r>
            <a:r>
              <a:rPr lang="en-US" sz="3200" dirty="0"/>
              <a:t>boxes are commonly used to test the operation of JavaScript programs. </a:t>
            </a:r>
          </a:p>
          <a:p>
            <a:r>
              <a:rPr lang="en-US" sz="3200" dirty="0" smtClean="0"/>
              <a:t>Generally </a:t>
            </a:r>
            <a:r>
              <a:rPr lang="en-US" sz="3200" dirty="0"/>
              <a:t>not used in production code. </a:t>
            </a:r>
          </a:p>
          <a:p>
            <a:r>
              <a:rPr lang="en-US" sz="3200" dirty="0" smtClean="0"/>
              <a:t>An </a:t>
            </a:r>
            <a:r>
              <a:rPr lang="en-US" sz="3200" dirty="0"/>
              <a:t>alert box can help you ensure information is displayed to the user. 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user has to click OK to close an alert box.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14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are JavaScript libraries? (Choose all that apply.)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Dojo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</a:t>
            </a:r>
            <a:r>
              <a:rPr lang="en-US" sz="3600" dirty="0" err="1"/>
              <a:t>MooTools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YUI </a:t>
            </a: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jQuery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2658093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7718" y="3342758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7716" y="4025153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7716" y="470753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names a valid JavaScript variable?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600" dirty="0" err="1"/>
              <a:t>my.variable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b. 1st-variable</a:t>
            </a:r>
          </a:p>
          <a:p>
            <a:pPr marL="0" indent="0">
              <a:buNone/>
            </a:pPr>
            <a:r>
              <a:rPr lang="en-US" sz="3600" dirty="0"/>
              <a:t>c. </a:t>
            </a:r>
            <a:r>
              <a:rPr lang="en-US" sz="3600" dirty="0" err="1"/>
              <a:t>ord</a:t>
            </a:r>
            <a:r>
              <a:rPr lang="en-US" sz="3600" dirty="0"/>
              <a:t>['a'] </a:t>
            </a: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[TBC]var1_$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4718915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When can JavaScript not be used? </a:t>
            </a:r>
          </a:p>
          <a:p>
            <a:pPr marL="0" indent="0">
              <a:buNone/>
            </a:pPr>
            <a:r>
              <a:rPr lang="en-US" sz="3600" dirty="0"/>
              <a:t>a. With HTML 4.01 and previous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When the user has set a browser preference to disable JavaScript </a:t>
            </a:r>
          </a:p>
          <a:p>
            <a:pPr marL="0" indent="0">
              <a:buNone/>
            </a:pPr>
            <a:r>
              <a:rPr lang="en-US" sz="3600" dirty="0"/>
              <a:t>c. When the user hasn’t installed JavaScript on his or her desktop </a:t>
            </a:r>
          </a:p>
          <a:p>
            <a:pPr marL="0" indent="0">
              <a:buNone/>
            </a:pPr>
            <a:r>
              <a:rPr lang="en-US" sz="3600" dirty="0"/>
              <a:t>d. none of the above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2494318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JavaScript uses which property to change the current content of HTML elements?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600" dirty="0" err="1"/>
              <a:t>changeHTML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b. </a:t>
            </a:r>
            <a:r>
              <a:rPr lang="en-US" sz="3600" dirty="0" err="1"/>
              <a:t>modInnerHTML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</a:t>
            </a:r>
            <a:r>
              <a:rPr lang="en-US" sz="3600" dirty="0" err="1"/>
              <a:t>innerHTML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600" dirty="0" err="1"/>
              <a:t>HTMLinner</a:t>
            </a:r>
            <a:r>
              <a:rPr lang="en-US" sz="3600" dirty="0"/>
              <a:t>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4050171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A particular Web page has a single &lt;form&gt;. How does JavaScript best reach this?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document. </a:t>
            </a:r>
            <a:r>
              <a:rPr lang="en-US" sz="3600" dirty="0" err="1"/>
              <a:t>getElementsByTagName</a:t>
            </a:r>
            <a:r>
              <a:rPr lang="en-US" sz="3600" dirty="0"/>
              <a:t>("form")[0] </a:t>
            </a:r>
          </a:p>
          <a:p>
            <a:pPr marL="0" indent="0">
              <a:buNone/>
            </a:pPr>
            <a:r>
              <a:rPr lang="en-US" sz="3600" dirty="0"/>
              <a:t>b. document. </a:t>
            </a:r>
            <a:r>
              <a:rPr lang="en-US" sz="3600" dirty="0" err="1"/>
              <a:t>getElementsByTagName</a:t>
            </a:r>
            <a:r>
              <a:rPr lang="en-US" sz="3600" dirty="0"/>
              <a:t>("form")[1] </a:t>
            </a:r>
          </a:p>
          <a:p>
            <a:pPr marL="0" indent="0">
              <a:buNone/>
            </a:pPr>
            <a:r>
              <a:rPr lang="en-US" sz="3600" dirty="0"/>
              <a:t>c. document. </a:t>
            </a:r>
            <a:r>
              <a:rPr lang="en-US" sz="3600" dirty="0" err="1"/>
              <a:t>getElementsByTagName</a:t>
            </a:r>
            <a:r>
              <a:rPr lang="en-US" sz="3600" dirty="0"/>
              <a:t>("form") </a:t>
            </a:r>
          </a:p>
          <a:p>
            <a:pPr marL="0" indent="0">
              <a:buNone/>
            </a:pPr>
            <a:r>
              <a:rPr lang="en-US" sz="3600" dirty="0"/>
              <a:t>d. [document. </a:t>
            </a:r>
            <a:r>
              <a:rPr lang="en-US" sz="3600" dirty="0" err="1"/>
              <a:t>getElementsByTagName</a:t>
            </a:r>
            <a:r>
              <a:rPr lang="en-US" sz="3600" dirty="0"/>
              <a:t>("form")]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2453378"/>
            <a:ext cx="8973105" cy="12042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The user has checked a box in a form indicating that he has not traveled recently in a country with an elevated incidence of hepatitis. How would you use JavaScript to hide an advisory paragraph?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</a:t>
            </a:r>
            <a:r>
              <a:rPr lang="en-US" sz="3600" dirty="0" err="1"/>
              <a:t>warning.style.display</a:t>
            </a:r>
            <a:r>
              <a:rPr lang="en-US" sz="3600" dirty="0"/>
              <a:t> = "none" </a:t>
            </a:r>
          </a:p>
          <a:p>
            <a:pPr marL="0" indent="0">
              <a:buNone/>
            </a:pPr>
            <a:r>
              <a:rPr lang="en-US" sz="3600" dirty="0"/>
              <a:t>b. </a:t>
            </a:r>
            <a:r>
              <a:rPr lang="en-US" sz="3600" dirty="0" err="1"/>
              <a:t>warning.style.display</a:t>
            </a:r>
            <a:r>
              <a:rPr lang="en-US" sz="3600" dirty="0"/>
              <a:t> = 0 </a:t>
            </a:r>
          </a:p>
          <a:p>
            <a:pPr marL="0" indent="0">
              <a:buNone/>
            </a:pPr>
            <a:r>
              <a:rPr lang="en-US" sz="3600" dirty="0"/>
              <a:t>c. hide(warning) </a:t>
            </a: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600" dirty="0" err="1"/>
              <a:t>warning.style.hide</a:t>
            </a:r>
            <a:r>
              <a:rPr lang="en-US" sz="3600" dirty="0"/>
              <a:t>()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3176714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An individual statement in JavaScript ends in a ________. </a:t>
            </a:r>
          </a:p>
          <a:p>
            <a:pPr marL="0" indent="0">
              <a:buNone/>
            </a:pPr>
            <a:r>
              <a:rPr lang="en-US" sz="3600" dirty="0"/>
              <a:t>a. hash mark </a:t>
            </a:r>
          </a:p>
          <a:p>
            <a:pPr marL="0" indent="0">
              <a:buNone/>
            </a:pPr>
            <a:r>
              <a:rPr lang="en-US" sz="3600" dirty="0"/>
              <a:t>b. closing parenthesis </a:t>
            </a:r>
          </a:p>
          <a:p>
            <a:pPr marL="0" indent="0">
              <a:buNone/>
            </a:pPr>
            <a:r>
              <a:rPr lang="en-US" sz="3600" dirty="0"/>
              <a:t>c. period </a:t>
            </a: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semicolon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4691619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Which of the following does JavaScript use to add new elements to a program display? (Choose all that apply.)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</a:t>
            </a:r>
            <a:r>
              <a:rPr lang="en-US" sz="3600" dirty="0" err="1"/>
              <a:t>createElement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</a:t>
            </a:r>
            <a:r>
              <a:rPr lang="en-US" sz="3600" dirty="0" err="1"/>
              <a:t>appendChild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c. </a:t>
            </a:r>
            <a:r>
              <a:rPr lang="en-US" sz="3600" dirty="0" err="1"/>
              <a:t>getElement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600" dirty="0" err="1"/>
              <a:t>addChild</a:t>
            </a:r>
            <a:r>
              <a:rPr lang="en-US" sz="3600" dirty="0"/>
              <a:t>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3545203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7716" y="2865085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can you use to show and hide elements in a JavaScript program?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display attribute </a:t>
            </a:r>
          </a:p>
          <a:p>
            <a:pPr marL="0" indent="0">
              <a:buNone/>
            </a:pPr>
            <a:r>
              <a:rPr lang="en-US" sz="3600" dirty="0"/>
              <a:t>b. show-hide attribute </a:t>
            </a:r>
          </a:p>
          <a:p>
            <a:pPr marL="0" indent="0">
              <a:buNone/>
            </a:pPr>
            <a:r>
              <a:rPr lang="en-US" sz="3600" dirty="0"/>
              <a:t>c. show command </a:t>
            </a: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600" dirty="0" err="1"/>
              <a:t>innerHTML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2699038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The names of functions are listed in the JavaScript standard.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ordinary JavaScript program is a sequence of statements. </a:t>
            </a:r>
          </a:p>
          <a:p>
            <a:r>
              <a:rPr lang="en-US" sz="3200" dirty="0" smtClean="0"/>
              <a:t>Statements </a:t>
            </a:r>
            <a:r>
              <a:rPr lang="en-US" sz="3200" dirty="0"/>
              <a:t>are separated by semi-colons. </a:t>
            </a:r>
          </a:p>
          <a:p>
            <a:pPr lvl="1"/>
            <a:r>
              <a:rPr lang="en-US" sz="3000" dirty="0"/>
              <a:t>alert('This is the first alert'); </a:t>
            </a:r>
          </a:p>
          <a:p>
            <a:pPr lvl="1"/>
            <a:r>
              <a:rPr lang="en-US" sz="3000" dirty="0"/>
              <a:t>alert('This is the second alert');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26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In HTML source, JavaScript typically appears inside a &lt;script&gt; element.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6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It is possible to write JavaScript code in such a way that it executes before all images are loaded.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If function f2() uses function f1(), and the definitions for both functions appear in the same &lt;script&gt;, then the definition for f1() must appear first.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40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 err="1"/>
              <a:t>getElementByElement</a:t>
            </a:r>
            <a:r>
              <a:rPr lang="en-US" sz="3600" dirty="0"/>
              <a:t>() method returns a reference to the first object with the specified id or NAME attribute.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2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JavaScript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950514" cy="3424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70000"/>
            <a:ext cx="688753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/>
              <a:t>JavaScript </a:t>
            </a:r>
            <a:r>
              <a:rPr lang="en-US" dirty="0" smtClean="0"/>
              <a:t>in a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5696171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Enabling </a:t>
            </a:r>
            <a:r>
              <a:rPr lang="en-US" sz="3200" dirty="0"/>
              <a:t>JavaScript in Internet Explorer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37" y="1228299"/>
            <a:ext cx="4345947" cy="55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function is </a:t>
            </a:r>
            <a:r>
              <a:rPr lang="en-US" sz="3200" dirty="0"/>
              <a:t>a segment of a program defined and performed in isolation from other parts. </a:t>
            </a:r>
          </a:p>
          <a:p>
            <a:r>
              <a:rPr lang="en-US" sz="3200" dirty="0" smtClean="0"/>
              <a:t>JavaScript </a:t>
            </a:r>
            <a:r>
              <a:rPr lang="en-US" sz="3200" dirty="0"/>
              <a:t>programmers sometimes identify functions that return no value as subroutines.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27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expression of a function—the “function example1() {. . .}” part—doesn’t perform any of the code within the function. </a:t>
            </a:r>
          </a:p>
          <a:p>
            <a:r>
              <a:rPr lang="en-US" sz="3200" dirty="0" smtClean="0"/>
              <a:t>What </a:t>
            </a:r>
            <a:r>
              <a:rPr lang="en-US" sz="3200" dirty="0"/>
              <a:t>you see in the source code is only the definition of a function. </a:t>
            </a:r>
          </a:p>
          <a:p>
            <a:r>
              <a:rPr lang="en-US" sz="3200" dirty="0" smtClean="0"/>
              <a:t>When </a:t>
            </a:r>
            <a:r>
              <a:rPr lang="en-US" sz="3200" dirty="0"/>
              <a:t>the function is invoked, executed, or launched, something useful happen.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42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1581</Words>
  <Application>Microsoft Office PowerPoint</Application>
  <PresentationFormat>Widescreen</PresentationFormat>
  <Paragraphs>211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Candara</vt:lpstr>
      <vt:lpstr>Letter Gothic Std</vt:lpstr>
      <vt:lpstr>Wingdings 3</vt:lpstr>
      <vt:lpstr>Facet</vt:lpstr>
      <vt:lpstr>Understanding JavaScript and Coding Essentials</vt:lpstr>
      <vt:lpstr>Lesson Objectives</vt:lpstr>
      <vt:lpstr>Introduction to JavaScript</vt:lpstr>
      <vt:lpstr>Alert Boxes</vt:lpstr>
      <vt:lpstr>JavaScript Statements</vt:lpstr>
      <vt:lpstr>Create a Simple JavaScript Application</vt:lpstr>
      <vt:lpstr>Enabling JavaScript in a Web Browser</vt:lpstr>
      <vt:lpstr>Functions</vt:lpstr>
      <vt:lpstr>Functions</vt:lpstr>
      <vt:lpstr>Function Example</vt:lpstr>
      <vt:lpstr>Links between HTML and JavaScript</vt:lpstr>
      <vt:lpstr>Variables</vt:lpstr>
      <vt:lpstr>Identifiers </vt:lpstr>
      <vt:lpstr>JavaScript Libraries</vt:lpstr>
      <vt:lpstr>JavaScript Libraries</vt:lpstr>
      <vt:lpstr>getElementById() Method</vt:lpstr>
      <vt:lpstr>getElementById() Example</vt:lpstr>
      <vt:lpstr>Methods</vt:lpstr>
      <vt:lpstr>Events</vt:lpstr>
      <vt:lpstr>Events</vt:lpstr>
      <vt:lpstr>onLoad Event Handler</vt:lpstr>
      <vt:lpstr>onLoad Example</vt:lpstr>
      <vt:lpstr>Flawed JavaScript Programs Are Erratic</vt:lpstr>
      <vt:lpstr>Showing and Hiding Elements</vt:lpstr>
      <vt:lpstr>HTML display Attribute Example</vt:lpstr>
      <vt:lpstr>Updating the Content of Elements</vt:lpstr>
      <vt:lpstr>innerHTML Example</vt:lpstr>
      <vt:lpstr>Recap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Bedwell</dc:creator>
  <cp:lastModifiedBy>Don Bedwell</cp:lastModifiedBy>
  <cp:revision>189</cp:revision>
  <dcterms:created xsi:type="dcterms:W3CDTF">2019-08-01T10:44:00Z</dcterms:created>
  <dcterms:modified xsi:type="dcterms:W3CDTF">2019-08-18T23:49:02Z</dcterms:modified>
</cp:coreProperties>
</file>