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333" r:id="rId4"/>
    <p:sldId id="335" r:id="rId5"/>
    <p:sldId id="336" r:id="rId6"/>
    <p:sldId id="344" r:id="rId7"/>
    <p:sldId id="345" r:id="rId8"/>
    <p:sldId id="337" r:id="rId9"/>
    <p:sldId id="338" r:id="rId10"/>
    <p:sldId id="339" r:id="rId11"/>
    <p:sldId id="340" r:id="rId12"/>
    <p:sldId id="341" r:id="rId13"/>
    <p:sldId id="342" r:id="rId14"/>
    <p:sldId id="343" r:id="rId15"/>
    <p:sldId id="346" r:id="rId16"/>
    <p:sldId id="347" r:id="rId17"/>
    <p:sldId id="370" r:id="rId18"/>
    <p:sldId id="348" r:id="rId19"/>
    <p:sldId id="371" r:id="rId20"/>
    <p:sldId id="349" r:id="rId21"/>
    <p:sldId id="351" r:id="rId22"/>
    <p:sldId id="374" r:id="rId23"/>
    <p:sldId id="352" r:id="rId24"/>
    <p:sldId id="353" r:id="rId25"/>
    <p:sldId id="367" r:id="rId26"/>
    <p:sldId id="366" r:id="rId27"/>
    <p:sldId id="368" r:id="rId28"/>
    <p:sldId id="369" r:id="rId29"/>
    <p:sldId id="350" r:id="rId30"/>
    <p:sldId id="296" r:id="rId31"/>
    <p:sldId id="297" r:id="rId32"/>
    <p:sldId id="298" r:id="rId33"/>
    <p:sldId id="299" r:id="rId34"/>
    <p:sldId id="300" r:id="rId35"/>
    <p:sldId id="301" r:id="rId36"/>
    <p:sldId id="302" r:id="rId37"/>
    <p:sldId id="303" r:id="rId38"/>
    <p:sldId id="304" r:id="rId39"/>
    <p:sldId id="305" r:id="rId40"/>
    <p:sldId id="306" r:id="rId41"/>
    <p:sldId id="307" r:id="rId42"/>
    <p:sldId id="308" r:id="rId43"/>
    <p:sldId id="309" r:id="rId44"/>
    <p:sldId id="310" r:id="rId45"/>
    <p:sldId id="311" r:id="rId46"/>
    <p:sldId id="312" r:id="rId47"/>
    <p:sldId id="313" r:id="rId48"/>
    <p:sldId id="314" r:id="rId49"/>
    <p:sldId id="315" r:id="rId50"/>
    <p:sldId id="316" r:id="rId51"/>
    <p:sldId id="318" r:id="rId52"/>
    <p:sldId id="317" r:id="rId53"/>
    <p:sldId id="319" r:id="rId54"/>
    <p:sldId id="320"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8E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9A4B55D-459F-4B0B-8C82-CCA696D2E8BC}"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2575380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A4B55D-459F-4B0B-8C82-CCA696D2E8BC}"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3105686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A4B55D-459F-4B0B-8C82-CCA696D2E8BC}"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854BF-32FA-4DEF-B17A-F0F1200B7C1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50598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A4B55D-459F-4B0B-8C82-CCA696D2E8BC}"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2191635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A4B55D-459F-4B0B-8C82-CCA696D2E8BC}"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854BF-32FA-4DEF-B17A-F0F1200B7C1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52775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A4B55D-459F-4B0B-8C82-CCA696D2E8BC}"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1721352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A4B55D-459F-4B0B-8C82-CCA696D2E8BC}"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2045540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A4B55D-459F-4B0B-8C82-CCA696D2E8BC}"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2652522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A4B55D-459F-4B0B-8C82-CCA696D2E8BC}"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1600417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A4B55D-459F-4B0B-8C82-CCA696D2E8BC}"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418317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A4B55D-459F-4B0B-8C82-CCA696D2E8BC}" type="datetimeFigureOut">
              <a:rPr lang="en-US" smtClean="0"/>
              <a:t>8/11/2019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72370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A4B55D-459F-4B0B-8C82-CCA696D2E8BC}" type="datetimeFigureOut">
              <a:rPr lang="en-US" smtClean="0"/>
              <a:t>8/11/2019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3869639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9A4B55D-459F-4B0B-8C82-CCA696D2E8BC}" type="datetimeFigureOut">
              <a:rPr lang="en-US" smtClean="0"/>
              <a:t>8/11/2019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1879062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A4B55D-459F-4B0B-8C82-CCA696D2E8BC}" type="datetimeFigureOut">
              <a:rPr lang="en-US" smtClean="0"/>
              <a:t>8/11/2019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3371421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A4B55D-459F-4B0B-8C82-CCA696D2E8BC}" type="datetimeFigureOut">
              <a:rPr lang="en-US" smtClean="0"/>
              <a:t>8/11/2019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456283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A4B55D-459F-4B0B-8C82-CCA696D2E8BC}" type="datetimeFigureOut">
              <a:rPr lang="en-US" smtClean="0"/>
              <a:t>8/11/2019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854BF-32FA-4DEF-B17A-F0F1200B7C14}" type="slidenum">
              <a:rPr lang="en-US" smtClean="0"/>
              <a:t>‹#›</a:t>
            </a:fld>
            <a:endParaRPr lang="en-US"/>
          </a:p>
        </p:txBody>
      </p:sp>
    </p:spTree>
    <p:extLst>
      <p:ext uri="{BB962C8B-B14F-4D97-AF65-F5344CB8AC3E}">
        <p14:creationId xmlns:p14="http://schemas.microsoft.com/office/powerpoint/2010/main" val="3760190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A4B55D-459F-4B0B-8C82-CCA696D2E8BC}" type="datetimeFigureOut">
              <a:rPr lang="en-US" smtClean="0"/>
              <a:t>8/11/2019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ED854BF-32FA-4DEF-B17A-F0F1200B7C14}" type="slidenum">
              <a:rPr lang="en-US" smtClean="0"/>
              <a:t>‹#›</a:t>
            </a:fld>
            <a:endParaRPr lang="en-US"/>
          </a:p>
        </p:txBody>
      </p:sp>
    </p:spTree>
    <p:extLst>
      <p:ext uri="{BB962C8B-B14F-4D97-AF65-F5344CB8AC3E}">
        <p14:creationId xmlns:p14="http://schemas.microsoft.com/office/powerpoint/2010/main" val="287489131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2263" y="2404534"/>
            <a:ext cx="9171295" cy="980111"/>
          </a:xfrm>
        </p:spPr>
        <p:txBody>
          <a:bodyPr/>
          <a:lstStyle/>
          <a:p>
            <a:r>
              <a:rPr lang="en-US" sz="5200" dirty="0"/>
              <a:t>Understanding CSS Essentials: </a:t>
            </a:r>
            <a:r>
              <a:rPr lang="en-US" sz="4000" dirty="0"/>
              <a:t>Content Flow, Positioning, and Styling</a:t>
            </a:r>
            <a:endParaRPr lang="en-US" sz="5200" dirty="0"/>
          </a:p>
        </p:txBody>
      </p:sp>
      <p:sp>
        <p:nvSpPr>
          <p:cNvPr id="3" name="Subtitle 2"/>
          <p:cNvSpPr>
            <a:spLocks noGrp="1"/>
          </p:cNvSpPr>
          <p:nvPr>
            <p:ph type="subTitle" idx="1"/>
          </p:nvPr>
        </p:nvSpPr>
        <p:spPr/>
        <p:txBody>
          <a:bodyPr/>
          <a:lstStyle/>
          <a:p>
            <a:r>
              <a:rPr lang="en-US" dirty="0" smtClean="0"/>
              <a:t>Microsoft </a:t>
            </a:r>
            <a:r>
              <a:rPr lang="en-US" smtClean="0"/>
              <a:t>Technology Associate 98-375 </a:t>
            </a:r>
            <a:br>
              <a:rPr lang="en-US" smtClean="0"/>
            </a:br>
            <a:r>
              <a:rPr lang="en-US" smtClean="0"/>
              <a:t>HTML5 </a:t>
            </a:r>
            <a:r>
              <a:rPr lang="en-US" dirty="0"/>
              <a:t>Application Development Fundamentals </a:t>
            </a:r>
          </a:p>
        </p:txBody>
      </p:sp>
    </p:spTree>
    <p:extLst>
      <p:ext uri="{BB962C8B-B14F-4D97-AF65-F5344CB8AC3E}">
        <p14:creationId xmlns:p14="http://schemas.microsoft.com/office/powerpoint/2010/main" val="57592383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Font Basics</a:t>
            </a:r>
            <a:endParaRPr lang="en-US" dirty="0"/>
          </a:p>
        </p:txBody>
      </p:sp>
      <p:sp>
        <p:nvSpPr>
          <p:cNvPr id="3" name="Content Placeholder 2"/>
          <p:cNvSpPr>
            <a:spLocks noGrp="1"/>
          </p:cNvSpPr>
          <p:nvPr>
            <p:ph idx="1"/>
          </p:nvPr>
        </p:nvSpPr>
        <p:spPr>
          <a:xfrm>
            <a:off x="677333" y="1228299"/>
            <a:ext cx="8480315" cy="5308979"/>
          </a:xfrm>
        </p:spPr>
        <p:txBody>
          <a:bodyPr>
            <a:normAutofit/>
          </a:bodyPr>
          <a:lstStyle/>
          <a:p>
            <a:r>
              <a:rPr lang="en-US" sz="3200" dirty="0" smtClean="0"/>
              <a:t>A </a:t>
            </a:r>
            <a:r>
              <a:rPr lang="en-US" sz="3200" dirty="0"/>
              <a:t>font is a set of characters of a particular size and style. </a:t>
            </a:r>
          </a:p>
          <a:p>
            <a:r>
              <a:rPr lang="en-US" sz="3200" dirty="0" smtClean="0"/>
              <a:t>Examples</a:t>
            </a:r>
            <a:r>
              <a:rPr lang="en-US" sz="3200" dirty="0"/>
              <a:t>: </a:t>
            </a:r>
          </a:p>
          <a:p>
            <a:pPr lvl="1"/>
            <a:r>
              <a:rPr lang="en-US" sz="3000" dirty="0" smtClean="0">
                <a:latin typeface="Times New Roman" panose="02020603050405020304" pitchFamily="18" charset="0"/>
                <a:cs typeface="Times New Roman" panose="02020603050405020304" pitchFamily="18" charset="0"/>
              </a:rPr>
              <a:t>Times </a:t>
            </a:r>
            <a:r>
              <a:rPr lang="en-US" sz="3000" dirty="0">
                <a:latin typeface="Times New Roman" panose="02020603050405020304" pitchFamily="18" charset="0"/>
                <a:cs typeface="Times New Roman" panose="02020603050405020304" pitchFamily="18" charset="0"/>
              </a:rPr>
              <a:t>New Roman</a:t>
            </a:r>
            <a:r>
              <a:rPr lang="en-US" sz="3000" dirty="0"/>
              <a:t> </a:t>
            </a:r>
          </a:p>
          <a:p>
            <a:pPr lvl="1"/>
            <a:r>
              <a:rPr lang="en-US" sz="3000" dirty="0" smtClean="0">
                <a:latin typeface="Eras Bold ITC" panose="020B0907030504020204" pitchFamily="34" charset="0"/>
              </a:rPr>
              <a:t>Eras </a:t>
            </a:r>
            <a:r>
              <a:rPr lang="en-US" sz="3000" dirty="0">
                <a:latin typeface="Eras Bold ITC" panose="020B0907030504020204" pitchFamily="34" charset="0"/>
              </a:rPr>
              <a:t>Bold ITC</a:t>
            </a:r>
            <a:r>
              <a:rPr lang="en-US" sz="3000" dirty="0"/>
              <a:t> </a:t>
            </a:r>
          </a:p>
          <a:p>
            <a:pPr lvl="1"/>
            <a:r>
              <a:rPr lang="en-US" sz="3000" dirty="0" smtClean="0">
                <a:latin typeface="Myriad Pro" panose="020B0503030403020204" pitchFamily="34" charset="0"/>
              </a:rPr>
              <a:t>Myriad </a:t>
            </a:r>
            <a:r>
              <a:rPr lang="en-US" sz="3000" dirty="0">
                <a:latin typeface="Myriad Pro" panose="020B0503030403020204" pitchFamily="34" charset="0"/>
              </a:rPr>
              <a:t>Web Pro</a:t>
            </a:r>
            <a:r>
              <a:rPr lang="en-US" sz="3000" dirty="0"/>
              <a:t> </a:t>
            </a:r>
          </a:p>
          <a:p>
            <a:r>
              <a:rPr lang="en-US" sz="3200" dirty="0" smtClean="0">
                <a:latin typeface="Letter Gothic Std" panose="020B0409020202030304" pitchFamily="49" charset="0"/>
              </a:rPr>
              <a:t>Monospace</a:t>
            </a:r>
            <a:r>
              <a:rPr lang="en-US" sz="3200" dirty="0" smtClean="0"/>
              <a:t> </a:t>
            </a:r>
            <a:r>
              <a:rPr lang="en-US" sz="3200" dirty="0"/>
              <a:t>is often used for technical material such as formulas, numbers, codes, and so on.</a:t>
            </a:r>
            <a:endParaRPr lang="en-US" sz="3200" dirty="0"/>
          </a:p>
        </p:txBody>
      </p:sp>
    </p:spTree>
    <p:extLst>
      <p:ext uri="{BB962C8B-B14F-4D97-AF65-F5344CB8AC3E}">
        <p14:creationId xmlns:p14="http://schemas.microsoft.com/office/powerpoint/2010/main" val="3352735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Serif and Sans Serif Fonts</a:t>
            </a:r>
            <a:endParaRPr lang="en-US" dirty="0"/>
          </a:p>
        </p:txBody>
      </p:sp>
      <p:sp>
        <p:nvSpPr>
          <p:cNvPr id="4" name="Rounded Rectangle 3"/>
          <p:cNvSpPr/>
          <p:nvPr/>
        </p:nvSpPr>
        <p:spPr>
          <a:xfrm>
            <a:off x="677334" y="3261814"/>
            <a:ext cx="4017496" cy="1446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smtClean="0">
                <a:latin typeface="Times New Roman" panose="02020603050405020304" pitchFamily="18" charset="0"/>
                <a:cs typeface="Times New Roman" panose="02020603050405020304" pitchFamily="18" charset="0"/>
              </a:rPr>
              <a:t>serif</a:t>
            </a:r>
            <a:endParaRPr lang="en-US" dirty="0">
              <a:latin typeface="Times New Roman" panose="02020603050405020304" pitchFamily="18" charset="0"/>
              <a:cs typeface="Times New Roman" panose="02020603050405020304" pitchFamily="18" charset="0"/>
            </a:endParaRPr>
          </a:p>
        </p:txBody>
      </p:sp>
      <p:sp>
        <p:nvSpPr>
          <p:cNvPr id="6" name="Rounded Rectangle 5"/>
          <p:cNvSpPr/>
          <p:nvPr/>
        </p:nvSpPr>
        <p:spPr>
          <a:xfrm>
            <a:off x="5186149" y="3261815"/>
            <a:ext cx="4087853" cy="14466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smtClean="0">
                <a:latin typeface="Arial" panose="020B0604020202020204" pitchFamily="34" charset="0"/>
                <a:cs typeface="Arial" panose="020B0604020202020204" pitchFamily="34" charset="0"/>
              </a:rPr>
              <a:t>sans serif</a:t>
            </a:r>
            <a:endParaRPr lang="en-US" sz="6000" dirty="0">
              <a:latin typeface="Arial" panose="020B0604020202020204" pitchFamily="34" charset="0"/>
              <a:cs typeface="Arial" panose="020B0604020202020204" pitchFamily="34" charset="0"/>
            </a:endParaRPr>
          </a:p>
        </p:txBody>
      </p:sp>
      <p:sp>
        <p:nvSpPr>
          <p:cNvPr id="7" name="TextBox 6"/>
          <p:cNvSpPr txBox="1"/>
          <p:nvPr/>
        </p:nvSpPr>
        <p:spPr>
          <a:xfrm>
            <a:off x="2215234" y="2738594"/>
            <a:ext cx="941696" cy="523220"/>
          </a:xfrm>
          <a:prstGeom prst="rect">
            <a:avLst/>
          </a:prstGeom>
          <a:noFill/>
        </p:spPr>
        <p:txBody>
          <a:bodyPr wrap="square" rtlCol="0">
            <a:spAutoFit/>
          </a:bodyPr>
          <a:lstStyle/>
          <a:p>
            <a:r>
              <a:rPr lang="en-US" sz="2800" dirty="0" smtClean="0"/>
              <a:t>Serif</a:t>
            </a:r>
            <a:endParaRPr lang="en-US" sz="2800" dirty="0"/>
          </a:p>
        </p:txBody>
      </p:sp>
      <p:sp>
        <p:nvSpPr>
          <p:cNvPr id="8" name="TextBox 7"/>
          <p:cNvSpPr txBox="1"/>
          <p:nvPr/>
        </p:nvSpPr>
        <p:spPr>
          <a:xfrm>
            <a:off x="6331115" y="2738594"/>
            <a:ext cx="1797920" cy="523220"/>
          </a:xfrm>
          <a:prstGeom prst="rect">
            <a:avLst/>
          </a:prstGeom>
          <a:noFill/>
        </p:spPr>
        <p:txBody>
          <a:bodyPr wrap="square" rtlCol="0">
            <a:spAutoFit/>
          </a:bodyPr>
          <a:lstStyle/>
          <a:p>
            <a:r>
              <a:rPr lang="en-US" sz="2800" dirty="0" smtClean="0"/>
              <a:t>Sans Serif</a:t>
            </a:r>
            <a:endParaRPr lang="en-US" sz="2800" dirty="0"/>
          </a:p>
        </p:txBody>
      </p:sp>
    </p:spTree>
    <p:extLst>
      <p:ext uri="{BB962C8B-B14F-4D97-AF65-F5344CB8AC3E}">
        <p14:creationId xmlns:p14="http://schemas.microsoft.com/office/powerpoint/2010/main" val="4057191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Font Families</a:t>
            </a:r>
            <a:endParaRPr lang="en-US" dirty="0"/>
          </a:p>
        </p:txBody>
      </p:sp>
      <p:sp>
        <p:nvSpPr>
          <p:cNvPr id="3" name="Content Placeholder 2"/>
          <p:cNvSpPr>
            <a:spLocks noGrp="1"/>
          </p:cNvSpPr>
          <p:nvPr>
            <p:ph idx="1"/>
          </p:nvPr>
        </p:nvSpPr>
        <p:spPr>
          <a:xfrm>
            <a:off x="677333" y="1228299"/>
            <a:ext cx="8480315" cy="5308979"/>
          </a:xfrm>
        </p:spPr>
        <p:txBody>
          <a:bodyPr>
            <a:normAutofit/>
          </a:bodyPr>
          <a:lstStyle/>
          <a:p>
            <a:r>
              <a:rPr lang="en-US" sz="3200" dirty="0" smtClean="0"/>
              <a:t>The </a:t>
            </a:r>
            <a:r>
              <a:rPr lang="en-US" sz="3200" dirty="0"/>
              <a:t>primary way to specify fonts in a CSS file is to use the font-family property. </a:t>
            </a:r>
          </a:p>
          <a:p>
            <a:r>
              <a:rPr lang="en-US" sz="3200" dirty="0" smtClean="0"/>
              <a:t>The </a:t>
            </a:r>
            <a:r>
              <a:rPr lang="en-US" sz="3200" dirty="0"/>
              <a:t>property can declare a specific font, like Garamond or Arial, or a family that includes many different fonts, such as “serif.” </a:t>
            </a:r>
          </a:p>
          <a:p>
            <a:r>
              <a:rPr lang="en-US" sz="3200" dirty="0" smtClean="0"/>
              <a:t>Examples:</a:t>
            </a:r>
            <a:br>
              <a:rPr lang="en-US" sz="3200" dirty="0" smtClean="0"/>
            </a:br>
            <a:r>
              <a:rPr lang="en-US" sz="3200" dirty="0" smtClean="0"/>
              <a:t>–</a:t>
            </a:r>
            <a:r>
              <a:rPr lang="en-US" sz="3200" dirty="0"/>
              <a:t>font-family: </a:t>
            </a:r>
            <a:r>
              <a:rPr lang="en-US" sz="3200" dirty="0"/>
              <a:t>Arial, Helvetica, </a:t>
            </a:r>
            <a:r>
              <a:rPr lang="en-US" sz="3200" dirty="0" smtClean="0"/>
              <a:t>sans-serif</a:t>
            </a:r>
            <a:br>
              <a:rPr lang="en-US" sz="3200" dirty="0" smtClean="0"/>
            </a:br>
            <a:r>
              <a:rPr lang="en-US" sz="3200" dirty="0" smtClean="0"/>
              <a:t>–</a:t>
            </a:r>
            <a:r>
              <a:rPr lang="en-US" sz="3200" dirty="0"/>
              <a:t>font-family: serif</a:t>
            </a:r>
            <a:endParaRPr lang="en-US" sz="3200" dirty="0"/>
          </a:p>
        </p:txBody>
      </p:sp>
    </p:spTree>
    <p:extLst>
      <p:ext uri="{BB962C8B-B14F-4D97-AF65-F5344CB8AC3E}">
        <p14:creationId xmlns:p14="http://schemas.microsoft.com/office/powerpoint/2010/main" val="3671778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Web-safe Fonts</a:t>
            </a:r>
            <a:endParaRPr lang="en-US" dirty="0"/>
          </a:p>
        </p:txBody>
      </p:sp>
      <p:sp>
        <p:nvSpPr>
          <p:cNvPr id="3" name="Content Placeholder 2"/>
          <p:cNvSpPr>
            <a:spLocks noGrp="1"/>
          </p:cNvSpPr>
          <p:nvPr>
            <p:ph idx="1"/>
          </p:nvPr>
        </p:nvSpPr>
        <p:spPr>
          <a:xfrm>
            <a:off x="677333" y="1228299"/>
            <a:ext cx="8480315" cy="5308979"/>
          </a:xfrm>
        </p:spPr>
        <p:txBody>
          <a:bodyPr>
            <a:normAutofit/>
          </a:bodyPr>
          <a:lstStyle/>
          <a:p>
            <a:r>
              <a:rPr lang="en-US" sz="3200" dirty="0" smtClean="0"/>
              <a:t>Fonts </a:t>
            </a:r>
            <a:r>
              <a:rPr lang="en-US" sz="3200" dirty="0"/>
              <a:t>most likely installed on a Web page visitor’s system </a:t>
            </a:r>
          </a:p>
          <a:p>
            <a:r>
              <a:rPr lang="en-US" sz="3200" dirty="0" smtClean="0"/>
              <a:t>List </a:t>
            </a:r>
            <a:r>
              <a:rPr lang="en-US" sz="3200" dirty="0"/>
              <a:t>of Web-safe fonts is relatively short and doesn’t offer much </a:t>
            </a:r>
            <a:r>
              <a:rPr lang="en-US" sz="3200" dirty="0" smtClean="0"/>
              <a:t>variety</a:t>
            </a:r>
          </a:p>
          <a:p>
            <a:r>
              <a:rPr lang="en-US" sz="3200" dirty="0"/>
              <a:t>http://www.webdesigndev.com/16-gorgeous-web-safe-fonts-to-use-with-css/</a:t>
            </a:r>
            <a:endParaRPr lang="en-US" sz="3200" dirty="0"/>
          </a:p>
        </p:txBody>
      </p:sp>
    </p:spTree>
    <p:extLst>
      <p:ext uri="{BB962C8B-B14F-4D97-AF65-F5344CB8AC3E}">
        <p14:creationId xmlns:p14="http://schemas.microsoft.com/office/powerpoint/2010/main" val="2294410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@font-face Rule</a:t>
            </a:r>
            <a:endParaRPr lang="en-US" dirty="0"/>
          </a:p>
        </p:txBody>
      </p:sp>
      <p:sp>
        <p:nvSpPr>
          <p:cNvPr id="3" name="Content Placeholder 2"/>
          <p:cNvSpPr>
            <a:spLocks noGrp="1"/>
          </p:cNvSpPr>
          <p:nvPr>
            <p:ph idx="1"/>
          </p:nvPr>
        </p:nvSpPr>
        <p:spPr>
          <a:xfrm>
            <a:off x="677333" y="1228299"/>
            <a:ext cx="8480315" cy="5308979"/>
          </a:xfrm>
        </p:spPr>
        <p:txBody>
          <a:bodyPr>
            <a:noAutofit/>
          </a:bodyPr>
          <a:lstStyle/>
          <a:p>
            <a:r>
              <a:rPr lang="en-US" sz="3200" dirty="0" smtClean="0"/>
              <a:t>CSS3 </a:t>
            </a:r>
            <a:r>
              <a:rPr lang="en-US" sz="3200" dirty="0"/>
              <a:t>rule that enables developers to use any font they choose </a:t>
            </a:r>
          </a:p>
          <a:p>
            <a:r>
              <a:rPr lang="en-US" sz="3200" dirty="0" smtClean="0"/>
              <a:t>Create </a:t>
            </a:r>
            <a:r>
              <a:rPr lang="en-US" sz="3200" dirty="0"/>
              <a:t>a font-face rule by assigning a name to the font </a:t>
            </a:r>
          </a:p>
          <a:p>
            <a:r>
              <a:rPr lang="en-US" sz="3200" dirty="0" smtClean="0"/>
              <a:t>Font </a:t>
            </a:r>
            <a:r>
              <a:rPr lang="en-US" sz="3200" dirty="0"/>
              <a:t>must be located on your Web server, or include a URL to font location </a:t>
            </a:r>
          </a:p>
          <a:p>
            <a:r>
              <a:rPr lang="en-US" sz="3200" dirty="0" smtClean="0"/>
              <a:t>Example</a:t>
            </a:r>
            <a:r>
              <a:rPr lang="en-US" sz="3200" dirty="0"/>
              <a:t>: @font-face { </a:t>
            </a:r>
            <a:r>
              <a:rPr lang="en-US" sz="3200" dirty="0" smtClean="0"/>
              <a:t/>
            </a:r>
            <a:br>
              <a:rPr lang="en-US" sz="3200" dirty="0" smtClean="0"/>
            </a:br>
            <a:r>
              <a:rPr lang="en-US" sz="3200" dirty="0" smtClean="0"/>
              <a:t>		font-family</a:t>
            </a:r>
            <a:r>
              <a:rPr lang="en-US" sz="3200" dirty="0"/>
              <a:t>: </a:t>
            </a:r>
            <a:r>
              <a:rPr lang="en-US" sz="3200" dirty="0" err="1"/>
              <a:t>TrustyHomePage</a:t>
            </a:r>
            <a:r>
              <a:rPr lang="en-US" sz="3200" dirty="0"/>
              <a:t>; </a:t>
            </a:r>
            <a:r>
              <a:rPr lang="en-US" sz="3200" dirty="0" smtClean="0"/>
              <a:t/>
            </a:r>
            <a:br>
              <a:rPr lang="en-US" sz="3200" dirty="0" smtClean="0"/>
            </a:br>
            <a:r>
              <a:rPr lang="en-US" sz="3200" dirty="0" smtClean="0"/>
              <a:t>		</a:t>
            </a:r>
            <a:r>
              <a:rPr lang="en-US" sz="3200" dirty="0" err="1" smtClean="0"/>
              <a:t>src</a:t>
            </a:r>
            <a:r>
              <a:rPr lang="en-US" sz="3200" dirty="0"/>
              <a:t>: </a:t>
            </a:r>
            <a:r>
              <a:rPr lang="en-US" sz="3200" dirty="0" err="1"/>
              <a:t>url</a:t>
            </a:r>
            <a:r>
              <a:rPr lang="en-US" sz="3200" dirty="0"/>
              <a:t>('Euphemia.ttf</a:t>
            </a:r>
            <a:r>
              <a:rPr lang="en-US" sz="3200" dirty="0" smtClean="0"/>
              <a:t>');</a:t>
            </a:r>
            <a:br>
              <a:rPr lang="en-US" sz="3200" dirty="0" smtClean="0"/>
            </a:br>
            <a:r>
              <a:rPr lang="en-US" sz="3200" dirty="0" smtClean="0"/>
              <a:t> </a:t>
            </a:r>
            <a:r>
              <a:rPr lang="en-US" sz="3200" dirty="0"/>
              <a:t>}</a:t>
            </a:r>
          </a:p>
        </p:txBody>
      </p:sp>
    </p:spTree>
    <p:extLst>
      <p:ext uri="{BB962C8B-B14F-4D97-AF65-F5344CB8AC3E}">
        <p14:creationId xmlns:p14="http://schemas.microsoft.com/office/powerpoint/2010/main" val="4029023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Flow and Block Flow</a:t>
            </a:r>
            <a:endParaRPr lang="en-US" dirty="0"/>
          </a:p>
        </p:txBody>
      </p:sp>
      <p:sp>
        <p:nvSpPr>
          <p:cNvPr id="3" name="Content Placeholder 2"/>
          <p:cNvSpPr>
            <a:spLocks noGrp="1"/>
          </p:cNvSpPr>
          <p:nvPr>
            <p:ph idx="1"/>
          </p:nvPr>
        </p:nvSpPr>
        <p:spPr>
          <a:xfrm>
            <a:off x="677333" y="1228299"/>
            <a:ext cx="8480315" cy="5308979"/>
          </a:xfrm>
        </p:spPr>
        <p:txBody>
          <a:bodyPr>
            <a:normAutofit/>
          </a:bodyPr>
          <a:lstStyle/>
          <a:p>
            <a:r>
              <a:rPr lang="en-US" sz="3200" dirty="0" smtClean="0"/>
              <a:t>Inline </a:t>
            </a:r>
            <a:r>
              <a:rPr lang="en-US" sz="3200" dirty="0"/>
              <a:t>flow fills only as much width as required </a:t>
            </a:r>
          </a:p>
          <a:p>
            <a:r>
              <a:rPr lang="en-US" sz="3200" dirty="0" smtClean="0"/>
              <a:t>Block </a:t>
            </a:r>
            <a:r>
              <a:rPr lang="en-US" sz="3200" dirty="0"/>
              <a:t>flow fills as much width as is available</a:t>
            </a:r>
            <a:endParaRPr lang="en-US" sz="3200" dirty="0"/>
          </a:p>
        </p:txBody>
      </p:sp>
    </p:spTree>
    <p:extLst>
      <p:ext uri="{BB962C8B-B14F-4D97-AF65-F5344CB8AC3E}">
        <p14:creationId xmlns:p14="http://schemas.microsoft.com/office/powerpoint/2010/main" val="2724520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Flow </a:t>
            </a:r>
            <a:r>
              <a:rPr lang="en-US" dirty="0" smtClean="0"/>
              <a:t>Example</a:t>
            </a:r>
            <a:endParaRPr lang="en-US" dirty="0"/>
          </a:p>
        </p:txBody>
      </p:sp>
      <p:sp>
        <p:nvSpPr>
          <p:cNvPr id="3" name="Content Placeholder 2"/>
          <p:cNvSpPr>
            <a:spLocks noGrp="1"/>
          </p:cNvSpPr>
          <p:nvPr>
            <p:ph idx="1"/>
          </p:nvPr>
        </p:nvSpPr>
        <p:spPr>
          <a:xfrm>
            <a:off x="677333" y="1228299"/>
            <a:ext cx="8480315" cy="5308979"/>
          </a:xfrm>
        </p:spPr>
        <p:txBody>
          <a:bodyPr>
            <a:noAutofit/>
          </a:bodyPr>
          <a:lstStyle/>
          <a:p>
            <a:pPr marL="0" indent="0">
              <a:buNone/>
            </a:pPr>
            <a:r>
              <a:rPr lang="en-US" sz="1600" b="1" dirty="0"/>
              <a:t>&lt;!DOCTYPE html</a:t>
            </a:r>
            <a:r>
              <a:rPr lang="en-US" sz="1600" b="1" dirty="0" smtClean="0"/>
              <a:t>&gt;</a:t>
            </a:r>
            <a:br>
              <a:rPr lang="en-US" sz="1600" b="1" dirty="0" smtClean="0"/>
            </a:br>
            <a:r>
              <a:rPr lang="en-US" sz="1600" b="1" dirty="0" smtClean="0"/>
              <a:t>&lt;</a:t>
            </a:r>
            <a:r>
              <a:rPr lang="en-US" sz="1600" b="1" dirty="0"/>
              <a:t>html </a:t>
            </a:r>
            <a:r>
              <a:rPr lang="en-US" sz="1600" b="1" dirty="0" err="1"/>
              <a:t>lang</a:t>
            </a:r>
            <a:r>
              <a:rPr lang="en-US" sz="1600" b="1" dirty="0"/>
              <a:t>="</a:t>
            </a:r>
            <a:r>
              <a:rPr lang="en-US" sz="1600" b="1" dirty="0" err="1"/>
              <a:t>en</a:t>
            </a:r>
            <a:r>
              <a:rPr lang="en-US" sz="1600" b="1" dirty="0" smtClean="0"/>
              <a:t>"&gt;</a:t>
            </a:r>
            <a:br>
              <a:rPr lang="en-US" sz="1600" b="1" dirty="0" smtClean="0"/>
            </a:br>
            <a:r>
              <a:rPr lang="en-US" sz="1600" b="1" dirty="0" smtClean="0"/>
              <a:t>	&lt;</a:t>
            </a:r>
            <a:r>
              <a:rPr lang="en-US" sz="1600" b="1" dirty="0"/>
              <a:t>head</a:t>
            </a:r>
            <a:r>
              <a:rPr lang="en-US" sz="1600" b="1" dirty="0" smtClean="0"/>
              <a:t>&gt;</a:t>
            </a:r>
            <a:br>
              <a:rPr lang="en-US" sz="1600" b="1" dirty="0" smtClean="0"/>
            </a:br>
            <a:r>
              <a:rPr lang="en-US" sz="1600" b="1" dirty="0" smtClean="0"/>
              <a:t>		&lt;</a:t>
            </a:r>
            <a:r>
              <a:rPr lang="en-US" sz="1600" b="1" dirty="0"/>
              <a:t>meta charset="</a:t>
            </a:r>
            <a:r>
              <a:rPr lang="en-US" sz="1600" b="1" dirty="0" smtClean="0"/>
              <a:t>UTF-8"&gt;</a:t>
            </a:r>
            <a:br>
              <a:rPr lang="en-US" sz="1600" b="1" dirty="0" smtClean="0"/>
            </a:br>
            <a:r>
              <a:rPr lang="en-US" sz="1600" b="1" dirty="0" smtClean="0"/>
              <a:t>		&lt;</a:t>
            </a:r>
            <a:r>
              <a:rPr lang="en-US" sz="1600" b="1" dirty="0"/>
              <a:t>title&gt;Block and inline flow&lt;/title</a:t>
            </a:r>
            <a:r>
              <a:rPr lang="en-US" sz="1600" b="1" dirty="0" smtClean="0"/>
              <a:t>&gt;</a:t>
            </a:r>
            <a:br>
              <a:rPr lang="en-US" sz="1600" b="1" dirty="0" smtClean="0"/>
            </a:br>
            <a:r>
              <a:rPr lang="en-US" sz="1600" b="1" dirty="0" smtClean="0"/>
              <a:t>		&lt;</a:t>
            </a:r>
            <a:r>
              <a:rPr lang="en-US" sz="1600" b="1" dirty="0"/>
              <a:t>link </a:t>
            </a:r>
            <a:r>
              <a:rPr lang="en-US" sz="1600" b="1" dirty="0" err="1"/>
              <a:t>href</a:t>
            </a:r>
            <a:r>
              <a:rPr lang="en-US" sz="1600" b="1" dirty="0"/>
              <a:t> = "e4.css" </a:t>
            </a:r>
            <a:r>
              <a:rPr lang="en-US" sz="1600" b="1" dirty="0" err="1"/>
              <a:t>rel</a:t>
            </a:r>
            <a:r>
              <a:rPr lang="en-US" sz="1600" b="1" dirty="0"/>
              <a:t> = "stylesheet" type = "text/</a:t>
            </a:r>
            <a:r>
              <a:rPr lang="en-US" sz="1600" b="1" dirty="0" err="1"/>
              <a:t>css</a:t>
            </a:r>
            <a:r>
              <a:rPr lang="en-US" sz="1600" b="1" dirty="0" smtClean="0"/>
              <a:t>"&gt;</a:t>
            </a:r>
            <a:br>
              <a:rPr lang="en-US" sz="1600" b="1" dirty="0" smtClean="0"/>
            </a:br>
            <a:r>
              <a:rPr lang="en-US" sz="1600" b="1" dirty="0" smtClean="0"/>
              <a:t>		&lt;</a:t>
            </a:r>
            <a:r>
              <a:rPr lang="en-US" sz="1600" b="1" dirty="0"/>
              <a:t>style type = 'text/</a:t>
            </a:r>
            <a:r>
              <a:rPr lang="en-US" sz="1600" b="1" dirty="0" err="1"/>
              <a:t>css</a:t>
            </a:r>
            <a:r>
              <a:rPr lang="en-US" sz="1600" b="1" dirty="0" smtClean="0"/>
              <a:t>'&gt;</a:t>
            </a:r>
            <a:br>
              <a:rPr lang="en-US" sz="1600" b="1" dirty="0" smtClean="0"/>
            </a:br>
            <a:r>
              <a:rPr lang="en-US" sz="1600" b="1" dirty="0" smtClean="0"/>
              <a:t>			.</a:t>
            </a:r>
            <a:r>
              <a:rPr lang="en-US" sz="1600" b="1" dirty="0"/>
              <a:t>toolbar li { } </a:t>
            </a:r>
            <a:r>
              <a:rPr lang="en-US" sz="1600" b="1" dirty="0" smtClean="0"/>
              <a:t/>
            </a:r>
            <a:br>
              <a:rPr lang="en-US" sz="1600" b="1" dirty="0" smtClean="0"/>
            </a:br>
            <a:r>
              <a:rPr lang="en-US" sz="1600" b="1" dirty="0" smtClean="0"/>
              <a:t>		&lt;/</a:t>
            </a:r>
            <a:r>
              <a:rPr lang="en-US" sz="1600" b="1" dirty="0"/>
              <a:t>style</a:t>
            </a:r>
            <a:r>
              <a:rPr lang="en-US" sz="1600" b="1" dirty="0" smtClean="0"/>
              <a:t>&gt;</a:t>
            </a:r>
            <a:br>
              <a:rPr lang="en-US" sz="1600" b="1" dirty="0" smtClean="0"/>
            </a:br>
            <a:r>
              <a:rPr lang="en-US" sz="1600" b="1" dirty="0" smtClean="0"/>
              <a:t>	&lt;/</a:t>
            </a:r>
            <a:r>
              <a:rPr lang="en-US" sz="1600" b="1" dirty="0"/>
              <a:t>head</a:t>
            </a:r>
            <a:r>
              <a:rPr lang="en-US" sz="1600" b="1" dirty="0" smtClean="0"/>
              <a:t>&gt;</a:t>
            </a:r>
            <a:br>
              <a:rPr lang="en-US" sz="1600" b="1" dirty="0" smtClean="0"/>
            </a:br>
            <a:r>
              <a:rPr lang="en-US" sz="1600" b="1" dirty="0" smtClean="0"/>
              <a:t>	&lt;</a:t>
            </a:r>
            <a:r>
              <a:rPr lang="en-US" sz="1600" b="1" dirty="0"/>
              <a:t>body</a:t>
            </a:r>
            <a:r>
              <a:rPr lang="en-US" sz="1600" b="1" dirty="0" smtClean="0"/>
              <a:t>&gt;</a:t>
            </a:r>
            <a:br>
              <a:rPr lang="en-US" sz="1600" b="1" dirty="0" smtClean="0"/>
            </a:br>
            <a:r>
              <a:rPr lang="en-US" sz="1600" b="1" dirty="0" smtClean="0"/>
              <a:t>		&lt;</a:t>
            </a:r>
            <a:r>
              <a:rPr lang="en-US" sz="1600" b="1" dirty="0"/>
              <a:t>h1&gt;Block and inline flow&lt;/h1&gt; </a:t>
            </a:r>
            <a:r>
              <a:rPr lang="en-US" sz="1600" b="1" dirty="0" smtClean="0"/>
              <a:t/>
            </a:r>
            <a:br>
              <a:rPr lang="en-US" sz="1600" b="1" dirty="0" smtClean="0"/>
            </a:br>
            <a:r>
              <a:rPr lang="en-US" sz="1600" b="1" dirty="0" smtClean="0"/>
              <a:t>		&lt;</a:t>
            </a:r>
            <a:r>
              <a:rPr lang="en-US" sz="1600" b="1" dirty="0"/>
              <a:t>p&gt;Here are choices you can make:&lt;/p</a:t>
            </a:r>
            <a:r>
              <a:rPr lang="en-US" sz="1600" b="1" dirty="0" smtClean="0"/>
              <a:t>&gt;</a:t>
            </a:r>
            <a:br>
              <a:rPr lang="en-US" sz="1600" b="1" dirty="0" smtClean="0"/>
            </a:br>
            <a:r>
              <a:rPr lang="en-US" sz="1600" b="1" dirty="0" smtClean="0"/>
              <a:t>		&lt;</a:t>
            </a:r>
            <a:r>
              <a:rPr lang="en-US" sz="1600" b="1" dirty="0" err="1"/>
              <a:t>ul</a:t>
            </a:r>
            <a:r>
              <a:rPr lang="en-US" sz="1600" b="1" dirty="0"/>
              <a:t> class = "toolbar</a:t>
            </a:r>
            <a:r>
              <a:rPr lang="en-US" sz="1600" b="1" dirty="0" smtClean="0"/>
              <a:t>"&gt;</a:t>
            </a:r>
            <a:br>
              <a:rPr lang="en-US" sz="1600" b="1" dirty="0" smtClean="0"/>
            </a:br>
            <a:r>
              <a:rPr lang="en-US" sz="1600" b="1" dirty="0" smtClean="0"/>
              <a:t>			&lt;</a:t>
            </a:r>
            <a:r>
              <a:rPr lang="en-US" sz="1600" b="1" dirty="0"/>
              <a:t>li&gt;Automobile&lt;/li</a:t>
            </a:r>
            <a:r>
              <a:rPr lang="en-US" sz="1600" b="1" dirty="0" smtClean="0"/>
              <a:t>&gt;</a:t>
            </a:r>
            <a:br>
              <a:rPr lang="en-US" sz="1600" b="1" dirty="0" smtClean="0"/>
            </a:br>
            <a:r>
              <a:rPr lang="en-US" sz="1600" b="1" dirty="0" smtClean="0"/>
              <a:t>			&lt;</a:t>
            </a:r>
            <a:r>
              <a:rPr lang="en-US" sz="1600" b="1" dirty="0"/>
              <a:t>li&gt;Bicycle&lt;/li</a:t>
            </a:r>
            <a:r>
              <a:rPr lang="en-US" sz="1600" b="1" dirty="0" smtClean="0"/>
              <a:t>&gt;</a:t>
            </a:r>
            <a:br>
              <a:rPr lang="en-US" sz="1600" b="1" dirty="0" smtClean="0"/>
            </a:br>
            <a:r>
              <a:rPr lang="en-US" sz="1600" b="1" dirty="0" smtClean="0"/>
              <a:t>			&lt;</a:t>
            </a:r>
            <a:r>
              <a:rPr lang="en-US" sz="1600" b="1" dirty="0"/>
              <a:t>li&gt;Scooter&lt;/li</a:t>
            </a:r>
            <a:r>
              <a:rPr lang="en-US" sz="1600" b="1" dirty="0" smtClean="0"/>
              <a:t>&gt;</a:t>
            </a:r>
            <a:br>
              <a:rPr lang="en-US" sz="1600" b="1" dirty="0" smtClean="0"/>
            </a:br>
            <a:r>
              <a:rPr lang="en-US" sz="1600" b="1" dirty="0" smtClean="0"/>
              <a:t>			&lt;</a:t>
            </a:r>
            <a:r>
              <a:rPr lang="en-US" sz="1600" b="1" dirty="0"/>
              <a:t>li&gt;Taxi&lt;/li</a:t>
            </a:r>
            <a:r>
              <a:rPr lang="en-US" sz="1600" b="1" dirty="0" smtClean="0"/>
              <a:t>&gt;</a:t>
            </a:r>
            <a:br>
              <a:rPr lang="en-US" sz="1600" b="1" dirty="0" smtClean="0"/>
            </a:br>
            <a:r>
              <a:rPr lang="en-US" sz="1600" b="1" dirty="0" smtClean="0"/>
              <a:t>			&lt;</a:t>
            </a:r>
            <a:r>
              <a:rPr lang="en-US" sz="1600" b="1" dirty="0"/>
              <a:t>li&gt;Walk&lt;/li</a:t>
            </a:r>
            <a:r>
              <a:rPr lang="en-US" sz="1600" b="1" dirty="0" smtClean="0"/>
              <a:t>&gt;</a:t>
            </a:r>
            <a:br>
              <a:rPr lang="en-US" sz="1600" b="1" dirty="0" smtClean="0"/>
            </a:br>
            <a:r>
              <a:rPr lang="en-US" sz="1600" b="1" dirty="0" smtClean="0"/>
              <a:t>		&lt;/</a:t>
            </a:r>
            <a:r>
              <a:rPr lang="en-US" sz="1600" b="1" dirty="0" err="1"/>
              <a:t>ul</a:t>
            </a:r>
            <a:r>
              <a:rPr lang="en-US" sz="1600" b="1" dirty="0"/>
              <a:t>&gt; </a:t>
            </a:r>
            <a:r>
              <a:rPr lang="en-US" sz="1600" b="1" dirty="0" smtClean="0"/>
              <a:t/>
            </a:r>
            <a:br>
              <a:rPr lang="en-US" sz="1600" b="1" dirty="0" smtClean="0"/>
            </a:br>
            <a:r>
              <a:rPr lang="en-US" sz="1600" b="1" dirty="0" smtClean="0"/>
              <a:t>	&lt;/</a:t>
            </a:r>
            <a:r>
              <a:rPr lang="en-US" sz="1600" b="1" dirty="0"/>
              <a:t>body</a:t>
            </a:r>
            <a:r>
              <a:rPr lang="en-US" sz="1600" b="1" dirty="0" smtClean="0"/>
              <a:t>&gt;</a:t>
            </a:r>
            <a:br>
              <a:rPr lang="en-US" sz="1600" b="1" dirty="0" smtClean="0"/>
            </a:br>
            <a:r>
              <a:rPr lang="en-US" sz="1600" b="1" dirty="0" smtClean="0"/>
              <a:t>&lt;/</a:t>
            </a:r>
            <a:r>
              <a:rPr lang="en-US" sz="1600" b="1" dirty="0"/>
              <a:t>html</a:t>
            </a:r>
            <a:r>
              <a:rPr lang="en-US" sz="1600" b="1" dirty="0" smtClean="0"/>
              <a:t>&gt;</a:t>
            </a:r>
            <a:endParaRPr lang="en-US" sz="1400" b="1" dirty="0"/>
          </a:p>
        </p:txBody>
      </p:sp>
    </p:spTree>
    <p:extLst>
      <p:ext uri="{BB962C8B-B14F-4D97-AF65-F5344CB8AC3E}">
        <p14:creationId xmlns:p14="http://schemas.microsoft.com/office/powerpoint/2010/main" val="3963483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Flow </a:t>
            </a:r>
            <a:r>
              <a:rPr lang="en-US" dirty="0" smtClean="0"/>
              <a:t>Example</a:t>
            </a:r>
            <a:endParaRPr lang="en-US" dirty="0"/>
          </a:p>
        </p:txBody>
      </p:sp>
      <p:sp>
        <p:nvSpPr>
          <p:cNvPr id="3" name="Content Placeholder 2"/>
          <p:cNvSpPr>
            <a:spLocks noGrp="1"/>
          </p:cNvSpPr>
          <p:nvPr>
            <p:ph idx="1"/>
          </p:nvPr>
        </p:nvSpPr>
        <p:spPr>
          <a:xfrm>
            <a:off x="677333" y="1228299"/>
            <a:ext cx="8480315" cy="5308979"/>
          </a:xfrm>
        </p:spPr>
        <p:txBody>
          <a:bodyPr>
            <a:noAutofit/>
          </a:bodyPr>
          <a:lstStyle/>
          <a:p>
            <a:pPr marL="0" indent="0">
              <a:buNone/>
            </a:pPr>
            <a:endParaRPr lang="en-US" sz="1600" dirty="0">
              <a:latin typeface="OCR A Std" panose="020F0609000104060307" pitchFamily="49" charset="0"/>
            </a:endParaRPr>
          </a:p>
        </p:txBody>
      </p:sp>
      <p:pic>
        <p:nvPicPr>
          <p:cNvPr id="4" name="Picture 3"/>
          <p:cNvPicPr>
            <a:picLocks noChangeAspect="1"/>
          </p:cNvPicPr>
          <p:nvPr/>
        </p:nvPicPr>
        <p:blipFill>
          <a:blip r:embed="rId2"/>
          <a:stretch>
            <a:fillRect/>
          </a:stretch>
        </p:blipFill>
        <p:spPr>
          <a:xfrm>
            <a:off x="677332" y="1228298"/>
            <a:ext cx="7744599" cy="5308979"/>
          </a:xfrm>
          <a:prstGeom prst="rect">
            <a:avLst/>
          </a:prstGeom>
          <a:ln w="28575">
            <a:solidFill>
              <a:schemeClr val="tx1"/>
            </a:solidFill>
          </a:ln>
        </p:spPr>
      </p:pic>
    </p:spTree>
    <p:extLst>
      <p:ext uri="{BB962C8B-B14F-4D97-AF65-F5344CB8AC3E}">
        <p14:creationId xmlns:p14="http://schemas.microsoft.com/office/powerpoint/2010/main" val="2748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Flow Example</a:t>
            </a:r>
            <a:endParaRPr lang="en-US" dirty="0"/>
          </a:p>
        </p:txBody>
      </p:sp>
      <p:sp>
        <p:nvSpPr>
          <p:cNvPr id="3" name="Content Placeholder 2"/>
          <p:cNvSpPr>
            <a:spLocks noGrp="1"/>
          </p:cNvSpPr>
          <p:nvPr>
            <p:ph idx="1"/>
          </p:nvPr>
        </p:nvSpPr>
        <p:spPr>
          <a:xfrm>
            <a:off x="677333" y="1228299"/>
            <a:ext cx="8480315" cy="5308979"/>
          </a:xfrm>
        </p:spPr>
        <p:txBody>
          <a:bodyPr>
            <a:noAutofit/>
          </a:bodyPr>
          <a:lstStyle/>
          <a:p>
            <a:pPr marL="0" indent="0">
              <a:buNone/>
            </a:pPr>
            <a:r>
              <a:rPr lang="en-US" sz="1200" b="1" dirty="0"/>
              <a:t>&lt;!DOCTYPE html&gt;</a:t>
            </a:r>
            <a:br>
              <a:rPr lang="en-US" sz="1200" b="1" dirty="0"/>
            </a:br>
            <a:r>
              <a:rPr lang="en-US" sz="1200" b="1" dirty="0"/>
              <a:t>&lt;html </a:t>
            </a:r>
            <a:r>
              <a:rPr lang="en-US" sz="1200" b="1" dirty="0" err="1"/>
              <a:t>lang</a:t>
            </a:r>
            <a:r>
              <a:rPr lang="en-US" sz="1200" b="1" dirty="0"/>
              <a:t>="</a:t>
            </a:r>
            <a:r>
              <a:rPr lang="en-US" sz="1200" b="1" dirty="0" err="1"/>
              <a:t>en</a:t>
            </a:r>
            <a:r>
              <a:rPr lang="en-US" sz="1200" b="1" dirty="0"/>
              <a:t>"&gt;</a:t>
            </a:r>
            <a:br>
              <a:rPr lang="en-US" sz="1200" b="1" dirty="0"/>
            </a:br>
            <a:r>
              <a:rPr lang="en-US" sz="1200" b="1" dirty="0"/>
              <a:t>	&lt;head&gt;</a:t>
            </a:r>
            <a:br>
              <a:rPr lang="en-US" sz="1200" b="1" dirty="0"/>
            </a:br>
            <a:r>
              <a:rPr lang="en-US" sz="1200" b="1" dirty="0"/>
              <a:t>		&lt;meta charset="UTF-8"&gt;</a:t>
            </a:r>
            <a:br>
              <a:rPr lang="en-US" sz="1200" b="1" dirty="0"/>
            </a:br>
            <a:r>
              <a:rPr lang="en-US" sz="1200" b="1" dirty="0"/>
              <a:t>		&lt;title&gt;Block and inline flow&lt;/title&gt;</a:t>
            </a:r>
            <a:br>
              <a:rPr lang="en-US" sz="1200" b="1" dirty="0"/>
            </a:br>
            <a:r>
              <a:rPr lang="en-US" sz="1200" b="1" dirty="0"/>
              <a:t>		&lt;link </a:t>
            </a:r>
            <a:r>
              <a:rPr lang="en-US" sz="1200" b="1" dirty="0" err="1"/>
              <a:t>href</a:t>
            </a:r>
            <a:r>
              <a:rPr lang="en-US" sz="1200" b="1" dirty="0"/>
              <a:t> = "e4.css" </a:t>
            </a:r>
            <a:r>
              <a:rPr lang="en-US" sz="1200" b="1" dirty="0" err="1"/>
              <a:t>rel</a:t>
            </a:r>
            <a:r>
              <a:rPr lang="en-US" sz="1200" b="1" dirty="0"/>
              <a:t> = "stylesheet" type = "text/</a:t>
            </a:r>
            <a:r>
              <a:rPr lang="en-US" sz="1200" b="1" dirty="0" err="1"/>
              <a:t>css</a:t>
            </a:r>
            <a:r>
              <a:rPr lang="en-US" sz="1200" b="1" dirty="0"/>
              <a:t>"&gt;</a:t>
            </a:r>
            <a:br>
              <a:rPr lang="en-US" sz="1200" b="1" dirty="0"/>
            </a:br>
            <a:r>
              <a:rPr lang="en-US" sz="1200" b="1" dirty="0"/>
              <a:t>		&lt;style type = 'text/</a:t>
            </a:r>
            <a:r>
              <a:rPr lang="en-US" sz="1200" b="1" dirty="0" err="1"/>
              <a:t>css</a:t>
            </a:r>
            <a:r>
              <a:rPr lang="en-US" sz="1200" b="1" dirty="0"/>
              <a:t>'&gt;</a:t>
            </a:r>
            <a:br>
              <a:rPr lang="en-US" sz="1200" b="1" dirty="0"/>
            </a:br>
            <a:r>
              <a:rPr lang="en-US" sz="1200" b="1" dirty="0"/>
              <a:t>			.toolbar li </a:t>
            </a:r>
            <a:r>
              <a:rPr lang="en-US" sz="1200" b="1" dirty="0" smtClean="0"/>
              <a:t>{</a:t>
            </a:r>
            <a:r>
              <a:rPr lang="en-US" sz="1200" b="1" dirty="0"/>
              <a:t/>
            </a:r>
            <a:br>
              <a:rPr lang="en-US" sz="1200" b="1" dirty="0"/>
            </a:br>
            <a:r>
              <a:rPr lang="en-US" sz="1200" b="1" dirty="0" smtClean="0"/>
              <a:t>				display: inline;</a:t>
            </a:r>
            <a:br>
              <a:rPr lang="en-US" sz="1200" b="1" dirty="0" smtClean="0"/>
            </a:br>
            <a:r>
              <a:rPr lang="en-US" sz="1200" b="1" dirty="0" smtClean="0"/>
              <a:t>				background-color</a:t>
            </a:r>
            <a:r>
              <a:rPr lang="en-US" sz="1200" b="1" dirty="0"/>
              <a:t>: #EEE</a:t>
            </a:r>
            <a:r>
              <a:rPr lang="en-US" sz="1200" b="1" dirty="0" smtClean="0"/>
              <a:t>;</a:t>
            </a:r>
            <a:br>
              <a:rPr lang="en-US" sz="1200" b="1" dirty="0" smtClean="0"/>
            </a:br>
            <a:r>
              <a:rPr lang="en-US" sz="1200" b="1" dirty="0" smtClean="0"/>
              <a:t>				border</a:t>
            </a:r>
            <a:r>
              <a:rPr lang="en-US" sz="1200" b="1" dirty="0"/>
              <a:t>: 1px solid</a:t>
            </a:r>
            <a:r>
              <a:rPr lang="en-US" sz="1200" b="1" dirty="0" smtClean="0"/>
              <a:t>;</a:t>
            </a:r>
            <a:br>
              <a:rPr lang="en-US" sz="1200" b="1" dirty="0" smtClean="0"/>
            </a:br>
            <a:r>
              <a:rPr lang="en-US" sz="1200" b="1" dirty="0" smtClean="0"/>
              <a:t>				border-color</a:t>
            </a:r>
            <a:r>
              <a:rPr lang="en-US" sz="1200" b="1" dirty="0"/>
              <a:t>: #F3F3F3 #BBB #BBB #F3F3F3</a:t>
            </a:r>
            <a:r>
              <a:rPr lang="en-US" sz="1200" b="1" dirty="0" smtClean="0"/>
              <a:t>;</a:t>
            </a:r>
            <a:br>
              <a:rPr lang="en-US" sz="1200" b="1" dirty="0" smtClean="0"/>
            </a:br>
            <a:r>
              <a:rPr lang="en-US" sz="1200" b="1" dirty="0" smtClean="0"/>
              <a:t>				margin</a:t>
            </a:r>
            <a:r>
              <a:rPr lang="en-US" sz="1200" b="1" dirty="0"/>
              <a:t>: 2px</a:t>
            </a:r>
            <a:r>
              <a:rPr lang="en-US" sz="1200" b="1" dirty="0" smtClean="0"/>
              <a:t>;</a:t>
            </a:r>
            <a:br>
              <a:rPr lang="en-US" sz="1200" b="1" dirty="0" smtClean="0"/>
            </a:br>
            <a:r>
              <a:rPr lang="en-US" sz="1200" b="1" dirty="0" smtClean="0"/>
              <a:t>				padding</a:t>
            </a:r>
            <a:r>
              <a:rPr lang="en-US" sz="1200" b="1" dirty="0"/>
              <a:t>: .5em</a:t>
            </a:r>
            <a:r>
              <a:rPr lang="en-US" sz="1200" b="1" dirty="0" smtClean="0"/>
              <a:t>;</a:t>
            </a:r>
            <a:br>
              <a:rPr lang="en-US" sz="1200" b="1" dirty="0" smtClean="0"/>
            </a:br>
            <a:r>
              <a:rPr lang="en-US" sz="1200" b="1" dirty="0" smtClean="0"/>
              <a:t>			} </a:t>
            </a:r>
            <a:r>
              <a:rPr lang="en-US" sz="1200" b="1" dirty="0"/>
              <a:t/>
            </a:r>
            <a:br>
              <a:rPr lang="en-US" sz="1200" b="1" dirty="0"/>
            </a:br>
            <a:r>
              <a:rPr lang="en-US" sz="1200" b="1" dirty="0"/>
              <a:t>		&lt;/style&gt;</a:t>
            </a:r>
            <a:br>
              <a:rPr lang="en-US" sz="1200" b="1" dirty="0"/>
            </a:br>
            <a:r>
              <a:rPr lang="en-US" sz="1200" b="1" dirty="0"/>
              <a:t>	&lt;/head&gt;</a:t>
            </a:r>
            <a:br>
              <a:rPr lang="en-US" sz="1200" b="1" dirty="0"/>
            </a:br>
            <a:r>
              <a:rPr lang="en-US" sz="1200" b="1" dirty="0"/>
              <a:t>	&lt;body&gt;</a:t>
            </a:r>
            <a:br>
              <a:rPr lang="en-US" sz="1200" b="1" dirty="0"/>
            </a:br>
            <a:r>
              <a:rPr lang="en-US" sz="1200" b="1" dirty="0"/>
              <a:t>		&lt;h1&gt;Block and inline flow&lt;/h1&gt; </a:t>
            </a:r>
            <a:br>
              <a:rPr lang="en-US" sz="1200" b="1" dirty="0"/>
            </a:br>
            <a:r>
              <a:rPr lang="en-US" sz="1200" b="1" dirty="0"/>
              <a:t>		&lt;p&gt;Here are choices you can make:&lt;/p&gt;</a:t>
            </a:r>
            <a:br>
              <a:rPr lang="en-US" sz="1200" b="1" dirty="0"/>
            </a:br>
            <a:r>
              <a:rPr lang="en-US" sz="1200" b="1" dirty="0"/>
              <a:t>		&lt;</a:t>
            </a:r>
            <a:r>
              <a:rPr lang="en-US" sz="1200" b="1" dirty="0" err="1"/>
              <a:t>ul</a:t>
            </a:r>
            <a:r>
              <a:rPr lang="en-US" sz="1200" b="1" dirty="0"/>
              <a:t> class = "toolbar"&gt;</a:t>
            </a:r>
            <a:br>
              <a:rPr lang="en-US" sz="1200" b="1" dirty="0"/>
            </a:br>
            <a:r>
              <a:rPr lang="en-US" sz="1200" b="1" dirty="0"/>
              <a:t>			&lt;li&gt;Automobile&lt;/li&gt;</a:t>
            </a:r>
            <a:br>
              <a:rPr lang="en-US" sz="1200" b="1" dirty="0"/>
            </a:br>
            <a:r>
              <a:rPr lang="en-US" sz="1200" b="1" dirty="0"/>
              <a:t>			&lt;li&gt;Bicycle&lt;/li&gt;</a:t>
            </a:r>
            <a:br>
              <a:rPr lang="en-US" sz="1200" b="1" dirty="0"/>
            </a:br>
            <a:r>
              <a:rPr lang="en-US" sz="1200" b="1" dirty="0"/>
              <a:t>			&lt;li&gt;Scooter&lt;/li&gt;</a:t>
            </a:r>
            <a:br>
              <a:rPr lang="en-US" sz="1200" b="1" dirty="0"/>
            </a:br>
            <a:r>
              <a:rPr lang="en-US" sz="1200" b="1" dirty="0"/>
              <a:t>			&lt;li&gt;Taxi&lt;/li&gt;</a:t>
            </a:r>
            <a:br>
              <a:rPr lang="en-US" sz="1200" b="1" dirty="0"/>
            </a:br>
            <a:r>
              <a:rPr lang="en-US" sz="1200" b="1" dirty="0"/>
              <a:t>			&lt;li&gt;Walk&lt;/li&gt;</a:t>
            </a:r>
            <a:br>
              <a:rPr lang="en-US" sz="1200" b="1" dirty="0"/>
            </a:br>
            <a:r>
              <a:rPr lang="en-US" sz="1200" b="1" dirty="0"/>
              <a:t>		&lt;/</a:t>
            </a:r>
            <a:r>
              <a:rPr lang="en-US" sz="1200" b="1" dirty="0" err="1"/>
              <a:t>ul</a:t>
            </a:r>
            <a:r>
              <a:rPr lang="en-US" sz="1200" b="1" dirty="0"/>
              <a:t>&gt; </a:t>
            </a:r>
            <a:br>
              <a:rPr lang="en-US" sz="1200" b="1" dirty="0"/>
            </a:br>
            <a:r>
              <a:rPr lang="en-US" sz="1200" b="1" dirty="0"/>
              <a:t>	&lt;/body&gt;</a:t>
            </a:r>
            <a:br>
              <a:rPr lang="en-US" sz="1200" b="1" dirty="0"/>
            </a:br>
            <a:r>
              <a:rPr lang="en-US" sz="1200" b="1" dirty="0"/>
              <a:t>&lt;/html&gt;</a:t>
            </a:r>
            <a:endParaRPr lang="en-US" sz="1200" dirty="0"/>
          </a:p>
        </p:txBody>
      </p:sp>
    </p:spTree>
    <p:extLst>
      <p:ext uri="{BB962C8B-B14F-4D97-AF65-F5344CB8AC3E}">
        <p14:creationId xmlns:p14="http://schemas.microsoft.com/office/powerpoint/2010/main" val="1202676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Flow Example</a:t>
            </a:r>
            <a:endParaRPr lang="en-US" dirty="0"/>
          </a:p>
        </p:txBody>
      </p:sp>
      <p:sp>
        <p:nvSpPr>
          <p:cNvPr id="3" name="Content Placeholder 2"/>
          <p:cNvSpPr>
            <a:spLocks noGrp="1"/>
          </p:cNvSpPr>
          <p:nvPr>
            <p:ph idx="1"/>
          </p:nvPr>
        </p:nvSpPr>
        <p:spPr>
          <a:xfrm>
            <a:off x="677333" y="1228299"/>
            <a:ext cx="8480315" cy="5308979"/>
          </a:xfrm>
        </p:spPr>
        <p:txBody>
          <a:bodyPr>
            <a:normAutofit/>
          </a:bodyPr>
          <a:lstStyle/>
          <a:p>
            <a:pPr marL="0" indent="0">
              <a:buNone/>
            </a:pPr>
            <a:endParaRPr lang="en-US" sz="3200" dirty="0"/>
          </a:p>
        </p:txBody>
      </p:sp>
      <p:pic>
        <p:nvPicPr>
          <p:cNvPr id="4" name="Picture 3"/>
          <p:cNvPicPr>
            <a:picLocks noChangeAspect="1"/>
          </p:cNvPicPr>
          <p:nvPr/>
        </p:nvPicPr>
        <p:blipFill>
          <a:blip r:embed="rId2"/>
          <a:stretch>
            <a:fillRect/>
          </a:stretch>
        </p:blipFill>
        <p:spPr>
          <a:xfrm>
            <a:off x="677331" y="1228299"/>
            <a:ext cx="7109685" cy="5308979"/>
          </a:xfrm>
          <a:prstGeom prst="rect">
            <a:avLst/>
          </a:prstGeom>
          <a:ln w="28575">
            <a:solidFill>
              <a:schemeClr val="tx1"/>
            </a:solidFill>
          </a:ln>
        </p:spPr>
      </p:pic>
    </p:spTree>
    <p:extLst>
      <p:ext uri="{BB962C8B-B14F-4D97-AF65-F5344CB8AC3E}">
        <p14:creationId xmlns:p14="http://schemas.microsoft.com/office/powerpoint/2010/main" val="3415787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07402764"/>
              </p:ext>
            </p:extLst>
          </p:nvPr>
        </p:nvGraphicFramePr>
        <p:xfrm>
          <a:off x="677863" y="1460313"/>
          <a:ext cx="10895438" cy="944136"/>
        </p:xfrm>
        <a:graphic>
          <a:graphicData uri="http://schemas.openxmlformats.org/drawingml/2006/table">
            <a:tbl>
              <a:tblPr firstRow="1" bandRow="1">
                <a:tableStyleId>{5C22544A-7EE6-4342-B048-85BDC9FD1C3A}</a:tableStyleId>
              </a:tblPr>
              <a:tblGrid>
                <a:gridCol w="3894137"/>
                <a:gridCol w="7001301"/>
              </a:tblGrid>
              <a:tr h="367080">
                <a:tc>
                  <a:txBody>
                    <a:bodyPr/>
                    <a:lstStyle/>
                    <a:p>
                      <a:r>
                        <a:rPr lang="en-US" dirty="0" smtClean="0"/>
                        <a:t>Skills and Concepts</a:t>
                      </a:r>
                      <a:endParaRPr lang="en-US" dirty="0"/>
                    </a:p>
                  </a:txBody>
                  <a:tcPr/>
                </a:tc>
                <a:tc>
                  <a:txBody>
                    <a:bodyPr/>
                    <a:lstStyle/>
                    <a:p>
                      <a:r>
                        <a:rPr lang="en-US" dirty="0" smtClean="0"/>
                        <a:t>MTA Exam Objectives</a:t>
                      </a:r>
                      <a:endParaRPr lang="en-US" dirty="0"/>
                    </a:p>
                  </a:txBody>
                  <a:tcPr/>
                </a:tc>
              </a:tr>
              <a:tr h="577056">
                <a:tc>
                  <a:txBody>
                    <a:bodyPr/>
                    <a:lstStyle/>
                    <a:p>
                      <a:r>
                        <a:rPr lang="en-US" dirty="0" smtClean="0"/>
                        <a:t>Understanding CSS Essentials</a:t>
                      </a:r>
                      <a:endParaRPr lang="en-US" dirty="0"/>
                    </a:p>
                  </a:txBody>
                  <a:tcPr/>
                </a:tc>
                <a:tc>
                  <a:txBody>
                    <a:bodyPr/>
                    <a:lstStyle/>
                    <a:p>
                      <a:pPr marL="0" indent="0">
                        <a:buFont typeface="Arial" panose="020B0604020202020204" pitchFamily="34" charset="0"/>
                        <a:buNone/>
                      </a:pPr>
                      <a:r>
                        <a:rPr lang="en-US" dirty="0" smtClean="0"/>
                        <a:t>Understand the core CSS concepts. (3.1)</a:t>
                      </a:r>
                      <a:endParaRPr lang="en-US" dirty="0"/>
                    </a:p>
                  </a:txBody>
                  <a:tcPr/>
                </a:tc>
              </a:tr>
            </a:tbl>
          </a:graphicData>
        </a:graphic>
      </p:graphicFrame>
    </p:spTree>
    <p:extLst>
      <p:ext uri="{BB962C8B-B14F-4D97-AF65-F5344CB8AC3E}">
        <p14:creationId xmlns:p14="http://schemas.microsoft.com/office/powerpoint/2010/main" val="25846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Float vs. Absolute Positioning</a:t>
            </a:r>
            <a:endParaRPr lang="en-US" dirty="0"/>
          </a:p>
        </p:txBody>
      </p:sp>
      <p:sp>
        <p:nvSpPr>
          <p:cNvPr id="3" name="Content Placeholder 2"/>
          <p:cNvSpPr>
            <a:spLocks noGrp="1"/>
          </p:cNvSpPr>
          <p:nvPr>
            <p:ph idx="1"/>
          </p:nvPr>
        </p:nvSpPr>
        <p:spPr>
          <a:xfrm>
            <a:off x="677333" y="1228299"/>
            <a:ext cx="8480315" cy="5308979"/>
          </a:xfrm>
        </p:spPr>
        <p:txBody>
          <a:bodyPr>
            <a:normAutofit/>
          </a:bodyPr>
          <a:lstStyle/>
          <a:p>
            <a:r>
              <a:rPr lang="en-US" sz="3200" dirty="0" smtClean="0"/>
              <a:t>Float </a:t>
            </a:r>
            <a:r>
              <a:rPr lang="en-US" sz="3200" dirty="0"/>
              <a:t>positioning </a:t>
            </a:r>
          </a:p>
          <a:p>
            <a:pPr lvl="1"/>
            <a:r>
              <a:rPr lang="en-US" sz="3000" dirty="0"/>
              <a:t>	</a:t>
            </a:r>
            <a:r>
              <a:rPr lang="en-US" sz="3000" dirty="0" smtClean="0"/>
              <a:t>Is </a:t>
            </a:r>
            <a:r>
              <a:rPr lang="en-US" sz="3000" dirty="0"/>
              <a:t>useful when a layout is in columns, at least in part </a:t>
            </a:r>
          </a:p>
          <a:p>
            <a:pPr lvl="1"/>
            <a:r>
              <a:rPr lang="en-US" sz="3000" dirty="0"/>
              <a:t>	</a:t>
            </a:r>
            <a:r>
              <a:rPr lang="en-US" sz="3000" dirty="0" smtClean="0"/>
              <a:t>To </a:t>
            </a:r>
            <a:r>
              <a:rPr lang="en-US" sz="3000" dirty="0"/>
              <a:t>float an element is to have it move as far as possible either to the right or left </a:t>
            </a:r>
          </a:p>
          <a:p>
            <a:pPr lvl="1"/>
            <a:r>
              <a:rPr lang="en-US" sz="3000" dirty="0"/>
              <a:t>	</a:t>
            </a:r>
            <a:r>
              <a:rPr lang="en-US" sz="3000" dirty="0" smtClean="0"/>
              <a:t>Text </a:t>
            </a:r>
            <a:r>
              <a:rPr lang="en-US" sz="3000" dirty="0"/>
              <a:t>“wraps” around the element </a:t>
            </a:r>
          </a:p>
          <a:p>
            <a:r>
              <a:rPr lang="en-US" sz="3200" dirty="0" smtClean="0"/>
              <a:t>Absolute positioning</a:t>
            </a:r>
          </a:p>
          <a:p>
            <a:pPr lvl="1"/>
            <a:r>
              <a:rPr lang="en-US" sz="3000" dirty="0" smtClean="0"/>
              <a:t>More </a:t>
            </a:r>
            <a:r>
              <a:rPr lang="en-US" sz="3000" dirty="0"/>
              <a:t>exact and uses geometric placement</a:t>
            </a:r>
            <a:endParaRPr lang="it-IT" sz="3000" dirty="0"/>
          </a:p>
        </p:txBody>
      </p:sp>
    </p:spTree>
    <p:extLst>
      <p:ext uri="{BB962C8B-B14F-4D97-AF65-F5344CB8AC3E}">
        <p14:creationId xmlns:p14="http://schemas.microsoft.com/office/powerpoint/2010/main" val="3489414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Float Positioning </a:t>
            </a:r>
            <a:r>
              <a:rPr lang="en-US" dirty="0" smtClean="0"/>
              <a:t>Example</a:t>
            </a:r>
            <a:endParaRPr lang="en-US" dirty="0"/>
          </a:p>
        </p:txBody>
      </p:sp>
      <p:sp>
        <p:nvSpPr>
          <p:cNvPr id="3" name="Content Placeholder 2"/>
          <p:cNvSpPr>
            <a:spLocks noGrp="1"/>
          </p:cNvSpPr>
          <p:nvPr>
            <p:ph idx="1"/>
          </p:nvPr>
        </p:nvSpPr>
        <p:spPr>
          <a:xfrm>
            <a:off x="677333" y="1228299"/>
            <a:ext cx="8480315" cy="5308979"/>
          </a:xfrm>
        </p:spPr>
        <p:txBody>
          <a:bodyPr>
            <a:normAutofit/>
          </a:bodyPr>
          <a:lstStyle/>
          <a:p>
            <a:pPr marL="0" indent="0">
              <a:buNone/>
            </a:pPr>
            <a:endParaRPr lang="en-US" sz="3200" dirty="0"/>
          </a:p>
        </p:txBody>
      </p:sp>
      <p:pic>
        <p:nvPicPr>
          <p:cNvPr id="4" name="Picture 3"/>
          <p:cNvPicPr>
            <a:picLocks noChangeAspect="1"/>
          </p:cNvPicPr>
          <p:nvPr/>
        </p:nvPicPr>
        <p:blipFill>
          <a:blip r:embed="rId2"/>
          <a:stretch>
            <a:fillRect/>
          </a:stretch>
        </p:blipFill>
        <p:spPr>
          <a:xfrm>
            <a:off x="677332" y="1228300"/>
            <a:ext cx="8275599" cy="5301994"/>
          </a:xfrm>
          <a:prstGeom prst="rect">
            <a:avLst/>
          </a:prstGeom>
          <a:ln w="28575">
            <a:solidFill>
              <a:schemeClr val="tx1"/>
            </a:solidFill>
          </a:ln>
        </p:spPr>
      </p:pic>
    </p:spTree>
    <p:extLst>
      <p:ext uri="{BB962C8B-B14F-4D97-AF65-F5344CB8AC3E}">
        <p14:creationId xmlns:p14="http://schemas.microsoft.com/office/powerpoint/2010/main" val="2716766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Absolute Positioning </a:t>
            </a:r>
            <a:r>
              <a:rPr lang="en-US" dirty="0"/>
              <a:t>Example</a:t>
            </a:r>
            <a:endParaRPr lang="en-US" dirty="0"/>
          </a:p>
        </p:txBody>
      </p:sp>
      <p:sp>
        <p:nvSpPr>
          <p:cNvPr id="3" name="Content Placeholder 2"/>
          <p:cNvSpPr>
            <a:spLocks noGrp="1"/>
          </p:cNvSpPr>
          <p:nvPr>
            <p:ph idx="1"/>
          </p:nvPr>
        </p:nvSpPr>
        <p:spPr>
          <a:xfrm>
            <a:off x="677333" y="1228299"/>
            <a:ext cx="8480315" cy="5308979"/>
          </a:xfrm>
        </p:spPr>
        <p:txBody>
          <a:bodyPr>
            <a:normAutofit/>
          </a:bodyPr>
          <a:lstStyle/>
          <a:p>
            <a:pPr marL="0" indent="0">
              <a:buNone/>
            </a:pPr>
            <a:endParaRPr lang="en-US" sz="3200" dirty="0"/>
          </a:p>
        </p:txBody>
      </p:sp>
      <p:pic>
        <p:nvPicPr>
          <p:cNvPr id="4" name="Picture 3"/>
          <p:cNvPicPr>
            <a:picLocks noChangeAspect="1"/>
          </p:cNvPicPr>
          <p:nvPr/>
        </p:nvPicPr>
        <p:blipFill>
          <a:blip r:embed="rId2"/>
          <a:stretch>
            <a:fillRect/>
          </a:stretch>
        </p:blipFill>
        <p:spPr>
          <a:xfrm>
            <a:off x="677332" y="1228300"/>
            <a:ext cx="7252017" cy="5309950"/>
          </a:xfrm>
          <a:prstGeom prst="rect">
            <a:avLst/>
          </a:prstGeom>
        </p:spPr>
      </p:pic>
    </p:spTree>
    <p:extLst>
      <p:ext uri="{BB962C8B-B14F-4D97-AF65-F5344CB8AC3E}">
        <p14:creationId xmlns:p14="http://schemas.microsoft.com/office/powerpoint/2010/main" val="3211557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Bounding Box</a:t>
            </a:r>
            <a:endParaRPr lang="en-US" dirty="0"/>
          </a:p>
        </p:txBody>
      </p:sp>
      <p:sp>
        <p:nvSpPr>
          <p:cNvPr id="3" name="Content Placeholder 2"/>
          <p:cNvSpPr>
            <a:spLocks noGrp="1"/>
          </p:cNvSpPr>
          <p:nvPr>
            <p:ph idx="1"/>
          </p:nvPr>
        </p:nvSpPr>
        <p:spPr>
          <a:xfrm>
            <a:off x="677333" y="1228299"/>
            <a:ext cx="8480315" cy="5308979"/>
          </a:xfrm>
        </p:spPr>
        <p:txBody>
          <a:bodyPr>
            <a:normAutofit/>
          </a:bodyPr>
          <a:lstStyle/>
          <a:p>
            <a:pPr marL="0" indent="0">
              <a:buNone/>
            </a:pPr>
            <a:r>
              <a:rPr lang="en-US" sz="3200" dirty="0"/>
              <a:t>•A bounding box is a rectangular border around content -- text, an image, or a shape -- that enables you to move, rotate, or scale the content of the box. </a:t>
            </a:r>
            <a:endParaRPr lang="en-US" sz="3200" dirty="0" smtClean="0"/>
          </a:p>
          <a:p>
            <a:pPr marL="0" indent="0">
              <a:buNone/>
            </a:pPr>
            <a:r>
              <a:rPr lang="en-US" sz="3200" dirty="0" smtClean="0"/>
              <a:t>•</a:t>
            </a:r>
            <a:r>
              <a:rPr lang="en-US" sz="3200" dirty="0"/>
              <a:t>Bounding box can be visible or invisible.</a:t>
            </a:r>
            <a:endParaRPr lang="it-IT" sz="3200" dirty="0"/>
          </a:p>
          <a:p>
            <a:pPr marL="0" indent="0">
              <a:buNone/>
            </a:pPr>
            <a:endParaRPr lang="en-US" sz="3200" dirty="0" smtClean="0"/>
          </a:p>
        </p:txBody>
      </p:sp>
    </p:spTree>
    <p:extLst>
      <p:ext uri="{BB962C8B-B14F-4D97-AF65-F5344CB8AC3E}">
        <p14:creationId xmlns:p14="http://schemas.microsoft.com/office/powerpoint/2010/main" val="79178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Overflow</a:t>
            </a:r>
            <a:endParaRPr lang="en-US" dirty="0"/>
          </a:p>
        </p:txBody>
      </p:sp>
      <p:sp>
        <p:nvSpPr>
          <p:cNvPr id="3" name="Content Placeholder 2"/>
          <p:cNvSpPr>
            <a:spLocks noGrp="1"/>
          </p:cNvSpPr>
          <p:nvPr>
            <p:ph idx="1"/>
          </p:nvPr>
        </p:nvSpPr>
        <p:spPr>
          <a:xfrm>
            <a:off x="677333" y="1228299"/>
            <a:ext cx="8480315" cy="5308979"/>
          </a:xfrm>
        </p:spPr>
        <p:txBody>
          <a:bodyPr>
            <a:normAutofit/>
          </a:bodyPr>
          <a:lstStyle/>
          <a:p>
            <a:r>
              <a:rPr lang="en-US" sz="3200" dirty="0" smtClean="0"/>
              <a:t>When </a:t>
            </a:r>
            <a:r>
              <a:rPr lang="en-US" sz="3200" dirty="0"/>
              <a:t>an element overflows its bounding box, and its overflow is set to scroll, all the content of the element stays within the box; none of the overflow appears outside the box. This is referred to as scrolling overflow. </a:t>
            </a:r>
          </a:p>
          <a:p>
            <a:r>
              <a:rPr lang="en-US" sz="3200" dirty="0" smtClean="0"/>
              <a:t>Visible </a:t>
            </a:r>
            <a:r>
              <a:rPr lang="en-US" sz="3200" dirty="0"/>
              <a:t>overflow writes over the content that follows it. </a:t>
            </a:r>
          </a:p>
          <a:p>
            <a:r>
              <a:rPr lang="en-US" sz="3200" dirty="0" smtClean="0"/>
              <a:t>Hidden </a:t>
            </a:r>
            <a:r>
              <a:rPr lang="en-US" sz="3200" dirty="0"/>
              <a:t>overflow makes overflow invisible.</a:t>
            </a:r>
            <a:endParaRPr lang="en-US" sz="3200" dirty="0"/>
          </a:p>
        </p:txBody>
      </p:sp>
    </p:spTree>
    <p:extLst>
      <p:ext uri="{BB962C8B-B14F-4D97-AF65-F5344CB8AC3E}">
        <p14:creationId xmlns:p14="http://schemas.microsoft.com/office/powerpoint/2010/main" val="617788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Overflow</a:t>
            </a:r>
            <a:endParaRPr lang="en-US" dirty="0"/>
          </a:p>
        </p:txBody>
      </p:sp>
      <p:sp>
        <p:nvSpPr>
          <p:cNvPr id="3" name="Content Placeholder 2"/>
          <p:cNvSpPr>
            <a:spLocks noGrp="1"/>
          </p:cNvSpPr>
          <p:nvPr>
            <p:ph idx="1"/>
          </p:nvPr>
        </p:nvSpPr>
        <p:spPr>
          <a:xfrm>
            <a:off x="677333" y="1228299"/>
            <a:ext cx="8480315" cy="5308979"/>
          </a:xfrm>
        </p:spPr>
        <p:txBody>
          <a:bodyPr>
            <a:normAutofit/>
          </a:bodyPr>
          <a:lstStyle/>
          <a:p>
            <a:r>
              <a:rPr lang="en-US" sz="3200" dirty="0" smtClean="0"/>
              <a:t>Values</a:t>
            </a:r>
            <a:r>
              <a:rPr lang="en-US" sz="3200" dirty="0"/>
              <a:t>: </a:t>
            </a:r>
          </a:p>
          <a:p>
            <a:pPr lvl="1"/>
            <a:r>
              <a:rPr lang="en-US" sz="3000" dirty="0"/>
              <a:t>	</a:t>
            </a:r>
            <a:r>
              <a:rPr lang="en-US" sz="3000" dirty="0" smtClean="0"/>
              <a:t>Scroll </a:t>
            </a:r>
            <a:endParaRPr lang="en-US" sz="3000" dirty="0"/>
          </a:p>
          <a:p>
            <a:pPr lvl="1"/>
            <a:r>
              <a:rPr lang="en-US" sz="3000" dirty="0"/>
              <a:t>	</a:t>
            </a:r>
            <a:r>
              <a:rPr lang="en-US" sz="3000" dirty="0" smtClean="0"/>
              <a:t>Visible </a:t>
            </a:r>
            <a:endParaRPr lang="en-US" sz="3000" dirty="0"/>
          </a:p>
          <a:p>
            <a:pPr lvl="1"/>
            <a:r>
              <a:rPr lang="en-US" sz="3000" dirty="0"/>
              <a:t>	</a:t>
            </a:r>
            <a:r>
              <a:rPr lang="en-US" sz="3000" dirty="0" smtClean="0"/>
              <a:t>Hidden</a:t>
            </a:r>
            <a:endParaRPr lang="en-US" sz="3000" dirty="0" smtClean="0"/>
          </a:p>
        </p:txBody>
      </p:sp>
    </p:spTree>
    <p:extLst>
      <p:ext uri="{BB962C8B-B14F-4D97-AF65-F5344CB8AC3E}">
        <p14:creationId xmlns:p14="http://schemas.microsoft.com/office/powerpoint/2010/main" val="1587713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Scrolling Overflow Example</a:t>
            </a:r>
            <a:endParaRPr lang="en-US" dirty="0"/>
          </a:p>
        </p:txBody>
      </p:sp>
      <p:sp>
        <p:nvSpPr>
          <p:cNvPr id="3" name="Content Placeholder 2"/>
          <p:cNvSpPr>
            <a:spLocks noGrp="1"/>
          </p:cNvSpPr>
          <p:nvPr>
            <p:ph idx="1"/>
          </p:nvPr>
        </p:nvSpPr>
        <p:spPr>
          <a:xfrm>
            <a:off x="677333" y="1228299"/>
            <a:ext cx="8480315" cy="5308979"/>
          </a:xfrm>
        </p:spPr>
        <p:txBody>
          <a:bodyPr>
            <a:normAutofit/>
          </a:bodyPr>
          <a:lstStyle/>
          <a:p>
            <a:pPr marL="0" indent="0">
              <a:buNone/>
            </a:pPr>
            <a:endParaRPr lang="en-US" sz="3200" dirty="0"/>
          </a:p>
        </p:txBody>
      </p:sp>
      <p:pic>
        <p:nvPicPr>
          <p:cNvPr id="4" name="Picture 3"/>
          <p:cNvPicPr>
            <a:picLocks noChangeAspect="1"/>
          </p:cNvPicPr>
          <p:nvPr/>
        </p:nvPicPr>
        <p:blipFill>
          <a:blip r:embed="rId2"/>
          <a:stretch>
            <a:fillRect/>
          </a:stretch>
        </p:blipFill>
        <p:spPr>
          <a:xfrm>
            <a:off x="677332" y="1221586"/>
            <a:ext cx="8421275" cy="5315692"/>
          </a:xfrm>
          <a:prstGeom prst="rect">
            <a:avLst/>
          </a:prstGeom>
          <a:ln w="28575">
            <a:solidFill>
              <a:schemeClr val="tx1"/>
            </a:solidFill>
          </a:ln>
        </p:spPr>
      </p:pic>
    </p:spTree>
    <p:extLst>
      <p:ext uri="{BB962C8B-B14F-4D97-AF65-F5344CB8AC3E}">
        <p14:creationId xmlns:p14="http://schemas.microsoft.com/office/powerpoint/2010/main" val="2067540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Visible Overflow Example</a:t>
            </a:r>
            <a:endParaRPr lang="en-US" dirty="0"/>
          </a:p>
        </p:txBody>
      </p:sp>
      <p:sp>
        <p:nvSpPr>
          <p:cNvPr id="3" name="Content Placeholder 2"/>
          <p:cNvSpPr>
            <a:spLocks noGrp="1"/>
          </p:cNvSpPr>
          <p:nvPr>
            <p:ph idx="1"/>
          </p:nvPr>
        </p:nvSpPr>
        <p:spPr>
          <a:xfrm>
            <a:off x="677333" y="1228299"/>
            <a:ext cx="8480315" cy="5308979"/>
          </a:xfrm>
        </p:spPr>
        <p:txBody>
          <a:bodyPr>
            <a:normAutofit/>
          </a:bodyPr>
          <a:lstStyle/>
          <a:p>
            <a:pPr marL="0" indent="0">
              <a:buNone/>
            </a:pPr>
            <a:endParaRPr lang="en-US" sz="2000" dirty="0">
              <a:latin typeface="OCR A Std" panose="020F0609000104060307" pitchFamily="49" charset="0"/>
            </a:endParaRPr>
          </a:p>
        </p:txBody>
      </p:sp>
      <p:pic>
        <p:nvPicPr>
          <p:cNvPr id="4" name="Picture 3"/>
          <p:cNvPicPr>
            <a:picLocks noChangeAspect="1"/>
          </p:cNvPicPr>
          <p:nvPr/>
        </p:nvPicPr>
        <p:blipFill>
          <a:blip r:embed="rId2"/>
          <a:stretch>
            <a:fillRect/>
          </a:stretch>
        </p:blipFill>
        <p:spPr>
          <a:xfrm>
            <a:off x="677332" y="1228299"/>
            <a:ext cx="7124132" cy="5322997"/>
          </a:xfrm>
          <a:prstGeom prst="rect">
            <a:avLst/>
          </a:prstGeom>
          <a:ln w="28575">
            <a:solidFill>
              <a:schemeClr val="tx1"/>
            </a:solidFill>
          </a:ln>
        </p:spPr>
      </p:pic>
    </p:spTree>
    <p:extLst>
      <p:ext uri="{BB962C8B-B14F-4D97-AF65-F5344CB8AC3E}">
        <p14:creationId xmlns:p14="http://schemas.microsoft.com/office/powerpoint/2010/main" val="1956099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Overflow Example</a:t>
            </a:r>
            <a:endParaRPr lang="en-US" dirty="0"/>
          </a:p>
        </p:txBody>
      </p:sp>
      <p:sp>
        <p:nvSpPr>
          <p:cNvPr id="3" name="Content Placeholder 2"/>
          <p:cNvSpPr>
            <a:spLocks noGrp="1"/>
          </p:cNvSpPr>
          <p:nvPr>
            <p:ph idx="1"/>
          </p:nvPr>
        </p:nvSpPr>
        <p:spPr>
          <a:xfrm>
            <a:off x="677333" y="1228299"/>
            <a:ext cx="8480315" cy="5308979"/>
          </a:xfrm>
        </p:spPr>
        <p:txBody>
          <a:bodyPr>
            <a:normAutofit/>
          </a:bodyPr>
          <a:lstStyle/>
          <a:p>
            <a:pPr marL="0" indent="0">
              <a:buNone/>
            </a:pPr>
            <a:endParaRPr lang="en-US" sz="3200" dirty="0"/>
          </a:p>
        </p:txBody>
      </p:sp>
      <p:pic>
        <p:nvPicPr>
          <p:cNvPr id="4" name="Picture 3"/>
          <p:cNvPicPr>
            <a:picLocks noChangeAspect="1"/>
          </p:cNvPicPr>
          <p:nvPr/>
        </p:nvPicPr>
        <p:blipFill>
          <a:blip r:embed="rId2"/>
          <a:stretch>
            <a:fillRect/>
          </a:stretch>
        </p:blipFill>
        <p:spPr>
          <a:xfrm>
            <a:off x="677333" y="1228300"/>
            <a:ext cx="8022455" cy="5308978"/>
          </a:xfrm>
          <a:prstGeom prst="rect">
            <a:avLst/>
          </a:prstGeom>
          <a:ln w="28575">
            <a:solidFill>
              <a:schemeClr val="tx1"/>
            </a:solidFill>
          </a:ln>
        </p:spPr>
      </p:pic>
    </p:spTree>
    <p:extLst>
      <p:ext uri="{BB962C8B-B14F-4D97-AF65-F5344CB8AC3E}">
        <p14:creationId xmlns:p14="http://schemas.microsoft.com/office/powerpoint/2010/main" val="3915641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a:xfrm>
            <a:off x="677333" y="1228299"/>
            <a:ext cx="8480315" cy="5308979"/>
          </a:xfrm>
        </p:spPr>
        <p:txBody>
          <a:bodyPr>
            <a:normAutofit lnSpcReduction="10000"/>
          </a:bodyPr>
          <a:lstStyle/>
          <a:p>
            <a:r>
              <a:rPr lang="en-US" sz="3200" dirty="0" smtClean="0"/>
              <a:t>Presentation </a:t>
            </a:r>
            <a:r>
              <a:rPr lang="en-US" sz="3200" dirty="0"/>
              <a:t>versus content </a:t>
            </a:r>
          </a:p>
          <a:p>
            <a:r>
              <a:rPr lang="en-US" sz="3200" dirty="0" smtClean="0"/>
              <a:t>CSS </a:t>
            </a:r>
            <a:r>
              <a:rPr lang="en-US" sz="3200" dirty="0"/>
              <a:t>basics </a:t>
            </a:r>
          </a:p>
          <a:p>
            <a:pPr lvl="1"/>
            <a:r>
              <a:rPr lang="en-US" sz="3000" dirty="0"/>
              <a:t>	– The link between HTML and CSS </a:t>
            </a:r>
          </a:p>
          <a:p>
            <a:pPr lvl="1"/>
            <a:r>
              <a:rPr lang="en-US" sz="3000" dirty="0"/>
              <a:t>	– CSS selector and declaration </a:t>
            </a:r>
          </a:p>
          <a:p>
            <a:pPr lvl="1"/>
            <a:r>
              <a:rPr lang="en-US" sz="3000" dirty="0"/>
              <a:t>	– Fonts and font families </a:t>
            </a:r>
          </a:p>
          <a:p>
            <a:pPr lvl="1"/>
            <a:r>
              <a:rPr lang="en-US" sz="3000" dirty="0"/>
              <a:t>	– Web-safe fonts and @font-face rule </a:t>
            </a:r>
          </a:p>
          <a:p>
            <a:r>
              <a:rPr lang="en-US" sz="3200" dirty="0" smtClean="0"/>
              <a:t>Inline </a:t>
            </a:r>
            <a:r>
              <a:rPr lang="en-US" sz="3200" dirty="0"/>
              <a:t>flow and block flow </a:t>
            </a:r>
          </a:p>
          <a:p>
            <a:r>
              <a:rPr lang="en-US" sz="3200" dirty="0" smtClean="0"/>
              <a:t>Float </a:t>
            </a:r>
            <a:r>
              <a:rPr lang="en-US" sz="3200" dirty="0"/>
              <a:t>and absolute positioning </a:t>
            </a:r>
          </a:p>
          <a:p>
            <a:r>
              <a:rPr lang="en-US" sz="3200" dirty="0" smtClean="0"/>
              <a:t>Overflow</a:t>
            </a:r>
            <a:endParaRPr lang="en-US" sz="3200" dirty="0" smtClean="0"/>
          </a:p>
        </p:txBody>
      </p:sp>
    </p:spTree>
    <p:extLst>
      <p:ext uri="{BB962C8B-B14F-4D97-AF65-F5344CB8AC3E}">
        <p14:creationId xmlns:p14="http://schemas.microsoft.com/office/powerpoint/2010/main" val="2366670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 vs. Content</a:t>
            </a:r>
            <a:endParaRPr lang="en-US" dirty="0"/>
          </a:p>
        </p:txBody>
      </p:sp>
      <p:sp>
        <p:nvSpPr>
          <p:cNvPr id="3" name="Content Placeholder 2"/>
          <p:cNvSpPr>
            <a:spLocks noGrp="1"/>
          </p:cNvSpPr>
          <p:nvPr>
            <p:ph idx="1"/>
          </p:nvPr>
        </p:nvSpPr>
        <p:spPr>
          <a:xfrm>
            <a:off x="677333" y="1228299"/>
            <a:ext cx="8480315" cy="5308979"/>
          </a:xfrm>
        </p:spPr>
        <p:txBody>
          <a:bodyPr>
            <a:normAutofit/>
          </a:bodyPr>
          <a:lstStyle/>
          <a:p>
            <a:r>
              <a:rPr lang="en-US" sz="3200" dirty="0" smtClean="0"/>
              <a:t>Content </a:t>
            </a:r>
            <a:r>
              <a:rPr lang="en-US" sz="3200" dirty="0"/>
              <a:t>is the words and images in an HTML document. </a:t>
            </a:r>
          </a:p>
          <a:p>
            <a:r>
              <a:rPr lang="en-US" sz="3200" dirty="0" smtClean="0"/>
              <a:t>Presentation </a:t>
            </a:r>
            <a:r>
              <a:rPr lang="en-US" sz="3200" dirty="0"/>
              <a:t>is related to styles and how words and images "look" in an HTML document. </a:t>
            </a:r>
          </a:p>
          <a:p>
            <a:r>
              <a:rPr lang="en-US" sz="3200" dirty="0" smtClean="0"/>
              <a:t>Content </a:t>
            </a:r>
            <a:r>
              <a:rPr lang="en-US" sz="3200" dirty="0"/>
              <a:t>is managed as HTML and style as CSS. </a:t>
            </a:r>
          </a:p>
          <a:p>
            <a:r>
              <a:rPr lang="en-US" sz="3200" dirty="0" smtClean="0"/>
              <a:t>The </a:t>
            </a:r>
            <a:r>
              <a:rPr lang="en-US" sz="3200" dirty="0"/>
              <a:t>separation of HTML and CSS generally means keeping CSS styles in a file separate from the HTML file.</a:t>
            </a:r>
            <a:endParaRPr lang="en-US" sz="3200" dirty="0"/>
          </a:p>
        </p:txBody>
      </p:sp>
    </p:spTree>
    <p:extLst>
      <p:ext uri="{BB962C8B-B14F-4D97-AF65-F5344CB8AC3E}">
        <p14:creationId xmlns:p14="http://schemas.microsoft.com/office/powerpoint/2010/main" val="3648798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5308979"/>
          </a:xfrm>
        </p:spPr>
        <p:txBody>
          <a:bodyPr anchor="ctr">
            <a:normAutofit/>
          </a:bodyPr>
          <a:lstStyle/>
          <a:p>
            <a:pPr marL="0" indent="0">
              <a:buNone/>
            </a:pPr>
            <a:r>
              <a:rPr lang="en-US" sz="3600" dirty="0"/>
              <a:t>HTML has responsibility for content, and CSS for </a:t>
            </a:r>
            <a:r>
              <a:rPr lang="en-US" sz="3600" dirty="0" smtClean="0"/>
              <a:t>_____</a:t>
            </a:r>
            <a:r>
              <a:rPr lang="en-US" sz="3600" dirty="0"/>
              <a:t>__</a:t>
            </a:r>
            <a:r>
              <a:rPr lang="en-US" sz="3600" dirty="0" smtClean="0"/>
              <a:t>__.</a:t>
            </a:r>
            <a:endParaRPr lang="en-US" sz="3600" dirty="0"/>
          </a:p>
        </p:txBody>
      </p:sp>
      <p:sp>
        <p:nvSpPr>
          <p:cNvPr id="4" name="TextBox 3"/>
          <p:cNvSpPr txBox="1"/>
          <p:nvPr/>
        </p:nvSpPr>
        <p:spPr>
          <a:xfrm>
            <a:off x="2634201" y="3777115"/>
            <a:ext cx="1269059" cy="646331"/>
          </a:xfrm>
          <a:prstGeom prst="rect">
            <a:avLst/>
          </a:prstGeom>
          <a:noFill/>
        </p:spPr>
        <p:txBody>
          <a:bodyPr wrap="square" rtlCol="0">
            <a:spAutoFit/>
          </a:bodyPr>
          <a:lstStyle/>
          <a:p>
            <a:r>
              <a:rPr lang="en-US" sz="3600" dirty="0" smtClean="0"/>
              <a:t>style</a:t>
            </a:r>
            <a:endParaRPr lang="en-US" dirty="0"/>
          </a:p>
        </p:txBody>
      </p:sp>
      <p:sp>
        <p:nvSpPr>
          <p:cNvPr id="5" name="Rectangle 4"/>
          <p:cNvSpPr/>
          <p:nvPr/>
        </p:nvSpPr>
        <p:spPr>
          <a:xfrm>
            <a:off x="2354319" y="3916036"/>
            <a:ext cx="1774230" cy="423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360519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5308979"/>
          </a:xfrm>
        </p:spPr>
        <p:txBody>
          <a:bodyPr anchor="ctr">
            <a:normAutofit/>
          </a:bodyPr>
          <a:lstStyle/>
          <a:p>
            <a:pPr marL="0" indent="0">
              <a:buNone/>
            </a:pPr>
            <a:r>
              <a:rPr lang="en-US" sz="3600" dirty="0"/>
              <a:t>An HTML source file refers to an external CSS source file with the </a:t>
            </a:r>
            <a:r>
              <a:rPr lang="en-US" sz="3600" dirty="0" smtClean="0"/>
              <a:t>___</a:t>
            </a:r>
            <a:r>
              <a:rPr lang="en-US" sz="3600" dirty="0"/>
              <a:t>__</a:t>
            </a:r>
            <a:r>
              <a:rPr lang="en-US" sz="3600" dirty="0" smtClean="0"/>
              <a:t>___ </a:t>
            </a:r>
            <a:r>
              <a:rPr lang="en-US" sz="3600" dirty="0"/>
              <a:t>element.</a:t>
            </a:r>
            <a:endParaRPr lang="en-US" sz="3600" dirty="0"/>
          </a:p>
        </p:txBody>
      </p:sp>
      <p:sp>
        <p:nvSpPr>
          <p:cNvPr id="4" name="TextBox 3"/>
          <p:cNvSpPr txBox="1"/>
          <p:nvPr/>
        </p:nvSpPr>
        <p:spPr>
          <a:xfrm>
            <a:off x="5850459" y="3882788"/>
            <a:ext cx="1000717" cy="646331"/>
          </a:xfrm>
          <a:prstGeom prst="rect">
            <a:avLst/>
          </a:prstGeom>
          <a:noFill/>
        </p:spPr>
        <p:txBody>
          <a:bodyPr wrap="square" rtlCol="0">
            <a:spAutoFit/>
          </a:bodyPr>
          <a:lstStyle/>
          <a:p>
            <a:r>
              <a:rPr lang="en-US" sz="3600" dirty="0" smtClean="0"/>
              <a:t>link</a:t>
            </a:r>
            <a:endParaRPr lang="en-US" dirty="0"/>
          </a:p>
        </p:txBody>
      </p:sp>
      <p:sp>
        <p:nvSpPr>
          <p:cNvPr id="5" name="Rectangle 4"/>
          <p:cNvSpPr/>
          <p:nvPr/>
        </p:nvSpPr>
        <p:spPr>
          <a:xfrm>
            <a:off x="5433840" y="3882788"/>
            <a:ext cx="1697474" cy="493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8841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694199"/>
          </a:xfrm>
        </p:spPr>
        <p:txBody>
          <a:bodyPr anchor="ctr">
            <a:normAutofit/>
          </a:bodyPr>
          <a:lstStyle/>
          <a:p>
            <a:pPr marL="0" indent="0">
              <a:buNone/>
            </a:pPr>
            <a:r>
              <a:rPr lang="en-US" sz="3600" dirty="0"/>
              <a:t>A CSS source file consists of zero or more individual </a:t>
            </a:r>
            <a:r>
              <a:rPr lang="en-US" sz="3600" dirty="0" smtClean="0"/>
              <a:t>_____</a:t>
            </a:r>
            <a:r>
              <a:rPr lang="en-US" sz="3600" dirty="0"/>
              <a:t>__</a:t>
            </a:r>
            <a:r>
              <a:rPr lang="en-US" sz="3600" dirty="0" smtClean="0"/>
              <a:t>__.</a:t>
            </a:r>
            <a:endParaRPr lang="en-US" sz="3600" dirty="0"/>
          </a:p>
        </p:txBody>
      </p:sp>
      <p:sp>
        <p:nvSpPr>
          <p:cNvPr id="4" name="TextBox 3"/>
          <p:cNvSpPr txBox="1"/>
          <p:nvPr/>
        </p:nvSpPr>
        <p:spPr>
          <a:xfrm>
            <a:off x="3112797" y="3603283"/>
            <a:ext cx="1350021" cy="646331"/>
          </a:xfrm>
          <a:prstGeom prst="rect">
            <a:avLst/>
          </a:prstGeom>
          <a:noFill/>
        </p:spPr>
        <p:txBody>
          <a:bodyPr wrap="square" rtlCol="0">
            <a:spAutoFit/>
          </a:bodyPr>
          <a:lstStyle/>
          <a:p>
            <a:r>
              <a:rPr lang="en-US" sz="3600" dirty="0" smtClean="0"/>
              <a:t>rules</a:t>
            </a:r>
            <a:endParaRPr lang="en-US" dirty="0"/>
          </a:p>
        </p:txBody>
      </p:sp>
      <p:sp>
        <p:nvSpPr>
          <p:cNvPr id="5" name="Rectangle 4"/>
          <p:cNvSpPr/>
          <p:nvPr/>
        </p:nvSpPr>
        <p:spPr>
          <a:xfrm>
            <a:off x="2756469" y="3657875"/>
            <a:ext cx="1946133" cy="423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476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ctr">
            <a:normAutofit/>
          </a:bodyPr>
          <a:lstStyle/>
          <a:p>
            <a:pPr marL="0" indent="0">
              <a:buNone/>
            </a:pPr>
            <a:r>
              <a:rPr lang="en-US" sz="3600" dirty="0"/>
              <a:t>An individual CSS rule has two parts: a </a:t>
            </a:r>
            <a:r>
              <a:rPr lang="en-US" sz="3600" dirty="0" smtClean="0"/>
              <a:t>_____</a:t>
            </a:r>
            <a:r>
              <a:rPr lang="en-US" sz="3600" dirty="0"/>
              <a:t>__</a:t>
            </a:r>
            <a:r>
              <a:rPr lang="en-US" sz="3600" dirty="0" smtClean="0"/>
              <a:t>___ </a:t>
            </a:r>
            <a:r>
              <a:rPr lang="en-US" sz="3600" dirty="0"/>
              <a:t>and one or more declarations. </a:t>
            </a:r>
            <a:endParaRPr lang="en-US" sz="3600" dirty="0"/>
          </a:p>
        </p:txBody>
      </p:sp>
      <p:sp>
        <p:nvSpPr>
          <p:cNvPr id="4" name="TextBox 3"/>
          <p:cNvSpPr txBox="1"/>
          <p:nvPr/>
        </p:nvSpPr>
        <p:spPr>
          <a:xfrm>
            <a:off x="1094631" y="3411940"/>
            <a:ext cx="1853286" cy="646331"/>
          </a:xfrm>
          <a:prstGeom prst="rect">
            <a:avLst/>
          </a:prstGeom>
          <a:noFill/>
        </p:spPr>
        <p:txBody>
          <a:bodyPr wrap="square" rtlCol="0">
            <a:spAutoFit/>
          </a:bodyPr>
          <a:lstStyle/>
          <a:p>
            <a:r>
              <a:rPr lang="en-US" sz="3600" dirty="0" smtClean="0"/>
              <a:t>selector</a:t>
            </a:r>
            <a:endParaRPr lang="en-US" dirty="0"/>
          </a:p>
        </p:txBody>
      </p:sp>
      <p:sp>
        <p:nvSpPr>
          <p:cNvPr id="5" name="Rectangle 4"/>
          <p:cNvSpPr/>
          <p:nvPr/>
        </p:nvSpPr>
        <p:spPr>
          <a:xfrm>
            <a:off x="862456" y="3411939"/>
            <a:ext cx="2153860" cy="489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6345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ctr">
            <a:normAutofit/>
          </a:bodyPr>
          <a:lstStyle/>
          <a:p>
            <a:pPr marL="0" indent="0">
              <a:buNone/>
            </a:pPr>
            <a:r>
              <a:rPr lang="en-US" sz="3600" dirty="0"/>
              <a:t>An individual declaration within a CSS rule consists of a </a:t>
            </a:r>
            <a:r>
              <a:rPr lang="en-US" sz="3600" dirty="0" smtClean="0"/>
              <a:t>_______</a:t>
            </a:r>
            <a:r>
              <a:rPr lang="en-US" sz="3600" dirty="0"/>
              <a:t>_</a:t>
            </a:r>
            <a:r>
              <a:rPr lang="en-US" sz="3600" dirty="0" smtClean="0"/>
              <a:t>_, </a:t>
            </a:r>
            <a:r>
              <a:rPr lang="en-US" sz="3600" dirty="0"/>
              <a:t>followed by a colon, then a value, and a semi-colon terminator. </a:t>
            </a:r>
            <a:endParaRPr lang="en-US" sz="3600" dirty="0"/>
          </a:p>
        </p:txBody>
      </p:sp>
      <p:sp>
        <p:nvSpPr>
          <p:cNvPr id="4" name="TextBox 3"/>
          <p:cNvSpPr txBox="1"/>
          <p:nvPr/>
        </p:nvSpPr>
        <p:spPr>
          <a:xfrm>
            <a:off x="3380310" y="2795661"/>
            <a:ext cx="2174329" cy="646331"/>
          </a:xfrm>
          <a:prstGeom prst="rect">
            <a:avLst/>
          </a:prstGeom>
          <a:noFill/>
        </p:spPr>
        <p:txBody>
          <a:bodyPr wrap="square" rtlCol="0">
            <a:spAutoFit/>
          </a:bodyPr>
          <a:lstStyle/>
          <a:p>
            <a:r>
              <a:rPr lang="en-US" sz="3600" dirty="0" smtClean="0"/>
              <a:t>property</a:t>
            </a:r>
            <a:endParaRPr lang="en-US" dirty="0"/>
          </a:p>
        </p:txBody>
      </p:sp>
      <p:sp>
        <p:nvSpPr>
          <p:cNvPr id="5" name="Rectangle 4"/>
          <p:cNvSpPr/>
          <p:nvPr/>
        </p:nvSpPr>
        <p:spPr>
          <a:xfrm>
            <a:off x="3353013" y="2879676"/>
            <a:ext cx="1842871" cy="4708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0454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ctr">
            <a:normAutofit/>
          </a:bodyPr>
          <a:lstStyle/>
          <a:p>
            <a:pPr marL="0" indent="0">
              <a:buNone/>
            </a:pPr>
            <a:r>
              <a:rPr lang="en-US" sz="3600" dirty="0"/>
              <a:t>The most common CSS selectors are: element or type, id, and </a:t>
            </a:r>
            <a:r>
              <a:rPr lang="en-US" sz="3600" dirty="0" smtClean="0"/>
              <a:t>___</a:t>
            </a:r>
            <a:r>
              <a:rPr lang="en-US" sz="3600" dirty="0"/>
              <a:t>__</a:t>
            </a:r>
            <a:r>
              <a:rPr lang="en-US" sz="3600" dirty="0" smtClean="0"/>
              <a:t>___. </a:t>
            </a:r>
            <a:endParaRPr lang="en-US" sz="3600" dirty="0"/>
          </a:p>
        </p:txBody>
      </p:sp>
      <p:sp>
        <p:nvSpPr>
          <p:cNvPr id="4" name="TextBox 3"/>
          <p:cNvSpPr txBox="1"/>
          <p:nvPr/>
        </p:nvSpPr>
        <p:spPr>
          <a:xfrm>
            <a:off x="5700133" y="3411940"/>
            <a:ext cx="1478589" cy="646331"/>
          </a:xfrm>
          <a:prstGeom prst="rect">
            <a:avLst/>
          </a:prstGeom>
          <a:noFill/>
        </p:spPr>
        <p:txBody>
          <a:bodyPr wrap="square" rtlCol="0">
            <a:spAutoFit/>
          </a:bodyPr>
          <a:lstStyle/>
          <a:p>
            <a:r>
              <a:rPr lang="en-US" sz="3600" dirty="0" smtClean="0"/>
              <a:t>class</a:t>
            </a:r>
            <a:endParaRPr lang="en-US" dirty="0"/>
          </a:p>
        </p:txBody>
      </p:sp>
      <p:sp>
        <p:nvSpPr>
          <p:cNvPr id="5" name="Rectangle 4"/>
          <p:cNvSpPr/>
          <p:nvPr/>
        </p:nvSpPr>
        <p:spPr>
          <a:xfrm>
            <a:off x="5583779" y="3439236"/>
            <a:ext cx="1433883" cy="4653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185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ctr">
            <a:normAutofit/>
          </a:bodyPr>
          <a:lstStyle/>
          <a:p>
            <a:pPr marL="0" indent="0">
              <a:buNone/>
            </a:pPr>
            <a:r>
              <a:rPr lang="en-US" sz="3600" dirty="0"/>
              <a:t>The two visible HTML content flows are </a:t>
            </a:r>
            <a:r>
              <a:rPr lang="en-US" sz="3600" dirty="0" smtClean="0"/>
              <a:t>_____</a:t>
            </a:r>
            <a:r>
              <a:rPr lang="en-US" sz="3600" dirty="0"/>
              <a:t>__</a:t>
            </a:r>
            <a:r>
              <a:rPr lang="en-US" sz="3600" dirty="0" smtClean="0"/>
              <a:t>_ </a:t>
            </a:r>
            <a:r>
              <a:rPr lang="en-US" sz="3600" dirty="0"/>
              <a:t>and ________ </a:t>
            </a:r>
            <a:r>
              <a:rPr lang="en-US" sz="3600" dirty="0" smtClean="0"/>
              <a:t>. </a:t>
            </a:r>
            <a:endParaRPr lang="en-US" sz="3600" dirty="0"/>
          </a:p>
        </p:txBody>
      </p:sp>
      <p:sp>
        <p:nvSpPr>
          <p:cNvPr id="4" name="TextBox 3"/>
          <p:cNvSpPr txBox="1"/>
          <p:nvPr/>
        </p:nvSpPr>
        <p:spPr>
          <a:xfrm>
            <a:off x="1004878" y="3360779"/>
            <a:ext cx="1438071" cy="646331"/>
          </a:xfrm>
          <a:prstGeom prst="rect">
            <a:avLst/>
          </a:prstGeom>
          <a:noFill/>
        </p:spPr>
        <p:txBody>
          <a:bodyPr wrap="square" rtlCol="0">
            <a:spAutoFit/>
          </a:bodyPr>
          <a:lstStyle/>
          <a:p>
            <a:r>
              <a:rPr lang="en-US" sz="3600" dirty="0" smtClean="0"/>
              <a:t>inline</a:t>
            </a:r>
            <a:endParaRPr lang="en-US" dirty="0"/>
          </a:p>
        </p:txBody>
      </p:sp>
      <p:sp>
        <p:nvSpPr>
          <p:cNvPr id="5" name="Rectangle 4"/>
          <p:cNvSpPr/>
          <p:nvPr/>
        </p:nvSpPr>
        <p:spPr>
          <a:xfrm>
            <a:off x="888524" y="3360778"/>
            <a:ext cx="1409921" cy="501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804944" y="3360780"/>
            <a:ext cx="1353910" cy="646331"/>
          </a:xfrm>
          <a:prstGeom prst="rect">
            <a:avLst/>
          </a:prstGeom>
          <a:noFill/>
        </p:spPr>
        <p:txBody>
          <a:bodyPr wrap="square" rtlCol="0">
            <a:spAutoFit/>
          </a:bodyPr>
          <a:lstStyle/>
          <a:p>
            <a:r>
              <a:rPr lang="en-US" sz="3600" dirty="0" smtClean="0"/>
              <a:t>block</a:t>
            </a:r>
            <a:endParaRPr lang="en-US" dirty="0"/>
          </a:p>
        </p:txBody>
      </p:sp>
      <p:sp>
        <p:nvSpPr>
          <p:cNvPr id="7" name="Rectangle 6"/>
          <p:cNvSpPr/>
          <p:nvPr/>
        </p:nvSpPr>
        <p:spPr>
          <a:xfrm>
            <a:off x="3737385" y="3460692"/>
            <a:ext cx="1409921" cy="4284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3322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1" fill="hold" grpId="0" nodeType="clickEffect">
                                  <p:stCondLst>
                                    <p:cond delay="0"/>
                                  </p:stCondLst>
                                  <p:childTnLst>
                                    <p:animEffect transition="out" filter="wipe(up)">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ctr">
            <a:normAutofit/>
          </a:bodyPr>
          <a:lstStyle/>
          <a:p>
            <a:pPr marL="0" indent="0">
              <a:buNone/>
            </a:pPr>
            <a:r>
              <a:rPr lang="en-US" sz="3600" dirty="0"/>
              <a:t>To make HTML elements appear in columns, it is common to apply </a:t>
            </a:r>
            <a:r>
              <a:rPr lang="en-US" sz="3600" dirty="0" smtClean="0"/>
              <a:t>___</a:t>
            </a:r>
            <a:r>
              <a:rPr lang="en-US" sz="3600" dirty="0"/>
              <a:t>__</a:t>
            </a:r>
            <a:r>
              <a:rPr lang="en-US" sz="3600" dirty="0" smtClean="0"/>
              <a:t>___ </a:t>
            </a:r>
            <a:r>
              <a:rPr lang="en-US" sz="3600" dirty="0"/>
              <a:t>positioning. </a:t>
            </a:r>
            <a:endParaRPr lang="en-US" sz="3600" dirty="0"/>
          </a:p>
        </p:txBody>
      </p:sp>
      <p:sp>
        <p:nvSpPr>
          <p:cNvPr id="4" name="TextBox 3"/>
          <p:cNvSpPr txBox="1"/>
          <p:nvPr/>
        </p:nvSpPr>
        <p:spPr>
          <a:xfrm>
            <a:off x="7106786" y="3116659"/>
            <a:ext cx="1259292" cy="646331"/>
          </a:xfrm>
          <a:prstGeom prst="rect">
            <a:avLst/>
          </a:prstGeom>
          <a:noFill/>
        </p:spPr>
        <p:txBody>
          <a:bodyPr wrap="square" rtlCol="0">
            <a:spAutoFit/>
          </a:bodyPr>
          <a:lstStyle/>
          <a:p>
            <a:r>
              <a:rPr lang="en-US" sz="3600" dirty="0" smtClean="0"/>
              <a:t>float</a:t>
            </a:r>
            <a:endParaRPr lang="en-US" dirty="0"/>
          </a:p>
        </p:txBody>
      </p:sp>
      <p:sp>
        <p:nvSpPr>
          <p:cNvPr id="5" name="Rectangle 4"/>
          <p:cNvSpPr/>
          <p:nvPr/>
        </p:nvSpPr>
        <p:spPr>
          <a:xfrm>
            <a:off x="6894899" y="3167719"/>
            <a:ext cx="1675894" cy="4611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2604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ctr">
            <a:normAutofit/>
          </a:bodyPr>
          <a:lstStyle/>
          <a:p>
            <a:pPr marL="0" indent="0">
              <a:buNone/>
            </a:pPr>
            <a:r>
              <a:rPr lang="en-US" sz="3600" dirty="0"/>
              <a:t>Suppose an element is subject to overflow: it might grow beyond the size allocated for it on the screen. To give it scrollbars which make it possible for an end user to see the entire element, declare the overflow property to have the </a:t>
            </a:r>
            <a:r>
              <a:rPr lang="en-US" sz="3600" dirty="0" smtClean="0"/>
              <a:t>___</a:t>
            </a:r>
            <a:r>
              <a:rPr lang="en-US" sz="3600" dirty="0"/>
              <a:t>__</a:t>
            </a:r>
            <a:r>
              <a:rPr lang="en-US" sz="3600" dirty="0" smtClean="0"/>
              <a:t>___ </a:t>
            </a:r>
            <a:r>
              <a:rPr lang="en-US" sz="3600" dirty="0"/>
              <a:t>value.</a:t>
            </a:r>
            <a:endParaRPr lang="en-US" sz="3600" dirty="0"/>
          </a:p>
        </p:txBody>
      </p:sp>
      <p:sp>
        <p:nvSpPr>
          <p:cNvPr id="4" name="TextBox 3"/>
          <p:cNvSpPr txBox="1"/>
          <p:nvPr/>
        </p:nvSpPr>
        <p:spPr>
          <a:xfrm>
            <a:off x="5139949" y="4445157"/>
            <a:ext cx="1356386" cy="646331"/>
          </a:xfrm>
          <a:prstGeom prst="rect">
            <a:avLst/>
          </a:prstGeom>
          <a:noFill/>
        </p:spPr>
        <p:txBody>
          <a:bodyPr wrap="square" rtlCol="0">
            <a:spAutoFit/>
          </a:bodyPr>
          <a:lstStyle/>
          <a:p>
            <a:r>
              <a:rPr lang="en-US" sz="3600" dirty="0" smtClean="0"/>
              <a:t>scroll</a:t>
            </a:r>
            <a:endParaRPr lang="en-US" dirty="0"/>
          </a:p>
        </p:txBody>
      </p:sp>
      <p:sp>
        <p:nvSpPr>
          <p:cNvPr id="5" name="Rectangle 4"/>
          <p:cNvSpPr/>
          <p:nvPr/>
        </p:nvSpPr>
        <p:spPr>
          <a:xfrm>
            <a:off x="5023595" y="4537749"/>
            <a:ext cx="1293080" cy="4611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2436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ctr">
            <a:normAutofit/>
          </a:bodyPr>
          <a:lstStyle/>
          <a:p>
            <a:pPr marL="0" indent="0">
              <a:buNone/>
            </a:pPr>
            <a:r>
              <a:rPr lang="en-US" sz="3600" dirty="0"/>
              <a:t>The most common values for the float property are </a:t>
            </a:r>
            <a:r>
              <a:rPr lang="en-US" sz="3600" dirty="0" smtClean="0"/>
              <a:t>____</a:t>
            </a:r>
            <a:r>
              <a:rPr lang="en-US" sz="3600" dirty="0"/>
              <a:t>_</a:t>
            </a:r>
            <a:r>
              <a:rPr lang="en-US" sz="3600" dirty="0" smtClean="0"/>
              <a:t>_ </a:t>
            </a:r>
            <a:r>
              <a:rPr lang="en-US" sz="3600" dirty="0"/>
              <a:t>and ______</a:t>
            </a:r>
            <a:r>
              <a:rPr lang="en-US" sz="3600" dirty="0" smtClean="0"/>
              <a:t>.</a:t>
            </a:r>
            <a:endParaRPr lang="en-US" sz="3600" dirty="0"/>
          </a:p>
        </p:txBody>
      </p:sp>
      <p:sp>
        <p:nvSpPr>
          <p:cNvPr id="4" name="TextBox 3"/>
          <p:cNvSpPr txBox="1"/>
          <p:nvPr/>
        </p:nvSpPr>
        <p:spPr>
          <a:xfrm>
            <a:off x="3501548" y="3370996"/>
            <a:ext cx="1234226" cy="646331"/>
          </a:xfrm>
          <a:prstGeom prst="rect">
            <a:avLst/>
          </a:prstGeom>
          <a:noFill/>
        </p:spPr>
        <p:txBody>
          <a:bodyPr wrap="square" rtlCol="0">
            <a:spAutoFit/>
          </a:bodyPr>
          <a:lstStyle/>
          <a:p>
            <a:r>
              <a:rPr lang="en-US" sz="3600" dirty="0" smtClean="0"/>
              <a:t>left</a:t>
            </a:r>
            <a:endParaRPr lang="en-US" dirty="0"/>
          </a:p>
        </p:txBody>
      </p:sp>
      <p:sp>
        <p:nvSpPr>
          <p:cNvPr id="7" name="Rectangle 6"/>
          <p:cNvSpPr/>
          <p:nvPr/>
        </p:nvSpPr>
        <p:spPr>
          <a:xfrm>
            <a:off x="3375146" y="3448499"/>
            <a:ext cx="1155360" cy="4611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712485" y="3328627"/>
            <a:ext cx="1234226" cy="646331"/>
          </a:xfrm>
          <a:prstGeom prst="rect">
            <a:avLst/>
          </a:prstGeom>
          <a:noFill/>
        </p:spPr>
        <p:txBody>
          <a:bodyPr wrap="square" rtlCol="0">
            <a:spAutoFit/>
          </a:bodyPr>
          <a:lstStyle/>
          <a:p>
            <a:r>
              <a:rPr lang="en-US" sz="3600" dirty="0" smtClean="0"/>
              <a:t>right</a:t>
            </a:r>
            <a:endParaRPr lang="en-US" dirty="0"/>
          </a:p>
        </p:txBody>
      </p:sp>
      <p:sp>
        <p:nvSpPr>
          <p:cNvPr id="8" name="Rectangle 7"/>
          <p:cNvSpPr/>
          <p:nvPr/>
        </p:nvSpPr>
        <p:spPr>
          <a:xfrm>
            <a:off x="5651395" y="3452968"/>
            <a:ext cx="1155360" cy="4611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514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grpId="0" nodeType="clickEffect">
                                  <p:stCondLst>
                                    <p:cond delay="0"/>
                                  </p:stCondLst>
                                  <p:childTnLst>
                                    <p:animEffect transition="out" filter="wipe(up)">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1" fill="hold" grpId="0" nodeType="clickEffect">
                                  <p:stCondLst>
                                    <p:cond delay="0"/>
                                  </p:stCondLst>
                                  <p:childTnLst>
                                    <p:animEffect transition="out" filter="wipe(up)">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a:t>
            </a:r>
            <a:endParaRPr lang="en-US" dirty="0"/>
          </a:p>
        </p:txBody>
      </p:sp>
      <p:sp>
        <p:nvSpPr>
          <p:cNvPr id="3" name="Content Placeholder 2"/>
          <p:cNvSpPr>
            <a:spLocks noGrp="1"/>
          </p:cNvSpPr>
          <p:nvPr>
            <p:ph idx="1"/>
          </p:nvPr>
        </p:nvSpPr>
        <p:spPr>
          <a:xfrm>
            <a:off x="677333" y="1228299"/>
            <a:ext cx="9121760" cy="5308979"/>
          </a:xfrm>
        </p:spPr>
        <p:txBody>
          <a:bodyPr>
            <a:normAutofit/>
          </a:bodyPr>
          <a:lstStyle/>
          <a:p>
            <a:r>
              <a:rPr lang="en-US" sz="3200" dirty="0" smtClean="0"/>
              <a:t>CSS </a:t>
            </a:r>
            <a:r>
              <a:rPr lang="en-US" sz="3200" dirty="0"/>
              <a:t>= Cascading Style Sheets </a:t>
            </a:r>
          </a:p>
          <a:p>
            <a:r>
              <a:rPr lang="en-US" sz="3200" dirty="0" smtClean="0"/>
              <a:t>CSS </a:t>
            </a:r>
            <a:r>
              <a:rPr lang="en-US" sz="3200" dirty="0"/>
              <a:t>is a sequence of rules. </a:t>
            </a:r>
          </a:p>
          <a:p>
            <a:r>
              <a:rPr lang="en-US" sz="3200" dirty="0" smtClean="0"/>
              <a:t>CSS3 </a:t>
            </a:r>
            <a:r>
              <a:rPr lang="en-US" sz="3200" dirty="0"/>
              <a:t>is the latest draft version; corresponds to HTML5 </a:t>
            </a:r>
          </a:p>
          <a:p>
            <a:r>
              <a:rPr lang="en-US" sz="3200" dirty="0" smtClean="0"/>
              <a:t>CSS3 </a:t>
            </a:r>
            <a:r>
              <a:rPr lang="en-US" sz="3200" dirty="0"/>
              <a:t>is that it’s backward compatible with previous versions of CSS</a:t>
            </a:r>
            <a:endParaRPr lang="en-US" sz="3200" dirty="0"/>
          </a:p>
        </p:txBody>
      </p:sp>
    </p:spTree>
    <p:extLst>
      <p:ext uri="{BB962C8B-B14F-4D97-AF65-F5344CB8AC3E}">
        <p14:creationId xmlns:p14="http://schemas.microsoft.com/office/powerpoint/2010/main" val="1081482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973104" cy="4367283"/>
          </a:xfrm>
        </p:spPr>
        <p:txBody>
          <a:bodyPr anchor="ctr">
            <a:normAutofit fontScale="92500" lnSpcReduction="10000"/>
          </a:bodyPr>
          <a:lstStyle/>
          <a:p>
            <a:pPr marL="0" indent="0">
              <a:buNone/>
            </a:pPr>
            <a:r>
              <a:rPr lang="en-US" sz="3600" dirty="0" smtClean="0"/>
              <a:t>Which </a:t>
            </a:r>
            <a:r>
              <a:rPr lang="en-US" sz="3600" dirty="0"/>
              <a:t>of the following best summarizes a useful pattern for commercial development? </a:t>
            </a:r>
          </a:p>
          <a:p>
            <a:pPr marL="0" indent="0">
              <a:buNone/>
            </a:pPr>
            <a:r>
              <a:rPr lang="en-US" sz="3600" dirty="0"/>
              <a:t>a. Web pages are written in HTML </a:t>
            </a:r>
          </a:p>
          <a:p>
            <a:pPr marL="0" indent="0">
              <a:buNone/>
            </a:pPr>
            <a:r>
              <a:rPr lang="en-US" sz="3600" dirty="0"/>
              <a:t>b. Designers need to learn Java or Ruby to layout displays </a:t>
            </a:r>
          </a:p>
          <a:p>
            <a:pPr marL="0" indent="0">
              <a:buNone/>
            </a:pPr>
            <a:r>
              <a:rPr lang="en-US" sz="3600" dirty="0" smtClean="0"/>
              <a:t>c</a:t>
            </a:r>
            <a:r>
              <a:rPr lang="en-US" sz="3600" dirty="0"/>
              <a:t>. CSS takes responsibility for visual style </a:t>
            </a:r>
          </a:p>
          <a:p>
            <a:pPr marL="0" indent="0">
              <a:buNone/>
            </a:pPr>
            <a:r>
              <a:rPr lang="en-US" sz="3600" dirty="0"/>
              <a:t>d. CSS defines structure, and HTML assigns colors and fonts </a:t>
            </a:r>
            <a:endParaRPr lang="en-US" sz="3600" dirty="0"/>
          </a:p>
        </p:txBody>
      </p:sp>
      <p:sp>
        <p:nvSpPr>
          <p:cNvPr id="5" name="Rounded Rectangle 4"/>
          <p:cNvSpPr/>
          <p:nvPr/>
        </p:nvSpPr>
        <p:spPr>
          <a:xfrm>
            <a:off x="677332" y="3886394"/>
            <a:ext cx="8973105" cy="685606"/>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062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9170052" cy="4367283"/>
          </a:xfrm>
        </p:spPr>
        <p:txBody>
          <a:bodyPr anchor="ctr">
            <a:normAutofit/>
          </a:bodyPr>
          <a:lstStyle/>
          <a:p>
            <a:pPr marL="0" indent="0">
              <a:buNone/>
            </a:pPr>
            <a:r>
              <a:rPr lang="en-US" sz="3600" dirty="0"/>
              <a:t>Which of the following codes a comment within CSS? </a:t>
            </a:r>
          </a:p>
          <a:p>
            <a:pPr marL="0" indent="0">
              <a:buNone/>
            </a:pPr>
            <a:r>
              <a:rPr lang="en-US" sz="3600" dirty="0"/>
              <a:t>a. &lt;!-- ... --&gt; </a:t>
            </a:r>
          </a:p>
          <a:p>
            <a:pPr marL="0" indent="0">
              <a:buNone/>
            </a:pPr>
            <a:r>
              <a:rPr lang="en-US" sz="3600" dirty="0" smtClean="0"/>
              <a:t>b</a:t>
            </a:r>
            <a:r>
              <a:rPr lang="en-US" sz="3600" dirty="0"/>
              <a:t>. /* ... */ </a:t>
            </a:r>
          </a:p>
          <a:p>
            <a:pPr marL="0" indent="0">
              <a:buNone/>
            </a:pPr>
            <a:r>
              <a:rPr lang="en-US" sz="3600" dirty="0"/>
              <a:t>c. # ... d. </a:t>
            </a:r>
          </a:p>
          <a:p>
            <a:pPr marL="0" indent="0">
              <a:buNone/>
            </a:pPr>
            <a:r>
              <a:rPr lang="en-US" sz="3600" dirty="0"/>
              <a:t>d. // ... </a:t>
            </a:r>
            <a:endParaRPr lang="en-US" sz="3600" dirty="0"/>
          </a:p>
        </p:txBody>
      </p:sp>
      <p:sp>
        <p:nvSpPr>
          <p:cNvPr id="4" name="Rounded Rectangle 3"/>
          <p:cNvSpPr/>
          <p:nvPr/>
        </p:nvSpPr>
        <p:spPr>
          <a:xfrm>
            <a:off x="504968" y="3437345"/>
            <a:ext cx="8270542" cy="539613"/>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5501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985282" cy="4367283"/>
          </a:xfrm>
        </p:spPr>
        <p:txBody>
          <a:bodyPr anchor="ctr">
            <a:normAutofit fontScale="92500"/>
          </a:bodyPr>
          <a:lstStyle/>
          <a:p>
            <a:pPr marL="0" indent="0">
              <a:buNone/>
            </a:pPr>
            <a:r>
              <a:rPr lang="en-US" sz="3600" dirty="0"/>
              <a:t>How many different rules within a single valid CSS source file can declare the style of a paragraph &lt;p&gt; element? </a:t>
            </a:r>
          </a:p>
          <a:p>
            <a:pPr marL="0" indent="0">
              <a:buNone/>
            </a:pPr>
            <a:r>
              <a:rPr lang="en-US" sz="3600" dirty="0"/>
              <a:t>a. 0 </a:t>
            </a:r>
          </a:p>
          <a:p>
            <a:pPr marL="0" indent="0">
              <a:buNone/>
            </a:pPr>
            <a:r>
              <a:rPr lang="en-US" sz="3600" dirty="0"/>
              <a:t>b. 1 </a:t>
            </a:r>
          </a:p>
          <a:p>
            <a:pPr marL="0" indent="0">
              <a:buNone/>
            </a:pPr>
            <a:r>
              <a:rPr lang="en-US" sz="3600" dirty="0"/>
              <a:t>c. 1 or 2, depending on whether HTML5 is used </a:t>
            </a:r>
          </a:p>
          <a:p>
            <a:pPr marL="0" indent="0">
              <a:buNone/>
            </a:pPr>
            <a:r>
              <a:rPr lang="en-US" sz="3600" dirty="0" smtClean="0"/>
              <a:t>d</a:t>
            </a:r>
            <a:r>
              <a:rPr lang="en-US" sz="3600" dirty="0"/>
              <a:t>. 0 or more </a:t>
            </a:r>
            <a:endParaRPr lang="en-US" sz="3600" dirty="0"/>
          </a:p>
        </p:txBody>
      </p:sp>
      <p:sp>
        <p:nvSpPr>
          <p:cNvPr id="4" name="Rounded Rectangle 3"/>
          <p:cNvSpPr/>
          <p:nvPr/>
        </p:nvSpPr>
        <p:spPr>
          <a:xfrm>
            <a:off x="532264" y="4872247"/>
            <a:ext cx="3657599" cy="614153"/>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7403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998930" cy="4367283"/>
          </a:xfrm>
        </p:spPr>
        <p:txBody>
          <a:bodyPr anchor="ctr">
            <a:normAutofit fontScale="92500" lnSpcReduction="10000"/>
          </a:bodyPr>
          <a:lstStyle/>
          <a:p>
            <a:pPr marL="0" indent="0">
              <a:buNone/>
            </a:pPr>
            <a:r>
              <a:rPr lang="en-US" sz="3600" dirty="0"/>
              <a:t>Sometimes colors are expressed with English words and sometimes they are expressed with symbolic numbers. Which of the following means “blue”? </a:t>
            </a:r>
          </a:p>
          <a:p>
            <a:pPr marL="0" indent="0">
              <a:buNone/>
            </a:pPr>
            <a:r>
              <a:rPr lang="en-US" sz="3600" dirty="0"/>
              <a:t>a. 009 </a:t>
            </a:r>
          </a:p>
          <a:p>
            <a:pPr marL="0" indent="0">
              <a:buNone/>
            </a:pPr>
            <a:r>
              <a:rPr lang="en-US" sz="3600" dirty="0" smtClean="0"/>
              <a:t>b</a:t>
            </a:r>
            <a:r>
              <a:rPr lang="en-US" sz="3600" dirty="0"/>
              <a:t>. #0000FF </a:t>
            </a:r>
          </a:p>
          <a:p>
            <a:pPr marL="0" indent="0">
              <a:buNone/>
            </a:pPr>
            <a:r>
              <a:rPr lang="en-US" sz="3600" dirty="0"/>
              <a:t>c. !008000 </a:t>
            </a:r>
          </a:p>
          <a:p>
            <a:pPr marL="0" indent="0">
              <a:buNone/>
            </a:pPr>
            <a:r>
              <a:rPr lang="en-US" sz="3600" dirty="0"/>
              <a:t>d. (128, 128, 128</a:t>
            </a:r>
            <a:r>
              <a:rPr lang="en-US" sz="3600" dirty="0" smtClean="0"/>
              <a:t>)</a:t>
            </a:r>
            <a:endParaRPr lang="en-US" sz="3600" dirty="0"/>
          </a:p>
        </p:txBody>
      </p:sp>
      <p:sp>
        <p:nvSpPr>
          <p:cNvPr id="4" name="Rounded Rectangle 3"/>
          <p:cNvSpPr/>
          <p:nvPr/>
        </p:nvSpPr>
        <p:spPr>
          <a:xfrm>
            <a:off x="504969" y="3794083"/>
            <a:ext cx="3152632" cy="586854"/>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884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9067168" cy="5117910"/>
          </a:xfrm>
        </p:spPr>
        <p:txBody>
          <a:bodyPr anchor="ctr">
            <a:normAutofit fontScale="92500" lnSpcReduction="10000"/>
          </a:bodyPr>
          <a:lstStyle/>
          <a:p>
            <a:pPr marL="0" indent="0">
              <a:buNone/>
            </a:pPr>
            <a:r>
              <a:rPr lang="en-US" sz="3600" dirty="0"/>
              <a:t>A paragraph appears on an important display coded as “&lt;p id = 'introduction'&gt;Trusty Lawn Care takes . . .”. You’ve been told this paragraph must appear in the Tahoma font. Which of the following will best help you define an appropriate rule? </a:t>
            </a:r>
          </a:p>
          <a:p>
            <a:pPr marL="0" indent="0">
              <a:buNone/>
            </a:pPr>
            <a:r>
              <a:rPr lang="en-US" sz="3600" dirty="0"/>
              <a:t>a. p {font: Tahoma;} </a:t>
            </a:r>
          </a:p>
          <a:p>
            <a:pPr marL="0" indent="0">
              <a:buNone/>
            </a:pPr>
            <a:r>
              <a:rPr lang="en-US" sz="3600" dirty="0" smtClean="0"/>
              <a:t>b</a:t>
            </a:r>
            <a:r>
              <a:rPr lang="en-US" sz="3600" dirty="0"/>
              <a:t>. #introduction {font-family: Tahoma;} </a:t>
            </a:r>
          </a:p>
          <a:p>
            <a:pPr marL="0" indent="0">
              <a:buNone/>
            </a:pPr>
            <a:r>
              <a:rPr lang="en-US" sz="3600" dirty="0"/>
              <a:t>c. .introduction {font: Tahoma;} </a:t>
            </a:r>
          </a:p>
          <a:p>
            <a:pPr marL="0" indent="0">
              <a:buNone/>
            </a:pPr>
            <a:r>
              <a:rPr lang="en-US" sz="3600" dirty="0"/>
              <a:t>d. .p {font-family: Tahoma;} </a:t>
            </a:r>
            <a:endParaRPr lang="en-US" sz="3600" dirty="0"/>
          </a:p>
        </p:txBody>
      </p:sp>
      <p:sp>
        <p:nvSpPr>
          <p:cNvPr id="6" name="Rounded Rectangle 5"/>
          <p:cNvSpPr/>
          <p:nvPr/>
        </p:nvSpPr>
        <p:spPr>
          <a:xfrm>
            <a:off x="618699" y="4438706"/>
            <a:ext cx="8061277" cy="530444"/>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8256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9053521" cy="4954137"/>
          </a:xfrm>
        </p:spPr>
        <p:txBody>
          <a:bodyPr anchor="ctr">
            <a:normAutofit fontScale="70000" lnSpcReduction="20000"/>
          </a:bodyPr>
          <a:lstStyle/>
          <a:p>
            <a:pPr marL="0" indent="0">
              <a:buNone/>
            </a:pPr>
            <a:r>
              <a:rPr lang="en-US" sz="3600" dirty="0"/>
              <a:t>Someone has set up a Web page with HTML that links to three different CSS source files. The name of one of the source files is misspelled in the HTML. Which of the following is a Web browser most likely to display? </a:t>
            </a:r>
          </a:p>
          <a:p>
            <a:pPr marL="0" indent="0">
              <a:buNone/>
            </a:pPr>
            <a:r>
              <a:rPr lang="en-US" sz="3600" dirty="0" smtClean="0"/>
              <a:t>a</a:t>
            </a:r>
            <a:r>
              <a:rPr lang="en-US" sz="3600" dirty="0"/>
              <a:t>. It shows a display as though the link to the CSS with a misspelled name is simply missing. </a:t>
            </a:r>
          </a:p>
          <a:p>
            <a:pPr marL="0" indent="0">
              <a:buNone/>
            </a:pPr>
            <a:r>
              <a:rPr lang="en-US" sz="3600" dirty="0"/>
              <a:t>b. It shows the misspelled name of the CSS source along with an error message. </a:t>
            </a:r>
          </a:p>
          <a:p>
            <a:pPr marL="0" indent="0">
              <a:buNone/>
            </a:pPr>
            <a:r>
              <a:rPr lang="en-US" sz="3600" dirty="0"/>
              <a:t>c. It shows as much of the display as possible, using the last CSS correctly linked in place of the CSS with a misspelled name. </a:t>
            </a:r>
          </a:p>
          <a:p>
            <a:pPr marL="0" indent="0">
              <a:buNone/>
            </a:pPr>
            <a:r>
              <a:rPr lang="en-US" sz="3600" dirty="0"/>
              <a:t>d. It displays a warning that the CSS can’t be found and asks whether you want to continue anyway. </a:t>
            </a:r>
            <a:endParaRPr lang="en-US" sz="3600" dirty="0"/>
          </a:p>
        </p:txBody>
      </p:sp>
      <p:sp>
        <p:nvSpPr>
          <p:cNvPr id="4" name="Rounded Rectangle 3"/>
          <p:cNvSpPr/>
          <p:nvPr/>
        </p:nvSpPr>
        <p:spPr>
          <a:xfrm>
            <a:off x="609092" y="2903942"/>
            <a:ext cx="9053522" cy="753661"/>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074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5404513"/>
          </a:xfrm>
        </p:spPr>
        <p:txBody>
          <a:bodyPr anchor="ctr">
            <a:normAutofit/>
          </a:bodyPr>
          <a:lstStyle/>
          <a:p>
            <a:pPr marL="0" indent="0">
              <a:buNone/>
            </a:pPr>
            <a:r>
              <a:rPr lang="en-US" sz="3600" dirty="0"/>
              <a:t>The anchor tag &lt;a &gt; is the HTML element defined for definition of hyperlinks, among other things. Name the default content flow for an anchor. </a:t>
            </a:r>
          </a:p>
          <a:p>
            <a:pPr marL="0" indent="0">
              <a:buNone/>
            </a:pPr>
            <a:r>
              <a:rPr lang="en-US" sz="3600" dirty="0" smtClean="0"/>
              <a:t>a</a:t>
            </a:r>
            <a:r>
              <a:rPr lang="en-US" sz="3600" dirty="0"/>
              <a:t>. Inline </a:t>
            </a:r>
          </a:p>
          <a:p>
            <a:pPr marL="0" indent="0">
              <a:buNone/>
            </a:pPr>
            <a:r>
              <a:rPr lang="en-US" sz="3600" dirty="0"/>
              <a:t>b. Block </a:t>
            </a:r>
          </a:p>
          <a:p>
            <a:pPr marL="0" indent="0">
              <a:buNone/>
            </a:pPr>
            <a:r>
              <a:rPr lang="en-US" sz="3600" dirty="0"/>
              <a:t>c. Hidden </a:t>
            </a:r>
          </a:p>
          <a:p>
            <a:pPr marL="0" indent="0">
              <a:buNone/>
            </a:pPr>
            <a:r>
              <a:rPr lang="en-US" sz="3600" dirty="0"/>
              <a:t>d. Visible </a:t>
            </a:r>
            <a:endParaRPr lang="en-US" sz="3600" dirty="0"/>
          </a:p>
        </p:txBody>
      </p:sp>
      <p:sp>
        <p:nvSpPr>
          <p:cNvPr id="6" name="Rounded Rectangle 5"/>
          <p:cNvSpPr/>
          <p:nvPr/>
        </p:nvSpPr>
        <p:spPr>
          <a:xfrm>
            <a:off x="507240" y="3755402"/>
            <a:ext cx="6660107" cy="680121"/>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9249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4" y="1228299"/>
            <a:ext cx="9094464" cy="5295331"/>
          </a:xfrm>
        </p:spPr>
        <p:txBody>
          <a:bodyPr anchor="ctr">
            <a:normAutofit fontScale="85000" lnSpcReduction="10000"/>
          </a:bodyPr>
          <a:lstStyle/>
          <a:p>
            <a:pPr marL="0" indent="0">
              <a:buNone/>
            </a:pPr>
            <a:r>
              <a:rPr lang="en-US" sz="3600" dirty="0"/>
              <a:t>Your team is constructing an application that embeds a long license statement </a:t>
            </a:r>
            <a:r>
              <a:rPr lang="en-US" sz="3600" dirty="0" smtClean="0"/>
              <a:t>end users </a:t>
            </a:r>
            <a:r>
              <a:rPr lang="en-US" sz="3600" dirty="0"/>
              <a:t>must have a chance to read and approve. You want to limit the amount of space on the screen the license fills up, at the same time as you make every word of it available to end users who choose to read all of it. Which of the following is most likely to help you code this? </a:t>
            </a:r>
          </a:p>
          <a:p>
            <a:pPr marL="0" indent="0">
              <a:buNone/>
            </a:pPr>
            <a:r>
              <a:rPr lang="en-US" sz="3600" dirty="0"/>
              <a:t>a. {position: scrolling;} </a:t>
            </a:r>
          </a:p>
          <a:p>
            <a:pPr marL="0" indent="0">
              <a:buNone/>
            </a:pPr>
            <a:r>
              <a:rPr lang="en-US" sz="3600" dirty="0"/>
              <a:t>b. {fixed: scrolling;} </a:t>
            </a:r>
          </a:p>
          <a:p>
            <a:pPr marL="0" indent="0">
              <a:buNone/>
            </a:pPr>
            <a:r>
              <a:rPr lang="en-US" sz="3600" dirty="0"/>
              <a:t>c. {overflow: scrolling;} </a:t>
            </a:r>
          </a:p>
          <a:p>
            <a:pPr marL="0" indent="0">
              <a:buNone/>
            </a:pPr>
            <a:r>
              <a:rPr lang="en-US" sz="3600" dirty="0" smtClean="0"/>
              <a:t>d</a:t>
            </a:r>
            <a:r>
              <a:rPr lang="en-US" sz="3600" dirty="0"/>
              <a:t>. {overflow: scroll;} </a:t>
            </a:r>
            <a:endParaRPr lang="en-US" sz="3600" dirty="0"/>
          </a:p>
        </p:txBody>
      </p:sp>
      <p:sp>
        <p:nvSpPr>
          <p:cNvPr id="4" name="Rounded Rectangle 3"/>
          <p:cNvSpPr/>
          <p:nvPr/>
        </p:nvSpPr>
        <p:spPr>
          <a:xfrm>
            <a:off x="504968" y="5950433"/>
            <a:ext cx="4940489" cy="573197"/>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3192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2" y="1228299"/>
            <a:ext cx="9599431" cy="5308979"/>
          </a:xfrm>
        </p:spPr>
        <p:txBody>
          <a:bodyPr anchor="ctr">
            <a:normAutofit/>
          </a:bodyPr>
          <a:lstStyle/>
          <a:p>
            <a:pPr marL="0" indent="0">
              <a:buNone/>
            </a:pPr>
            <a:r>
              <a:rPr lang="en-US" sz="3600" dirty="0"/>
              <a:t>The latest CSS standard that is still under development but widely used is: </a:t>
            </a:r>
          </a:p>
          <a:p>
            <a:pPr marL="0" indent="0">
              <a:buNone/>
            </a:pPr>
            <a:r>
              <a:rPr lang="en-US" sz="3600" dirty="0"/>
              <a:t>a. CSS8 </a:t>
            </a:r>
          </a:p>
          <a:p>
            <a:pPr marL="0" indent="0">
              <a:buNone/>
            </a:pPr>
            <a:r>
              <a:rPr lang="en-US" sz="3600" dirty="0"/>
              <a:t>b. CSS5 </a:t>
            </a:r>
          </a:p>
          <a:p>
            <a:pPr marL="0" indent="0">
              <a:buNone/>
            </a:pPr>
            <a:r>
              <a:rPr lang="en-US" sz="3600" dirty="0" smtClean="0"/>
              <a:t>c</a:t>
            </a:r>
            <a:r>
              <a:rPr lang="en-US" sz="3600" dirty="0"/>
              <a:t>. CSS3 </a:t>
            </a:r>
          </a:p>
          <a:p>
            <a:pPr marL="0" indent="0">
              <a:buNone/>
            </a:pPr>
            <a:r>
              <a:rPr lang="en-US" sz="3600" dirty="0"/>
              <a:t>d. CSS2 </a:t>
            </a:r>
            <a:endParaRPr lang="en-US" sz="3600" dirty="0"/>
          </a:p>
        </p:txBody>
      </p:sp>
      <p:sp>
        <p:nvSpPr>
          <p:cNvPr id="4" name="Rounded Rectangle 3"/>
          <p:cNvSpPr/>
          <p:nvPr/>
        </p:nvSpPr>
        <p:spPr>
          <a:xfrm>
            <a:off x="504968" y="4544705"/>
            <a:ext cx="9389659" cy="655095"/>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1458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9449306" cy="5254388"/>
          </a:xfrm>
        </p:spPr>
        <p:txBody>
          <a:bodyPr anchor="ctr">
            <a:normAutofit/>
          </a:bodyPr>
          <a:lstStyle/>
          <a:p>
            <a:pPr marL="0" indent="0">
              <a:buNone/>
            </a:pPr>
            <a:r>
              <a:rPr lang="en-US" sz="3600" dirty="0"/>
              <a:t>When HTML links to CSS you have written, which is most likely to be a useful part of the link? </a:t>
            </a:r>
          </a:p>
          <a:p>
            <a:pPr marL="0" indent="0">
              <a:buNone/>
            </a:pPr>
            <a:r>
              <a:rPr lang="en-US" sz="3600" dirty="0" smtClean="0"/>
              <a:t>a</a:t>
            </a:r>
            <a:r>
              <a:rPr lang="en-US" sz="3600" dirty="0"/>
              <a:t>. type = 'text/</a:t>
            </a:r>
            <a:r>
              <a:rPr lang="en-US" sz="3600" dirty="0" err="1"/>
              <a:t>css</a:t>
            </a:r>
            <a:r>
              <a:rPr lang="en-US" sz="3600" dirty="0"/>
              <a:t>' </a:t>
            </a:r>
          </a:p>
          <a:p>
            <a:pPr marL="0" indent="0">
              <a:buNone/>
            </a:pPr>
            <a:r>
              <a:rPr lang="en-US" sz="3600" dirty="0"/>
              <a:t>b. CSS = “SOME_NAME.css” </a:t>
            </a:r>
          </a:p>
          <a:p>
            <a:pPr marL="0" indent="0">
              <a:buNone/>
            </a:pPr>
            <a:r>
              <a:rPr lang="en-US" sz="3600" dirty="0"/>
              <a:t>c. type = "style/CSS" </a:t>
            </a:r>
          </a:p>
          <a:p>
            <a:pPr marL="0" indent="0">
              <a:buNone/>
            </a:pPr>
            <a:r>
              <a:rPr lang="en-US" sz="3600" dirty="0"/>
              <a:t>d. Web = "style/</a:t>
            </a:r>
            <a:r>
              <a:rPr lang="en-US" sz="3600" dirty="0" err="1"/>
              <a:t>css</a:t>
            </a:r>
            <a:r>
              <a:rPr lang="en-US" sz="3600" dirty="0"/>
              <a:t>"</a:t>
            </a:r>
            <a:endParaRPr lang="en-US" sz="3600" dirty="0"/>
          </a:p>
        </p:txBody>
      </p:sp>
      <p:sp>
        <p:nvSpPr>
          <p:cNvPr id="6" name="Rounded Rectangle 5"/>
          <p:cNvSpPr/>
          <p:nvPr/>
        </p:nvSpPr>
        <p:spPr>
          <a:xfrm>
            <a:off x="504968" y="3418384"/>
            <a:ext cx="8161358" cy="689592"/>
          </a:xfrm>
          <a:prstGeom prst="round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809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OCR A Extended" panose="02010509020102010303" pitchFamily="50" charset="0"/>
              </a:rPr>
              <a:t>&lt;link&gt;</a:t>
            </a:r>
            <a:r>
              <a:rPr lang="en-US" dirty="0"/>
              <a:t> Between HTML and CSS </a:t>
            </a:r>
            <a:br>
              <a:rPr lang="en-US" dirty="0"/>
            </a:br>
            <a:endParaRPr lang="en-US" dirty="0"/>
          </a:p>
        </p:txBody>
      </p:sp>
      <p:sp>
        <p:nvSpPr>
          <p:cNvPr id="3" name="Content Placeholder 2"/>
          <p:cNvSpPr>
            <a:spLocks noGrp="1"/>
          </p:cNvSpPr>
          <p:nvPr>
            <p:ph idx="1"/>
          </p:nvPr>
        </p:nvSpPr>
        <p:spPr>
          <a:xfrm>
            <a:off x="677333" y="1228299"/>
            <a:ext cx="8480315" cy="5308979"/>
          </a:xfrm>
        </p:spPr>
        <p:txBody>
          <a:bodyPr>
            <a:normAutofit/>
          </a:bodyPr>
          <a:lstStyle/>
          <a:p>
            <a:r>
              <a:rPr lang="en-US" sz="3200" dirty="0" smtClean="0"/>
              <a:t>The </a:t>
            </a:r>
            <a:r>
              <a:rPr lang="en-US" sz="2800" dirty="0">
                <a:latin typeface="OCR A Extended" panose="02010509020102010303" pitchFamily="50" charset="0"/>
              </a:rPr>
              <a:t>&lt;link&gt;</a:t>
            </a:r>
            <a:r>
              <a:rPr lang="en-US" sz="3200" dirty="0"/>
              <a:t> element in an HTML file links the HTML file to a CSS file. </a:t>
            </a:r>
          </a:p>
          <a:p>
            <a:r>
              <a:rPr lang="en-US" sz="3200" dirty="0" smtClean="0"/>
              <a:t>You </a:t>
            </a:r>
            <a:r>
              <a:rPr lang="en-US" sz="3200" dirty="0"/>
              <a:t>can reference more than one CSS file in an HTML page.</a:t>
            </a:r>
          </a:p>
          <a:p>
            <a:r>
              <a:rPr lang="en-US" sz="3200" dirty="0" smtClean="0"/>
              <a:t>Markup </a:t>
            </a:r>
            <a:r>
              <a:rPr lang="en-US" sz="3200" dirty="0"/>
              <a:t>example: </a:t>
            </a:r>
            <a:r>
              <a:rPr lang="en-US" sz="3200" dirty="0" smtClean="0"/>
              <a:t/>
            </a:r>
            <a:br>
              <a:rPr lang="en-US" sz="3200" dirty="0" smtClean="0"/>
            </a:br>
            <a:r>
              <a:rPr lang="en-US" sz="2400" b="1" dirty="0" smtClean="0">
                <a:latin typeface="OCR A Extended" panose="02010509020102010303" pitchFamily="50" charset="0"/>
              </a:rPr>
              <a:t>&lt;</a:t>
            </a:r>
            <a:r>
              <a:rPr lang="en-US" sz="2400" b="1" dirty="0">
                <a:latin typeface="OCR A Extended" panose="02010509020102010303" pitchFamily="50" charset="0"/>
              </a:rPr>
              <a:t>link </a:t>
            </a:r>
            <a:r>
              <a:rPr lang="en-US" sz="2400" b="1" dirty="0" err="1">
                <a:latin typeface="OCR A Extended" panose="02010509020102010303" pitchFamily="50" charset="0"/>
              </a:rPr>
              <a:t>href</a:t>
            </a:r>
            <a:r>
              <a:rPr lang="en-US" sz="2400" b="1" dirty="0">
                <a:latin typeface="OCR A Extended" panose="02010509020102010303" pitchFamily="50" charset="0"/>
              </a:rPr>
              <a:t> = "filename.css" </a:t>
            </a:r>
            <a:r>
              <a:rPr lang="en-US" sz="2400" b="1" dirty="0" smtClean="0">
                <a:latin typeface="OCR A Extended" panose="02010509020102010303" pitchFamily="50" charset="0"/>
              </a:rPr>
              <a:t/>
            </a:r>
            <a:br>
              <a:rPr lang="en-US" sz="2400" b="1" dirty="0" smtClean="0">
                <a:latin typeface="OCR A Extended" panose="02010509020102010303" pitchFamily="50" charset="0"/>
              </a:rPr>
            </a:br>
            <a:r>
              <a:rPr lang="en-US" sz="2400" b="1" dirty="0" err="1" smtClean="0">
                <a:latin typeface="OCR A Extended" panose="02010509020102010303" pitchFamily="50" charset="0"/>
              </a:rPr>
              <a:t>rel</a:t>
            </a:r>
            <a:r>
              <a:rPr lang="en-US" sz="2400" b="1" dirty="0" smtClean="0">
                <a:latin typeface="OCR A Extended" panose="02010509020102010303" pitchFamily="50" charset="0"/>
              </a:rPr>
              <a:t>="</a:t>
            </a:r>
            <a:r>
              <a:rPr lang="en-US" sz="2400" b="1" dirty="0">
                <a:latin typeface="OCR A Extended" panose="02010509020102010303" pitchFamily="50" charset="0"/>
              </a:rPr>
              <a:t>stylesheet" </a:t>
            </a:r>
            <a:r>
              <a:rPr lang="en-US" sz="2400" b="1" dirty="0" smtClean="0">
                <a:latin typeface="OCR A Extended" panose="02010509020102010303" pitchFamily="50" charset="0"/>
              </a:rPr>
              <a:t>type="</a:t>
            </a:r>
            <a:r>
              <a:rPr lang="en-US" sz="2400" b="1" dirty="0">
                <a:latin typeface="OCR A Extended" panose="02010509020102010303" pitchFamily="50" charset="0"/>
              </a:rPr>
              <a:t>text/</a:t>
            </a:r>
            <a:r>
              <a:rPr lang="en-US" sz="2400" b="1" dirty="0" err="1">
                <a:latin typeface="OCR A Extended" panose="02010509020102010303" pitchFamily="50" charset="0"/>
              </a:rPr>
              <a:t>css</a:t>
            </a:r>
            <a:r>
              <a:rPr lang="en-US" sz="2400" b="1" dirty="0">
                <a:latin typeface="OCR A Extended" panose="02010509020102010303" pitchFamily="50" charset="0"/>
              </a:rPr>
              <a:t>"&gt; </a:t>
            </a:r>
            <a:endParaRPr lang="en-US" sz="3200" b="1" dirty="0">
              <a:latin typeface="OCR A Extended" panose="02010509020102010303" pitchFamily="50" charset="0"/>
            </a:endParaRPr>
          </a:p>
          <a:p>
            <a:r>
              <a:rPr lang="en-US" sz="3200" dirty="0" smtClean="0"/>
              <a:t>For </a:t>
            </a:r>
            <a:r>
              <a:rPr lang="en-US" sz="3200" dirty="0"/>
              <a:t>simple projects, can use the &lt;style&gt; tag to include styles within an HTML document</a:t>
            </a:r>
            <a:endParaRPr lang="en-US" sz="3200" dirty="0"/>
          </a:p>
        </p:txBody>
      </p:sp>
    </p:spTree>
    <p:extLst>
      <p:ext uri="{BB962C8B-B14F-4D97-AF65-F5344CB8AC3E}">
        <p14:creationId xmlns:p14="http://schemas.microsoft.com/office/powerpoint/2010/main" val="1855501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t">
            <a:normAutofit/>
          </a:bodyPr>
          <a:lstStyle/>
          <a:p>
            <a:pPr marL="0" indent="0">
              <a:buNone/>
            </a:pPr>
            <a:r>
              <a:rPr lang="en-US" sz="3600" dirty="0" smtClean="0"/>
              <a:t>True or False</a:t>
            </a:r>
          </a:p>
          <a:p>
            <a:pPr marL="0" indent="0">
              <a:buNone/>
            </a:pPr>
            <a:r>
              <a:rPr lang="en-US" sz="3600" dirty="0"/>
              <a:t>A CSS source file includes two different rules for the font of an h1 element. Your Web browser applies the rule one closer to the top of the source file, and ignores the one that appears closer to the bottom.</a:t>
            </a:r>
            <a:endParaRPr lang="en-US" sz="3600" dirty="0"/>
          </a:p>
        </p:txBody>
      </p:sp>
      <p:sp>
        <p:nvSpPr>
          <p:cNvPr id="5" name="Rectangle 4"/>
          <p:cNvSpPr/>
          <p:nvPr/>
        </p:nvSpPr>
        <p:spPr>
          <a:xfrm rot="1207250">
            <a:off x="4868751" y="3429000"/>
            <a:ext cx="4036150" cy="1569660"/>
          </a:xfrm>
          <a:prstGeom prst="rect">
            <a:avLst/>
          </a:prstGeom>
          <a:noFill/>
        </p:spPr>
        <p:txBody>
          <a:bodyPr wrap="square" lIns="91440" tIns="45720" rIns="91440" bIns="45720">
            <a:spAutoFit/>
          </a:bodyPr>
          <a:lstStyle/>
          <a:p>
            <a:pPr algn="ctr"/>
            <a:r>
              <a:rPr lang="en-US" sz="9600" b="1" cap="none" spc="0" dirty="0" smtClean="0">
                <a:ln w="12700">
                  <a:solidFill>
                    <a:schemeClr val="accent3">
                      <a:lumMod val="50000"/>
                    </a:schemeClr>
                  </a:solidFill>
                  <a:prstDash val="solid"/>
                </a:ln>
                <a:solidFill>
                  <a:srgbClr val="FF0000"/>
                </a:solidFill>
                <a:effectLst>
                  <a:innerShdw blurRad="177800">
                    <a:schemeClr val="accent3">
                      <a:lumMod val="50000"/>
                    </a:schemeClr>
                  </a:innerShdw>
                </a:effectLst>
              </a:rPr>
              <a:t>FALSE</a:t>
            </a:r>
            <a:endParaRPr lang="en-US" sz="9600" b="1" cap="none" spc="0" dirty="0">
              <a:ln w="12700">
                <a:solidFill>
                  <a:schemeClr val="accent3">
                    <a:lumMod val="50000"/>
                  </a:schemeClr>
                </a:solidFill>
                <a:prstDash val="solid"/>
              </a:ln>
              <a:solidFill>
                <a:srgbClr val="FF0000"/>
              </a:solidFill>
              <a:effectLst>
                <a:innerShdw blurRad="177800">
                  <a:schemeClr val="accent3">
                    <a:lumMod val="50000"/>
                  </a:schemeClr>
                </a:innerShdw>
              </a:effectLst>
            </a:endParaRPr>
          </a:p>
        </p:txBody>
      </p:sp>
    </p:spTree>
    <p:extLst>
      <p:ext uri="{BB962C8B-B14F-4D97-AF65-F5344CB8AC3E}">
        <p14:creationId xmlns:p14="http://schemas.microsoft.com/office/powerpoint/2010/main" val="1635940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t">
            <a:normAutofit/>
          </a:bodyPr>
          <a:lstStyle/>
          <a:p>
            <a:pPr marL="0" indent="0">
              <a:buNone/>
            </a:pPr>
            <a:r>
              <a:rPr lang="en-US" sz="3600" dirty="0" smtClean="0"/>
              <a:t>True or False</a:t>
            </a:r>
          </a:p>
          <a:p>
            <a:pPr marL="0" indent="0">
              <a:buNone/>
            </a:pPr>
            <a:r>
              <a:rPr lang="en-US" sz="3600" dirty="0"/>
              <a:t>Overflow for a particular element is defined through CSS to scroll. There happens to be no overflow, because the content of the element is unusually short at the moment. Even in this case, the scrollbar is visible. </a:t>
            </a:r>
            <a:endParaRPr lang="en-US" sz="3600" dirty="0"/>
          </a:p>
        </p:txBody>
      </p:sp>
      <p:sp>
        <p:nvSpPr>
          <p:cNvPr id="4" name="Rectangle 3"/>
          <p:cNvSpPr/>
          <p:nvPr/>
        </p:nvSpPr>
        <p:spPr>
          <a:xfrm rot="1207250">
            <a:off x="4868751" y="3429000"/>
            <a:ext cx="4036150" cy="1569660"/>
          </a:xfrm>
          <a:prstGeom prst="rect">
            <a:avLst/>
          </a:prstGeom>
          <a:noFill/>
        </p:spPr>
        <p:txBody>
          <a:bodyPr wrap="square" lIns="91440" tIns="45720" rIns="91440" bIns="45720">
            <a:spAutoFit/>
          </a:bodyPr>
          <a:lstStyle/>
          <a:p>
            <a:pPr algn="ctr"/>
            <a:r>
              <a:rPr lang="en-US" sz="9600" b="1" cap="none" spc="0" dirty="0" smtClean="0">
                <a:ln w="12700">
                  <a:solidFill>
                    <a:schemeClr val="accent3">
                      <a:lumMod val="50000"/>
                    </a:schemeClr>
                  </a:solidFill>
                  <a:prstDash val="solid"/>
                </a:ln>
                <a:solidFill>
                  <a:srgbClr val="688E19"/>
                </a:solidFill>
                <a:effectLst>
                  <a:innerShdw blurRad="177800">
                    <a:schemeClr val="accent3">
                      <a:lumMod val="50000"/>
                    </a:schemeClr>
                  </a:innerShdw>
                </a:effectLst>
              </a:rPr>
              <a:t>TRUE</a:t>
            </a:r>
            <a:endParaRPr lang="en-US" sz="9600" b="1" cap="none" spc="0" dirty="0">
              <a:ln w="12700">
                <a:solidFill>
                  <a:schemeClr val="accent3">
                    <a:lumMod val="50000"/>
                  </a:schemeClr>
                </a:solidFill>
                <a:prstDash val="solid"/>
              </a:ln>
              <a:solidFill>
                <a:srgbClr val="688E19"/>
              </a:solidFill>
              <a:effectLst>
                <a:innerShdw blurRad="177800">
                  <a:schemeClr val="accent3">
                    <a:lumMod val="50000"/>
                  </a:schemeClr>
                </a:innerShdw>
              </a:effectLst>
            </a:endParaRPr>
          </a:p>
        </p:txBody>
      </p:sp>
    </p:spTree>
    <p:extLst>
      <p:ext uri="{BB962C8B-B14F-4D97-AF65-F5344CB8AC3E}">
        <p14:creationId xmlns:p14="http://schemas.microsoft.com/office/powerpoint/2010/main" val="4128425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t">
            <a:normAutofit/>
          </a:bodyPr>
          <a:lstStyle/>
          <a:p>
            <a:pPr marL="0" indent="0">
              <a:buNone/>
            </a:pPr>
            <a:r>
              <a:rPr lang="en-US" sz="3600" dirty="0" smtClean="0"/>
              <a:t>True or False</a:t>
            </a:r>
            <a:endParaRPr lang="en-US" sz="3600" dirty="0"/>
          </a:p>
          <a:p>
            <a:pPr marL="0" indent="0">
              <a:buNone/>
            </a:pPr>
            <a:r>
              <a:rPr lang="en-US" sz="3600" dirty="0"/>
              <a:t>You’ve been asked to lay out a design with columns. Float positioning is more likely than absolute positioning to be useful for this situation. </a:t>
            </a:r>
            <a:endParaRPr lang="en-US" sz="3600" dirty="0" smtClean="0"/>
          </a:p>
        </p:txBody>
      </p:sp>
      <p:sp>
        <p:nvSpPr>
          <p:cNvPr id="5" name="Rectangle 4"/>
          <p:cNvSpPr/>
          <p:nvPr/>
        </p:nvSpPr>
        <p:spPr>
          <a:xfrm rot="1207250">
            <a:off x="4868751" y="3429000"/>
            <a:ext cx="4036150" cy="1569660"/>
          </a:xfrm>
          <a:prstGeom prst="rect">
            <a:avLst/>
          </a:prstGeom>
          <a:noFill/>
        </p:spPr>
        <p:txBody>
          <a:bodyPr wrap="square" lIns="91440" tIns="45720" rIns="91440" bIns="45720">
            <a:spAutoFit/>
          </a:bodyPr>
          <a:lstStyle/>
          <a:p>
            <a:pPr algn="ctr"/>
            <a:r>
              <a:rPr lang="en-US" sz="9600" b="1" cap="none" spc="0" dirty="0" smtClean="0">
                <a:ln w="12700">
                  <a:solidFill>
                    <a:schemeClr val="accent3">
                      <a:lumMod val="50000"/>
                    </a:schemeClr>
                  </a:solidFill>
                  <a:prstDash val="solid"/>
                </a:ln>
                <a:solidFill>
                  <a:srgbClr val="688E19"/>
                </a:solidFill>
                <a:effectLst>
                  <a:innerShdw blurRad="177800">
                    <a:schemeClr val="accent3">
                      <a:lumMod val="50000"/>
                    </a:schemeClr>
                  </a:innerShdw>
                </a:effectLst>
              </a:rPr>
              <a:t>TRUE</a:t>
            </a:r>
            <a:endParaRPr lang="en-US" sz="9600" b="1" cap="none" spc="0" dirty="0">
              <a:ln w="12700">
                <a:solidFill>
                  <a:schemeClr val="accent3">
                    <a:lumMod val="50000"/>
                  </a:schemeClr>
                </a:solidFill>
                <a:prstDash val="solid"/>
              </a:ln>
              <a:solidFill>
                <a:srgbClr val="688E19"/>
              </a:solidFill>
              <a:effectLst>
                <a:innerShdw blurRad="177800">
                  <a:schemeClr val="accent3">
                    <a:lumMod val="50000"/>
                  </a:schemeClr>
                </a:innerShdw>
              </a:effectLst>
            </a:endParaRPr>
          </a:p>
        </p:txBody>
      </p:sp>
    </p:spTree>
    <p:extLst>
      <p:ext uri="{BB962C8B-B14F-4D97-AF65-F5344CB8AC3E}">
        <p14:creationId xmlns:p14="http://schemas.microsoft.com/office/powerpoint/2010/main" val="3588349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t">
            <a:normAutofit/>
          </a:bodyPr>
          <a:lstStyle/>
          <a:p>
            <a:pPr marL="0" indent="0">
              <a:buNone/>
            </a:pPr>
            <a:r>
              <a:rPr lang="en-US" sz="3600" dirty="0" smtClean="0"/>
              <a:t>True or False</a:t>
            </a:r>
          </a:p>
          <a:p>
            <a:pPr marL="0" indent="0">
              <a:buNone/>
            </a:pPr>
            <a:r>
              <a:rPr lang="en-US" sz="3600" dirty="0"/>
              <a:t>If you use the latest CSS standard in your coding, end users who rely on old Web browsers will be warned that your pages present security risks. </a:t>
            </a:r>
            <a:endParaRPr lang="en-US" sz="3600" dirty="0"/>
          </a:p>
        </p:txBody>
      </p:sp>
      <p:sp>
        <p:nvSpPr>
          <p:cNvPr id="4" name="Rectangle 3"/>
          <p:cNvSpPr/>
          <p:nvPr/>
        </p:nvSpPr>
        <p:spPr>
          <a:xfrm rot="1207250">
            <a:off x="4868751" y="3429000"/>
            <a:ext cx="4036150" cy="1569660"/>
          </a:xfrm>
          <a:prstGeom prst="rect">
            <a:avLst/>
          </a:prstGeom>
          <a:noFill/>
        </p:spPr>
        <p:txBody>
          <a:bodyPr wrap="square" lIns="91440" tIns="45720" rIns="91440" bIns="45720">
            <a:spAutoFit/>
          </a:bodyPr>
          <a:lstStyle/>
          <a:p>
            <a:pPr algn="ctr"/>
            <a:r>
              <a:rPr lang="en-US" sz="9600" b="1" cap="none" spc="0" dirty="0" smtClean="0">
                <a:ln w="12700">
                  <a:solidFill>
                    <a:schemeClr val="accent3">
                      <a:lumMod val="50000"/>
                    </a:schemeClr>
                  </a:solidFill>
                  <a:prstDash val="solid"/>
                </a:ln>
                <a:solidFill>
                  <a:srgbClr val="FF0000"/>
                </a:solidFill>
                <a:effectLst>
                  <a:innerShdw blurRad="177800">
                    <a:schemeClr val="accent3">
                      <a:lumMod val="50000"/>
                    </a:schemeClr>
                  </a:innerShdw>
                </a:effectLst>
              </a:rPr>
              <a:t>FALSE</a:t>
            </a:r>
            <a:endParaRPr lang="en-US" sz="9600" b="1" cap="none" spc="0" dirty="0">
              <a:ln w="12700">
                <a:solidFill>
                  <a:schemeClr val="accent3">
                    <a:lumMod val="50000"/>
                  </a:schemeClr>
                </a:solidFill>
                <a:prstDash val="solid"/>
              </a:ln>
              <a:solidFill>
                <a:srgbClr val="FF0000"/>
              </a:solidFill>
              <a:effectLst>
                <a:innerShdw blurRad="177800">
                  <a:schemeClr val="accent3">
                    <a:lumMod val="50000"/>
                  </a:schemeClr>
                </a:innerShdw>
              </a:effectLst>
            </a:endParaRPr>
          </a:p>
        </p:txBody>
      </p:sp>
    </p:spTree>
    <p:extLst>
      <p:ext uri="{BB962C8B-B14F-4D97-AF65-F5344CB8AC3E}">
        <p14:creationId xmlns:p14="http://schemas.microsoft.com/office/powerpoint/2010/main" val="255505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677333" y="1228299"/>
            <a:ext cx="8480315" cy="4367283"/>
          </a:xfrm>
        </p:spPr>
        <p:txBody>
          <a:bodyPr anchor="t">
            <a:normAutofit/>
          </a:bodyPr>
          <a:lstStyle/>
          <a:p>
            <a:pPr marL="0" indent="0">
              <a:buNone/>
            </a:pPr>
            <a:r>
              <a:rPr lang="en-US" sz="3600" dirty="0" smtClean="0"/>
              <a:t>True or False</a:t>
            </a:r>
          </a:p>
          <a:p>
            <a:pPr marL="0" indent="0">
              <a:buNone/>
            </a:pPr>
            <a:r>
              <a:rPr lang="en-US" sz="3600" dirty="0"/>
              <a:t>Before you can test the CSS you write, you need to make sure a Python compiler is installed on your computer.</a:t>
            </a:r>
            <a:endParaRPr lang="en-US" sz="3600" dirty="0"/>
          </a:p>
        </p:txBody>
      </p:sp>
      <p:sp>
        <p:nvSpPr>
          <p:cNvPr id="6" name="Rectangle 5"/>
          <p:cNvSpPr/>
          <p:nvPr/>
        </p:nvSpPr>
        <p:spPr>
          <a:xfrm rot="1207250">
            <a:off x="4868751" y="3429000"/>
            <a:ext cx="4036150" cy="1569660"/>
          </a:xfrm>
          <a:prstGeom prst="rect">
            <a:avLst/>
          </a:prstGeom>
          <a:noFill/>
        </p:spPr>
        <p:txBody>
          <a:bodyPr wrap="square" lIns="91440" tIns="45720" rIns="91440" bIns="45720">
            <a:spAutoFit/>
          </a:bodyPr>
          <a:lstStyle/>
          <a:p>
            <a:pPr algn="ctr"/>
            <a:r>
              <a:rPr lang="en-US" sz="9600" b="1" cap="none" spc="0" dirty="0" smtClean="0">
                <a:ln w="12700">
                  <a:solidFill>
                    <a:schemeClr val="accent3">
                      <a:lumMod val="50000"/>
                    </a:schemeClr>
                  </a:solidFill>
                  <a:prstDash val="solid"/>
                </a:ln>
                <a:solidFill>
                  <a:srgbClr val="FF0000"/>
                </a:solidFill>
                <a:effectLst>
                  <a:innerShdw blurRad="177800">
                    <a:schemeClr val="accent3">
                      <a:lumMod val="50000"/>
                    </a:schemeClr>
                  </a:innerShdw>
                </a:effectLst>
              </a:rPr>
              <a:t>FALSE</a:t>
            </a:r>
            <a:endParaRPr lang="en-US" sz="9600" b="1" cap="none" spc="0" dirty="0">
              <a:ln w="12700">
                <a:solidFill>
                  <a:schemeClr val="accent3">
                    <a:lumMod val="50000"/>
                  </a:schemeClr>
                </a:solidFill>
                <a:prstDash val="solid"/>
              </a:ln>
              <a:solidFill>
                <a:srgbClr val="FF0000"/>
              </a:solidFill>
              <a:effectLst>
                <a:innerShdw blurRad="177800">
                  <a:schemeClr val="accent3">
                    <a:lumMod val="50000"/>
                  </a:schemeClr>
                </a:innerShdw>
              </a:effectLst>
            </a:endParaRPr>
          </a:p>
        </p:txBody>
      </p:sp>
    </p:spTree>
    <p:extLst>
      <p:ext uri="{BB962C8B-B14F-4D97-AF65-F5344CB8AC3E}">
        <p14:creationId xmlns:p14="http://schemas.microsoft.com/office/powerpoint/2010/main" val="393361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Selector and Declaration</a:t>
            </a:r>
            <a:endParaRPr lang="en-US" dirty="0"/>
          </a:p>
        </p:txBody>
      </p:sp>
      <p:sp>
        <p:nvSpPr>
          <p:cNvPr id="3" name="Content Placeholder 2"/>
          <p:cNvSpPr>
            <a:spLocks noGrp="1"/>
          </p:cNvSpPr>
          <p:nvPr>
            <p:ph idx="1"/>
          </p:nvPr>
        </p:nvSpPr>
        <p:spPr>
          <a:xfrm>
            <a:off x="677333" y="1228299"/>
            <a:ext cx="8480315" cy="5308979"/>
          </a:xfrm>
        </p:spPr>
        <p:txBody>
          <a:bodyPr anchor="t">
            <a:normAutofit/>
          </a:bodyPr>
          <a:lstStyle/>
          <a:p>
            <a:r>
              <a:rPr lang="en-US" sz="3200" dirty="0" smtClean="0"/>
              <a:t>The </a:t>
            </a:r>
            <a:r>
              <a:rPr lang="en-US" sz="3200" i="1" dirty="0"/>
              <a:t>selector </a:t>
            </a:r>
            <a:r>
              <a:rPr lang="en-US" sz="3200" dirty="0"/>
              <a:t>is usually the HTML element you want to style. </a:t>
            </a:r>
          </a:p>
          <a:p>
            <a:r>
              <a:rPr lang="en-US" sz="3200" dirty="0" smtClean="0"/>
              <a:t>The </a:t>
            </a:r>
            <a:r>
              <a:rPr lang="en-US" sz="3200" i="1" dirty="0"/>
              <a:t>declaration</a:t>
            </a:r>
            <a:r>
              <a:rPr lang="en-US" sz="3200" dirty="0"/>
              <a:t> is the style for a specific selector. </a:t>
            </a:r>
          </a:p>
          <a:p>
            <a:r>
              <a:rPr lang="en-US" sz="3200" dirty="0" smtClean="0"/>
              <a:t>A </a:t>
            </a:r>
            <a:r>
              <a:rPr lang="en-US" sz="3200" dirty="0"/>
              <a:t>declaration has a property, which is a style attribute, and a value</a:t>
            </a:r>
            <a:r>
              <a:rPr lang="en-US" sz="3200" dirty="0" smtClean="0"/>
              <a:t>.</a:t>
            </a:r>
            <a:endParaRPr lang="en-US" sz="3200" dirty="0"/>
          </a:p>
        </p:txBody>
      </p:sp>
      <p:sp>
        <p:nvSpPr>
          <p:cNvPr id="13" name="TextBox 12"/>
          <p:cNvSpPr txBox="1"/>
          <p:nvPr/>
        </p:nvSpPr>
        <p:spPr>
          <a:xfrm>
            <a:off x="1270432" y="4610415"/>
            <a:ext cx="1471577" cy="523220"/>
          </a:xfrm>
          <a:prstGeom prst="rect">
            <a:avLst/>
          </a:prstGeom>
          <a:noFill/>
        </p:spPr>
        <p:txBody>
          <a:bodyPr wrap="square" rtlCol="0">
            <a:spAutoFit/>
          </a:bodyPr>
          <a:lstStyle/>
          <a:p>
            <a:r>
              <a:rPr lang="en-US" sz="2800" dirty="0" smtClean="0"/>
              <a:t>Selector</a:t>
            </a:r>
            <a:endParaRPr lang="en-US" dirty="0"/>
          </a:p>
        </p:txBody>
      </p:sp>
      <p:sp>
        <p:nvSpPr>
          <p:cNvPr id="14" name="TextBox 13"/>
          <p:cNvSpPr txBox="1"/>
          <p:nvPr/>
        </p:nvSpPr>
        <p:spPr>
          <a:xfrm>
            <a:off x="4250026" y="4605136"/>
            <a:ext cx="1927425" cy="523220"/>
          </a:xfrm>
          <a:prstGeom prst="rect">
            <a:avLst/>
          </a:prstGeom>
          <a:noFill/>
        </p:spPr>
        <p:txBody>
          <a:bodyPr wrap="square" rtlCol="0">
            <a:spAutoFit/>
          </a:bodyPr>
          <a:lstStyle/>
          <a:p>
            <a:r>
              <a:rPr lang="en-US" sz="2800" dirty="0" smtClean="0"/>
              <a:t>Declaration</a:t>
            </a:r>
            <a:endParaRPr lang="en-US" sz="2800" dirty="0"/>
          </a:p>
        </p:txBody>
      </p:sp>
      <p:sp>
        <p:nvSpPr>
          <p:cNvPr id="15" name="TextBox 14"/>
          <p:cNvSpPr txBox="1"/>
          <p:nvPr/>
        </p:nvSpPr>
        <p:spPr>
          <a:xfrm>
            <a:off x="3322313" y="5846295"/>
            <a:ext cx="1327608" cy="461665"/>
          </a:xfrm>
          <a:prstGeom prst="rect">
            <a:avLst/>
          </a:prstGeom>
          <a:noFill/>
        </p:spPr>
        <p:txBody>
          <a:bodyPr wrap="none" rtlCol="0">
            <a:spAutoFit/>
          </a:bodyPr>
          <a:lstStyle/>
          <a:p>
            <a:r>
              <a:rPr lang="en-US" sz="2400" dirty="0" smtClean="0"/>
              <a:t>Property</a:t>
            </a:r>
            <a:endParaRPr lang="en-US" dirty="0"/>
          </a:p>
        </p:txBody>
      </p:sp>
      <p:sp>
        <p:nvSpPr>
          <p:cNvPr id="16" name="TextBox 15"/>
          <p:cNvSpPr txBox="1"/>
          <p:nvPr/>
        </p:nvSpPr>
        <p:spPr>
          <a:xfrm>
            <a:off x="4766275" y="5846295"/>
            <a:ext cx="894925" cy="461665"/>
          </a:xfrm>
          <a:prstGeom prst="rect">
            <a:avLst/>
          </a:prstGeom>
          <a:noFill/>
        </p:spPr>
        <p:txBody>
          <a:bodyPr wrap="none" rtlCol="0">
            <a:spAutoFit/>
          </a:bodyPr>
          <a:lstStyle/>
          <a:p>
            <a:r>
              <a:rPr lang="en-US" sz="2400" dirty="0" smtClean="0"/>
              <a:t>Value</a:t>
            </a:r>
            <a:endParaRPr lang="en-US" dirty="0"/>
          </a:p>
        </p:txBody>
      </p:sp>
      <p:sp>
        <p:nvSpPr>
          <p:cNvPr id="17" name="Rounded Rectangle 16"/>
          <p:cNvSpPr/>
          <p:nvPr/>
        </p:nvSpPr>
        <p:spPr>
          <a:xfrm>
            <a:off x="873457" y="5133635"/>
            <a:ext cx="2265528" cy="618699"/>
          </a:xfrm>
          <a:prstGeom prst="roundRect">
            <a:avLst/>
          </a:prstGeom>
          <a:ln w="57150"/>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smtClean="0"/>
              <a:t>p</a:t>
            </a:r>
            <a:endParaRPr lang="en-US" sz="3200" dirty="0"/>
          </a:p>
        </p:txBody>
      </p:sp>
      <p:sp>
        <p:nvSpPr>
          <p:cNvPr id="19" name="Rounded Rectangle 18"/>
          <p:cNvSpPr/>
          <p:nvPr/>
        </p:nvSpPr>
        <p:spPr>
          <a:xfrm>
            <a:off x="3159898" y="5128356"/>
            <a:ext cx="4107682" cy="637626"/>
          </a:xfrm>
          <a:prstGeom prst="roundRect">
            <a:avLst/>
          </a:prstGeom>
          <a:ln w="57150"/>
        </p:spPr>
        <p:style>
          <a:lnRef idx="2">
            <a:schemeClr val="accent6"/>
          </a:lnRef>
          <a:fillRef idx="1">
            <a:schemeClr val="lt1"/>
          </a:fillRef>
          <a:effectRef idx="0">
            <a:schemeClr val="accent6"/>
          </a:effectRef>
          <a:fontRef idx="minor">
            <a:schemeClr val="dk1"/>
          </a:fontRef>
        </p:style>
        <p:txBody>
          <a:bodyPr rtlCol="0" anchor="ctr"/>
          <a:lstStyle/>
          <a:p>
            <a:r>
              <a:rPr lang="en-US" sz="3200" dirty="0"/>
              <a:t>{color: brown;}</a:t>
            </a:r>
            <a:endParaRPr lang="en-US" sz="3200" dirty="0"/>
          </a:p>
        </p:txBody>
      </p:sp>
    </p:spTree>
    <p:extLst>
      <p:ext uri="{BB962C8B-B14F-4D97-AF65-F5344CB8AC3E}">
        <p14:creationId xmlns:p14="http://schemas.microsoft.com/office/powerpoint/2010/main" val="1826038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Styled Web </a:t>
            </a:r>
            <a:r>
              <a:rPr lang="en-US" dirty="0" smtClean="0"/>
              <a:t>Page </a:t>
            </a:r>
            <a:r>
              <a:rPr lang="en-US" dirty="0" smtClean="0"/>
              <a:t>Example: HTML File</a:t>
            </a:r>
            <a:endParaRPr lang="en-US" dirty="0"/>
          </a:p>
        </p:txBody>
      </p:sp>
      <p:sp>
        <p:nvSpPr>
          <p:cNvPr id="3" name="Content Placeholder 2"/>
          <p:cNvSpPr>
            <a:spLocks noGrp="1"/>
          </p:cNvSpPr>
          <p:nvPr>
            <p:ph idx="1"/>
          </p:nvPr>
        </p:nvSpPr>
        <p:spPr>
          <a:xfrm>
            <a:off x="677333" y="1228299"/>
            <a:ext cx="10759491" cy="5445456"/>
          </a:xfrm>
        </p:spPr>
        <p:txBody>
          <a:bodyPr anchor="ctr">
            <a:normAutofit/>
          </a:bodyPr>
          <a:lstStyle/>
          <a:p>
            <a:pPr marL="0" indent="0">
              <a:lnSpc>
                <a:spcPct val="110000"/>
              </a:lnSpc>
              <a:buNone/>
            </a:pPr>
            <a:r>
              <a:rPr lang="en-US" dirty="0">
                <a:latin typeface="OCR A Std" panose="020F0609000104060307" pitchFamily="49" charset="0"/>
              </a:rPr>
              <a:t>&lt;!</a:t>
            </a:r>
            <a:r>
              <a:rPr lang="en-US" dirty="0" err="1">
                <a:latin typeface="OCR A Std" panose="020F0609000104060307" pitchFamily="49" charset="0"/>
              </a:rPr>
              <a:t>doctype</a:t>
            </a:r>
            <a:r>
              <a:rPr lang="en-US" dirty="0">
                <a:latin typeface="OCR A Std" panose="020F0609000104060307" pitchFamily="49" charset="0"/>
              </a:rPr>
              <a:t> html</a:t>
            </a:r>
            <a:r>
              <a:rPr lang="en-US" dirty="0" smtClean="0">
                <a:latin typeface="OCR A Std" panose="020F0609000104060307" pitchFamily="49" charset="0"/>
              </a:rPr>
              <a:t>&gt;</a:t>
            </a:r>
            <a:br>
              <a:rPr lang="en-US" dirty="0" smtClean="0">
                <a:latin typeface="OCR A Std" panose="020F0609000104060307" pitchFamily="49" charset="0"/>
              </a:rPr>
            </a:br>
            <a:r>
              <a:rPr lang="en-US" dirty="0" smtClean="0">
                <a:latin typeface="OCR A Std" panose="020F0609000104060307" pitchFamily="49" charset="0"/>
              </a:rPr>
              <a:t>&lt;html&gt;</a:t>
            </a:r>
            <a:br>
              <a:rPr lang="en-US" dirty="0" smtClean="0">
                <a:latin typeface="OCR A Std" panose="020F0609000104060307" pitchFamily="49" charset="0"/>
              </a:rPr>
            </a:br>
            <a:r>
              <a:rPr lang="en-US" dirty="0" smtClean="0">
                <a:latin typeface="OCR A Std" panose="020F0609000104060307" pitchFamily="49" charset="0"/>
              </a:rPr>
              <a:t>	&lt;</a:t>
            </a:r>
            <a:r>
              <a:rPr lang="en-US" dirty="0">
                <a:latin typeface="OCR A Std" panose="020F0609000104060307" pitchFamily="49" charset="0"/>
              </a:rPr>
              <a:t>head</a:t>
            </a:r>
            <a:r>
              <a:rPr lang="en-US" dirty="0" smtClean="0">
                <a:latin typeface="OCR A Std" panose="020F0609000104060307" pitchFamily="49" charset="0"/>
              </a:rPr>
              <a:t>&gt;</a:t>
            </a:r>
            <a:br>
              <a:rPr lang="en-US" dirty="0" smtClean="0">
                <a:latin typeface="OCR A Std" panose="020F0609000104060307" pitchFamily="49" charset="0"/>
              </a:rPr>
            </a:br>
            <a:r>
              <a:rPr lang="en-US" dirty="0" smtClean="0">
                <a:latin typeface="OCR A Std" panose="020F0609000104060307" pitchFamily="49" charset="0"/>
              </a:rPr>
              <a:t>		&lt;</a:t>
            </a:r>
            <a:r>
              <a:rPr lang="en-US" dirty="0">
                <a:latin typeface="OCR A Std" panose="020F0609000104060307" pitchFamily="49" charset="0"/>
              </a:rPr>
              <a:t>title&gt;Trusty Lawn Care, Inc.&lt;/title</a:t>
            </a:r>
            <a:r>
              <a:rPr lang="en-US" dirty="0" smtClean="0">
                <a:latin typeface="OCR A Std" panose="020F0609000104060307" pitchFamily="49" charset="0"/>
              </a:rPr>
              <a:t>&gt;</a:t>
            </a:r>
            <a:br>
              <a:rPr lang="en-US" dirty="0" smtClean="0">
                <a:latin typeface="OCR A Std" panose="020F0609000104060307" pitchFamily="49" charset="0"/>
              </a:rPr>
            </a:br>
            <a:r>
              <a:rPr lang="en-US" dirty="0" smtClean="0">
                <a:latin typeface="OCR A Std" panose="020F0609000104060307" pitchFamily="49" charset="0"/>
              </a:rPr>
              <a:t>  		&lt;</a:t>
            </a:r>
            <a:r>
              <a:rPr lang="en-US" dirty="0">
                <a:latin typeface="OCR A Std" panose="020F0609000104060307" pitchFamily="49" charset="0"/>
              </a:rPr>
              <a:t>link </a:t>
            </a:r>
            <a:r>
              <a:rPr lang="en-US" dirty="0" err="1" smtClean="0">
                <a:latin typeface="OCR A Std" panose="020F0609000104060307" pitchFamily="49" charset="0"/>
              </a:rPr>
              <a:t>href</a:t>
            </a:r>
            <a:r>
              <a:rPr lang="en-US" dirty="0" smtClean="0">
                <a:latin typeface="OCR A Std" panose="020F0609000104060307" pitchFamily="49" charset="0"/>
              </a:rPr>
              <a:t>="</a:t>
            </a:r>
            <a:r>
              <a:rPr lang="en-US" dirty="0">
                <a:latin typeface="OCR A Std" panose="020F0609000104060307" pitchFamily="49" charset="0"/>
              </a:rPr>
              <a:t>e1.css" </a:t>
            </a:r>
            <a:r>
              <a:rPr lang="en-US" dirty="0" err="1" smtClean="0">
                <a:latin typeface="OCR A Std" panose="020F0609000104060307" pitchFamily="49" charset="0"/>
              </a:rPr>
              <a:t>rel</a:t>
            </a:r>
            <a:r>
              <a:rPr lang="en-US" dirty="0" smtClean="0">
                <a:latin typeface="OCR A Std" panose="020F0609000104060307" pitchFamily="49" charset="0"/>
              </a:rPr>
              <a:t>="</a:t>
            </a:r>
            <a:r>
              <a:rPr lang="en-US" dirty="0">
                <a:latin typeface="OCR A Std" panose="020F0609000104060307" pitchFamily="49" charset="0"/>
              </a:rPr>
              <a:t>stylesheet" </a:t>
            </a:r>
            <a:r>
              <a:rPr lang="en-US" dirty="0" smtClean="0">
                <a:latin typeface="OCR A Std" panose="020F0609000104060307" pitchFamily="49" charset="0"/>
              </a:rPr>
              <a:t>type="</a:t>
            </a:r>
            <a:r>
              <a:rPr lang="en-US" dirty="0">
                <a:latin typeface="OCR A Std" panose="020F0609000104060307" pitchFamily="49" charset="0"/>
              </a:rPr>
              <a:t>text/</a:t>
            </a:r>
            <a:r>
              <a:rPr lang="en-US" dirty="0" err="1">
                <a:latin typeface="OCR A Std" panose="020F0609000104060307" pitchFamily="49" charset="0"/>
              </a:rPr>
              <a:t>css</a:t>
            </a:r>
            <a:r>
              <a:rPr lang="en-US" dirty="0" smtClean="0">
                <a:latin typeface="OCR A Std" panose="020F0609000104060307" pitchFamily="49" charset="0"/>
              </a:rPr>
              <a:t>"&gt;</a:t>
            </a:r>
            <a:br>
              <a:rPr lang="en-US" dirty="0" smtClean="0">
                <a:latin typeface="OCR A Std" panose="020F0609000104060307" pitchFamily="49" charset="0"/>
              </a:rPr>
            </a:br>
            <a:r>
              <a:rPr lang="en-US" dirty="0" smtClean="0">
                <a:latin typeface="OCR A Std" panose="020F0609000104060307" pitchFamily="49" charset="0"/>
              </a:rPr>
              <a:t>	&lt;/</a:t>
            </a:r>
            <a:r>
              <a:rPr lang="en-US" dirty="0">
                <a:latin typeface="OCR A Std" panose="020F0609000104060307" pitchFamily="49" charset="0"/>
              </a:rPr>
              <a:t>head</a:t>
            </a:r>
            <a:r>
              <a:rPr lang="en-US" dirty="0" smtClean="0">
                <a:latin typeface="OCR A Std" panose="020F0609000104060307" pitchFamily="49" charset="0"/>
              </a:rPr>
              <a:t>&gt;</a:t>
            </a:r>
            <a:br>
              <a:rPr lang="en-US" dirty="0" smtClean="0">
                <a:latin typeface="OCR A Std" panose="020F0609000104060307" pitchFamily="49" charset="0"/>
              </a:rPr>
            </a:br>
            <a:r>
              <a:rPr lang="en-US" dirty="0" smtClean="0">
                <a:latin typeface="OCR A Std" panose="020F0609000104060307" pitchFamily="49" charset="0"/>
              </a:rPr>
              <a:t>	&lt;</a:t>
            </a:r>
            <a:r>
              <a:rPr lang="en-US" dirty="0">
                <a:latin typeface="OCR A Std" panose="020F0609000104060307" pitchFamily="49" charset="0"/>
              </a:rPr>
              <a:t>body</a:t>
            </a:r>
            <a:r>
              <a:rPr lang="en-US" dirty="0" smtClean="0">
                <a:latin typeface="OCR A Std" panose="020F0609000104060307" pitchFamily="49" charset="0"/>
              </a:rPr>
              <a:t>&gt;</a:t>
            </a:r>
            <a:br>
              <a:rPr lang="en-US" dirty="0" smtClean="0">
                <a:latin typeface="OCR A Std" panose="020F0609000104060307" pitchFamily="49" charset="0"/>
              </a:rPr>
            </a:br>
            <a:r>
              <a:rPr lang="en-US" dirty="0" smtClean="0">
                <a:latin typeface="OCR A Std" panose="020F0609000104060307" pitchFamily="49" charset="0"/>
              </a:rPr>
              <a:t>		&lt;</a:t>
            </a:r>
            <a:r>
              <a:rPr lang="en-US" dirty="0">
                <a:latin typeface="OCR A Std" panose="020F0609000104060307" pitchFamily="49" charset="0"/>
              </a:rPr>
              <a:t>h1&gt;Trusty Lawn Care, Inc.&lt;/h1</a:t>
            </a:r>
            <a:r>
              <a:rPr lang="en-US" dirty="0" smtClean="0">
                <a:latin typeface="OCR A Std" panose="020F0609000104060307" pitchFamily="49" charset="0"/>
              </a:rPr>
              <a:t>&gt;</a:t>
            </a:r>
            <a:br>
              <a:rPr lang="en-US" dirty="0" smtClean="0">
                <a:latin typeface="OCR A Std" panose="020F0609000104060307" pitchFamily="49" charset="0"/>
              </a:rPr>
            </a:br>
            <a:r>
              <a:rPr lang="en-US" dirty="0" smtClean="0">
                <a:latin typeface="OCR A Std" panose="020F0609000104060307" pitchFamily="49" charset="0"/>
              </a:rPr>
              <a:t>		&lt;</a:t>
            </a:r>
            <a:r>
              <a:rPr lang="en-US" dirty="0">
                <a:latin typeface="OCR A Std" panose="020F0609000104060307" pitchFamily="49" charset="0"/>
              </a:rPr>
              <a:t>p </a:t>
            </a:r>
            <a:r>
              <a:rPr lang="en-US" dirty="0" smtClean="0">
                <a:latin typeface="OCR A Std" panose="020F0609000104060307" pitchFamily="49" charset="0"/>
              </a:rPr>
              <a:t>id="slogan“&gt;We </a:t>
            </a:r>
            <a:r>
              <a:rPr lang="en-US" dirty="0">
                <a:latin typeface="OCR A Std" panose="020F0609000104060307" pitchFamily="49" charset="0"/>
              </a:rPr>
              <a:t>keep you in green.&lt;/p</a:t>
            </a:r>
            <a:r>
              <a:rPr lang="en-US" dirty="0" smtClean="0">
                <a:latin typeface="OCR A Std" panose="020F0609000104060307" pitchFamily="49" charset="0"/>
              </a:rPr>
              <a:t>&gt;</a:t>
            </a:r>
            <a:br>
              <a:rPr lang="en-US" dirty="0" smtClean="0">
                <a:latin typeface="OCR A Std" panose="020F0609000104060307" pitchFamily="49" charset="0"/>
              </a:rPr>
            </a:br>
            <a:r>
              <a:rPr lang="en-US" dirty="0" smtClean="0">
                <a:latin typeface="OCR A Std" panose="020F0609000104060307" pitchFamily="49" charset="0"/>
              </a:rPr>
              <a:t>		&lt;</a:t>
            </a:r>
            <a:r>
              <a:rPr lang="en-US" dirty="0">
                <a:latin typeface="OCR A Std" panose="020F0609000104060307" pitchFamily="49" charset="0"/>
              </a:rPr>
              <a:t>p&gt;Trusty Lawn Care can keep your lawn looking </a:t>
            </a:r>
            <a:r>
              <a:rPr lang="en-US" dirty="0" smtClean="0">
                <a:latin typeface="OCR A Std" panose="020F0609000104060307" pitchFamily="49" charset="0"/>
              </a:rPr>
              <a:t/>
            </a:r>
            <a:br>
              <a:rPr lang="en-US" dirty="0" smtClean="0">
                <a:latin typeface="OCR A Std" panose="020F0609000104060307" pitchFamily="49" charset="0"/>
              </a:rPr>
            </a:br>
            <a:r>
              <a:rPr lang="en-US" dirty="0" smtClean="0">
                <a:latin typeface="OCR A Std" panose="020F0609000104060307" pitchFamily="49" charset="0"/>
              </a:rPr>
              <a:t>		lush </a:t>
            </a:r>
            <a:r>
              <a:rPr lang="en-US" dirty="0">
                <a:latin typeface="OCR A Std" panose="020F0609000104060307" pitchFamily="49" charset="0"/>
              </a:rPr>
              <a:t>and vigorous all season. We use only natural </a:t>
            </a:r>
            <a:r>
              <a:rPr lang="en-US" dirty="0" smtClean="0">
                <a:latin typeface="OCR A Std" panose="020F0609000104060307" pitchFamily="49" charset="0"/>
              </a:rPr>
              <a:t>					fertilizers</a:t>
            </a:r>
            <a:r>
              <a:rPr lang="en-US" dirty="0">
                <a:latin typeface="OCR A Std" panose="020F0609000104060307" pitchFamily="49" charset="0"/>
              </a:rPr>
              <a:t>, mulches, and soils to boost the </a:t>
            </a:r>
            <a:r>
              <a:rPr lang="en-US" dirty="0" smtClean="0">
                <a:latin typeface="OCR A Std" panose="020F0609000104060307" pitchFamily="49" charset="0"/>
              </a:rPr>
              <a:t/>
            </a:r>
            <a:br>
              <a:rPr lang="en-US" dirty="0" smtClean="0">
                <a:latin typeface="OCR A Std" panose="020F0609000104060307" pitchFamily="49" charset="0"/>
              </a:rPr>
            </a:br>
            <a:r>
              <a:rPr lang="en-US" dirty="0" smtClean="0">
                <a:latin typeface="OCR A Std" panose="020F0609000104060307" pitchFamily="49" charset="0"/>
              </a:rPr>
              <a:t>		health </a:t>
            </a:r>
            <a:r>
              <a:rPr lang="en-US" dirty="0">
                <a:latin typeface="OCR A Std" panose="020F0609000104060307" pitchFamily="49" charset="0"/>
              </a:rPr>
              <a:t>of your turf.&lt;/p</a:t>
            </a:r>
            <a:r>
              <a:rPr lang="en-US" dirty="0" smtClean="0">
                <a:latin typeface="OCR A Std" panose="020F0609000104060307" pitchFamily="49" charset="0"/>
              </a:rPr>
              <a:t>&gt;</a:t>
            </a:r>
            <a:br>
              <a:rPr lang="en-US" dirty="0" smtClean="0">
                <a:latin typeface="OCR A Std" panose="020F0609000104060307" pitchFamily="49" charset="0"/>
              </a:rPr>
            </a:br>
            <a:r>
              <a:rPr lang="en-US" dirty="0" smtClean="0">
                <a:latin typeface="OCR A Std" panose="020F0609000104060307" pitchFamily="49" charset="0"/>
              </a:rPr>
              <a:t>	&lt;/</a:t>
            </a:r>
            <a:r>
              <a:rPr lang="en-US" dirty="0">
                <a:latin typeface="OCR A Std" panose="020F0609000104060307" pitchFamily="49" charset="0"/>
              </a:rPr>
              <a:t>body</a:t>
            </a:r>
            <a:r>
              <a:rPr lang="en-US" dirty="0" smtClean="0">
                <a:latin typeface="OCR A Std" panose="020F0609000104060307" pitchFamily="49" charset="0"/>
              </a:rPr>
              <a:t>&gt;</a:t>
            </a:r>
            <a:br>
              <a:rPr lang="en-US" dirty="0" smtClean="0">
                <a:latin typeface="OCR A Std" panose="020F0609000104060307" pitchFamily="49" charset="0"/>
              </a:rPr>
            </a:br>
            <a:r>
              <a:rPr lang="en-US" dirty="0" smtClean="0">
                <a:latin typeface="OCR A Std" panose="020F0609000104060307" pitchFamily="49" charset="0"/>
              </a:rPr>
              <a:t>&lt;/</a:t>
            </a:r>
            <a:r>
              <a:rPr lang="en-US" dirty="0">
                <a:latin typeface="OCR A Std" panose="020F0609000104060307" pitchFamily="49" charset="0"/>
              </a:rPr>
              <a:t>html&gt;</a:t>
            </a:r>
            <a:endParaRPr lang="en-US" sz="2400" dirty="0">
              <a:latin typeface="OCR A Std" panose="020F0609000104060307" pitchFamily="49" charset="0"/>
            </a:endParaRPr>
          </a:p>
        </p:txBody>
      </p:sp>
    </p:spTree>
    <p:extLst>
      <p:ext uri="{BB962C8B-B14F-4D97-AF65-F5344CB8AC3E}">
        <p14:creationId xmlns:p14="http://schemas.microsoft.com/office/powerpoint/2010/main" val="423419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Styled Web Page Example: CSS File</a:t>
            </a:r>
            <a:endParaRPr lang="en-US" dirty="0"/>
          </a:p>
        </p:txBody>
      </p:sp>
      <p:sp>
        <p:nvSpPr>
          <p:cNvPr id="3" name="Content Placeholder 2"/>
          <p:cNvSpPr>
            <a:spLocks noGrp="1"/>
          </p:cNvSpPr>
          <p:nvPr>
            <p:ph idx="1"/>
          </p:nvPr>
        </p:nvSpPr>
        <p:spPr>
          <a:xfrm>
            <a:off x="677333" y="1228299"/>
            <a:ext cx="8480315" cy="5308979"/>
          </a:xfrm>
        </p:spPr>
        <p:txBody>
          <a:bodyPr>
            <a:normAutofit/>
          </a:bodyPr>
          <a:lstStyle/>
          <a:p>
            <a:pPr marL="0" indent="0">
              <a:buNone/>
            </a:pPr>
            <a:r>
              <a:rPr lang="en-US" sz="2800" dirty="0">
                <a:latin typeface="OCR A Extended" panose="02010509020102010303" pitchFamily="50" charset="0"/>
              </a:rPr>
              <a:t>#slogan </a:t>
            </a:r>
            <a:r>
              <a:rPr lang="en-US" sz="2800" dirty="0" smtClean="0">
                <a:latin typeface="OCR A Extended" panose="02010509020102010303" pitchFamily="50" charset="0"/>
              </a:rPr>
              <a:t>{</a:t>
            </a:r>
            <a:br>
              <a:rPr lang="en-US" sz="2800" dirty="0" smtClean="0">
                <a:latin typeface="OCR A Extended" panose="02010509020102010303" pitchFamily="50" charset="0"/>
              </a:rPr>
            </a:br>
            <a:r>
              <a:rPr lang="en-US" sz="2800" dirty="0" smtClean="0">
                <a:latin typeface="OCR A Extended" panose="02010509020102010303" pitchFamily="50" charset="0"/>
              </a:rPr>
              <a:t>   </a:t>
            </a:r>
            <a:r>
              <a:rPr lang="en-US" sz="2800" dirty="0">
                <a:latin typeface="OCR A Extended" panose="02010509020102010303" pitchFamily="50" charset="0"/>
              </a:rPr>
              <a:t>font-size: 20px</a:t>
            </a:r>
            <a:r>
              <a:rPr lang="en-US" sz="2800" dirty="0" smtClean="0">
                <a:latin typeface="OCR A Extended" panose="02010509020102010303" pitchFamily="50" charset="0"/>
              </a:rPr>
              <a:t>;</a:t>
            </a:r>
            <a:br>
              <a:rPr lang="en-US" sz="2800" dirty="0" smtClean="0">
                <a:latin typeface="OCR A Extended" panose="02010509020102010303" pitchFamily="50" charset="0"/>
              </a:rPr>
            </a:br>
            <a:r>
              <a:rPr lang="en-US" sz="2800" dirty="0" smtClean="0">
                <a:latin typeface="OCR A Extended" panose="02010509020102010303" pitchFamily="50" charset="0"/>
              </a:rPr>
              <a:t>   </a:t>
            </a:r>
            <a:r>
              <a:rPr lang="en-US" sz="2800" dirty="0">
                <a:latin typeface="OCR A Extended" panose="02010509020102010303" pitchFamily="50" charset="0"/>
              </a:rPr>
              <a:t>color: green</a:t>
            </a:r>
            <a:r>
              <a:rPr lang="en-US" sz="2800" dirty="0" smtClean="0">
                <a:latin typeface="OCR A Extended" panose="02010509020102010303" pitchFamily="50" charset="0"/>
              </a:rPr>
              <a:t>;</a:t>
            </a:r>
            <a:br>
              <a:rPr lang="en-US" sz="2800" dirty="0" smtClean="0">
                <a:latin typeface="OCR A Extended" panose="02010509020102010303" pitchFamily="50" charset="0"/>
              </a:rPr>
            </a:br>
            <a:r>
              <a:rPr lang="en-US" sz="2800" dirty="0" smtClean="0">
                <a:latin typeface="OCR A Extended" panose="02010509020102010303" pitchFamily="50" charset="0"/>
              </a:rPr>
              <a:t>   </a:t>
            </a:r>
            <a:r>
              <a:rPr lang="en-US" sz="2800" dirty="0">
                <a:latin typeface="OCR A Extended" panose="02010509020102010303" pitchFamily="50" charset="0"/>
              </a:rPr>
              <a:t>font-style: italic</a:t>
            </a:r>
            <a:r>
              <a:rPr lang="en-US" sz="2800" dirty="0" smtClean="0">
                <a:latin typeface="OCR A Extended" panose="02010509020102010303" pitchFamily="50" charset="0"/>
              </a:rPr>
              <a:t>;</a:t>
            </a:r>
            <a:br>
              <a:rPr lang="en-US" sz="2800" dirty="0" smtClean="0">
                <a:latin typeface="OCR A Extended" panose="02010509020102010303" pitchFamily="50" charset="0"/>
              </a:rPr>
            </a:br>
            <a:r>
              <a:rPr lang="en-US" sz="2800" dirty="0" smtClean="0">
                <a:latin typeface="OCR A Extended" panose="02010509020102010303" pitchFamily="50" charset="0"/>
              </a:rPr>
              <a:t>}</a:t>
            </a:r>
            <a:endParaRPr lang="en-US" sz="2800" dirty="0">
              <a:latin typeface="OCR A Extended" panose="02010509020102010303" pitchFamily="50" charset="0"/>
            </a:endParaRPr>
          </a:p>
        </p:txBody>
      </p:sp>
    </p:spTree>
    <p:extLst>
      <p:ext uri="{BB962C8B-B14F-4D97-AF65-F5344CB8AC3E}">
        <p14:creationId xmlns:p14="http://schemas.microsoft.com/office/powerpoint/2010/main" val="248024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Styled Web Page Example: Rendered Page</a:t>
            </a:r>
            <a:endParaRPr lang="en-US" dirty="0"/>
          </a:p>
        </p:txBody>
      </p:sp>
      <p:sp>
        <p:nvSpPr>
          <p:cNvPr id="3" name="Content Placeholder 2"/>
          <p:cNvSpPr>
            <a:spLocks noGrp="1"/>
          </p:cNvSpPr>
          <p:nvPr>
            <p:ph idx="1"/>
          </p:nvPr>
        </p:nvSpPr>
        <p:spPr>
          <a:xfrm>
            <a:off x="677333" y="1228299"/>
            <a:ext cx="8480315" cy="5308979"/>
          </a:xfrm>
        </p:spPr>
        <p:txBody>
          <a:bodyPr>
            <a:noAutofit/>
          </a:bodyPr>
          <a:lstStyle/>
          <a:p>
            <a:pPr marL="0" indent="0">
              <a:buNone/>
            </a:pPr>
            <a:endParaRPr lang="en-US" sz="2400" dirty="0">
              <a:latin typeface="OCR A Std" panose="020F0609000104060307" pitchFamily="49" charset="0"/>
            </a:endParaRPr>
          </a:p>
        </p:txBody>
      </p:sp>
      <p:pic>
        <p:nvPicPr>
          <p:cNvPr id="4" name="Picture 3"/>
          <p:cNvPicPr>
            <a:picLocks noChangeAspect="1"/>
          </p:cNvPicPr>
          <p:nvPr/>
        </p:nvPicPr>
        <p:blipFill>
          <a:blip r:embed="rId2"/>
          <a:stretch>
            <a:fillRect/>
          </a:stretch>
        </p:blipFill>
        <p:spPr>
          <a:xfrm>
            <a:off x="1458929" y="1510732"/>
            <a:ext cx="6544588" cy="4744112"/>
          </a:xfrm>
          <a:prstGeom prst="rect">
            <a:avLst/>
          </a:prstGeom>
          <a:ln>
            <a:solidFill>
              <a:schemeClr val="tx1"/>
            </a:solidFill>
          </a:ln>
        </p:spPr>
      </p:pic>
    </p:spTree>
    <p:extLst>
      <p:ext uri="{BB962C8B-B14F-4D97-AF65-F5344CB8AC3E}">
        <p14:creationId xmlns:p14="http://schemas.microsoft.com/office/powerpoint/2010/main" val="3892964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1520</TotalTime>
  <Words>1622</Words>
  <Application>Microsoft Office PowerPoint</Application>
  <PresentationFormat>Widescreen</PresentationFormat>
  <Paragraphs>217</Paragraphs>
  <Slides>54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54</vt:i4>
      </vt:variant>
    </vt:vector>
  </HeadingPairs>
  <TitlesOfParts>
    <vt:vector size="64" baseType="lpstr">
      <vt:lpstr>Arial</vt:lpstr>
      <vt:lpstr>Candara</vt:lpstr>
      <vt:lpstr>Eras Bold ITC</vt:lpstr>
      <vt:lpstr>Letter Gothic Std</vt:lpstr>
      <vt:lpstr>Myriad Pro</vt:lpstr>
      <vt:lpstr>OCR A Extended</vt:lpstr>
      <vt:lpstr>OCR A Std</vt:lpstr>
      <vt:lpstr>Times New Roman</vt:lpstr>
      <vt:lpstr>Wingdings 3</vt:lpstr>
      <vt:lpstr>Facet</vt:lpstr>
      <vt:lpstr>Understanding CSS Essentials: Content Flow, Positioning, and Styling</vt:lpstr>
      <vt:lpstr>Lesson Objectives</vt:lpstr>
      <vt:lpstr>Presentation vs. Content</vt:lpstr>
      <vt:lpstr>CSS</vt:lpstr>
      <vt:lpstr>The &lt;link&gt; Between HTML and CSS  </vt:lpstr>
      <vt:lpstr>CSS Selector and Declaration</vt:lpstr>
      <vt:lpstr>Styled Web Page Example: HTML File</vt:lpstr>
      <vt:lpstr>Styled Web Page Example: CSS File</vt:lpstr>
      <vt:lpstr>Styled Web Page Example: Rendered Page</vt:lpstr>
      <vt:lpstr>Font Basics</vt:lpstr>
      <vt:lpstr>Serif and Sans Serif Fonts</vt:lpstr>
      <vt:lpstr>Font Families</vt:lpstr>
      <vt:lpstr>Web-safe Fonts</vt:lpstr>
      <vt:lpstr>@font-face Rule</vt:lpstr>
      <vt:lpstr>Inline Flow and Block Flow</vt:lpstr>
      <vt:lpstr>Block Flow Example</vt:lpstr>
      <vt:lpstr>Block Flow Example</vt:lpstr>
      <vt:lpstr>Inline Flow Example</vt:lpstr>
      <vt:lpstr>Inline Flow Example</vt:lpstr>
      <vt:lpstr>Float vs. Absolute Positioning</vt:lpstr>
      <vt:lpstr>Float Positioning Example</vt:lpstr>
      <vt:lpstr>Absolute Positioning Example</vt:lpstr>
      <vt:lpstr>Bounding Box</vt:lpstr>
      <vt:lpstr>Overflow</vt:lpstr>
      <vt:lpstr>Overflow</vt:lpstr>
      <vt:lpstr>Scrolling Overflow Example</vt:lpstr>
      <vt:lpstr>Visible Overflow Example</vt:lpstr>
      <vt:lpstr>Hidden Overflow Example</vt:lpstr>
      <vt:lpstr>Recap</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 Bedwell</dc:creator>
  <cp:lastModifiedBy>Don Bedwell</cp:lastModifiedBy>
  <cp:revision>130</cp:revision>
  <dcterms:created xsi:type="dcterms:W3CDTF">2019-08-01T10:44:00Z</dcterms:created>
  <dcterms:modified xsi:type="dcterms:W3CDTF">2019-08-12T01:14:00Z</dcterms:modified>
</cp:coreProperties>
</file>