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333" r:id="rId4"/>
    <p:sldId id="335" r:id="rId5"/>
    <p:sldId id="344" r:id="rId6"/>
    <p:sldId id="339" r:id="rId7"/>
    <p:sldId id="341" r:id="rId8"/>
    <p:sldId id="342" r:id="rId9"/>
    <p:sldId id="343" r:id="rId10"/>
    <p:sldId id="346" r:id="rId11"/>
    <p:sldId id="347" r:id="rId12"/>
    <p:sldId id="348" r:id="rId13"/>
    <p:sldId id="371" r:id="rId14"/>
    <p:sldId id="349" r:id="rId15"/>
    <p:sldId id="351" r:id="rId16"/>
    <p:sldId id="374" r:id="rId17"/>
    <p:sldId id="352" r:id="rId18"/>
    <p:sldId id="353" r:id="rId19"/>
    <p:sldId id="367" r:id="rId20"/>
    <p:sldId id="366" r:id="rId21"/>
    <p:sldId id="369" r:id="rId22"/>
    <p:sldId id="375" r:id="rId23"/>
    <p:sldId id="350" r:id="rId24"/>
    <p:sldId id="378" r:id="rId25"/>
    <p:sldId id="377" r:id="rId26"/>
    <p:sldId id="376" r:id="rId27"/>
    <p:sldId id="379"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8" r:id="rId50"/>
    <p:sldId id="317" r:id="rId51"/>
    <p:sldId id="319" r:id="rId52"/>
    <p:sldId id="32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8E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57538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10568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0598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191635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2775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1721352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045540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65252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160041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41831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A4B55D-459F-4B0B-8C82-CCA696D2E8BC}"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7237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A4B55D-459F-4B0B-8C82-CCA696D2E8BC}" type="datetimeFigureOut">
              <a:rPr lang="en-US" smtClean="0"/>
              <a:t>8/11/2019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86963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A4B55D-459F-4B0B-8C82-CCA696D2E8BC}" type="datetimeFigureOut">
              <a:rPr lang="en-US" smtClean="0"/>
              <a:t>8/11/2019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1879062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4B55D-459F-4B0B-8C82-CCA696D2E8BC}" type="datetimeFigureOut">
              <a:rPr lang="en-US" smtClean="0"/>
              <a:t>8/11/2019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37142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4B55D-459F-4B0B-8C82-CCA696D2E8BC}"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45628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4B55D-459F-4B0B-8C82-CCA696D2E8BC}"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76019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4B55D-459F-4B0B-8C82-CCA696D2E8BC}" type="datetimeFigureOut">
              <a:rPr lang="en-US" smtClean="0"/>
              <a:t>8/11/2019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D854BF-32FA-4DEF-B17A-F0F1200B7C14}" type="slidenum">
              <a:rPr lang="en-US" smtClean="0"/>
              <a:t>‹#›</a:t>
            </a:fld>
            <a:endParaRPr lang="en-US"/>
          </a:p>
        </p:txBody>
      </p:sp>
    </p:spTree>
    <p:extLst>
      <p:ext uri="{BB962C8B-B14F-4D97-AF65-F5344CB8AC3E}">
        <p14:creationId xmlns:p14="http://schemas.microsoft.com/office/powerpoint/2010/main" val="287489131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2404534"/>
            <a:ext cx="9171295" cy="980111"/>
          </a:xfrm>
        </p:spPr>
        <p:txBody>
          <a:bodyPr/>
          <a:lstStyle/>
          <a:p>
            <a:r>
              <a:rPr lang="en-US" sz="5200" dirty="0"/>
              <a:t>Understanding CSS Essentials: </a:t>
            </a:r>
            <a:r>
              <a:rPr lang="en-US" sz="4000" dirty="0" smtClean="0"/>
              <a:t>Layouts</a:t>
            </a:r>
            <a:endParaRPr lang="en-US" sz="5200" dirty="0"/>
          </a:p>
        </p:txBody>
      </p:sp>
      <p:sp>
        <p:nvSpPr>
          <p:cNvPr id="3" name="Subtitle 2"/>
          <p:cNvSpPr>
            <a:spLocks noGrp="1"/>
          </p:cNvSpPr>
          <p:nvPr>
            <p:ph type="subTitle" idx="1"/>
          </p:nvPr>
        </p:nvSpPr>
        <p:spPr/>
        <p:txBody>
          <a:bodyPr/>
          <a:lstStyle/>
          <a:p>
            <a:r>
              <a:rPr lang="en-US" dirty="0" smtClean="0"/>
              <a:t>Microsoft </a:t>
            </a:r>
            <a:r>
              <a:rPr lang="en-US" smtClean="0"/>
              <a:t>Technology Associate 98-375 </a:t>
            </a:r>
            <a:br>
              <a:rPr lang="en-US" smtClean="0"/>
            </a:br>
            <a:r>
              <a:rPr lang="en-US" smtClean="0"/>
              <a:t>HTML5 </a:t>
            </a:r>
            <a:r>
              <a:rPr lang="en-US" dirty="0"/>
              <a:t>Application Development Fundamentals </a:t>
            </a:r>
          </a:p>
        </p:txBody>
      </p:sp>
    </p:spTree>
    <p:extLst>
      <p:ext uri="{BB962C8B-B14F-4D97-AF65-F5344CB8AC3E}">
        <p14:creationId xmlns:p14="http://schemas.microsoft.com/office/powerpoint/2010/main" val="57592383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Flexbox Box Model</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Example</a:t>
            </a:r>
            <a:r>
              <a:rPr lang="en-US" sz="3200" dirty="0"/>
              <a:t>: Parent flexbox indicated by shaded background, icons are child boxes </a:t>
            </a:r>
          </a:p>
          <a:p>
            <a:r>
              <a:rPr lang="en-US" sz="3200" dirty="0" smtClean="0"/>
              <a:t>When </a:t>
            </a:r>
            <a:r>
              <a:rPr lang="en-US" sz="3200" dirty="0"/>
              <a:t>user increases screen size horizontally, the flexbox expands, distributing an even amount of space between the </a:t>
            </a:r>
            <a:r>
              <a:rPr lang="en-US" sz="3200" dirty="0" smtClean="0"/>
              <a:t>children</a:t>
            </a:r>
            <a:endParaRPr lang="en-US" sz="3200" dirty="0"/>
          </a:p>
        </p:txBody>
      </p:sp>
      <p:pic>
        <p:nvPicPr>
          <p:cNvPr id="4" name="Picture 3"/>
          <p:cNvPicPr>
            <a:picLocks noChangeAspect="1"/>
          </p:cNvPicPr>
          <p:nvPr/>
        </p:nvPicPr>
        <p:blipFill>
          <a:blip r:embed="rId2"/>
          <a:stretch>
            <a:fillRect/>
          </a:stretch>
        </p:blipFill>
        <p:spPr>
          <a:xfrm>
            <a:off x="1800368" y="3886578"/>
            <a:ext cx="7057029" cy="2940429"/>
          </a:xfrm>
          <a:prstGeom prst="rect">
            <a:avLst/>
          </a:prstGeom>
        </p:spPr>
      </p:pic>
      <p:sp>
        <p:nvSpPr>
          <p:cNvPr id="5" name="Right Arrow 4"/>
          <p:cNvSpPr/>
          <p:nvPr/>
        </p:nvSpPr>
        <p:spPr>
          <a:xfrm>
            <a:off x="560979" y="4053385"/>
            <a:ext cx="2250460" cy="1132764"/>
          </a:xfrm>
          <a:prstGeom prst="rightArrow">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Before</a:t>
            </a:r>
            <a:endParaRPr lang="en-US" dirty="0"/>
          </a:p>
        </p:txBody>
      </p:sp>
      <p:sp>
        <p:nvSpPr>
          <p:cNvPr id="6" name="Left Arrow 5"/>
          <p:cNvSpPr/>
          <p:nvPr/>
        </p:nvSpPr>
        <p:spPr>
          <a:xfrm>
            <a:off x="8857397" y="5315942"/>
            <a:ext cx="2250460" cy="1049362"/>
          </a:xfrm>
          <a:prstGeom prst="leftArrow">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a:t>
            </a:r>
            <a:endParaRPr lang="en-US" dirty="0"/>
          </a:p>
        </p:txBody>
      </p:sp>
    </p:spTree>
    <p:extLst>
      <p:ext uri="{BB962C8B-B14F-4D97-AF65-F5344CB8AC3E}">
        <p14:creationId xmlns:p14="http://schemas.microsoft.com/office/powerpoint/2010/main" val="272452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Flexbox Box Model</a:t>
            </a:r>
            <a:endParaRPr lang="en-US" dirty="0"/>
          </a:p>
        </p:txBody>
      </p:sp>
      <p:sp>
        <p:nvSpPr>
          <p:cNvPr id="3" name="Content Placeholder 2"/>
          <p:cNvSpPr>
            <a:spLocks noGrp="1"/>
          </p:cNvSpPr>
          <p:nvPr>
            <p:ph idx="1"/>
          </p:nvPr>
        </p:nvSpPr>
        <p:spPr>
          <a:xfrm>
            <a:off x="677333" y="1228299"/>
            <a:ext cx="8480315" cy="5308979"/>
          </a:xfrm>
        </p:spPr>
        <p:txBody>
          <a:bodyPr>
            <a:noAutofit/>
          </a:bodyPr>
          <a:lstStyle/>
          <a:p>
            <a:r>
              <a:rPr lang="en-US" sz="3600" dirty="0" smtClean="0"/>
              <a:t>Define </a:t>
            </a:r>
            <a:r>
              <a:rPr lang="en-US" sz="3600" dirty="0"/>
              <a:t>an element as a flexbox using the CSS properties </a:t>
            </a:r>
            <a:r>
              <a:rPr lang="en-US" sz="3600" dirty="0" err="1">
                <a:latin typeface="OCR A Extended" panose="02010509020102010303" pitchFamily="50" charset="0"/>
              </a:rPr>
              <a:t>display:flexbox</a:t>
            </a:r>
            <a:r>
              <a:rPr lang="en-US" sz="3600" dirty="0"/>
              <a:t> or </a:t>
            </a:r>
            <a:r>
              <a:rPr lang="en-US" sz="3600" dirty="0" err="1">
                <a:latin typeface="OCR A Extended" panose="02010509020102010303" pitchFamily="50" charset="0"/>
              </a:rPr>
              <a:t>display:inline-flexbox</a:t>
            </a:r>
            <a:r>
              <a:rPr lang="en-US" sz="3600" dirty="0"/>
              <a:t>. </a:t>
            </a:r>
          </a:p>
          <a:p>
            <a:r>
              <a:rPr lang="en-US" sz="3600" dirty="0" smtClean="0"/>
              <a:t>The </a:t>
            </a:r>
            <a:r>
              <a:rPr lang="en-US" sz="3600" dirty="0">
                <a:latin typeface="OCR A Extended" panose="02010509020102010303" pitchFamily="50" charset="0"/>
              </a:rPr>
              <a:t>flexbox</a:t>
            </a:r>
            <a:r>
              <a:rPr lang="en-US" sz="3600" dirty="0"/>
              <a:t> attribute sets the flexbox as a block-level element. </a:t>
            </a:r>
          </a:p>
          <a:p>
            <a:r>
              <a:rPr lang="en-US" sz="3600" dirty="0" smtClean="0"/>
              <a:t>The </a:t>
            </a:r>
            <a:r>
              <a:rPr lang="en-US" sz="3600" dirty="0">
                <a:latin typeface="OCR A Extended" panose="02010509020102010303" pitchFamily="50" charset="0"/>
              </a:rPr>
              <a:t>inline-flexbox</a:t>
            </a:r>
            <a:r>
              <a:rPr lang="en-US" sz="3600" dirty="0"/>
              <a:t> attribute sets the flexbox as an inline-level element.</a:t>
            </a:r>
            <a:endParaRPr lang="en-US" sz="3600" dirty="0"/>
          </a:p>
        </p:txBody>
      </p:sp>
    </p:spTree>
    <p:extLst>
      <p:ext uri="{BB962C8B-B14F-4D97-AF65-F5344CB8AC3E}">
        <p14:creationId xmlns:p14="http://schemas.microsoft.com/office/powerpoint/2010/main" val="396348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Flexbox Box Model</a:t>
            </a:r>
            <a:endParaRPr lang="en-US" dirty="0"/>
          </a:p>
        </p:txBody>
      </p:sp>
      <p:sp>
        <p:nvSpPr>
          <p:cNvPr id="3" name="Content Placeholder 2"/>
          <p:cNvSpPr>
            <a:spLocks noGrp="1"/>
          </p:cNvSpPr>
          <p:nvPr>
            <p:ph idx="1"/>
          </p:nvPr>
        </p:nvSpPr>
        <p:spPr>
          <a:xfrm>
            <a:off x="677333" y="1228299"/>
            <a:ext cx="8480315" cy="5308979"/>
          </a:xfrm>
        </p:spPr>
        <p:txBody>
          <a:bodyPr>
            <a:noAutofit/>
          </a:bodyPr>
          <a:lstStyle/>
          <a:p>
            <a:r>
              <a:rPr lang="en-US" sz="3600" dirty="0" smtClean="0"/>
              <a:t>A </a:t>
            </a:r>
            <a:r>
              <a:rPr lang="en-US" sz="3600" dirty="0"/>
              <a:t>box within a box is a child box, which can be flexible or not. A child box is referred to as a </a:t>
            </a:r>
            <a:r>
              <a:rPr lang="en-US" sz="3600" b="1" dirty="0" err="1"/>
              <a:t>flexboxitem</a:t>
            </a:r>
            <a:r>
              <a:rPr lang="en-US" sz="3600" dirty="0"/>
              <a:t>. </a:t>
            </a:r>
          </a:p>
          <a:p>
            <a:r>
              <a:rPr lang="en-US" sz="3600" dirty="0" smtClean="0"/>
              <a:t>The </a:t>
            </a:r>
            <a:r>
              <a:rPr lang="en-US" sz="3600" dirty="0">
                <a:latin typeface="OCR A Extended" panose="02010509020102010303" pitchFamily="50" charset="0"/>
              </a:rPr>
              <a:t>flex</a:t>
            </a:r>
            <a:r>
              <a:rPr lang="en-US" sz="3600" dirty="0"/>
              <a:t> property controls the height and width of flexbox items. </a:t>
            </a:r>
          </a:p>
          <a:p>
            <a:r>
              <a:rPr lang="en-US" sz="3600" dirty="0" smtClean="0"/>
              <a:t>Whereas </a:t>
            </a:r>
            <a:r>
              <a:rPr lang="en-US" sz="3600" dirty="0"/>
              <a:t>the </a:t>
            </a:r>
            <a:r>
              <a:rPr lang="en-US" sz="3600" dirty="0" err="1">
                <a:latin typeface="OCR A Extended" panose="02010509020102010303" pitchFamily="50" charset="0"/>
              </a:rPr>
              <a:t>display:flexbox</a:t>
            </a:r>
            <a:r>
              <a:rPr lang="en-US" sz="3600" dirty="0"/>
              <a:t> property creates a flexible parent box, the flex property is what gives the flexible nature to child boxes.</a:t>
            </a:r>
            <a:endParaRPr lang="en-US" sz="3600" dirty="0"/>
          </a:p>
        </p:txBody>
      </p:sp>
    </p:spTree>
    <p:extLst>
      <p:ext uri="{BB962C8B-B14F-4D97-AF65-F5344CB8AC3E}">
        <p14:creationId xmlns:p14="http://schemas.microsoft.com/office/powerpoint/2010/main" val="120267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Flexbox Box Model</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a:t>A parent flexbox </a:t>
            </a:r>
            <a:r>
              <a:rPr lang="en-US" sz="3200" dirty="0" smtClean="0"/>
              <a:t/>
            </a:r>
            <a:br>
              <a:rPr lang="en-US" sz="3200" dirty="0" smtClean="0"/>
            </a:br>
            <a:r>
              <a:rPr lang="en-US" sz="3200" dirty="0" smtClean="0"/>
              <a:t>with </a:t>
            </a:r>
            <a:r>
              <a:rPr lang="en-US" sz="3200" dirty="0"/>
              <a:t>three child </a:t>
            </a:r>
            <a:r>
              <a:rPr lang="en-US" sz="3200" dirty="0" smtClean="0"/>
              <a:t/>
            </a:r>
            <a:br>
              <a:rPr lang="en-US" sz="3200" dirty="0" smtClean="0"/>
            </a:br>
            <a:r>
              <a:rPr lang="en-US" sz="3200" dirty="0" smtClean="0"/>
              <a:t>boxes </a:t>
            </a:r>
            <a:br>
              <a:rPr lang="en-US" sz="3200" dirty="0" smtClean="0"/>
            </a:br>
            <a:r>
              <a:rPr lang="en-US" sz="3200" dirty="0" smtClean="0"/>
              <a:t>(</a:t>
            </a:r>
            <a:r>
              <a:rPr lang="en-US" sz="3200" dirty="0"/>
              <a:t>flexbox items</a:t>
            </a:r>
            <a:r>
              <a:rPr lang="en-US" sz="3200" dirty="0" smtClean="0"/>
              <a:t>)</a:t>
            </a:r>
            <a:br>
              <a:rPr lang="en-US" sz="3200" dirty="0" smtClean="0"/>
            </a:br>
            <a:endParaRPr lang="en-US" sz="3200" dirty="0"/>
          </a:p>
          <a:p>
            <a:r>
              <a:rPr lang="en-US" sz="3200" dirty="0"/>
              <a:t>Modifying the </a:t>
            </a:r>
            <a:r>
              <a:rPr lang="en-US" sz="3200" dirty="0" smtClean="0"/>
              <a:t/>
            </a:r>
            <a:br>
              <a:rPr lang="en-US" sz="3200" dirty="0" smtClean="0"/>
            </a:br>
            <a:r>
              <a:rPr lang="en-US" sz="3200" dirty="0" smtClean="0"/>
              <a:t>third </a:t>
            </a:r>
            <a:r>
              <a:rPr lang="en-US" sz="3200" dirty="0"/>
              <a:t>child box </a:t>
            </a:r>
            <a:r>
              <a:rPr lang="en-US" sz="3200" dirty="0" smtClean="0"/>
              <a:t/>
            </a:r>
            <a:br>
              <a:rPr lang="en-US" sz="3200" dirty="0" smtClean="0"/>
            </a:br>
            <a:r>
              <a:rPr lang="en-US" sz="3200" dirty="0" smtClean="0"/>
              <a:t>to </a:t>
            </a:r>
            <a:r>
              <a:rPr lang="en-US" sz="3200" dirty="0"/>
              <a:t>fill the </a:t>
            </a:r>
            <a:r>
              <a:rPr lang="en-US" sz="3200" dirty="0" smtClean="0"/>
              <a:t/>
            </a:r>
            <a:br>
              <a:rPr lang="en-US" sz="3200" dirty="0" smtClean="0"/>
            </a:br>
            <a:r>
              <a:rPr lang="en-US" sz="3200" dirty="0" smtClean="0"/>
              <a:t>available </a:t>
            </a:r>
            <a:r>
              <a:rPr lang="en-US" sz="3200" dirty="0"/>
              <a:t>space</a:t>
            </a:r>
            <a:endParaRPr lang="en-US" sz="3200" dirty="0"/>
          </a:p>
        </p:txBody>
      </p:sp>
      <p:grpSp>
        <p:nvGrpSpPr>
          <p:cNvPr id="13" name="Group 12"/>
          <p:cNvGrpSpPr/>
          <p:nvPr/>
        </p:nvGrpSpPr>
        <p:grpSpPr>
          <a:xfrm>
            <a:off x="4633762" y="1217685"/>
            <a:ext cx="6339037" cy="2483892"/>
            <a:chOff x="4633762" y="1217685"/>
            <a:chExt cx="6339037" cy="2483892"/>
          </a:xfrm>
        </p:grpSpPr>
        <p:sp>
          <p:nvSpPr>
            <p:cNvPr id="5" name="Rounded Rectangle 4"/>
            <p:cNvSpPr/>
            <p:nvPr/>
          </p:nvSpPr>
          <p:spPr>
            <a:xfrm>
              <a:off x="4633762" y="1217685"/>
              <a:ext cx="6339037" cy="2483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t>Parent</a:t>
              </a:r>
              <a:endParaRPr lang="en-US" sz="2800" dirty="0"/>
            </a:p>
          </p:txBody>
        </p:sp>
        <p:sp>
          <p:nvSpPr>
            <p:cNvPr id="7" name="Rounded Rectangle 6"/>
            <p:cNvSpPr/>
            <p:nvPr/>
          </p:nvSpPr>
          <p:spPr>
            <a:xfrm>
              <a:off x="4975668" y="1930400"/>
              <a:ext cx="1343245" cy="160437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solidFill>
                    <a:schemeClr val="tx1"/>
                  </a:solidFill>
                </a:rPr>
                <a:t>Child</a:t>
              </a:r>
              <a:br>
                <a:rPr lang="en-US" sz="2800" dirty="0" smtClean="0">
                  <a:solidFill>
                    <a:schemeClr val="tx1"/>
                  </a:solidFill>
                </a:rPr>
              </a:br>
              <a:r>
                <a:rPr lang="en-US" sz="2800" dirty="0" smtClean="0">
                  <a:solidFill>
                    <a:schemeClr val="tx1"/>
                  </a:solidFill>
                </a:rPr>
                <a:t>1</a:t>
              </a:r>
              <a:endParaRPr lang="en-US" sz="2800" dirty="0">
                <a:solidFill>
                  <a:schemeClr val="tx1"/>
                </a:solidFill>
              </a:endParaRPr>
            </a:p>
          </p:txBody>
        </p:sp>
        <p:sp>
          <p:nvSpPr>
            <p:cNvPr id="8" name="Rounded Rectangle 7"/>
            <p:cNvSpPr/>
            <p:nvPr/>
          </p:nvSpPr>
          <p:spPr>
            <a:xfrm>
              <a:off x="6415958" y="1916375"/>
              <a:ext cx="1343245" cy="160437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solidFill>
                    <a:schemeClr val="tx1"/>
                  </a:solidFill>
                </a:rPr>
                <a:t>Child</a:t>
              </a:r>
              <a:br>
                <a:rPr lang="en-US" sz="2800" dirty="0" smtClean="0">
                  <a:solidFill>
                    <a:schemeClr val="tx1"/>
                  </a:solidFill>
                </a:rPr>
              </a:br>
              <a:r>
                <a:rPr lang="en-US" sz="2800" dirty="0" smtClean="0">
                  <a:solidFill>
                    <a:schemeClr val="tx1"/>
                  </a:solidFill>
                </a:rPr>
                <a:t>2</a:t>
              </a:r>
              <a:endParaRPr lang="en-US" dirty="0">
                <a:solidFill>
                  <a:schemeClr val="tx1"/>
                </a:solidFill>
              </a:endParaRPr>
            </a:p>
          </p:txBody>
        </p:sp>
        <p:sp>
          <p:nvSpPr>
            <p:cNvPr id="9" name="Rounded Rectangle 8"/>
            <p:cNvSpPr/>
            <p:nvPr/>
          </p:nvSpPr>
          <p:spPr>
            <a:xfrm>
              <a:off x="7814403" y="1916375"/>
              <a:ext cx="1343245" cy="160437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solidFill>
                    <a:schemeClr val="tx1"/>
                  </a:solidFill>
                </a:rPr>
                <a:t>Child</a:t>
              </a:r>
              <a:br>
                <a:rPr lang="en-US" sz="2800" dirty="0" smtClean="0">
                  <a:solidFill>
                    <a:schemeClr val="tx1"/>
                  </a:solidFill>
                </a:rPr>
              </a:br>
              <a:r>
                <a:rPr lang="en-US" sz="2800" dirty="0" smtClean="0">
                  <a:solidFill>
                    <a:schemeClr val="tx1"/>
                  </a:solidFill>
                </a:rPr>
                <a:t>3</a:t>
              </a:r>
              <a:endParaRPr lang="en-US" sz="2800" dirty="0">
                <a:solidFill>
                  <a:schemeClr val="tx1"/>
                </a:solidFill>
              </a:endParaRPr>
            </a:p>
          </p:txBody>
        </p:sp>
      </p:grpSp>
      <p:grpSp>
        <p:nvGrpSpPr>
          <p:cNvPr id="14" name="Group 13"/>
          <p:cNvGrpSpPr/>
          <p:nvPr/>
        </p:nvGrpSpPr>
        <p:grpSpPr>
          <a:xfrm>
            <a:off x="4633763" y="3877481"/>
            <a:ext cx="6339036" cy="2483892"/>
            <a:chOff x="4633763" y="3877481"/>
            <a:chExt cx="6339036" cy="2483892"/>
          </a:xfrm>
        </p:grpSpPr>
        <p:sp>
          <p:nvSpPr>
            <p:cNvPr id="6" name="Rounded Rectangle 5"/>
            <p:cNvSpPr/>
            <p:nvPr/>
          </p:nvSpPr>
          <p:spPr>
            <a:xfrm>
              <a:off x="4633763" y="3877481"/>
              <a:ext cx="6339036" cy="2483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t>Parent</a:t>
              </a:r>
              <a:endParaRPr lang="en-US" dirty="0"/>
            </a:p>
          </p:txBody>
        </p:sp>
        <p:sp>
          <p:nvSpPr>
            <p:cNvPr id="10" name="Rounded Rectangle 9"/>
            <p:cNvSpPr/>
            <p:nvPr/>
          </p:nvSpPr>
          <p:spPr>
            <a:xfrm>
              <a:off x="4878623" y="4607636"/>
              <a:ext cx="1343245" cy="160437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solidFill>
                    <a:schemeClr val="tx1"/>
                  </a:solidFill>
                </a:rPr>
                <a:t>Child</a:t>
              </a:r>
              <a:br>
                <a:rPr lang="en-US" sz="2800" dirty="0" smtClean="0">
                  <a:solidFill>
                    <a:schemeClr val="tx1"/>
                  </a:solidFill>
                </a:rPr>
              </a:br>
              <a:r>
                <a:rPr lang="en-US" sz="2800" dirty="0" smtClean="0">
                  <a:solidFill>
                    <a:schemeClr val="tx1"/>
                  </a:solidFill>
                </a:rPr>
                <a:t>1</a:t>
              </a:r>
              <a:endParaRPr lang="en-US" sz="2800" dirty="0">
                <a:solidFill>
                  <a:schemeClr val="tx1"/>
                </a:solidFill>
              </a:endParaRPr>
            </a:p>
          </p:txBody>
        </p:sp>
        <p:sp>
          <p:nvSpPr>
            <p:cNvPr id="11" name="Rounded Rectangle 10"/>
            <p:cNvSpPr/>
            <p:nvPr/>
          </p:nvSpPr>
          <p:spPr>
            <a:xfrm>
              <a:off x="6318913" y="4593611"/>
              <a:ext cx="1343245" cy="160437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solidFill>
                    <a:schemeClr val="tx1"/>
                  </a:solidFill>
                </a:rPr>
                <a:t>Child</a:t>
              </a:r>
              <a:br>
                <a:rPr lang="en-US" sz="2800" dirty="0" smtClean="0">
                  <a:solidFill>
                    <a:schemeClr val="tx1"/>
                  </a:solidFill>
                </a:rPr>
              </a:br>
              <a:r>
                <a:rPr lang="en-US" sz="2800" dirty="0" smtClean="0">
                  <a:solidFill>
                    <a:schemeClr val="tx1"/>
                  </a:solidFill>
                </a:rPr>
                <a:t>2</a:t>
              </a:r>
              <a:endParaRPr lang="en-US" dirty="0">
                <a:solidFill>
                  <a:schemeClr val="tx1"/>
                </a:solidFill>
              </a:endParaRPr>
            </a:p>
          </p:txBody>
        </p:sp>
        <p:sp>
          <p:nvSpPr>
            <p:cNvPr id="12" name="Rounded Rectangle 11"/>
            <p:cNvSpPr/>
            <p:nvPr/>
          </p:nvSpPr>
          <p:spPr>
            <a:xfrm>
              <a:off x="7717358" y="4593611"/>
              <a:ext cx="3125440" cy="160437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solidFill>
                    <a:schemeClr val="tx1"/>
                  </a:solidFill>
                </a:rPr>
                <a:t>Child</a:t>
              </a:r>
              <a:br>
                <a:rPr lang="en-US" sz="2800" dirty="0" smtClean="0">
                  <a:solidFill>
                    <a:schemeClr val="tx1"/>
                  </a:solidFill>
                </a:rPr>
              </a:br>
              <a:r>
                <a:rPr lang="en-US" sz="2800" dirty="0" smtClean="0">
                  <a:solidFill>
                    <a:schemeClr val="tx1"/>
                  </a:solidFill>
                </a:rPr>
                <a:t>3</a:t>
              </a:r>
              <a:endParaRPr lang="en-US" sz="2800" dirty="0">
                <a:solidFill>
                  <a:schemeClr val="tx1"/>
                </a:solidFill>
              </a:endParaRPr>
            </a:p>
          </p:txBody>
        </p:sp>
      </p:grpSp>
    </p:spTree>
    <p:extLst>
      <p:ext uri="{BB962C8B-B14F-4D97-AF65-F5344CB8AC3E}">
        <p14:creationId xmlns:p14="http://schemas.microsoft.com/office/powerpoint/2010/main" val="341578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Flexible Child Boxes Example</a:t>
            </a:r>
            <a:endParaRPr lang="en-US" dirty="0"/>
          </a:p>
        </p:txBody>
      </p:sp>
      <p:pic>
        <p:nvPicPr>
          <p:cNvPr id="4" name="Content Placeholder 3"/>
          <p:cNvPicPr>
            <a:picLocks noGrp="1" noChangeAspect="1"/>
          </p:cNvPicPr>
          <p:nvPr>
            <p:ph idx="1"/>
          </p:nvPr>
        </p:nvPicPr>
        <p:blipFill>
          <a:blip r:embed="rId2"/>
          <a:stretch>
            <a:fillRect/>
          </a:stretch>
        </p:blipFill>
        <p:spPr>
          <a:xfrm>
            <a:off x="677334" y="1270000"/>
            <a:ext cx="5696504" cy="5588000"/>
          </a:xfrm>
          <a:prstGeom prst="rect">
            <a:avLst/>
          </a:prstGeom>
        </p:spPr>
      </p:pic>
    </p:spTree>
    <p:extLst>
      <p:ext uri="{BB962C8B-B14F-4D97-AF65-F5344CB8AC3E}">
        <p14:creationId xmlns:p14="http://schemas.microsoft.com/office/powerpoint/2010/main" val="348941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OCR A Extended" panose="02010509020102010303" pitchFamily="50" charset="0"/>
              </a:rPr>
              <a:t>flex-wrap</a:t>
            </a:r>
            <a:r>
              <a:rPr lang="en-US" dirty="0"/>
              <a:t> Property</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The </a:t>
            </a:r>
            <a:r>
              <a:rPr lang="en-US" sz="3200" dirty="0">
                <a:latin typeface="OCR A Extended" panose="02010509020102010303" pitchFamily="50" charset="0"/>
              </a:rPr>
              <a:t>flex-wrap</a:t>
            </a:r>
            <a:r>
              <a:rPr lang="en-US" sz="3200" dirty="0"/>
              <a:t> property determines whether child boxes automatically create a new line and wrap onto it.</a:t>
            </a:r>
            <a:endParaRPr lang="en-US" sz="3200" dirty="0"/>
          </a:p>
        </p:txBody>
      </p:sp>
      <p:pic>
        <p:nvPicPr>
          <p:cNvPr id="5" name="Picture 4"/>
          <p:cNvPicPr>
            <a:picLocks noChangeAspect="1"/>
          </p:cNvPicPr>
          <p:nvPr/>
        </p:nvPicPr>
        <p:blipFill>
          <a:blip r:embed="rId2"/>
          <a:stretch>
            <a:fillRect/>
          </a:stretch>
        </p:blipFill>
        <p:spPr>
          <a:xfrm>
            <a:off x="3208534" y="2907746"/>
            <a:ext cx="3534268" cy="3629532"/>
          </a:xfrm>
          <a:prstGeom prst="rect">
            <a:avLst/>
          </a:prstGeom>
        </p:spPr>
      </p:pic>
    </p:spTree>
    <p:extLst>
      <p:ext uri="{BB962C8B-B14F-4D97-AF65-F5344CB8AC3E}">
        <p14:creationId xmlns:p14="http://schemas.microsoft.com/office/powerpoint/2010/main" val="271676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OCR A Extended" panose="02010509020102010303" pitchFamily="50" charset="0"/>
              </a:rPr>
              <a:t>flex-pack</a:t>
            </a:r>
            <a:r>
              <a:rPr lang="en-US" dirty="0"/>
              <a:t> and </a:t>
            </a:r>
            <a:r>
              <a:rPr lang="en-US" dirty="0">
                <a:latin typeface="OCR A Extended" panose="02010509020102010303" pitchFamily="50" charset="0"/>
              </a:rPr>
              <a:t>flex-align</a:t>
            </a:r>
            <a:r>
              <a:rPr lang="en-US" dirty="0"/>
              <a:t> Properties</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The </a:t>
            </a:r>
            <a:r>
              <a:rPr lang="en-US" sz="3200" dirty="0">
                <a:latin typeface="OCR A Extended" panose="02010509020102010303" pitchFamily="50" charset="0"/>
              </a:rPr>
              <a:t>flex-pack</a:t>
            </a:r>
            <a:r>
              <a:rPr lang="en-US" sz="3200" dirty="0"/>
              <a:t> property justifies the alignment of child boxes within a flexbox and minimizes whitespace in the parent box. </a:t>
            </a:r>
          </a:p>
          <a:p>
            <a:pPr lvl="1"/>
            <a:r>
              <a:rPr lang="en-US" sz="3000" dirty="0" smtClean="0"/>
              <a:t>Accepts </a:t>
            </a:r>
            <a:r>
              <a:rPr lang="en-US" sz="3000" dirty="0"/>
              <a:t>one of four values: start, end, justify, or center </a:t>
            </a:r>
          </a:p>
          <a:p>
            <a:r>
              <a:rPr lang="en-US" sz="3200" dirty="0" smtClean="0"/>
              <a:t>The </a:t>
            </a:r>
            <a:r>
              <a:rPr lang="en-US" sz="3200" dirty="0">
                <a:latin typeface="OCR A Extended" panose="02010509020102010303" pitchFamily="50" charset="0"/>
              </a:rPr>
              <a:t>flex-align</a:t>
            </a:r>
            <a:r>
              <a:rPr lang="en-US" sz="3200" dirty="0"/>
              <a:t> property sets the default alignment for child boxes, but with a twist. If the orientation of the parent box is horizontal, flex-align determines the vertical alignment of the child boxes, and vice versa.</a:t>
            </a:r>
            <a:endParaRPr lang="en-US" sz="3200" dirty="0"/>
          </a:p>
        </p:txBody>
      </p:sp>
    </p:spTree>
    <p:extLst>
      <p:ext uri="{BB962C8B-B14F-4D97-AF65-F5344CB8AC3E}">
        <p14:creationId xmlns:p14="http://schemas.microsoft.com/office/powerpoint/2010/main" val="321155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Direction of Child Items</a:t>
            </a:r>
            <a:endParaRPr lang="en-US" dirty="0"/>
          </a:p>
        </p:txBody>
      </p:sp>
      <p:sp>
        <p:nvSpPr>
          <p:cNvPr id="3" name="Content Placeholder 2"/>
          <p:cNvSpPr>
            <a:spLocks noGrp="1"/>
          </p:cNvSpPr>
          <p:nvPr>
            <p:ph idx="1"/>
          </p:nvPr>
        </p:nvSpPr>
        <p:spPr>
          <a:xfrm>
            <a:off x="677333" y="1228299"/>
            <a:ext cx="8480315" cy="5308979"/>
          </a:xfrm>
        </p:spPr>
        <p:txBody>
          <a:bodyPr>
            <a:normAutofit lnSpcReduction="10000"/>
          </a:bodyPr>
          <a:lstStyle/>
          <a:p>
            <a:pPr marL="0" indent="0">
              <a:buNone/>
            </a:pPr>
            <a:r>
              <a:rPr lang="en-US" sz="3200" dirty="0"/>
              <a:t>• The </a:t>
            </a:r>
            <a:r>
              <a:rPr lang="en-US" sz="3200" dirty="0">
                <a:latin typeface="OCR A Extended" panose="02010509020102010303" pitchFamily="50" charset="0"/>
              </a:rPr>
              <a:t>flex-direction</a:t>
            </a:r>
            <a:r>
              <a:rPr lang="en-US" sz="3200" dirty="0"/>
              <a:t> property affects the direction of child boxes in the parent box. It uses the </a:t>
            </a:r>
            <a:r>
              <a:rPr lang="en-US" sz="3200" dirty="0">
                <a:latin typeface="OCR A Extended" panose="02010509020102010303" pitchFamily="50" charset="0"/>
              </a:rPr>
              <a:t>row</a:t>
            </a:r>
            <a:r>
              <a:rPr lang="en-US" sz="3200" dirty="0"/>
              <a:t>, </a:t>
            </a:r>
            <a:r>
              <a:rPr lang="en-US" sz="3200" dirty="0">
                <a:latin typeface="OCR A Extended" panose="02010509020102010303" pitchFamily="50" charset="0"/>
              </a:rPr>
              <a:t>row-reverse</a:t>
            </a:r>
            <a:r>
              <a:rPr lang="en-US" sz="3200" dirty="0"/>
              <a:t>, </a:t>
            </a:r>
            <a:r>
              <a:rPr lang="en-US" sz="3200" dirty="0">
                <a:latin typeface="OCR A Extended" panose="02010509020102010303" pitchFamily="50" charset="0"/>
              </a:rPr>
              <a:t>column</a:t>
            </a:r>
            <a:r>
              <a:rPr lang="en-US" sz="3200" dirty="0"/>
              <a:t>, and </a:t>
            </a:r>
            <a:r>
              <a:rPr lang="en-US" sz="3200" dirty="0">
                <a:latin typeface="OCR A Extended" panose="02010509020102010303" pitchFamily="50" charset="0"/>
              </a:rPr>
              <a:t>column-reverse</a:t>
            </a:r>
            <a:r>
              <a:rPr lang="en-US" sz="3200" dirty="0"/>
              <a:t> values. </a:t>
            </a:r>
          </a:p>
          <a:p>
            <a:pPr marL="0" indent="0">
              <a:buNone/>
            </a:pPr>
            <a:r>
              <a:rPr lang="en-US" sz="3200" dirty="0"/>
              <a:t>• The </a:t>
            </a:r>
            <a:r>
              <a:rPr lang="en-US" sz="3200" dirty="0">
                <a:latin typeface="OCR A Extended" panose="02010509020102010303" pitchFamily="50" charset="0"/>
              </a:rPr>
              <a:t>flex-flow</a:t>
            </a:r>
            <a:r>
              <a:rPr lang="en-US" sz="3200" dirty="0"/>
              <a:t> property sets the </a:t>
            </a:r>
            <a:r>
              <a:rPr lang="en-US" sz="3200" dirty="0" smtClean="0">
                <a:latin typeface="OCR A Extended" panose="02010509020102010303" pitchFamily="50" charset="0"/>
              </a:rPr>
              <a:t>flex-direction</a:t>
            </a:r>
            <a:r>
              <a:rPr lang="en-US" sz="3200" dirty="0" smtClean="0"/>
              <a:t> </a:t>
            </a:r>
            <a:r>
              <a:rPr lang="en-US" sz="3200" dirty="0"/>
              <a:t>and </a:t>
            </a:r>
            <a:r>
              <a:rPr lang="en-US" sz="3200" dirty="0">
                <a:latin typeface="OCR A Extended" panose="02010509020102010303" pitchFamily="50" charset="0"/>
              </a:rPr>
              <a:t>flex-wrap</a:t>
            </a:r>
            <a:r>
              <a:rPr lang="en-US" sz="3200" dirty="0"/>
              <a:t> properties at the same time. </a:t>
            </a:r>
          </a:p>
          <a:p>
            <a:pPr marL="0" indent="0">
              <a:buNone/>
            </a:pPr>
            <a:r>
              <a:rPr lang="en-US" sz="3200" dirty="0"/>
              <a:t>• The </a:t>
            </a:r>
            <a:r>
              <a:rPr lang="en-US" sz="3200" dirty="0">
                <a:latin typeface="OCR A Extended" panose="02010509020102010303" pitchFamily="50" charset="0"/>
              </a:rPr>
              <a:t>flex-order</a:t>
            </a:r>
            <a:r>
              <a:rPr lang="en-US" sz="3200" dirty="0"/>
              <a:t> property controls the order and arrangement of child boxes in a flexbox by placing the child boxes in ordered groups.</a:t>
            </a:r>
            <a:endParaRPr lang="it-IT" sz="3200" dirty="0"/>
          </a:p>
        </p:txBody>
      </p:sp>
    </p:spTree>
    <p:extLst>
      <p:ext uri="{BB962C8B-B14F-4D97-AF65-F5344CB8AC3E}">
        <p14:creationId xmlns:p14="http://schemas.microsoft.com/office/powerpoint/2010/main" val="7917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 Grid Layout Model</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Gives </a:t>
            </a:r>
            <a:r>
              <a:rPr lang="en-US" sz="3200" dirty="0"/>
              <a:t>developers greater control over complex layouts than the flexbox model </a:t>
            </a:r>
          </a:p>
          <a:p>
            <a:r>
              <a:rPr lang="en-US" sz="3200" dirty="0" smtClean="0"/>
              <a:t>Lets </a:t>
            </a:r>
            <a:r>
              <a:rPr lang="en-US" sz="3200" dirty="0"/>
              <a:t>you control the design of sections or entire HTML-based documents using CSS3 </a:t>
            </a:r>
          </a:p>
          <a:p>
            <a:r>
              <a:rPr lang="en-US" sz="3200" dirty="0" smtClean="0"/>
              <a:t>Grid </a:t>
            </a:r>
            <a:r>
              <a:rPr lang="en-US" sz="3200" dirty="0"/>
              <a:t>layouts use columns, rows, and cells, but you can move blocks of content from one part of page or application to another by moving code lines in </a:t>
            </a:r>
            <a:r>
              <a:rPr lang="en-US" sz="3200" dirty="0" smtClean="0"/>
              <a:t>CSS</a:t>
            </a:r>
            <a:endParaRPr lang="en-US" sz="3200" dirty="0"/>
          </a:p>
        </p:txBody>
      </p:sp>
    </p:spTree>
    <p:extLst>
      <p:ext uri="{BB962C8B-B14F-4D97-AF65-F5344CB8AC3E}">
        <p14:creationId xmlns:p14="http://schemas.microsoft.com/office/powerpoint/2010/main" val="61778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Layout</a:t>
            </a:r>
            <a:endParaRPr lang="en-US" dirty="0"/>
          </a:p>
        </p:txBody>
      </p:sp>
      <p:pic>
        <p:nvPicPr>
          <p:cNvPr id="4" name="Content Placeholder 3"/>
          <p:cNvPicPr>
            <a:picLocks noGrp="1" noChangeAspect="1"/>
          </p:cNvPicPr>
          <p:nvPr>
            <p:ph idx="1"/>
          </p:nvPr>
        </p:nvPicPr>
        <p:blipFill>
          <a:blip r:embed="rId2"/>
          <a:stretch>
            <a:fillRect/>
          </a:stretch>
        </p:blipFill>
        <p:spPr>
          <a:xfrm>
            <a:off x="1909066" y="1378424"/>
            <a:ext cx="6133204" cy="4822879"/>
          </a:xfrm>
          <a:prstGeom prst="rect">
            <a:avLst/>
          </a:prstGeom>
        </p:spPr>
      </p:pic>
    </p:spTree>
    <p:extLst>
      <p:ext uri="{BB962C8B-B14F-4D97-AF65-F5344CB8AC3E}">
        <p14:creationId xmlns:p14="http://schemas.microsoft.com/office/powerpoint/2010/main" val="158771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0050569"/>
              </p:ext>
            </p:extLst>
          </p:nvPr>
        </p:nvGraphicFramePr>
        <p:xfrm>
          <a:off x="677863" y="1460313"/>
          <a:ext cx="10895438" cy="2835960"/>
        </p:xfrm>
        <a:graphic>
          <a:graphicData uri="http://schemas.openxmlformats.org/drawingml/2006/table">
            <a:tbl>
              <a:tblPr firstRow="1" bandRow="1">
                <a:tableStyleId>{5C22544A-7EE6-4342-B048-85BDC9FD1C3A}</a:tableStyleId>
              </a:tblPr>
              <a:tblGrid>
                <a:gridCol w="3894137"/>
                <a:gridCol w="7001301"/>
              </a:tblGrid>
              <a:tr h="367080">
                <a:tc>
                  <a:txBody>
                    <a:bodyPr/>
                    <a:lstStyle/>
                    <a:p>
                      <a:r>
                        <a:rPr lang="en-US" dirty="0" smtClean="0"/>
                        <a:t>Skills and Concepts</a:t>
                      </a:r>
                      <a:endParaRPr lang="en-US" dirty="0"/>
                    </a:p>
                  </a:txBody>
                  <a:tcPr/>
                </a:tc>
                <a:tc>
                  <a:txBody>
                    <a:bodyPr/>
                    <a:lstStyle/>
                    <a:p>
                      <a:r>
                        <a:rPr lang="en-US" dirty="0" smtClean="0"/>
                        <a:t>MTA Exam Objectives</a:t>
                      </a:r>
                      <a:endParaRPr lang="en-US" dirty="0"/>
                    </a:p>
                  </a:txBody>
                  <a:tcPr/>
                </a:tc>
              </a:tr>
              <a:tr h="192352">
                <a:tc>
                  <a:txBody>
                    <a:bodyPr/>
                    <a:lstStyle/>
                    <a:p>
                      <a:r>
                        <a:rPr lang="en-US" dirty="0" smtClean="0"/>
                        <a:t>Arranging User Interface (UI) Content by Using CSS</a:t>
                      </a:r>
                      <a:endParaRPr lang="en-US" dirty="0"/>
                    </a:p>
                  </a:txBody>
                  <a:tcPr/>
                </a:tc>
                <a:tc>
                  <a:txBody>
                    <a:bodyPr/>
                    <a:lstStyle/>
                    <a:p>
                      <a:pPr marL="0" indent="0">
                        <a:buFont typeface="Arial" panose="020B0604020202020204" pitchFamily="34" charset="0"/>
                        <a:buNone/>
                      </a:pPr>
                      <a:r>
                        <a:rPr lang="en-US" dirty="0" smtClean="0"/>
                        <a:t>Arrange user interface (UI) content by using CSS. (3.2)</a:t>
                      </a:r>
                      <a:endParaRPr lang="en-US" dirty="0"/>
                    </a:p>
                  </a:txBody>
                  <a:tcPr/>
                </a:tc>
              </a:tr>
              <a:tr h="192352">
                <a:tc>
                  <a:txBody>
                    <a:bodyPr/>
                    <a:lstStyle/>
                    <a:p>
                      <a:r>
                        <a:rPr lang="en-US" dirty="0" smtClean="0"/>
                        <a:t>Using a Flexible Box to Establish Content Alignment, Direction, and Orientation </a:t>
                      </a:r>
                      <a:endParaRPr lang="en-US" dirty="0"/>
                    </a:p>
                  </a:txBody>
                  <a:tcPr/>
                </a:tc>
                <a:tc>
                  <a:txBody>
                    <a:bodyPr/>
                    <a:lstStyle/>
                    <a:p>
                      <a:pPr marL="0" indent="0">
                        <a:buFont typeface="Arial" panose="020B0604020202020204" pitchFamily="34" charset="0"/>
                        <a:buNone/>
                      </a:pPr>
                      <a:r>
                        <a:rPr lang="en-US" dirty="0" smtClean="0"/>
                        <a:t>Arrange user interface (UI) content by using CSS. (3.2)</a:t>
                      </a:r>
                      <a:endParaRPr lang="en-US" dirty="0"/>
                    </a:p>
                  </a:txBody>
                  <a:tcPr/>
                </a:tc>
              </a:tr>
              <a:tr h="192352">
                <a:tc>
                  <a:txBody>
                    <a:bodyPr/>
                    <a:lstStyle/>
                    <a:p>
                      <a:r>
                        <a:rPr lang="en-US" dirty="0" smtClean="0"/>
                        <a:t>Using Grid Layouts to Establish Content Alignment, Direction, and Orientation </a:t>
                      </a:r>
                      <a:endParaRPr lang="en-US" dirty="0"/>
                    </a:p>
                  </a:txBody>
                  <a:tcPr/>
                </a:tc>
                <a:tc>
                  <a:txBody>
                    <a:bodyPr/>
                    <a:lstStyle/>
                    <a:p>
                      <a:pPr marL="0" indent="0">
                        <a:buFont typeface="Arial" panose="020B0604020202020204" pitchFamily="34" charset="0"/>
                        <a:buNone/>
                      </a:pPr>
                      <a:r>
                        <a:rPr lang="en-US" dirty="0" smtClean="0"/>
                        <a:t>Arrange user interface (UI) content by using CSS. (3.2)</a:t>
                      </a:r>
                      <a:endParaRPr lang="en-US" dirty="0"/>
                    </a:p>
                  </a:txBody>
                  <a:tcPr/>
                </a:tc>
              </a:tr>
            </a:tbl>
          </a:graphicData>
        </a:graphic>
      </p:graphicFrame>
    </p:spTree>
    <p:extLst>
      <p:ext uri="{BB962C8B-B14F-4D97-AF65-F5344CB8AC3E}">
        <p14:creationId xmlns:p14="http://schemas.microsoft.com/office/powerpoint/2010/main" val="2584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Newspaper Layout Example Using a Grid</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pPr marL="0" indent="0">
              <a:buNone/>
            </a:pPr>
            <a:endParaRPr lang="en-US" sz="3200" dirty="0"/>
          </a:p>
        </p:txBody>
      </p:sp>
      <p:sp>
        <p:nvSpPr>
          <p:cNvPr id="5" name="Rectangle 4"/>
          <p:cNvSpPr/>
          <p:nvPr/>
        </p:nvSpPr>
        <p:spPr>
          <a:xfrm>
            <a:off x="1027878" y="1527791"/>
            <a:ext cx="7779223" cy="805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MASTHEAD</a:t>
            </a:r>
            <a:endParaRPr lang="en-US" b="1" dirty="0"/>
          </a:p>
        </p:txBody>
      </p:sp>
      <p:sp>
        <p:nvSpPr>
          <p:cNvPr id="6" name="Rectangle 5"/>
          <p:cNvSpPr/>
          <p:nvPr/>
        </p:nvSpPr>
        <p:spPr>
          <a:xfrm>
            <a:off x="1050878" y="2442949"/>
            <a:ext cx="862086" cy="3985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dirty="0" smtClean="0"/>
              <a:t>NAV</a:t>
            </a:r>
            <a:endParaRPr lang="en-US" dirty="0"/>
          </a:p>
        </p:txBody>
      </p:sp>
      <p:sp>
        <p:nvSpPr>
          <p:cNvPr id="7" name="Rectangle 6"/>
          <p:cNvSpPr/>
          <p:nvPr/>
        </p:nvSpPr>
        <p:spPr>
          <a:xfrm>
            <a:off x="2156348" y="2442566"/>
            <a:ext cx="971266" cy="3985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 1</a:t>
            </a:r>
            <a:endParaRPr lang="en-US" dirty="0"/>
          </a:p>
        </p:txBody>
      </p:sp>
      <p:sp>
        <p:nvSpPr>
          <p:cNvPr id="8" name="Rectangle 7"/>
          <p:cNvSpPr/>
          <p:nvPr/>
        </p:nvSpPr>
        <p:spPr>
          <a:xfrm>
            <a:off x="3370998" y="2442566"/>
            <a:ext cx="2233683" cy="3985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 2</a:t>
            </a:r>
            <a:endParaRPr lang="en-US" dirty="0"/>
          </a:p>
        </p:txBody>
      </p:sp>
      <p:sp>
        <p:nvSpPr>
          <p:cNvPr id="9" name="Rectangle 8"/>
          <p:cNvSpPr/>
          <p:nvPr/>
        </p:nvSpPr>
        <p:spPr>
          <a:xfrm>
            <a:off x="5848065" y="2442566"/>
            <a:ext cx="1291990" cy="3985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 3</a:t>
            </a:r>
            <a:endParaRPr lang="en-US" dirty="0"/>
          </a:p>
        </p:txBody>
      </p:sp>
      <p:sp>
        <p:nvSpPr>
          <p:cNvPr id="10" name="Rectangle 9"/>
          <p:cNvSpPr/>
          <p:nvPr/>
        </p:nvSpPr>
        <p:spPr>
          <a:xfrm>
            <a:off x="7383439" y="2442567"/>
            <a:ext cx="1398897" cy="3985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 4</a:t>
            </a:r>
            <a:endParaRPr lang="en-US" dirty="0"/>
          </a:p>
        </p:txBody>
      </p:sp>
    </p:spTree>
    <p:extLst>
      <p:ext uri="{BB962C8B-B14F-4D97-AF65-F5344CB8AC3E}">
        <p14:creationId xmlns:p14="http://schemas.microsoft.com/office/powerpoint/2010/main" val="206754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a:t>
            </a:r>
            <a:r>
              <a:rPr lang="en-US" dirty="0"/>
              <a:t>Layout CSS Properties </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CSS </a:t>
            </a:r>
            <a:r>
              <a:rPr lang="en-US" sz="3200" dirty="0"/>
              <a:t>property of a grid layout creates container for the layout: </a:t>
            </a:r>
          </a:p>
          <a:p>
            <a:pPr lvl="1"/>
            <a:r>
              <a:rPr lang="en-US" sz="3000" dirty="0" err="1" smtClean="0">
                <a:latin typeface="OCR A Extended" panose="02010509020102010303" pitchFamily="50" charset="0"/>
              </a:rPr>
              <a:t>display:grid</a:t>
            </a:r>
            <a:r>
              <a:rPr lang="en-US" sz="3000" dirty="0" smtClean="0"/>
              <a:t> </a:t>
            </a:r>
            <a:endParaRPr lang="en-US" sz="3000" dirty="0"/>
          </a:p>
          <a:p>
            <a:pPr lvl="1"/>
            <a:r>
              <a:rPr lang="en-US" sz="3000" dirty="0" err="1" smtClean="0">
                <a:latin typeface="OCR A Extended" panose="02010509020102010303" pitchFamily="50" charset="0"/>
              </a:rPr>
              <a:t>display:inline-grid</a:t>
            </a:r>
            <a:r>
              <a:rPr lang="en-US" sz="3000" dirty="0" smtClean="0">
                <a:latin typeface="OCR A Extended" panose="02010509020102010303" pitchFamily="50" charset="0"/>
              </a:rPr>
              <a:t> </a:t>
            </a:r>
            <a:endParaRPr lang="en-US" sz="3000" dirty="0">
              <a:latin typeface="OCR A Extended" panose="02010509020102010303" pitchFamily="50" charset="0"/>
            </a:endParaRPr>
          </a:p>
          <a:p>
            <a:r>
              <a:rPr lang="en-US" sz="3200" dirty="0" smtClean="0"/>
              <a:t>Grids </a:t>
            </a:r>
            <a:r>
              <a:rPr lang="en-US" sz="3200" dirty="0"/>
              <a:t>also use </a:t>
            </a:r>
            <a:r>
              <a:rPr lang="en-US" sz="3200" dirty="0">
                <a:latin typeface="OCR A Extended" panose="02010509020102010303" pitchFamily="50" charset="0"/>
              </a:rPr>
              <a:t>grid-columns</a:t>
            </a:r>
            <a:r>
              <a:rPr lang="en-US" sz="3200" dirty="0"/>
              <a:t> and </a:t>
            </a:r>
            <a:r>
              <a:rPr lang="en-US" sz="3200" dirty="0">
                <a:latin typeface="OCR A Extended" panose="02010509020102010303" pitchFamily="50" charset="0"/>
              </a:rPr>
              <a:t>grid-rows </a:t>
            </a:r>
            <a:r>
              <a:rPr lang="en-US" sz="3200" dirty="0"/>
              <a:t>properties </a:t>
            </a:r>
          </a:p>
          <a:p>
            <a:r>
              <a:rPr lang="en-US" sz="3200" dirty="0" smtClean="0"/>
              <a:t>Child </a:t>
            </a:r>
            <a:r>
              <a:rPr lang="en-US" sz="3200" dirty="0"/>
              <a:t>elements of a grid are called grid items</a:t>
            </a:r>
            <a:endParaRPr lang="en-US" sz="3200" dirty="0"/>
          </a:p>
        </p:txBody>
      </p:sp>
    </p:spTree>
    <p:extLst>
      <p:ext uri="{BB962C8B-B14F-4D97-AF65-F5344CB8AC3E}">
        <p14:creationId xmlns:p14="http://schemas.microsoft.com/office/powerpoint/2010/main" val="391564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Sizing and Positioning of Grid Items </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Grid </a:t>
            </a:r>
            <a:r>
              <a:rPr lang="en-US" sz="3200" dirty="0"/>
              <a:t>tracks: The columns and rows of the grid; you define grid tracks using the </a:t>
            </a:r>
            <a:r>
              <a:rPr lang="en-US" sz="3200" dirty="0" err="1">
                <a:latin typeface="OCR A Extended" panose="02010509020102010303" pitchFamily="50" charset="0"/>
              </a:rPr>
              <a:t>gridrows</a:t>
            </a:r>
            <a:r>
              <a:rPr lang="en-US" sz="3200" dirty="0"/>
              <a:t> and </a:t>
            </a:r>
            <a:r>
              <a:rPr lang="en-US" sz="3200" dirty="0">
                <a:latin typeface="OCR A Extended" panose="02010509020102010303" pitchFamily="50" charset="0"/>
              </a:rPr>
              <a:t>grid-columns</a:t>
            </a:r>
            <a:r>
              <a:rPr lang="en-US" sz="3200" dirty="0"/>
              <a:t> properties </a:t>
            </a:r>
          </a:p>
          <a:p>
            <a:r>
              <a:rPr lang="en-US" sz="3200" dirty="0" smtClean="0"/>
              <a:t>Grid </a:t>
            </a:r>
            <a:r>
              <a:rPr lang="en-US" sz="3200" dirty="0"/>
              <a:t>lines: The horizontal and vertical lines that divide columns or rows </a:t>
            </a:r>
          </a:p>
          <a:p>
            <a:r>
              <a:rPr lang="en-US" sz="3200" dirty="0" smtClean="0"/>
              <a:t>Grid </a:t>
            </a:r>
            <a:r>
              <a:rPr lang="en-US" sz="3200" dirty="0"/>
              <a:t>cells: The logical space used to lay out grid items, similar to a cell in a spreadsheet</a:t>
            </a:r>
          </a:p>
        </p:txBody>
      </p:sp>
    </p:spTree>
    <p:extLst>
      <p:ext uri="{BB962C8B-B14F-4D97-AF65-F5344CB8AC3E}">
        <p14:creationId xmlns:p14="http://schemas.microsoft.com/office/powerpoint/2010/main" val="122265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Layout Example Fixed vs. Fractional </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Can </a:t>
            </a:r>
            <a:r>
              <a:rPr lang="en-US" sz="3200" dirty="0"/>
              <a:t>define columns and rows with a fixed size or a fractional size relative to the grid </a:t>
            </a:r>
          </a:p>
          <a:p>
            <a:r>
              <a:rPr lang="en-US" sz="3200" dirty="0" smtClean="0"/>
              <a:t>Fractional </a:t>
            </a:r>
            <a:r>
              <a:rPr lang="en-US" sz="3200" dirty="0"/>
              <a:t>sizes defined using </a:t>
            </a:r>
            <a:r>
              <a:rPr lang="en-US" sz="3200" dirty="0" err="1">
                <a:latin typeface="OCR A Extended" panose="02010509020102010303" pitchFamily="50" charset="0"/>
              </a:rPr>
              <a:t>fr</a:t>
            </a:r>
            <a:r>
              <a:rPr lang="en-US" sz="3200" dirty="0"/>
              <a:t> (short for “fraction”) </a:t>
            </a:r>
          </a:p>
          <a:p>
            <a:pPr lvl="1"/>
            <a:r>
              <a:rPr lang="en-US" sz="3000" dirty="0" smtClean="0"/>
              <a:t>A </a:t>
            </a:r>
            <a:r>
              <a:rPr lang="en-US" sz="3000" dirty="0"/>
              <a:t>row defined as </a:t>
            </a:r>
            <a:r>
              <a:rPr lang="en-US" sz="3000" dirty="0">
                <a:latin typeface="OCR A Extended" panose="02010509020102010303" pitchFamily="50" charset="0"/>
              </a:rPr>
              <a:t>2fr</a:t>
            </a:r>
            <a:r>
              <a:rPr lang="en-US" sz="3000" dirty="0"/>
              <a:t> will be twice the size of a row defined as </a:t>
            </a:r>
            <a:r>
              <a:rPr lang="en-US" sz="3000" dirty="0">
                <a:latin typeface="OCR A Extended" panose="02010509020102010303" pitchFamily="50" charset="0"/>
              </a:rPr>
              <a:t>1fr</a:t>
            </a:r>
            <a:endParaRPr lang="en-US" sz="3000" dirty="0">
              <a:latin typeface="OCR A Extended" panose="02010509020102010303" pitchFamily="50" charset="0"/>
            </a:endParaRPr>
          </a:p>
        </p:txBody>
      </p:sp>
    </p:spTree>
    <p:extLst>
      <p:ext uri="{BB962C8B-B14F-4D97-AF65-F5344CB8AC3E}">
        <p14:creationId xmlns:p14="http://schemas.microsoft.com/office/powerpoint/2010/main" val="236667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Grid Template Layout Module </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Another </a:t>
            </a:r>
            <a:r>
              <a:rPr lang="en-US" sz="3200" dirty="0"/>
              <a:t>approach to grid layouts </a:t>
            </a:r>
          </a:p>
          <a:p>
            <a:r>
              <a:rPr lang="en-US" sz="3200" dirty="0" smtClean="0"/>
              <a:t>Creates </a:t>
            </a:r>
            <a:r>
              <a:rPr lang="en-US" sz="3200" dirty="0"/>
              <a:t>a grid template, which is like an empty table into which data can be flowed </a:t>
            </a:r>
          </a:p>
          <a:p>
            <a:r>
              <a:rPr lang="en-US" sz="3200" dirty="0" smtClean="0"/>
              <a:t>Template </a:t>
            </a:r>
            <a:r>
              <a:rPr lang="en-US" sz="3200" dirty="0"/>
              <a:t>uses alphabetical characters to represent the position of items in a grid</a:t>
            </a:r>
            <a:endParaRPr lang="en-US" sz="3200" dirty="0"/>
          </a:p>
        </p:txBody>
      </p:sp>
    </p:spTree>
    <p:extLst>
      <p:ext uri="{BB962C8B-B14F-4D97-AF65-F5344CB8AC3E}">
        <p14:creationId xmlns:p14="http://schemas.microsoft.com/office/powerpoint/2010/main" val="296172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Grid Template Layout Module </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Use </a:t>
            </a:r>
            <a:r>
              <a:rPr lang="en-US" sz="3200" dirty="0">
                <a:latin typeface="OCR A Extended" panose="02010509020102010303" pitchFamily="50" charset="0"/>
              </a:rPr>
              <a:t>grid-position</a:t>
            </a:r>
            <a:r>
              <a:rPr lang="en-US" sz="3200" dirty="0"/>
              <a:t> property and assign an alphabetical character as a position value </a:t>
            </a:r>
          </a:p>
          <a:p>
            <a:r>
              <a:rPr lang="en-US" sz="3200" dirty="0" smtClean="0"/>
              <a:t>Example </a:t>
            </a:r>
            <a:r>
              <a:rPr lang="en-US" sz="3200" dirty="0"/>
              <a:t>of </a:t>
            </a:r>
            <a:r>
              <a:rPr lang="en-US" sz="3200" dirty="0">
                <a:latin typeface="OCR A Extended" panose="02010509020102010303" pitchFamily="50" charset="0"/>
              </a:rPr>
              <a:t>grid-position</a:t>
            </a:r>
            <a:r>
              <a:rPr lang="en-US" sz="3200" dirty="0"/>
              <a:t> property defined for four items: </a:t>
            </a:r>
          </a:p>
          <a:p>
            <a:pPr lvl="1"/>
            <a:r>
              <a:rPr lang="en-US" sz="3000" dirty="0">
                <a:latin typeface="OCR A Extended" panose="02010509020102010303" pitchFamily="50" charset="0"/>
              </a:rPr>
              <a:t>news { grid-position: a; } </a:t>
            </a:r>
          </a:p>
          <a:p>
            <a:pPr lvl="1"/>
            <a:r>
              <a:rPr lang="en-US" sz="3000" dirty="0">
                <a:latin typeface="OCR A Extended" panose="02010509020102010303" pitchFamily="50" charset="0"/>
              </a:rPr>
              <a:t>weather { grid-position: b; } </a:t>
            </a:r>
          </a:p>
          <a:p>
            <a:pPr lvl="1"/>
            <a:r>
              <a:rPr lang="en-US" sz="3000" dirty="0">
                <a:latin typeface="OCR A Extended" panose="02010509020102010303" pitchFamily="50" charset="0"/>
              </a:rPr>
              <a:t>sports { grid-position: c; } </a:t>
            </a:r>
          </a:p>
          <a:p>
            <a:pPr lvl="1"/>
            <a:r>
              <a:rPr lang="en-US" sz="3000" dirty="0">
                <a:latin typeface="OCR A Extended" panose="02010509020102010303" pitchFamily="50" charset="0"/>
              </a:rPr>
              <a:t>events { grid-position: d; }</a:t>
            </a:r>
            <a:endParaRPr lang="en-US" sz="3000" dirty="0">
              <a:latin typeface="OCR A Extended" panose="02010509020102010303" pitchFamily="50" charset="0"/>
            </a:endParaRPr>
          </a:p>
        </p:txBody>
      </p:sp>
    </p:spTree>
    <p:extLst>
      <p:ext uri="{BB962C8B-B14F-4D97-AF65-F5344CB8AC3E}">
        <p14:creationId xmlns:p14="http://schemas.microsoft.com/office/powerpoint/2010/main" val="303031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Grid Template Layout Module </a:t>
            </a:r>
            <a:endParaRPr lang="en-US" dirty="0"/>
          </a:p>
        </p:txBody>
      </p:sp>
      <p:sp>
        <p:nvSpPr>
          <p:cNvPr id="3" name="Content Placeholder 2"/>
          <p:cNvSpPr>
            <a:spLocks noGrp="1"/>
          </p:cNvSpPr>
          <p:nvPr>
            <p:ph idx="1"/>
          </p:nvPr>
        </p:nvSpPr>
        <p:spPr>
          <a:xfrm>
            <a:off x="677333" y="1228299"/>
            <a:ext cx="8480315" cy="5308979"/>
          </a:xfrm>
        </p:spPr>
        <p:txBody>
          <a:bodyPr>
            <a:normAutofit fontScale="92500"/>
          </a:bodyPr>
          <a:lstStyle/>
          <a:p>
            <a:r>
              <a:rPr lang="en-US" sz="3200" dirty="0" smtClean="0"/>
              <a:t>After </a:t>
            </a:r>
            <a:r>
              <a:rPr lang="en-US" sz="3200" dirty="0"/>
              <a:t>assigning positions, create layout using strings of characters </a:t>
            </a:r>
          </a:p>
          <a:p>
            <a:pPr lvl="1"/>
            <a:r>
              <a:rPr lang="en-US" sz="3000" dirty="0" smtClean="0"/>
              <a:t>A </a:t>
            </a:r>
            <a:r>
              <a:rPr lang="en-US" sz="3000" dirty="0"/>
              <a:t>string equals a row </a:t>
            </a:r>
          </a:p>
          <a:p>
            <a:pPr lvl="1"/>
            <a:r>
              <a:rPr lang="en-US" sz="3000" dirty="0" smtClean="0"/>
              <a:t>Each </a:t>
            </a:r>
            <a:r>
              <a:rPr lang="en-US" sz="3000" dirty="0"/>
              <a:t>character in string is a column </a:t>
            </a:r>
          </a:p>
          <a:p>
            <a:r>
              <a:rPr lang="en-US" sz="3200" dirty="0" smtClean="0"/>
              <a:t>Can </a:t>
            </a:r>
            <a:r>
              <a:rPr lang="en-US" sz="3200" dirty="0"/>
              <a:t>use same values as used for grid-rows and grid-columns </a:t>
            </a:r>
          </a:p>
          <a:p>
            <a:r>
              <a:rPr lang="en-US" sz="3200" dirty="0" smtClean="0"/>
              <a:t>Example </a:t>
            </a:r>
            <a:r>
              <a:rPr lang="en-US" sz="3200" dirty="0"/>
              <a:t>of grid with one row and four columns that size to fit content: </a:t>
            </a:r>
            <a:r>
              <a:rPr lang="en-US" sz="3200" dirty="0" smtClean="0"/>
              <a:t/>
            </a:r>
            <a:br>
              <a:rPr lang="en-US" sz="3200" dirty="0" smtClean="0"/>
            </a:br>
            <a:r>
              <a:rPr lang="en-US" sz="3200" dirty="0" smtClean="0">
                <a:latin typeface="OCR A Extended" panose="02010509020102010303" pitchFamily="50" charset="0"/>
              </a:rPr>
              <a:t>div </a:t>
            </a:r>
            <a:r>
              <a:rPr lang="en-US" sz="3200" dirty="0">
                <a:latin typeface="OCR A Extended" panose="02010509020102010303" pitchFamily="50" charset="0"/>
              </a:rPr>
              <a:t>{ grid-template: "</a:t>
            </a:r>
            <a:r>
              <a:rPr lang="en-US" sz="3200" dirty="0" err="1">
                <a:latin typeface="OCR A Extended" panose="02010509020102010303" pitchFamily="50" charset="0"/>
              </a:rPr>
              <a:t>abcd</a:t>
            </a:r>
            <a:r>
              <a:rPr lang="en-US" sz="3200" dirty="0">
                <a:latin typeface="OCR A Extended" panose="02010509020102010303" pitchFamily="50" charset="0"/>
              </a:rPr>
              <a:t>"; grid-rows: auto; grid-columns: auto;}</a:t>
            </a:r>
            <a:endParaRPr lang="en-US" sz="3200" dirty="0">
              <a:latin typeface="OCR A Extended" panose="02010509020102010303" pitchFamily="50" charset="0"/>
            </a:endParaRPr>
          </a:p>
        </p:txBody>
      </p:sp>
    </p:spTree>
    <p:extLst>
      <p:ext uri="{BB962C8B-B14F-4D97-AF65-F5344CB8AC3E}">
        <p14:creationId xmlns:p14="http://schemas.microsoft.com/office/powerpoint/2010/main" val="151776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UI </a:t>
            </a:r>
            <a:r>
              <a:rPr lang="en-US" sz="3200" dirty="0"/>
              <a:t>design </a:t>
            </a:r>
          </a:p>
          <a:p>
            <a:r>
              <a:rPr lang="en-US" sz="3200" dirty="0" smtClean="0"/>
              <a:t>Traditional </a:t>
            </a:r>
            <a:r>
              <a:rPr lang="en-US" sz="3200" dirty="0"/>
              <a:t>CSS Box model </a:t>
            </a:r>
          </a:p>
          <a:p>
            <a:r>
              <a:rPr lang="en-US" sz="3200" dirty="0" smtClean="0"/>
              <a:t>Block-level </a:t>
            </a:r>
            <a:r>
              <a:rPr lang="en-US" sz="3200" dirty="0"/>
              <a:t>and inline element </a:t>
            </a:r>
          </a:p>
          <a:p>
            <a:r>
              <a:rPr lang="en-US" sz="3200" dirty="0" smtClean="0"/>
              <a:t>Parent/child </a:t>
            </a:r>
            <a:r>
              <a:rPr lang="en-US" sz="3200" dirty="0"/>
              <a:t>relationships </a:t>
            </a:r>
          </a:p>
          <a:p>
            <a:r>
              <a:rPr lang="en-US" sz="3200" dirty="0" smtClean="0"/>
              <a:t>Vendor </a:t>
            </a:r>
            <a:r>
              <a:rPr lang="en-US" sz="3200" dirty="0"/>
              <a:t>prefixes </a:t>
            </a:r>
          </a:p>
          <a:p>
            <a:r>
              <a:rPr lang="en-US" sz="3200" dirty="0" smtClean="0"/>
              <a:t>CSS </a:t>
            </a:r>
            <a:r>
              <a:rPr lang="en-US" sz="3200" dirty="0"/>
              <a:t>Flexbox Box model </a:t>
            </a:r>
          </a:p>
          <a:p>
            <a:r>
              <a:rPr lang="en-US" sz="3200" dirty="0" smtClean="0"/>
              <a:t>CSS </a:t>
            </a:r>
            <a:r>
              <a:rPr lang="en-US" sz="3200" dirty="0"/>
              <a:t>Grid Layout model </a:t>
            </a:r>
          </a:p>
          <a:p>
            <a:r>
              <a:rPr lang="en-US" sz="3200" dirty="0" smtClean="0"/>
              <a:t>CSS </a:t>
            </a:r>
            <a:r>
              <a:rPr lang="en-US" sz="3200" dirty="0"/>
              <a:t>Grid Template Layout model</a:t>
            </a:r>
            <a:endParaRPr lang="en-US" sz="3200" dirty="0"/>
          </a:p>
        </p:txBody>
      </p:sp>
    </p:spTree>
    <p:extLst>
      <p:ext uri="{BB962C8B-B14F-4D97-AF65-F5344CB8AC3E}">
        <p14:creationId xmlns:p14="http://schemas.microsoft.com/office/powerpoint/2010/main" val="208245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a:t>A </a:t>
            </a:r>
            <a:r>
              <a:rPr lang="en-US" sz="3600" dirty="0" smtClean="0"/>
              <a:t>_________________</a:t>
            </a:r>
            <a:r>
              <a:rPr lang="en-US" sz="3600" dirty="0"/>
              <a:t>__</a:t>
            </a:r>
            <a:r>
              <a:rPr lang="en-US" sz="3600" dirty="0" smtClean="0"/>
              <a:t>___ </a:t>
            </a:r>
            <a:r>
              <a:rPr lang="en-US" sz="3600" dirty="0"/>
              <a:t>is the portion of a Web site or application with which a user interacts.</a:t>
            </a:r>
            <a:endParaRPr lang="en-US" sz="3600" dirty="0"/>
          </a:p>
        </p:txBody>
      </p:sp>
      <p:sp>
        <p:nvSpPr>
          <p:cNvPr id="4" name="TextBox 3"/>
          <p:cNvSpPr txBox="1"/>
          <p:nvPr/>
        </p:nvSpPr>
        <p:spPr>
          <a:xfrm>
            <a:off x="1706153" y="2947045"/>
            <a:ext cx="3889429" cy="646331"/>
          </a:xfrm>
          <a:prstGeom prst="rect">
            <a:avLst/>
          </a:prstGeom>
          <a:noFill/>
        </p:spPr>
        <p:txBody>
          <a:bodyPr wrap="square" rtlCol="0">
            <a:spAutoFit/>
          </a:bodyPr>
          <a:lstStyle/>
          <a:p>
            <a:r>
              <a:rPr lang="en-US" sz="3600" dirty="0" smtClean="0"/>
              <a:t>User Interface (UI)</a:t>
            </a:r>
            <a:endParaRPr lang="en-US" dirty="0"/>
          </a:p>
        </p:txBody>
      </p:sp>
      <p:sp>
        <p:nvSpPr>
          <p:cNvPr id="5" name="Rectangle 4"/>
          <p:cNvSpPr/>
          <p:nvPr/>
        </p:nvSpPr>
        <p:spPr>
          <a:xfrm>
            <a:off x="1475361" y="2947045"/>
            <a:ext cx="4447770" cy="606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60519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a:t>In the original W3C CSS box model, the </a:t>
            </a:r>
            <a:r>
              <a:rPr lang="en-US" sz="3600" dirty="0" smtClean="0"/>
              <a:t>______</a:t>
            </a:r>
            <a:r>
              <a:rPr lang="en-US" sz="3600" dirty="0"/>
              <a:t>__</a:t>
            </a:r>
            <a:r>
              <a:rPr lang="en-US" sz="3600" dirty="0" smtClean="0"/>
              <a:t>__ </a:t>
            </a:r>
            <a:r>
              <a:rPr lang="en-US" sz="3600" dirty="0"/>
              <a:t>is the space between border and the content of the box.</a:t>
            </a:r>
            <a:endParaRPr lang="en-US" sz="3600" dirty="0"/>
          </a:p>
        </p:txBody>
      </p:sp>
      <p:sp>
        <p:nvSpPr>
          <p:cNvPr id="4" name="TextBox 3"/>
          <p:cNvSpPr txBox="1"/>
          <p:nvPr/>
        </p:nvSpPr>
        <p:spPr>
          <a:xfrm>
            <a:off x="1041837" y="3532915"/>
            <a:ext cx="2015262" cy="646331"/>
          </a:xfrm>
          <a:prstGeom prst="rect">
            <a:avLst/>
          </a:prstGeom>
          <a:noFill/>
        </p:spPr>
        <p:txBody>
          <a:bodyPr wrap="square" rtlCol="0">
            <a:spAutoFit/>
          </a:bodyPr>
          <a:lstStyle/>
          <a:p>
            <a:r>
              <a:rPr lang="en-US" sz="3600" dirty="0" smtClean="0"/>
              <a:t>padding</a:t>
            </a:r>
            <a:endParaRPr lang="en-US" dirty="0"/>
          </a:p>
        </p:txBody>
      </p:sp>
      <p:sp>
        <p:nvSpPr>
          <p:cNvPr id="5" name="Rectangle 4"/>
          <p:cNvSpPr/>
          <p:nvPr/>
        </p:nvSpPr>
        <p:spPr>
          <a:xfrm>
            <a:off x="925482" y="3609363"/>
            <a:ext cx="1926899" cy="493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84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(UI) Design </a:t>
            </a:r>
            <a:endParaRPr lang="en-US" dirty="0"/>
          </a:p>
        </p:txBody>
      </p:sp>
      <p:sp>
        <p:nvSpPr>
          <p:cNvPr id="3" name="Content Placeholder 2"/>
          <p:cNvSpPr>
            <a:spLocks noGrp="1"/>
          </p:cNvSpPr>
          <p:nvPr>
            <p:ph idx="1"/>
          </p:nvPr>
        </p:nvSpPr>
        <p:spPr>
          <a:xfrm>
            <a:off x="677333" y="1228299"/>
            <a:ext cx="8480315" cy="5308979"/>
          </a:xfrm>
        </p:spPr>
        <p:txBody>
          <a:bodyPr>
            <a:normAutofit lnSpcReduction="10000"/>
          </a:bodyPr>
          <a:lstStyle/>
          <a:p>
            <a:r>
              <a:rPr lang="en-US" sz="3200" dirty="0" smtClean="0"/>
              <a:t>User </a:t>
            </a:r>
            <a:r>
              <a:rPr lang="en-US" sz="3200" dirty="0"/>
              <a:t>interface (UI)is the portion of a Web site or application with which a user interacts </a:t>
            </a:r>
          </a:p>
          <a:p>
            <a:r>
              <a:rPr lang="en-US" sz="3200" dirty="0" smtClean="0"/>
              <a:t>Can </a:t>
            </a:r>
            <a:r>
              <a:rPr lang="en-US" sz="3200" dirty="0"/>
              <a:t>be simple, or complex with several sections, buttons, and controls </a:t>
            </a:r>
          </a:p>
          <a:p>
            <a:r>
              <a:rPr lang="en-US" sz="3200" dirty="0" smtClean="0"/>
              <a:t>Positioning </a:t>
            </a:r>
            <a:r>
              <a:rPr lang="en-US" sz="3200" dirty="0"/>
              <a:t>and </a:t>
            </a:r>
            <a:r>
              <a:rPr lang="en-US" sz="3200" dirty="0" err="1"/>
              <a:t>autosizing</a:t>
            </a:r>
            <a:r>
              <a:rPr lang="en-US" sz="3200" dirty="0"/>
              <a:t> of UI elements central to good design </a:t>
            </a:r>
          </a:p>
          <a:p>
            <a:r>
              <a:rPr lang="en-US" sz="3200" dirty="0" smtClean="0"/>
              <a:t>Compare </a:t>
            </a:r>
            <a:r>
              <a:rPr lang="en-US" sz="3200" dirty="0"/>
              <a:t>Bing.com to Microsoft.com – Look very different – Both follow the elements of good design—clean, easy to use, well-structured</a:t>
            </a:r>
            <a:endParaRPr lang="en-US" sz="3200" dirty="0"/>
          </a:p>
        </p:txBody>
      </p:sp>
    </p:spTree>
    <p:extLst>
      <p:ext uri="{BB962C8B-B14F-4D97-AF65-F5344CB8AC3E}">
        <p14:creationId xmlns:p14="http://schemas.microsoft.com/office/powerpoint/2010/main" val="364879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694199"/>
          </a:xfrm>
        </p:spPr>
        <p:txBody>
          <a:bodyPr anchor="ctr">
            <a:normAutofit/>
          </a:bodyPr>
          <a:lstStyle/>
          <a:p>
            <a:pPr marL="0" indent="0">
              <a:buNone/>
            </a:pPr>
            <a:r>
              <a:rPr lang="en-US" sz="3600" dirty="0"/>
              <a:t>In the W3C CSS box model, a </a:t>
            </a:r>
            <a:r>
              <a:rPr lang="en-US" sz="3600" dirty="0" smtClean="0"/>
              <a:t>_____</a:t>
            </a:r>
            <a:r>
              <a:rPr lang="en-US" sz="3600" dirty="0"/>
              <a:t>_</a:t>
            </a:r>
            <a:r>
              <a:rPr lang="en-US" sz="3600" dirty="0" smtClean="0"/>
              <a:t>_-</a:t>
            </a:r>
            <a:r>
              <a:rPr lang="en-US" sz="3600" dirty="0"/>
              <a:t>level element creates boxes that contribute to the layout of the document. </a:t>
            </a:r>
            <a:endParaRPr lang="en-US" sz="3600" dirty="0"/>
          </a:p>
        </p:txBody>
      </p:sp>
      <p:sp>
        <p:nvSpPr>
          <p:cNvPr id="4" name="TextBox 3"/>
          <p:cNvSpPr txBox="1"/>
          <p:nvPr/>
        </p:nvSpPr>
        <p:spPr>
          <a:xfrm>
            <a:off x="6561999" y="2724624"/>
            <a:ext cx="1350021" cy="646331"/>
          </a:xfrm>
          <a:prstGeom prst="rect">
            <a:avLst/>
          </a:prstGeom>
          <a:noFill/>
        </p:spPr>
        <p:txBody>
          <a:bodyPr wrap="square" rtlCol="0">
            <a:spAutoFit/>
          </a:bodyPr>
          <a:lstStyle/>
          <a:p>
            <a:r>
              <a:rPr lang="en-US" sz="3600" dirty="0" smtClean="0"/>
              <a:t>block</a:t>
            </a:r>
            <a:endParaRPr lang="en-US" dirty="0"/>
          </a:p>
        </p:txBody>
      </p:sp>
      <p:sp>
        <p:nvSpPr>
          <p:cNvPr id="5" name="Rectangle 4"/>
          <p:cNvSpPr/>
          <p:nvPr/>
        </p:nvSpPr>
        <p:spPr>
          <a:xfrm>
            <a:off x="6373504" y="2824035"/>
            <a:ext cx="1538516" cy="423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476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Flexbox children are called </a:t>
            </a:r>
            <a:r>
              <a:rPr lang="en-US" sz="3600" dirty="0" smtClean="0"/>
              <a:t/>
            </a:r>
            <a:br>
              <a:rPr lang="en-US" sz="3600" dirty="0" smtClean="0"/>
            </a:br>
            <a:r>
              <a:rPr lang="en-US" sz="3600" dirty="0" smtClean="0"/>
              <a:t>_______</a:t>
            </a:r>
            <a:r>
              <a:rPr lang="en-US" sz="3600" dirty="0"/>
              <a:t>___</a:t>
            </a:r>
            <a:r>
              <a:rPr lang="en-US" sz="3600" dirty="0" smtClean="0"/>
              <a:t>____ </a:t>
            </a:r>
            <a:r>
              <a:rPr lang="en-US" sz="3600" dirty="0"/>
              <a:t>and are laid out using the flexbox model. </a:t>
            </a:r>
            <a:endParaRPr lang="en-US" sz="3600" dirty="0"/>
          </a:p>
        </p:txBody>
      </p:sp>
      <p:sp>
        <p:nvSpPr>
          <p:cNvPr id="4" name="TextBox 3"/>
          <p:cNvSpPr txBox="1"/>
          <p:nvPr/>
        </p:nvSpPr>
        <p:spPr>
          <a:xfrm>
            <a:off x="936641" y="3116659"/>
            <a:ext cx="3135079" cy="646331"/>
          </a:xfrm>
          <a:prstGeom prst="rect">
            <a:avLst/>
          </a:prstGeom>
          <a:noFill/>
        </p:spPr>
        <p:txBody>
          <a:bodyPr wrap="square" rtlCol="0">
            <a:spAutoFit/>
          </a:bodyPr>
          <a:lstStyle/>
          <a:p>
            <a:r>
              <a:rPr lang="en-US" sz="3600" dirty="0"/>
              <a:t>f</a:t>
            </a:r>
            <a:r>
              <a:rPr lang="en-US" sz="3600" dirty="0" smtClean="0"/>
              <a:t>lexbox items</a:t>
            </a:r>
            <a:endParaRPr lang="en-US" dirty="0"/>
          </a:p>
        </p:txBody>
      </p:sp>
      <p:sp>
        <p:nvSpPr>
          <p:cNvPr id="5" name="Rectangle 4"/>
          <p:cNvSpPr/>
          <p:nvPr/>
        </p:nvSpPr>
        <p:spPr>
          <a:xfrm>
            <a:off x="936639" y="3143955"/>
            <a:ext cx="2789199" cy="489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634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Child elements of a grid are called </a:t>
            </a:r>
            <a:r>
              <a:rPr lang="en-US" sz="3600" dirty="0" smtClean="0"/>
              <a:t/>
            </a:r>
            <a:br>
              <a:rPr lang="en-US" sz="3600" dirty="0" smtClean="0"/>
            </a:br>
            <a:r>
              <a:rPr lang="en-US" sz="3600" dirty="0" smtClean="0"/>
              <a:t>_________</a:t>
            </a:r>
            <a:r>
              <a:rPr lang="en-US" sz="3600" dirty="0"/>
              <a:t>_</a:t>
            </a:r>
            <a:r>
              <a:rPr lang="en-US" sz="3600" dirty="0" smtClean="0"/>
              <a:t>__. </a:t>
            </a:r>
            <a:endParaRPr lang="en-US" sz="3600" dirty="0"/>
          </a:p>
        </p:txBody>
      </p:sp>
      <p:sp>
        <p:nvSpPr>
          <p:cNvPr id="4" name="TextBox 3"/>
          <p:cNvSpPr txBox="1"/>
          <p:nvPr/>
        </p:nvSpPr>
        <p:spPr>
          <a:xfrm>
            <a:off x="1048521" y="3343700"/>
            <a:ext cx="2240589" cy="646331"/>
          </a:xfrm>
          <a:prstGeom prst="rect">
            <a:avLst/>
          </a:prstGeom>
          <a:noFill/>
        </p:spPr>
        <p:txBody>
          <a:bodyPr wrap="square" rtlCol="0">
            <a:spAutoFit/>
          </a:bodyPr>
          <a:lstStyle/>
          <a:p>
            <a:r>
              <a:rPr lang="en-US" sz="3600" dirty="0"/>
              <a:t>g</a:t>
            </a:r>
            <a:r>
              <a:rPr lang="en-US" sz="3600" dirty="0" smtClean="0"/>
              <a:t>rid items</a:t>
            </a:r>
            <a:endParaRPr lang="en-US" dirty="0"/>
          </a:p>
        </p:txBody>
      </p:sp>
      <p:sp>
        <p:nvSpPr>
          <p:cNvPr id="5" name="Rectangle 4"/>
          <p:cNvSpPr/>
          <p:nvPr/>
        </p:nvSpPr>
        <p:spPr>
          <a:xfrm>
            <a:off x="932167" y="3431425"/>
            <a:ext cx="2220466" cy="4708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45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smtClean="0"/>
              <a:t>_____</a:t>
            </a:r>
            <a:r>
              <a:rPr lang="en-US" sz="3600" dirty="0"/>
              <a:t>__</a:t>
            </a:r>
            <a:r>
              <a:rPr lang="en-US" sz="3600" dirty="0" smtClean="0"/>
              <a:t>___ </a:t>
            </a:r>
            <a:r>
              <a:rPr lang="en-US" sz="3600" dirty="0"/>
              <a:t>offers flexible layouts for UI design, mainly to create controls, toolbars, menus, and forms that resize and reposition automatically when the user changes the size of the browser window.</a:t>
            </a:r>
            <a:endParaRPr lang="en-US" sz="3600" dirty="0"/>
          </a:p>
        </p:txBody>
      </p:sp>
      <p:sp>
        <p:nvSpPr>
          <p:cNvPr id="4" name="TextBox 3"/>
          <p:cNvSpPr txBox="1"/>
          <p:nvPr/>
        </p:nvSpPr>
        <p:spPr>
          <a:xfrm>
            <a:off x="1107313" y="2028630"/>
            <a:ext cx="2072615" cy="646331"/>
          </a:xfrm>
          <a:prstGeom prst="rect">
            <a:avLst/>
          </a:prstGeom>
          <a:noFill/>
        </p:spPr>
        <p:txBody>
          <a:bodyPr wrap="square" rtlCol="0">
            <a:spAutoFit/>
          </a:bodyPr>
          <a:lstStyle/>
          <a:p>
            <a:r>
              <a:rPr lang="en-US" sz="3600" dirty="0" smtClean="0"/>
              <a:t>Flexbox</a:t>
            </a:r>
            <a:endParaRPr lang="en-US" dirty="0"/>
          </a:p>
        </p:txBody>
      </p:sp>
      <p:sp>
        <p:nvSpPr>
          <p:cNvPr id="5" name="Rectangle 4"/>
          <p:cNvSpPr/>
          <p:nvPr/>
        </p:nvSpPr>
        <p:spPr>
          <a:xfrm>
            <a:off x="1087281" y="2083711"/>
            <a:ext cx="1806044" cy="465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85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The </a:t>
            </a:r>
            <a:r>
              <a:rPr lang="en-US" sz="3600" dirty="0" smtClean="0"/>
              <a:t>___________</a:t>
            </a:r>
            <a:r>
              <a:rPr lang="en-US" sz="3600" dirty="0"/>
              <a:t>__</a:t>
            </a:r>
            <a:r>
              <a:rPr lang="en-US" sz="3600" dirty="0" smtClean="0"/>
              <a:t>__ </a:t>
            </a:r>
            <a:r>
              <a:rPr lang="en-US" sz="3600" dirty="0"/>
              <a:t>relationship describes how a parent box can contain one or more child boxes.</a:t>
            </a:r>
            <a:endParaRPr lang="en-US" sz="3600" dirty="0"/>
          </a:p>
        </p:txBody>
      </p:sp>
      <p:sp>
        <p:nvSpPr>
          <p:cNvPr id="4" name="TextBox 3"/>
          <p:cNvSpPr txBox="1"/>
          <p:nvPr/>
        </p:nvSpPr>
        <p:spPr>
          <a:xfrm>
            <a:off x="1978930" y="2478561"/>
            <a:ext cx="2661310" cy="646331"/>
          </a:xfrm>
          <a:prstGeom prst="rect">
            <a:avLst/>
          </a:prstGeom>
          <a:noFill/>
        </p:spPr>
        <p:txBody>
          <a:bodyPr wrap="square" rtlCol="0">
            <a:spAutoFit/>
          </a:bodyPr>
          <a:lstStyle/>
          <a:p>
            <a:r>
              <a:rPr lang="en-US" sz="3600" dirty="0"/>
              <a:t>p</a:t>
            </a:r>
            <a:r>
              <a:rPr lang="en-US" sz="3600" dirty="0" smtClean="0"/>
              <a:t>arent/child</a:t>
            </a:r>
            <a:endParaRPr lang="en-US" dirty="0"/>
          </a:p>
        </p:txBody>
      </p:sp>
      <p:sp>
        <p:nvSpPr>
          <p:cNvPr id="5" name="Rectangle 4"/>
          <p:cNvSpPr/>
          <p:nvPr/>
        </p:nvSpPr>
        <p:spPr>
          <a:xfrm>
            <a:off x="1862576" y="2478561"/>
            <a:ext cx="2777664" cy="612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32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A </a:t>
            </a:r>
            <a:r>
              <a:rPr lang="en-US" sz="3600" dirty="0" smtClean="0"/>
              <a:t>______</a:t>
            </a:r>
            <a:r>
              <a:rPr lang="en-US" sz="3600" dirty="0"/>
              <a:t>___</a:t>
            </a:r>
            <a:r>
              <a:rPr lang="en-US" sz="3600" dirty="0" smtClean="0"/>
              <a:t>____ </a:t>
            </a:r>
            <a:r>
              <a:rPr lang="en-US" sz="3600" dirty="0"/>
              <a:t>is like an empty table into which data can be flowed.</a:t>
            </a:r>
            <a:endParaRPr lang="en-US" sz="3600" dirty="0"/>
          </a:p>
        </p:txBody>
      </p:sp>
      <p:sp>
        <p:nvSpPr>
          <p:cNvPr id="4" name="TextBox 3"/>
          <p:cNvSpPr txBox="1"/>
          <p:nvPr/>
        </p:nvSpPr>
        <p:spPr>
          <a:xfrm>
            <a:off x="1173708" y="2793494"/>
            <a:ext cx="2985274" cy="646331"/>
          </a:xfrm>
          <a:prstGeom prst="rect">
            <a:avLst/>
          </a:prstGeom>
          <a:noFill/>
        </p:spPr>
        <p:txBody>
          <a:bodyPr wrap="square" rtlCol="0">
            <a:spAutoFit/>
          </a:bodyPr>
          <a:lstStyle/>
          <a:p>
            <a:r>
              <a:rPr lang="en-US" sz="3600" dirty="0" smtClean="0"/>
              <a:t>Grid template</a:t>
            </a:r>
            <a:endParaRPr lang="en-US" dirty="0"/>
          </a:p>
        </p:txBody>
      </p:sp>
      <p:sp>
        <p:nvSpPr>
          <p:cNvPr id="5" name="Rectangle 4"/>
          <p:cNvSpPr/>
          <p:nvPr/>
        </p:nvSpPr>
        <p:spPr>
          <a:xfrm>
            <a:off x="1173706" y="2793494"/>
            <a:ext cx="2985276" cy="578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60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An </a:t>
            </a:r>
            <a:r>
              <a:rPr lang="en-US" sz="3600" dirty="0" smtClean="0"/>
              <a:t>_____</a:t>
            </a:r>
            <a:r>
              <a:rPr lang="en-US" sz="3600" dirty="0"/>
              <a:t>_</a:t>
            </a:r>
            <a:r>
              <a:rPr lang="en-US" sz="3600" dirty="0" smtClean="0"/>
              <a:t>_ </a:t>
            </a:r>
            <a:r>
              <a:rPr lang="en-US" sz="3600" dirty="0"/>
              <a:t>element is designed for laying out text and doesn’t disrupt the flow of a document. Examples include boldface and the new HTML5 mark element.</a:t>
            </a:r>
            <a:endParaRPr lang="en-US" sz="3600" dirty="0"/>
          </a:p>
        </p:txBody>
      </p:sp>
      <p:sp>
        <p:nvSpPr>
          <p:cNvPr id="4" name="TextBox 3"/>
          <p:cNvSpPr txBox="1"/>
          <p:nvPr/>
        </p:nvSpPr>
        <p:spPr>
          <a:xfrm>
            <a:off x="1564235" y="2321468"/>
            <a:ext cx="1356386" cy="646331"/>
          </a:xfrm>
          <a:prstGeom prst="rect">
            <a:avLst/>
          </a:prstGeom>
          <a:noFill/>
        </p:spPr>
        <p:txBody>
          <a:bodyPr wrap="square" rtlCol="0">
            <a:spAutoFit/>
          </a:bodyPr>
          <a:lstStyle/>
          <a:p>
            <a:r>
              <a:rPr lang="en-US" sz="3600" dirty="0" smtClean="0"/>
              <a:t>inline</a:t>
            </a:r>
            <a:endParaRPr lang="en-US" dirty="0"/>
          </a:p>
        </p:txBody>
      </p:sp>
      <p:sp>
        <p:nvSpPr>
          <p:cNvPr id="5" name="Rectangle 4"/>
          <p:cNvSpPr/>
          <p:nvPr/>
        </p:nvSpPr>
        <p:spPr>
          <a:xfrm>
            <a:off x="1564234" y="2321468"/>
            <a:ext cx="1293080" cy="461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43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Where the flexbox model is suitable for simple things like buttons, toolbars, and many forms, you can use </a:t>
            </a:r>
            <a:r>
              <a:rPr lang="en-US" sz="3600" dirty="0" smtClean="0"/>
              <a:t>the</a:t>
            </a:r>
            <a:br>
              <a:rPr lang="en-US" sz="3600" dirty="0" smtClean="0"/>
            </a:br>
            <a:r>
              <a:rPr lang="en-US" sz="3600" dirty="0" smtClean="0"/>
              <a:t>______</a:t>
            </a:r>
            <a:r>
              <a:rPr lang="en-US" sz="3600" dirty="0"/>
              <a:t>_</a:t>
            </a:r>
            <a:r>
              <a:rPr lang="en-US" sz="3600" dirty="0" smtClean="0"/>
              <a:t>______ </a:t>
            </a:r>
            <a:r>
              <a:rPr lang="en-US" sz="3600" dirty="0"/>
              <a:t>model for more complex layouts.</a:t>
            </a:r>
            <a:endParaRPr lang="en-US" sz="3600" dirty="0"/>
          </a:p>
        </p:txBody>
      </p:sp>
      <p:sp>
        <p:nvSpPr>
          <p:cNvPr id="4" name="TextBox 3"/>
          <p:cNvSpPr txBox="1"/>
          <p:nvPr/>
        </p:nvSpPr>
        <p:spPr>
          <a:xfrm>
            <a:off x="1002499" y="3616655"/>
            <a:ext cx="2723342" cy="646331"/>
          </a:xfrm>
          <a:prstGeom prst="rect">
            <a:avLst/>
          </a:prstGeom>
          <a:noFill/>
        </p:spPr>
        <p:txBody>
          <a:bodyPr wrap="square" rtlCol="0">
            <a:spAutoFit/>
          </a:bodyPr>
          <a:lstStyle/>
          <a:p>
            <a:r>
              <a:rPr lang="en-US" sz="3600" dirty="0"/>
              <a:t>Grid Layout</a:t>
            </a:r>
            <a:endParaRPr lang="en-US" sz="3600" dirty="0"/>
          </a:p>
        </p:txBody>
      </p:sp>
      <p:sp>
        <p:nvSpPr>
          <p:cNvPr id="7" name="Rectangle 6"/>
          <p:cNvSpPr/>
          <p:nvPr/>
        </p:nvSpPr>
        <p:spPr>
          <a:xfrm>
            <a:off x="1002498" y="3709247"/>
            <a:ext cx="2409442" cy="461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14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73104" cy="4367283"/>
          </a:xfrm>
        </p:spPr>
        <p:txBody>
          <a:bodyPr anchor="ctr">
            <a:normAutofit/>
          </a:bodyPr>
          <a:lstStyle/>
          <a:p>
            <a:pPr marL="0" indent="0">
              <a:buNone/>
            </a:pPr>
            <a:r>
              <a:rPr lang="en-US" sz="3600" dirty="0"/>
              <a:t>The original W3C CSS Box model does not include which of the following? </a:t>
            </a:r>
          </a:p>
          <a:p>
            <a:pPr marL="0" indent="0">
              <a:buNone/>
            </a:pPr>
            <a:r>
              <a:rPr lang="en-US" sz="3600" dirty="0"/>
              <a:t>a. margin </a:t>
            </a:r>
          </a:p>
          <a:p>
            <a:pPr marL="0" indent="0">
              <a:buNone/>
            </a:pPr>
            <a:r>
              <a:rPr lang="en-US" sz="3600" dirty="0"/>
              <a:t>b. border </a:t>
            </a:r>
          </a:p>
          <a:p>
            <a:pPr marL="0" indent="0">
              <a:buNone/>
            </a:pPr>
            <a:r>
              <a:rPr lang="en-US" sz="3600" dirty="0" smtClean="0"/>
              <a:t>c</a:t>
            </a:r>
            <a:r>
              <a:rPr lang="en-US" sz="3600" dirty="0"/>
              <a:t>. toolbar </a:t>
            </a:r>
          </a:p>
          <a:p>
            <a:pPr marL="0" indent="0">
              <a:buNone/>
            </a:pPr>
            <a:r>
              <a:rPr lang="en-US" sz="3600" dirty="0"/>
              <a:t>d. padding</a:t>
            </a:r>
            <a:endParaRPr lang="en-US" sz="3600" dirty="0"/>
          </a:p>
        </p:txBody>
      </p:sp>
      <p:sp>
        <p:nvSpPr>
          <p:cNvPr id="5" name="Rounded Rectangle 4"/>
          <p:cNvSpPr/>
          <p:nvPr/>
        </p:nvSpPr>
        <p:spPr>
          <a:xfrm>
            <a:off x="677332" y="4063817"/>
            <a:ext cx="8973105" cy="68560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62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9170052" cy="4367283"/>
          </a:xfrm>
        </p:spPr>
        <p:txBody>
          <a:bodyPr anchor="ctr">
            <a:normAutofit/>
          </a:bodyPr>
          <a:lstStyle/>
          <a:p>
            <a:pPr marL="0" indent="0">
              <a:buNone/>
            </a:pPr>
            <a:r>
              <a:rPr lang="en-US" sz="3600" dirty="0"/>
              <a:t>Which of the following is best suited for buttons and toolbars? </a:t>
            </a:r>
          </a:p>
          <a:p>
            <a:pPr marL="0" indent="0">
              <a:buNone/>
            </a:pPr>
            <a:r>
              <a:rPr lang="en-US" sz="3600" dirty="0" smtClean="0"/>
              <a:t>a</a:t>
            </a:r>
            <a:r>
              <a:rPr lang="en-US" sz="3600" dirty="0"/>
              <a:t>. Flexbox Box model </a:t>
            </a:r>
          </a:p>
          <a:p>
            <a:pPr marL="0" indent="0">
              <a:buNone/>
            </a:pPr>
            <a:r>
              <a:rPr lang="en-US" sz="3600" dirty="0"/>
              <a:t>b. CSS Box model </a:t>
            </a:r>
          </a:p>
          <a:p>
            <a:pPr marL="0" indent="0">
              <a:buNone/>
            </a:pPr>
            <a:r>
              <a:rPr lang="en-US" sz="3600" dirty="0"/>
              <a:t>c. Grid Layout model </a:t>
            </a:r>
          </a:p>
          <a:p>
            <a:pPr marL="0" indent="0">
              <a:buNone/>
            </a:pPr>
            <a:r>
              <a:rPr lang="en-US" sz="3600" dirty="0"/>
              <a:t>d. none of the above </a:t>
            </a:r>
            <a:endParaRPr lang="en-US" sz="3600" dirty="0"/>
          </a:p>
        </p:txBody>
      </p:sp>
      <p:sp>
        <p:nvSpPr>
          <p:cNvPr id="4" name="Rounded Rectangle 3"/>
          <p:cNvSpPr/>
          <p:nvPr/>
        </p:nvSpPr>
        <p:spPr>
          <a:xfrm>
            <a:off x="504968" y="2754955"/>
            <a:ext cx="8270542" cy="53961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50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Traditional CSS Box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472" y="1270000"/>
            <a:ext cx="7702391" cy="5322582"/>
          </a:xfrm>
        </p:spPr>
      </p:pic>
    </p:spTree>
    <p:extLst>
      <p:ext uri="{BB962C8B-B14F-4D97-AF65-F5344CB8AC3E}">
        <p14:creationId xmlns:p14="http://schemas.microsoft.com/office/powerpoint/2010/main" val="108148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85282" cy="4367283"/>
          </a:xfrm>
        </p:spPr>
        <p:txBody>
          <a:bodyPr anchor="ctr">
            <a:normAutofit fontScale="85000" lnSpcReduction="20000"/>
          </a:bodyPr>
          <a:lstStyle/>
          <a:p>
            <a:pPr marL="0" indent="0">
              <a:buNone/>
            </a:pPr>
            <a:r>
              <a:rPr lang="en-US" sz="3600" dirty="0"/>
              <a:t>You are using CSS to create a flexbox in an HTML document for work. Everyone at work uses the Internet Explorer Web browser. Which prefix should be used with the CSS property names to ensure compatibility while viewing the HTML document?</a:t>
            </a:r>
          </a:p>
          <a:p>
            <a:pPr marL="0" indent="0">
              <a:buNone/>
            </a:pPr>
            <a:r>
              <a:rPr lang="en-US" sz="3600" dirty="0"/>
              <a:t>a. -</a:t>
            </a:r>
            <a:r>
              <a:rPr lang="en-US" sz="3600" dirty="0" err="1"/>
              <a:t>moz</a:t>
            </a:r>
            <a:r>
              <a:rPr lang="en-US" sz="3600" dirty="0"/>
              <a:t>- </a:t>
            </a:r>
          </a:p>
          <a:p>
            <a:pPr marL="0" indent="0">
              <a:buNone/>
            </a:pPr>
            <a:r>
              <a:rPr lang="en-US" sz="3600" dirty="0" smtClean="0"/>
              <a:t>b</a:t>
            </a:r>
            <a:r>
              <a:rPr lang="en-US" sz="3600" dirty="0"/>
              <a:t>. -</a:t>
            </a:r>
            <a:r>
              <a:rPr lang="en-US" sz="3600" dirty="0" err="1"/>
              <a:t>ms</a:t>
            </a:r>
            <a:r>
              <a:rPr lang="en-US" sz="3600" dirty="0"/>
              <a:t>- </a:t>
            </a:r>
          </a:p>
          <a:p>
            <a:pPr marL="0" indent="0">
              <a:buNone/>
            </a:pPr>
            <a:r>
              <a:rPr lang="en-US" sz="3600" dirty="0"/>
              <a:t>c. -</a:t>
            </a:r>
            <a:r>
              <a:rPr lang="en-US" sz="3600" dirty="0" err="1"/>
              <a:t>webkit</a:t>
            </a:r>
            <a:r>
              <a:rPr lang="en-US" sz="3600" dirty="0"/>
              <a:t>- </a:t>
            </a:r>
          </a:p>
          <a:p>
            <a:pPr marL="0" indent="0">
              <a:buNone/>
            </a:pPr>
            <a:r>
              <a:rPr lang="en-US" sz="3600" dirty="0"/>
              <a:t>d. -o- </a:t>
            </a:r>
            <a:endParaRPr lang="en-US" sz="3600" dirty="0"/>
          </a:p>
        </p:txBody>
      </p:sp>
      <p:sp>
        <p:nvSpPr>
          <p:cNvPr id="4" name="Rounded Rectangle 3"/>
          <p:cNvSpPr/>
          <p:nvPr/>
        </p:nvSpPr>
        <p:spPr>
          <a:xfrm>
            <a:off x="532264" y="3807715"/>
            <a:ext cx="3657599" cy="61415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740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98930" cy="4367283"/>
          </a:xfrm>
        </p:spPr>
        <p:txBody>
          <a:bodyPr anchor="ctr">
            <a:normAutofit/>
          </a:bodyPr>
          <a:lstStyle/>
          <a:p>
            <a:pPr marL="0" indent="0">
              <a:buNone/>
            </a:pPr>
            <a:r>
              <a:rPr lang="en-US" sz="3600" dirty="0"/>
              <a:t>Which flexbox property makes child boxes flexible by height and width? </a:t>
            </a:r>
          </a:p>
          <a:p>
            <a:pPr marL="0" indent="0">
              <a:buNone/>
            </a:pPr>
            <a:r>
              <a:rPr lang="en-US" sz="3600" dirty="0" smtClean="0"/>
              <a:t>a</a:t>
            </a:r>
            <a:r>
              <a:rPr lang="en-US" sz="3600" dirty="0"/>
              <a:t>. flex </a:t>
            </a:r>
          </a:p>
          <a:p>
            <a:pPr marL="0" indent="0">
              <a:buNone/>
            </a:pPr>
            <a:r>
              <a:rPr lang="en-US" sz="3600" dirty="0"/>
              <a:t>b. flex-child </a:t>
            </a:r>
          </a:p>
          <a:p>
            <a:pPr marL="0" indent="0">
              <a:buNone/>
            </a:pPr>
            <a:r>
              <a:rPr lang="en-US" sz="3600" dirty="0"/>
              <a:t>c. flex-wrap </a:t>
            </a:r>
          </a:p>
          <a:p>
            <a:pPr marL="0" indent="0">
              <a:buNone/>
            </a:pPr>
            <a:r>
              <a:rPr lang="en-US" sz="3600" dirty="0"/>
              <a:t>d. flex-align </a:t>
            </a:r>
            <a:endParaRPr lang="en-US" sz="3600" dirty="0"/>
          </a:p>
        </p:txBody>
      </p:sp>
      <p:sp>
        <p:nvSpPr>
          <p:cNvPr id="4" name="Rounded Rectangle 3"/>
          <p:cNvSpPr/>
          <p:nvPr/>
        </p:nvSpPr>
        <p:spPr>
          <a:xfrm>
            <a:off x="504969" y="2729553"/>
            <a:ext cx="3152632" cy="58685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8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9067168" cy="5117910"/>
          </a:xfrm>
        </p:spPr>
        <p:txBody>
          <a:bodyPr anchor="ctr">
            <a:normAutofit/>
          </a:bodyPr>
          <a:lstStyle/>
          <a:p>
            <a:pPr marL="0" indent="0">
              <a:buNone/>
            </a:pPr>
            <a:r>
              <a:rPr lang="en-US" sz="3600" dirty="0"/>
              <a:t>You want to ensure that extra space in a browser window is distributed equally to the size of all child boxes in a flexbox. Which CSS property should be used? </a:t>
            </a:r>
          </a:p>
          <a:p>
            <a:pPr marL="0" indent="0">
              <a:buNone/>
            </a:pPr>
            <a:r>
              <a:rPr lang="en-US" sz="3600" dirty="0"/>
              <a:t>a. flex-align </a:t>
            </a:r>
          </a:p>
          <a:p>
            <a:pPr marL="0" indent="0">
              <a:buNone/>
            </a:pPr>
            <a:r>
              <a:rPr lang="en-US" sz="3600" dirty="0"/>
              <a:t>b. flex-wrap </a:t>
            </a:r>
          </a:p>
          <a:p>
            <a:pPr marL="0" indent="0">
              <a:buNone/>
            </a:pPr>
            <a:r>
              <a:rPr lang="en-US" sz="3600" dirty="0"/>
              <a:t>c. flex-order </a:t>
            </a:r>
          </a:p>
          <a:p>
            <a:pPr marL="0" indent="0">
              <a:buNone/>
            </a:pPr>
            <a:r>
              <a:rPr lang="en-US" sz="3600" dirty="0" smtClean="0"/>
              <a:t>d</a:t>
            </a:r>
            <a:r>
              <a:rPr lang="en-US" sz="3600" dirty="0"/>
              <a:t>. flex-pack </a:t>
            </a:r>
            <a:endParaRPr lang="en-US" sz="3600" dirty="0"/>
          </a:p>
        </p:txBody>
      </p:sp>
      <p:sp>
        <p:nvSpPr>
          <p:cNvPr id="6" name="Rounded Rectangle 5"/>
          <p:cNvSpPr/>
          <p:nvPr/>
        </p:nvSpPr>
        <p:spPr>
          <a:xfrm>
            <a:off x="618699" y="5694304"/>
            <a:ext cx="8061277" cy="53044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825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9053521" cy="4954137"/>
          </a:xfrm>
        </p:spPr>
        <p:txBody>
          <a:bodyPr anchor="ctr">
            <a:normAutofit/>
          </a:bodyPr>
          <a:lstStyle/>
          <a:p>
            <a:pPr marL="0" indent="0">
              <a:buNone/>
            </a:pPr>
            <a:r>
              <a:rPr lang="en-US" sz="3600" dirty="0"/>
              <a:t>Which flexbox property assigns child items to groups to control arrangement within a flexbox? </a:t>
            </a:r>
          </a:p>
          <a:p>
            <a:pPr marL="0" indent="0">
              <a:buNone/>
            </a:pPr>
            <a:r>
              <a:rPr lang="en-US" sz="3600" dirty="0"/>
              <a:t>a. flex </a:t>
            </a:r>
          </a:p>
          <a:p>
            <a:pPr marL="0" indent="0">
              <a:buNone/>
            </a:pPr>
            <a:r>
              <a:rPr lang="en-US" sz="3600" dirty="0"/>
              <a:t>b. flex-group </a:t>
            </a:r>
          </a:p>
          <a:p>
            <a:pPr marL="0" indent="0">
              <a:buNone/>
            </a:pPr>
            <a:r>
              <a:rPr lang="en-US" sz="3600" dirty="0"/>
              <a:t>c. flex-direction </a:t>
            </a:r>
          </a:p>
          <a:p>
            <a:pPr marL="0" indent="0">
              <a:buNone/>
            </a:pPr>
            <a:r>
              <a:rPr lang="en-US" sz="3600" dirty="0" smtClean="0"/>
              <a:t>d</a:t>
            </a:r>
            <a:r>
              <a:rPr lang="en-US" sz="3600" dirty="0"/>
              <a:t>. flex-order </a:t>
            </a:r>
            <a:endParaRPr lang="en-US" sz="3600" dirty="0"/>
          </a:p>
        </p:txBody>
      </p:sp>
      <p:sp>
        <p:nvSpPr>
          <p:cNvPr id="4" name="Rounded Rectangle 3"/>
          <p:cNvSpPr/>
          <p:nvPr/>
        </p:nvSpPr>
        <p:spPr>
          <a:xfrm>
            <a:off x="609092" y="5237716"/>
            <a:ext cx="9053522" cy="753661"/>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074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404513"/>
          </a:xfrm>
        </p:spPr>
        <p:txBody>
          <a:bodyPr anchor="ctr">
            <a:normAutofit/>
          </a:bodyPr>
          <a:lstStyle/>
          <a:p>
            <a:pPr marL="0" indent="0">
              <a:buNone/>
            </a:pPr>
            <a:r>
              <a:rPr lang="en-US" sz="3600" dirty="0"/>
              <a:t>Which of the following places child items in a grid? </a:t>
            </a:r>
          </a:p>
          <a:p>
            <a:pPr marL="0" indent="0">
              <a:buNone/>
            </a:pPr>
            <a:r>
              <a:rPr lang="en-US" sz="3600" dirty="0"/>
              <a:t>a. grid-columns </a:t>
            </a:r>
          </a:p>
          <a:p>
            <a:pPr marL="0" indent="0">
              <a:buNone/>
            </a:pPr>
            <a:r>
              <a:rPr lang="en-US" sz="3600" dirty="0" smtClean="0"/>
              <a:t>b</a:t>
            </a:r>
            <a:r>
              <a:rPr lang="en-US" sz="3600" dirty="0"/>
              <a:t>. grid-column </a:t>
            </a:r>
          </a:p>
          <a:p>
            <a:pPr marL="0" indent="0">
              <a:buNone/>
            </a:pPr>
            <a:r>
              <a:rPr lang="en-US" sz="3600" dirty="0"/>
              <a:t>c. grid-flow </a:t>
            </a:r>
          </a:p>
          <a:p>
            <a:pPr marL="0" indent="0">
              <a:buNone/>
            </a:pPr>
            <a:r>
              <a:rPr lang="en-US" sz="3600" dirty="0"/>
              <a:t>d. grid-pack </a:t>
            </a:r>
            <a:endParaRPr lang="en-US" sz="3600" dirty="0"/>
          </a:p>
        </p:txBody>
      </p:sp>
      <p:sp>
        <p:nvSpPr>
          <p:cNvPr id="6" name="Rounded Rectangle 5"/>
          <p:cNvSpPr/>
          <p:nvPr/>
        </p:nvSpPr>
        <p:spPr>
          <a:xfrm>
            <a:off x="507240" y="3905530"/>
            <a:ext cx="6660107" cy="680121"/>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924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4" y="1228299"/>
            <a:ext cx="9094464" cy="5295331"/>
          </a:xfrm>
        </p:spPr>
        <p:txBody>
          <a:bodyPr anchor="ctr">
            <a:normAutofit/>
          </a:bodyPr>
          <a:lstStyle/>
          <a:p>
            <a:pPr marL="0" indent="0">
              <a:buNone/>
            </a:pPr>
            <a:r>
              <a:rPr lang="en-US" sz="3600" dirty="0"/>
              <a:t>Which of the following enables you to adapt an HTML document to end-user devices? </a:t>
            </a:r>
          </a:p>
          <a:p>
            <a:pPr marL="0" indent="0">
              <a:buNone/>
            </a:pPr>
            <a:r>
              <a:rPr lang="en-US" sz="3600" dirty="0" smtClean="0"/>
              <a:t>a</a:t>
            </a:r>
            <a:r>
              <a:rPr lang="en-US" sz="3600" dirty="0"/>
              <a:t>. Media queries </a:t>
            </a:r>
          </a:p>
          <a:p>
            <a:pPr marL="0" indent="0">
              <a:buNone/>
            </a:pPr>
            <a:r>
              <a:rPr lang="en-US" sz="3600" dirty="0"/>
              <a:t>b. The CSS Box model </a:t>
            </a:r>
          </a:p>
          <a:p>
            <a:pPr marL="0" indent="0">
              <a:buNone/>
            </a:pPr>
            <a:r>
              <a:rPr lang="en-US" sz="3600" dirty="0"/>
              <a:t>c. The grid-template property </a:t>
            </a:r>
          </a:p>
          <a:p>
            <a:pPr marL="0" indent="0">
              <a:buNone/>
            </a:pPr>
            <a:r>
              <a:rPr lang="en-US" sz="3600" dirty="0"/>
              <a:t>d. @import </a:t>
            </a:r>
            <a:endParaRPr lang="en-US" sz="3600" dirty="0"/>
          </a:p>
        </p:txBody>
      </p:sp>
      <p:sp>
        <p:nvSpPr>
          <p:cNvPr id="4" name="Rounded Rectangle 3"/>
          <p:cNvSpPr/>
          <p:nvPr/>
        </p:nvSpPr>
        <p:spPr>
          <a:xfrm>
            <a:off x="504968" y="3207229"/>
            <a:ext cx="4940489" cy="573197"/>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19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2" y="1228299"/>
            <a:ext cx="9599431" cy="5308979"/>
          </a:xfrm>
        </p:spPr>
        <p:txBody>
          <a:bodyPr anchor="ctr">
            <a:normAutofit/>
          </a:bodyPr>
          <a:lstStyle/>
          <a:p>
            <a:pPr marL="0" indent="0">
              <a:buNone/>
            </a:pPr>
            <a:r>
              <a:rPr lang="en-US" sz="3600" dirty="0"/>
              <a:t>Which of the following is the best use of a grid layout? </a:t>
            </a:r>
          </a:p>
          <a:p>
            <a:pPr marL="0" indent="0">
              <a:buNone/>
            </a:pPr>
            <a:r>
              <a:rPr lang="en-US" sz="3600" dirty="0"/>
              <a:t>a. Menu </a:t>
            </a:r>
          </a:p>
          <a:p>
            <a:pPr marL="0" indent="0">
              <a:buNone/>
            </a:pPr>
            <a:r>
              <a:rPr lang="en-US" sz="3600" dirty="0"/>
              <a:t>b. Toolbar </a:t>
            </a:r>
          </a:p>
          <a:p>
            <a:pPr marL="0" indent="0">
              <a:buNone/>
            </a:pPr>
            <a:r>
              <a:rPr lang="en-US" sz="3600" dirty="0"/>
              <a:t>c. Footer </a:t>
            </a:r>
          </a:p>
          <a:p>
            <a:pPr marL="0" indent="0">
              <a:buNone/>
            </a:pPr>
            <a:r>
              <a:rPr lang="en-US" sz="3600" dirty="0" smtClean="0"/>
              <a:t>d</a:t>
            </a:r>
            <a:r>
              <a:rPr lang="en-US" sz="3600" dirty="0"/>
              <a:t>. Game interface </a:t>
            </a:r>
            <a:endParaRPr lang="en-US" sz="3600" dirty="0"/>
          </a:p>
        </p:txBody>
      </p:sp>
      <p:sp>
        <p:nvSpPr>
          <p:cNvPr id="4" name="Rounded Rectangle 3"/>
          <p:cNvSpPr/>
          <p:nvPr/>
        </p:nvSpPr>
        <p:spPr>
          <a:xfrm>
            <a:off x="504968" y="5199801"/>
            <a:ext cx="9389659" cy="65509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45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9449306" cy="5254388"/>
          </a:xfrm>
        </p:spPr>
        <p:txBody>
          <a:bodyPr anchor="ctr">
            <a:normAutofit/>
          </a:bodyPr>
          <a:lstStyle/>
          <a:p>
            <a:pPr marL="0" indent="0">
              <a:buNone/>
            </a:pPr>
            <a:r>
              <a:rPr lang="en-US" sz="3600" dirty="0"/>
              <a:t>What is the primary purpose of a grid template? </a:t>
            </a:r>
          </a:p>
          <a:p>
            <a:pPr marL="0" indent="0">
              <a:buNone/>
            </a:pPr>
            <a:r>
              <a:rPr lang="en-US" sz="3600" dirty="0"/>
              <a:t>a. To style a grid </a:t>
            </a:r>
          </a:p>
          <a:p>
            <a:pPr marL="0" indent="0">
              <a:buNone/>
            </a:pPr>
            <a:r>
              <a:rPr lang="en-US" sz="3600" dirty="0" smtClean="0"/>
              <a:t>b</a:t>
            </a:r>
            <a:r>
              <a:rPr lang="en-US" sz="3600" dirty="0"/>
              <a:t>. To create a table that will hold data</a:t>
            </a:r>
          </a:p>
          <a:p>
            <a:pPr marL="0" indent="0">
              <a:buNone/>
            </a:pPr>
            <a:r>
              <a:rPr lang="en-US" sz="3600" dirty="0"/>
              <a:t>c. To ensure your grid has equal numbers of columns and rows </a:t>
            </a:r>
          </a:p>
          <a:p>
            <a:pPr marL="0" indent="0">
              <a:buNone/>
            </a:pPr>
            <a:r>
              <a:rPr lang="en-US" sz="3600" dirty="0"/>
              <a:t>d. none of the above</a:t>
            </a:r>
            <a:endParaRPr lang="en-US" sz="3600" dirty="0"/>
          </a:p>
        </p:txBody>
      </p:sp>
      <p:sp>
        <p:nvSpPr>
          <p:cNvPr id="6" name="Rounded Rectangle 5"/>
          <p:cNvSpPr/>
          <p:nvPr/>
        </p:nvSpPr>
        <p:spPr>
          <a:xfrm>
            <a:off x="504968" y="3240964"/>
            <a:ext cx="8161358" cy="689592"/>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09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A flexbox is defined by an element with the CSS properties </a:t>
            </a:r>
            <a:r>
              <a:rPr lang="en-US" sz="3600" dirty="0" err="1"/>
              <a:t>display:boxflex</a:t>
            </a:r>
            <a:r>
              <a:rPr lang="en-US" sz="3600" dirty="0"/>
              <a:t> or </a:t>
            </a:r>
            <a:r>
              <a:rPr lang="en-US" sz="3600" dirty="0" err="1"/>
              <a:t>display:inline-boxflex</a:t>
            </a:r>
            <a:r>
              <a:rPr lang="en-US" sz="3600" dirty="0"/>
              <a:t>.</a:t>
            </a:r>
            <a:endParaRPr lang="en-US" sz="3600" dirty="0"/>
          </a:p>
        </p:txBody>
      </p:sp>
      <p:sp>
        <p:nvSpPr>
          <p:cNvPr id="5" name="Rectangle 4"/>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FF0000"/>
                </a:solidFill>
                <a:effectLst>
                  <a:innerShdw blurRad="177800">
                    <a:schemeClr val="accent3">
                      <a:lumMod val="50000"/>
                    </a:schemeClr>
                  </a:innerShdw>
                </a:effectLst>
              </a:rPr>
              <a:t>FALSE</a:t>
            </a:r>
            <a:endParaRPr lang="en-US" sz="9600" b="1" cap="none" spc="0" dirty="0">
              <a:ln w="12700">
                <a:solidFill>
                  <a:schemeClr val="accent3">
                    <a:lumMod val="50000"/>
                  </a:schemeClr>
                </a:solidFill>
                <a:prstDash val="solid"/>
              </a:ln>
              <a:solidFill>
                <a:srgbClr val="FF0000"/>
              </a:solidFill>
              <a:effectLst>
                <a:innerShdw blurRad="177800">
                  <a:schemeClr val="accent3">
                    <a:lumMod val="50000"/>
                  </a:schemeClr>
                </a:innerShdw>
              </a:effectLst>
            </a:endParaRPr>
          </a:p>
        </p:txBody>
      </p:sp>
    </p:spTree>
    <p:extLst>
      <p:ext uri="{BB962C8B-B14F-4D97-AF65-F5344CB8AC3E}">
        <p14:creationId xmlns:p14="http://schemas.microsoft.com/office/powerpoint/2010/main" val="163594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A parent box can contain one or more child boxes. </a:t>
            </a:r>
            <a:endParaRPr lang="en-US" sz="3600" dirty="0"/>
          </a:p>
        </p:txBody>
      </p:sp>
      <p:sp>
        <p:nvSpPr>
          <p:cNvPr id="4" name="Rectangle 3"/>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688E19"/>
                </a:solidFill>
                <a:effectLst>
                  <a:innerShdw blurRad="177800">
                    <a:schemeClr val="accent3">
                      <a:lumMod val="50000"/>
                    </a:schemeClr>
                  </a:innerShdw>
                </a:effectLst>
              </a:rPr>
              <a:t>TRUE</a:t>
            </a:r>
            <a:endParaRPr lang="en-US" sz="9600" b="1" cap="none" spc="0" dirty="0">
              <a:ln w="12700">
                <a:solidFill>
                  <a:schemeClr val="accent3">
                    <a:lumMod val="50000"/>
                  </a:schemeClr>
                </a:solidFill>
                <a:prstDash val="solid"/>
              </a:ln>
              <a:solidFill>
                <a:srgbClr val="688E19"/>
              </a:solidFill>
              <a:effectLst>
                <a:innerShdw blurRad="177800">
                  <a:schemeClr val="accent3">
                    <a:lumMod val="50000"/>
                  </a:schemeClr>
                </a:innerShdw>
              </a:effectLst>
            </a:endParaRPr>
          </a:p>
        </p:txBody>
      </p:sp>
    </p:spTree>
    <p:extLst>
      <p:ext uri="{BB962C8B-B14F-4D97-AF65-F5344CB8AC3E}">
        <p14:creationId xmlns:p14="http://schemas.microsoft.com/office/powerpoint/2010/main" val="412842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Block-level and Inline </a:t>
            </a:r>
            <a:r>
              <a:rPr lang="en-US" dirty="0" smtClean="0"/>
              <a:t>Elements</a:t>
            </a:r>
            <a:endParaRPr lang="en-US" dirty="0"/>
          </a:p>
        </p:txBody>
      </p:sp>
      <p:sp>
        <p:nvSpPr>
          <p:cNvPr id="3" name="Content Placeholder 2"/>
          <p:cNvSpPr>
            <a:spLocks noGrp="1"/>
          </p:cNvSpPr>
          <p:nvPr>
            <p:ph idx="1"/>
          </p:nvPr>
        </p:nvSpPr>
        <p:spPr>
          <a:xfrm>
            <a:off x="677333" y="1228299"/>
            <a:ext cx="8480315" cy="5308979"/>
          </a:xfrm>
        </p:spPr>
        <p:txBody>
          <a:bodyPr anchor="t">
            <a:normAutofit/>
          </a:bodyPr>
          <a:lstStyle/>
          <a:p>
            <a:r>
              <a:rPr lang="en-US" sz="3200" dirty="0" smtClean="0"/>
              <a:t>A </a:t>
            </a:r>
            <a:r>
              <a:rPr lang="en-US" sz="3200" b="1" dirty="0"/>
              <a:t>block-level</a:t>
            </a:r>
            <a:r>
              <a:rPr lang="en-US" sz="3200" dirty="0"/>
              <a:t> </a:t>
            </a:r>
            <a:r>
              <a:rPr lang="en-US" sz="3200" dirty="0" smtClean="0"/>
              <a:t>element creates </a:t>
            </a:r>
            <a:r>
              <a:rPr lang="en-US" sz="3200" dirty="0"/>
              <a:t>boxes that contribute to the layout of the document. </a:t>
            </a:r>
          </a:p>
          <a:p>
            <a:pPr lvl="1"/>
            <a:r>
              <a:rPr lang="en-US" sz="3000" dirty="0" smtClean="0"/>
              <a:t>Examples</a:t>
            </a:r>
            <a:r>
              <a:rPr lang="en-US" sz="3000" dirty="0"/>
              <a:t>: Sections, articles, paragraphs, lists, and images </a:t>
            </a:r>
          </a:p>
          <a:p>
            <a:r>
              <a:rPr lang="en-US" sz="3200" b="1" dirty="0" smtClean="0"/>
              <a:t>Inline</a:t>
            </a:r>
            <a:r>
              <a:rPr lang="en-US" sz="3200" dirty="0" smtClean="0"/>
              <a:t> elements are </a:t>
            </a:r>
            <a:r>
              <a:rPr lang="en-US" sz="3200" dirty="0"/>
              <a:t>designed for laying out text and don’t disrupt the flow of the document. </a:t>
            </a:r>
          </a:p>
          <a:p>
            <a:pPr lvl="1"/>
            <a:r>
              <a:rPr lang="en-US" sz="3000" dirty="0" smtClean="0"/>
              <a:t>Examples</a:t>
            </a:r>
            <a:r>
              <a:rPr lang="en-US" sz="3000" dirty="0"/>
              <a:t>: Applying boldface and the new HTML5 mark element</a:t>
            </a:r>
            <a:endParaRPr lang="en-US" sz="3000" dirty="0"/>
          </a:p>
        </p:txBody>
      </p:sp>
    </p:spTree>
    <p:extLst>
      <p:ext uri="{BB962C8B-B14F-4D97-AF65-F5344CB8AC3E}">
        <p14:creationId xmlns:p14="http://schemas.microsoft.com/office/powerpoint/2010/main" val="182603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endParaRPr lang="en-US" sz="3600" dirty="0"/>
          </a:p>
          <a:p>
            <a:pPr marL="0" indent="0">
              <a:buNone/>
            </a:pPr>
            <a:r>
              <a:rPr lang="en-US" sz="3600" dirty="0"/>
              <a:t>You cannot reverse the order of child boxes within a flexbox.</a:t>
            </a:r>
            <a:endParaRPr lang="en-US" sz="3600" dirty="0" smtClean="0"/>
          </a:p>
        </p:txBody>
      </p:sp>
      <p:sp>
        <p:nvSpPr>
          <p:cNvPr id="7" name="Rectangle 6"/>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FF0000"/>
                </a:solidFill>
                <a:effectLst>
                  <a:innerShdw blurRad="177800">
                    <a:schemeClr val="accent3">
                      <a:lumMod val="50000"/>
                    </a:schemeClr>
                  </a:innerShdw>
                </a:effectLst>
              </a:rPr>
              <a:t>FALSE</a:t>
            </a:r>
            <a:endParaRPr lang="en-US" sz="9600" b="1" cap="none" spc="0" dirty="0">
              <a:ln w="12700">
                <a:solidFill>
                  <a:schemeClr val="accent3">
                    <a:lumMod val="50000"/>
                  </a:schemeClr>
                </a:solidFill>
                <a:prstDash val="solid"/>
              </a:ln>
              <a:solidFill>
                <a:srgbClr val="FF0000"/>
              </a:solidFill>
              <a:effectLst>
                <a:innerShdw blurRad="177800">
                  <a:schemeClr val="accent3">
                    <a:lumMod val="50000"/>
                  </a:schemeClr>
                </a:innerShdw>
              </a:effectLst>
            </a:endParaRPr>
          </a:p>
        </p:txBody>
      </p:sp>
    </p:spTree>
    <p:extLst>
      <p:ext uri="{BB962C8B-B14F-4D97-AF65-F5344CB8AC3E}">
        <p14:creationId xmlns:p14="http://schemas.microsoft.com/office/powerpoint/2010/main" val="358834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A flexbox requires an outline or background color.  </a:t>
            </a:r>
            <a:endParaRPr lang="en-US" sz="3600" dirty="0"/>
          </a:p>
        </p:txBody>
      </p:sp>
      <p:sp>
        <p:nvSpPr>
          <p:cNvPr id="4" name="Rectangle 3"/>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FF0000"/>
                </a:solidFill>
                <a:effectLst>
                  <a:innerShdw blurRad="177800">
                    <a:schemeClr val="accent3">
                      <a:lumMod val="50000"/>
                    </a:schemeClr>
                  </a:innerShdw>
                </a:effectLst>
              </a:rPr>
              <a:t>FALSE</a:t>
            </a:r>
            <a:endParaRPr lang="en-US" sz="9600" b="1" cap="none" spc="0" dirty="0">
              <a:ln w="12700">
                <a:solidFill>
                  <a:schemeClr val="accent3">
                    <a:lumMod val="50000"/>
                  </a:schemeClr>
                </a:solidFill>
                <a:prstDash val="solid"/>
              </a:ln>
              <a:solidFill>
                <a:srgbClr val="FF0000"/>
              </a:solidFill>
              <a:effectLst>
                <a:innerShdw blurRad="177800">
                  <a:schemeClr val="accent3">
                    <a:lumMod val="50000"/>
                  </a:schemeClr>
                </a:innerShdw>
              </a:effectLst>
            </a:endParaRPr>
          </a:p>
        </p:txBody>
      </p:sp>
    </p:spTree>
    <p:extLst>
      <p:ext uri="{BB962C8B-B14F-4D97-AF65-F5344CB8AC3E}">
        <p14:creationId xmlns:p14="http://schemas.microsoft.com/office/powerpoint/2010/main" val="255505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An appropriate use for a grid layout is for an online newspaper or a game.</a:t>
            </a:r>
            <a:endParaRPr lang="en-US" sz="3600" dirty="0"/>
          </a:p>
        </p:txBody>
      </p:sp>
      <p:sp>
        <p:nvSpPr>
          <p:cNvPr id="5" name="Rectangle 4"/>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688E19"/>
                </a:solidFill>
                <a:effectLst>
                  <a:innerShdw blurRad="177800">
                    <a:schemeClr val="accent3">
                      <a:lumMod val="50000"/>
                    </a:schemeClr>
                  </a:innerShdw>
                </a:effectLst>
              </a:rPr>
              <a:t>TRUE</a:t>
            </a:r>
            <a:endParaRPr lang="en-US" sz="9600" b="1" cap="none" spc="0" dirty="0">
              <a:ln w="12700">
                <a:solidFill>
                  <a:schemeClr val="accent3">
                    <a:lumMod val="50000"/>
                  </a:schemeClr>
                </a:solidFill>
                <a:prstDash val="solid"/>
              </a:ln>
              <a:solidFill>
                <a:srgbClr val="688E19"/>
              </a:solidFill>
              <a:effectLst>
                <a:innerShdw blurRad="177800">
                  <a:schemeClr val="accent3">
                    <a:lumMod val="50000"/>
                  </a:schemeClr>
                </a:innerShdw>
              </a:effectLst>
            </a:endParaRPr>
          </a:p>
        </p:txBody>
      </p:sp>
    </p:spTree>
    <p:extLst>
      <p:ext uri="{BB962C8B-B14F-4D97-AF65-F5344CB8AC3E}">
        <p14:creationId xmlns:p14="http://schemas.microsoft.com/office/powerpoint/2010/main" val="39336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Parent/Child Relationships </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A </a:t>
            </a:r>
            <a:r>
              <a:rPr lang="en-US" sz="3200" dirty="0"/>
              <a:t>parent box can contain one or more child boxes. </a:t>
            </a:r>
          </a:p>
          <a:p>
            <a:r>
              <a:rPr lang="en-US" sz="3200" dirty="0" smtClean="0"/>
              <a:t>A </a:t>
            </a:r>
            <a:r>
              <a:rPr lang="en-US" sz="3200" dirty="0"/>
              <a:t>child can inherit CSS styles from a parent.</a:t>
            </a:r>
            <a:endParaRPr lang="en-US" sz="3200" dirty="0"/>
          </a:p>
        </p:txBody>
      </p:sp>
      <p:pic>
        <p:nvPicPr>
          <p:cNvPr id="5" name="Picture 4"/>
          <p:cNvPicPr>
            <a:picLocks noChangeAspect="1"/>
          </p:cNvPicPr>
          <p:nvPr/>
        </p:nvPicPr>
        <p:blipFill>
          <a:blip r:embed="rId2"/>
          <a:stretch>
            <a:fillRect/>
          </a:stretch>
        </p:blipFill>
        <p:spPr>
          <a:xfrm>
            <a:off x="1475230" y="3103088"/>
            <a:ext cx="7000875" cy="3381375"/>
          </a:xfrm>
          <a:prstGeom prst="rect">
            <a:avLst/>
          </a:prstGeom>
        </p:spPr>
      </p:pic>
    </p:spTree>
    <p:extLst>
      <p:ext uri="{BB962C8B-B14F-4D97-AF65-F5344CB8AC3E}">
        <p14:creationId xmlns:p14="http://schemas.microsoft.com/office/powerpoint/2010/main" val="335273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Challenges </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Developers </a:t>
            </a:r>
            <a:r>
              <a:rPr lang="en-US" sz="3200" dirty="0"/>
              <a:t>have used float property for relative positioning of UI elements for years </a:t>
            </a:r>
          </a:p>
          <a:p>
            <a:pPr lvl="1"/>
            <a:r>
              <a:rPr lang="en-US" sz="3000" dirty="0" smtClean="0"/>
              <a:t>Doesn’t </a:t>
            </a:r>
            <a:r>
              <a:rPr lang="en-US" sz="3000" dirty="0"/>
              <a:t>work for most mobile Web applications </a:t>
            </a:r>
          </a:p>
          <a:p>
            <a:r>
              <a:rPr lang="en-US" sz="3200" dirty="0" smtClean="0"/>
              <a:t>CSS3 </a:t>
            </a:r>
            <a:r>
              <a:rPr lang="en-US" sz="3200" dirty="0"/>
              <a:t>Flexbox Box model ideal for items that should resize or reposition themselves </a:t>
            </a:r>
          </a:p>
          <a:p>
            <a:r>
              <a:rPr lang="en-US" sz="3200" dirty="0" smtClean="0"/>
              <a:t>CSS3 </a:t>
            </a:r>
            <a:r>
              <a:rPr lang="en-US" sz="3200" dirty="0"/>
              <a:t>Grid Layout model good for complex layouts</a:t>
            </a:r>
            <a:endParaRPr lang="en-US" sz="3200" dirty="0"/>
          </a:p>
        </p:txBody>
      </p:sp>
    </p:spTree>
    <p:extLst>
      <p:ext uri="{BB962C8B-B14F-4D97-AF65-F5344CB8AC3E}">
        <p14:creationId xmlns:p14="http://schemas.microsoft.com/office/powerpoint/2010/main" val="367177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Prefixes</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CSS3 </a:t>
            </a:r>
            <a:r>
              <a:rPr lang="en-US" sz="3200" dirty="0"/>
              <a:t>specification is still in draft format and undergoing modifications </a:t>
            </a:r>
          </a:p>
          <a:p>
            <a:r>
              <a:rPr lang="en-US" sz="3200" dirty="0" smtClean="0"/>
              <a:t>Need </a:t>
            </a:r>
            <a:r>
              <a:rPr lang="en-US" sz="3200" dirty="0"/>
              <a:t>to use vendor prefixes with several CSS3 constructs </a:t>
            </a:r>
          </a:p>
          <a:p>
            <a:pPr lvl="1"/>
            <a:r>
              <a:rPr lang="en-US" sz="3000" dirty="0" smtClean="0"/>
              <a:t>Internet </a:t>
            </a:r>
            <a:r>
              <a:rPr lang="en-US" sz="3000" dirty="0"/>
              <a:t>Explorer uses the -</a:t>
            </a:r>
            <a:r>
              <a:rPr lang="en-US" sz="3000" dirty="0" err="1"/>
              <a:t>ms</a:t>
            </a:r>
            <a:r>
              <a:rPr lang="en-US" sz="3000" dirty="0"/>
              <a:t>- prefix. </a:t>
            </a:r>
          </a:p>
          <a:p>
            <a:pPr lvl="1"/>
            <a:r>
              <a:rPr lang="en-US" sz="3000" dirty="0" smtClean="0"/>
              <a:t>Firefox </a:t>
            </a:r>
            <a:r>
              <a:rPr lang="en-US" sz="3000" dirty="0"/>
              <a:t>supports the -</a:t>
            </a:r>
            <a:r>
              <a:rPr lang="en-US" sz="3000" dirty="0" err="1"/>
              <a:t>moz</a:t>
            </a:r>
            <a:r>
              <a:rPr lang="en-US" sz="3000" dirty="0"/>
              <a:t>- prefix. </a:t>
            </a:r>
          </a:p>
          <a:p>
            <a:pPr lvl="1"/>
            <a:r>
              <a:rPr lang="en-US" sz="3000" dirty="0" smtClean="0"/>
              <a:t>Opera </a:t>
            </a:r>
            <a:r>
              <a:rPr lang="en-US" sz="3000" dirty="0"/>
              <a:t>supports the -o- prefix. </a:t>
            </a:r>
          </a:p>
          <a:p>
            <a:pPr lvl="1"/>
            <a:r>
              <a:rPr lang="en-US" sz="3000" dirty="0" smtClean="0"/>
              <a:t>Chrome </a:t>
            </a:r>
            <a:r>
              <a:rPr lang="en-US" sz="3000" dirty="0"/>
              <a:t>and Safari support the -</a:t>
            </a:r>
            <a:r>
              <a:rPr lang="en-US" sz="3000" dirty="0" err="1"/>
              <a:t>webkitprefix</a:t>
            </a:r>
            <a:r>
              <a:rPr lang="en-US" sz="3000" dirty="0"/>
              <a:t>.</a:t>
            </a:r>
            <a:endParaRPr lang="en-US" sz="3000" dirty="0"/>
          </a:p>
        </p:txBody>
      </p:sp>
    </p:spTree>
    <p:extLst>
      <p:ext uri="{BB962C8B-B14F-4D97-AF65-F5344CB8AC3E}">
        <p14:creationId xmlns:p14="http://schemas.microsoft.com/office/powerpoint/2010/main" val="2294410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50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500"/>
                            </p:stCondLst>
                            <p:childTnLst>
                              <p:par>
                                <p:cTn id="18" presetID="10" presetClass="entr" presetSubtype="0" fill="hold" nodeType="afterEffect">
                                  <p:stCondLst>
                                    <p:cond delay="50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2500"/>
                            </p:stCondLst>
                            <p:childTnLst>
                              <p:par>
                                <p:cTn id="22" presetID="10" presetClass="entr" presetSubtype="0" fill="hold" nodeType="afterEffect">
                                  <p:stCondLst>
                                    <p:cond delay="5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3500"/>
                            </p:stCondLst>
                            <p:childTnLst>
                              <p:par>
                                <p:cTn id="26" presetID="10" presetClass="entr" presetSubtype="0" fill="hold" nodeType="afterEffect">
                                  <p:stCondLst>
                                    <p:cond delay="50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Flexbox Box Model</a:t>
            </a:r>
            <a:endParaRPr lang="en-US" dirty="0"/>
          </a:p>
        </p:txBody>
      </p:sp>
      <p:sp>
        <p:nvSpPr>
          <p:cNvPr id="3" name="Content Placeholder 2"/>
          <p:cNvSpPr>
            <a:spLocks noGrp="1"/>
          </p:cNvSpPr>
          <p:nvPr>
            <p:ph idx="1"/>
          </p:nvPr>
        </p:nvSpPr>
        <p:spPr>
          <a:xfrm>
            <a:off x="677333" y="1228299"/>
            <a:ext cx="8480315" cy="5308979"/>
          </a:xfrm>
        </p:spPr>
        <p:txBody>
          <a:bodyPr>
            <a:noAutofit/>
          </a:bodyPr>
          <a:lstStyle/>
          <a:p>
            <a:r>
              <a:rPr lang="en-US" sz="3200" dirty="0" smtClean="0"/>
              <a:t>Good </a:t>
            </a:r>
            <a:r>
              <a:rPr lang="en-US" sz="3200" dirty="0"/>
              <a:t>for controls, toolbars, menus, and forms that resize and reposition automatically when the user changes the size of the browser window </a:t>
            </a:r>
          </a:p>
          <a:p>
            <a:r>
              <a:rPr lang="en-US" sz="3200" dirty="0" smtClean="0"/>
              <a:t>Browser </a:t>
            </a:r>
            <a:r>
              <a:rPr lang="en-US" sz="3200" dirty="0"/>
              <a:t>takes the available space into account and calculates the dimensions for the user </a:t>
            </a:r>
          </a:p>
          <a:p>
            <a:r>
              <a:rPr lang="en-US" sz="3200" dirty="0" smtClean="0"/>
              <a:t>Enables </a:t>
            </a:r>
            <a:r>
              <a:rPr lang="en-US" sz="3200" dirty="0"/>
              <a:t>relative sizes and positioning</a:t>
            </a:r>
            <a:endParaRPr lang="en-US" sz="3200" dirty="0"/>
          </a:p>
        </p:txBody>
      </p:sp>
    </p:spTree>
    <p:extLst>
      <p:ext uri="{BB962C8B-B14F-4D97-AF65-F5344CB8AC3E}">
        <p14:creationId xmlns:p14="http://schemas.microsoft.com/office/powerpoint/2010/main" val="402902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1634</TotalTime>
  <Words>1775</Words>
  <Application>Microsoft Office PowerPoint</Application>
  <PresentationFormat>Widescreen</PresentationFormat>
  <Paragraphs>238</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Candara</vt:lpstr>
      <vt:lpstr>OCR A Extended</vt:lpstr>
      <vt:lpstr>Wingdings 3</vt:lpstr>
      <vt:lpstr>Facet</vt:lpstr>
      <vt:lpstr>Understanding CSS Essentials: Layouts</vt:lpstr>
      <vt:lpstr>Lesson Objectives</vt:lpstr>
      <vt:lpstr>User Interface (UI) Design </vt:lpstr>
      <vt:lpstr>The Traditional CSS Box Model</vt:lpstr>
      <vt:lpstr>Block-level and Inline Elements</vt:lpstr>
      <vt:lpstr>Parent/Child Relationships </vt:lpstr>
      <vt:lpstr>UI Challenges </vt:lpstr>
      <vt:lpstr>Vendor Prefixes</vt:lpstr>
      <vt:lpstr>CSS Flexbox Box Model</vt:lpstr>
      <vt:lpstr>CSS Flexbox Box Model</vt:lpstr>
      <vt:lpstr>CSS Flexbox Box Model</vt:lpstr>
      <vt:lpstr>CSS Flexbox Box Model</vt:lpstr>
      <vt:lpstr>CSS Flexbox Box Model</vt:lpstr>
      <vt:lpstr>Flexible Child Boxes Example</vt:lpstr>
      <vt:lpstr>flex-wrap Property</vt:lpstr>
      <vt:lpstr>flex-pack and flex-align Properties</vt:lpstr>
      <vt:lpstr>Changing Direction of Child Items</vt:lpstr>
      <vt:lpstr>CSS3 Grid Layout Model</vt:lpstr>
      <vt:lpstr>Grid Layout</vt:lpstr>
      <vt:lpstr>Newspaper Layout Example Using a Grid</vt:lpstr>
      <vt:lpstr>Grid Layout CSS Properties </vt:lpstr>
      <vt:lpstr>Sizing and Positioning of Grid Items </vt:lpstr>
      <vt:lpstr>Grid Layout Example Fixed vs. Fractional </vt:lpstr>
      <vt:lpstr>CSS Grid Template Layout Module </vt:lpstr>
      <vt:lpstr>CSS Grid Template Layout Module </vt:lpstr>
      <vt:lpstr>CSS Grid Template Layout Module </vt:lpstr>
      <vt:lpstr>Recap</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Bedwell</dc:creator>
  <cp:lastModifiedBy>Don Bedwell</cp:lastModifiedBy>
  <cp:revision>144</cp:revision>
  <dcterms:created xsi:type="dcterms:W3CDTF">2019-08-01T10:44:00Z</dcterms:created>
  <dcterms:modified xsi:type="dcterms:W3CDTF">2019-08-12T03:09:28Z</dcterms:modified>
</cp:coreProperties>
</file>