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333" r:id="rId4"/>
    <p:sldId id="334" r:id="rId5"/>
    <p:sldId id="335" r:id="rId6"/>
    <p:sldId id="336" r:id="rId7"/>
    <p:sldId id="344" r:id="rId8"/>
    <p:sldId id="34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6" r:id="rId17"/>
    <p:sldId id="347" r:id="rId18"/>
    <p:sldId id="348" r:id="rId19"/>
    <p:sldId id="349" r:id="rId20"/>
    <p:sldId id="351" r:id="rId21"/>
    <p:sldId id="352" r:id="rId22"/>
    <p:sldId id="353" r:id="rId23"/>
    <p:sldId id="366" r:id="rId24"/>
    <p:sldId id="367" r:id="rId25"/>
    <p:sldId id="368" r:id="rId26"/>
    <p:sldId id="369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50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7" r:id="rId58"/>
    <p:sldId id="319" r:id="rId59"/>
    <p:sldId id="32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59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77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B55D-459F-4B0B-8C82-CCA696D2E8BC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854BF-32FA-4DEF-B17A-F0F1200B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2404534"/>
            <a:ext cx="9171295" cy="980111"/>
          </a:xfrm>
        </p:spPr>
        <p:txBody>
          <a:bodyPr/>
          <a:lstStyle/>
          <a:p>
            <a:r>
              <a:rPr lang="en-US" sz="5200" dirty="0" smtClean="0"/>
              <a:t>Building the User Interface Using HTML5:</a:t>
            </a:r>
            <a:r>
              <a:rPr lang="en-US" sz="5200" dirty="0"/>
              <a:t/>
            </a:r>
            <a:br>
              <a:rPr lang="en-US" sz="5200" dirty="0"/>
            </a:br>
            <a:r>
              <a:rPr lang="en-US" sz="4000" dirty="0"/>
              <a:t>Organization, Input, and Validation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smtClean="0"/>
              <a:t>Technology Associate 98-375 </a:t>
            </a:r>
            <a:br>
              <a:rPr lang="en-US" smtClean="0"/>
            </a:br>
            <a:r>
              <a:rPr lang="en-US" smtClean="0"/>
              <a:t>HTML5 </a:t>
            </a:r>
            <a:r>
              <a:rPr lang="en-US" dirty="0"/>
              <a:t>Application Development Fundamentals </a:t>
            </a:r>
          </a:p>
        </p:txBody>
      </p:sp>
    </p:spTree>
    <p:extLst>
      <p:ext uri="{BB962C8B-B14F-4D97-AF65-F5344CB8AC3E}">
        <p14:creationId xmlns:p14="http://schemas.microsoft.com/office/powerpoint/2010/main" val="5759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OCR A Std" panose="020F0609000104060307" pitchFamily="49" charset="0"/>
              </a:rPr>
              <a:t>&lt;section&gt;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OCR A Std" panose="020F0609000104060307" pitchFamily="49" charset="0"/>
              </a:rPr>
              <a:t>&lt;section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&lt;</a:t>
            </a:r>
            <a:r>
              <a:rPr lang="en-US" sz="2400" dirty="0" err="1">
                <a:latin typeface="OCR A Std" panose="020F0609000104060307" pitchFamily="49" charset="0"/>
              </a:rPr>
              <a:t>hgroup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	&lt;</a:t>
            </a:r>
            <a:r>
              <a:rPr lang="en-US" sz="2400" dirty="0">
                <a:latin typeface="OCR A Std" panose="020F0609000104060307" pitchFamily="49" charset="0"/>
              </a:rPr>
              <a:t>h1&gt;Hip Hop Dance Routines&lt;/h1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	&lt;</a:t>
            </a:r>
            <a:r>
              <a:rPr lang="en-US" sz="2400" dirty="0">
                <a:latin typeface="OCR A Std" panose="020F0609000104060307" pitchFamily="49" charset="0"/>
              </a:rPr>
              <a:t>h3&gt;The Eight-Count Method&lt;/h3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&lt;/</a:t>
            </a:r>
            <a:r>
              <a:rPr lang="en-US" sz="2400" dirty="0" err="1">
                <a:latin typeface="OCR A Std" panose="020F0609000104060307" pitchFamily="49" charset="0"/>
              </a:rPr>
              <a:t>hgroup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&lt;</a:t>
            </a:r>
            <a:r>
              <a:rPr lang="en-US" sz="2400" dirty="0">
                <a:latin typeface="OCR A Std" panose="020F0609000104060307" pitchFamily="49" charset="0"/>
              </a:rPr>
              <a:t>article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	&lt;</a:t>
            </a:r>
            <a:r>
              <a:rPr lang="en-US" sz="2400" dirty="0">
                <a:latin typeface="OCR A Std" panose="020F0609000104060307" pitchFamily="49" charset="0"/>
              </a:rPr>
              <a:t>p&gt;Hip-Hop dance instructions often teach moves that have eight counts per set.&lt;/p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&lt;/</a:t>
            </a:r>
            <a:r>
              <a:rPr lang="en-US" sz="2400" dirty="0">
                <a:latin typeface="OCR A Std" panose="020F0609000104060307" pitchFamily="49" charset="0"/>
              </a:rPr>
              <a:t>article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&lt;/</a:t>
            </a:r>
            <a:r>
              <a:rPr lang="en-US" sz="2400" dirty="0">
                <a:latin typeface="OCR A Std" panose="020F0609000104060307" pitchFamily="49" charset="0"/>
              </a:rPr>
              <a:t>section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endParaRPr lang="en-US" sz="24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 err="1" smtClean="0">
                <a:latin typeface="OCR A Std" panose="020F0609000104060307" pitchFamily="49" charset="0"/>
              </a:rPr>
              <a:t>nav</a:t>
            </a:r>
            <a:r>
              <a:rPr lang="en-US" sz="2800" dirty="0" smtClean="0">
                <a:latin typeface="OCR A Std" panose="020F0609000104060307" pitchFamily="49" charset="0"/>
              </a:rPr>
              <a:t>&gt;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/>
              <a:t>Defines a block of navigation links and is useful for creating </a:t>
            </a:r>
          </a:p>
          <a:p>
            <a:pPr lvl="1"/>
            <a:r>
              <a:rPr lang="en-US" sz="3000" dirty="0" smtClean="0"/>
              <a:t>A </a:t>
            </a:r>
            <a:r>
              <a:rPr lang="en-US" sz="3000" dirty="0"/>
              <a:t>set of navigation links as a document’s primary navigation </a:t>
            </a:r>
          </a:p>
          <a:p>
            <a:pPr lvl="1"/>
            <a:r>
              <a:rPr lang="en-US" sz="3000" dirty="0" smtClean="0"/>
              <a:t>A </a:t>
            </a:r>
            <a:r>
              <a:rPr lang="en-US" sz="3000" dirty="0"/>
              <a:t>table of contents </a:t>
            </a:r>
          </a:p>
          <a:p>
            <a:pPr lvl="1"/>
            <a:r>
              <a:rPr lang="en-US" sz="3000" dirty="0" smtClean="0"/>
              <a:t>Breadcrumbs </a:t>
            </a:r>
            <a:r>
              <a:rPr lang="en-US" sz="3000" dirty="0"/>
              <a:t>in a footer </a:t>
            </a:r>
          </a:p>
          <a:p>
            <a:pPr lvl="1"/>
            <a:r>
              <a:rPr lang="en-US" sz="3000" dirty="0" smtClean="0"/>
              <a:t>Previous-Home-Next </a:t>
            </a:r>
            <a:r>
              <a:rPr lang="en-US" sz="3000" dirty="0"/>
              <a:t>links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527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nav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OCR A Std" panose="020F0609000104060307" pitchFamily="49" charset="0"/>
              </a:rPr>
              <a:t>&lt;</a:t>
            </a:r>
            <a:r>
              <a:rPr lang="en-US" sz="2000" dirty="0" err="1">
                <a:latin typeface="OCR A Std" panose="020F0609000104060307" pitchFamily="49" charset="0"/>
              </a:rPr>
              <a:t>nav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</a:t>
            </a:r>
            <a:r>
              <a:rPr lang="en-US" sz="2000" dirty="0" err="1">
                <a:latin typeface="OCR A Std" panose="020F0609000104060307" pitchFamily="49" charset="0"/>
              </a:rPr>
              <a:t>hiphop</a:t>
            </a:r>
            <a:r>
              <a:rPr lang="en-US" sz="2000" dirty="0">
                <a:latin typeface="OCR A Std" panose="020F0609000104060307" pitchFamily="49" charset="0"/>
              </a:rPr>
              <a:t>"&gt;Hip Hop&lt;/a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="#modern"&gt;Modern&lt;/a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="#swing"&gt;Swing&lt;/a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="#tap"&gt;Tap&lt;/a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&lt;/</a:t>
            </a:r>
            <a:r>
              <a:rPr lang="en-US" sz="2000" dirty="0" err="1">
                <a:latin typeface="OCR A Std" panose="020F0609000104060307" pitchFamily="49" charset="0"/>
              </a:rPr>
              <a:t>nav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/>
              <a:t>OR</a:t>
            </a:r>
          </a:p>
          <a:p>
            <a:pPr marL="0" indent="0">
              <a:buNone/>
            </a:pPr>
            <a:r>
              <a:rPr lang="en-US" sz="2000" dirty="0">
                <a:latin typeface="OCR A Std" panose="020F0609000104060307" pitchFamily="49" charset="0"/>
              </a:rPr>
              <a:t>&lt;</a:t>
            </a:r>
            <a:r>
              <a:rPr lang="en-US" sz="2000" dirty="0" err="1">
                <a:latin typeface="OCR A Std" panose="020F0609000104060307" pitchFamily="49" charset="0"/>
              </a:rPr>
              <a:t>nav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 err="1" smtClean="0">
                <a:latin typeface="OCR A Std" panose="020F0609000104060307" pitchFamily="49" charset="0"/>
              </a:rPr>
              <a:t>ul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r>
              <a:rPr lang="en-US" sz="2000" dirty="0">
                <a:latin typeface="OCR A Std" panose="020F0609000104060307" pitchFamily="49" charset="0"/>
              </a:rPr>
              <a:t/>
            </a:r>
            <a:br>
              <a:rPr lang="en-US" sz="2000" dirty="0">
                <a:latin typeface="OCR A Std" panose="020F0609000104060307" pitchFamily="49" charset="0"/>
              </a:rPr>
            </a:br>
            <a:r>
              <a:rPr lang="en-US" sz="2000" dirty="0">
                <a:latin typeface="OCR A Std" panose="020F0609000104060307" pitchFamily="49" charset="0"/>
              </a:rPr>
              <a:t>	</a:t>
            </a:r>
            <a:r>
              <a:rPr lang="en-US" sz="2000" dirty="0" smtClean="0">
                <a:latin typeface="OCR A Std" panose="020F0609000104060307" pitchFamily="49" charset="0"/>
              </a:rPr>
              <a:t>	&lt;li&gt;&lt;a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</a:t>
            </a:r>
            <a:r>
              <a:rPr lang="en-US" sz="2000" dirty="0" err="1">
                <a:latin typeface="OCR A Std" panose="020F0609000104060307" pitchFamily="49" charset="0"/>
              </a:rPr>
              <a:t>hiphop</a:t>
            </a:r>
            <a:r>
              <a:rPr lang="en-US" sz="2000" dirty="0">
                <a:latin typeface="OCR A Std" panose="020F0609000104060307" pitchFamily="49" charset="0"/>
              </a:rPr>
              <a:t>"&gt;Hip Hop&lt;/a</a:t>
            </a:r>
            <a:r>
              <a:rPr lang="en-US" sz="2000" dirty="0" smtClean="0">
                <a:latin typeface="OCR A Std" panose="020F0609000104060307" pitchFamily="49" charset="0"/>
              </a:rPr>
              <a:t>&gt;&lt;/li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  <a:br>
              <a:rPr lang="en-US" sz="2000" dirty="0">
                <a:latin typeface="OCR A Std" panose="020F0609000104060307" pitchFamily="49" charset="0"/>
              </a:rPr>
            </a:br>
            <a:r>
              <a:rPr lang="en-US" sz="2000" dirty="0">
                <a:latin typeface="OCR A Std" panose="020F0609000104060307" pitchFamily="49" charset="0"/>
              </a:rPr>
              <a:t>	</a:t>
            </a:r>
            <a:r>
              <a:rPr lang="en-US" sz="2000" dirty="0" smtClean="0">
                <a:latin typeface="OCR A Std" panose="020F0609000104060307" pitchFamily="49" charset="0"/>
              </a:rPr>
              <a:t>	</a:t>
            </a:r>
            <a:r>
              <a:rPr lang="en-US" sz="2000" dirty="0">
                <a:latin typeface="OCR A Std" panose="020F0609000104060307" pitchFamily="49" charset="0"/>
              </a:rPr>
              <a:t>&lt;li&gt;</a:t>
            </a:r>
            <a:r>
              <a:rPr lang="en-US" sz="2000" dirty="0" smtClean="0">
                <a:latin typeface="OCR A Std" panose="020F0609000104060307" pitchFamily="49" charset="0"/>
              </a:rPr>
              <a:t>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="#modern"&gt;Modern&lt;/a</a:t>
            </a:r>
            <a:r>
              <a:rPr lang="en-US" sz="2000" dirty="0" smtClean="0">
                <a:latin typeface="OCR A Std" panose="020F0609000104060307" pitchFamily="49" charset="0"/>
              </a:rPr>
              <a:t>&gt;&lt;/li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  <a:br>
              <a:rPr lang="en-US" sz="2000" dirty="0">
                <a:latin typeface="OCR A Std" panose="020F0609000104060307" pitchFamily="49" charset="0"/>
              </a:rPr>
            </a:br>
            <a:r>
              <a:rPr lang="en-US" sz="2000" dirty="0">
                <a:latin typeface="OCR A Std" panose="020F0609000104060307" pitchFamily="49" charset="0"/>
              </a:rPr>
              <a:t>	</a:t>
            </a:r>
            <a:r>
              <a:rPr lang="en-US" sz="2000" dirty="0" smtClean="0">
                <a:latin typeface="OCR A Std" panose="020F0609000104060307" pitchFamily="49" charset="0"/>
              </a:rPr>
              <a:t>	</a:t>
            </a:r>
            <a:r>
              <a:rPr lang="en-US" sz="2000" dirty="0">
                <a:latin typeface="OCR A Std" panose="020F0609000104060307" pitchFamily="49" charset="0"/>
              </a:rPr>
              <a:t>&lt;li&gt;</a:t>
            </a:r>
            <a:r>
              <a:rPr lang="en-US" sz="2000" dirty="0" smtClean="0">
                <a:latin typeface="OCR A Std" panose="020F0609000104060307" pitchFamily="49" charset="0"/>
              </a:rPr>
              <a:t>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="#swing"&gt;Swing&lt;/a</a:t>
            </a:r>
            <a:r>
              <a:rPr lang="en-US" sz="2000" dirty="0" smtClean="0">
                <a:latin typeface="OCR A Std" panose="020F0609000104060307" pitchFamily="49" charset="0"/>
              </a:rPr>
              <a:t>&gt;&lt;/li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  <a:br>
              <a:rPr lang="en-US" sz="2000" dirty="0">
                <a:latin typeface="OCR A Std" panose="020F0609000104060307" pitchFamily="49" charset="0"/>
              </a:rPr>
            </a:br>
            <a:r>
              <a:rPr lang="en-US" sz="2000" dirty="0">
                <a:latin typeface="OCR A Std" panose="020F0609000104060307" pitchFamily="49" charset="0"/>
              </a:rPr>
              <a:t>	</a:t>
            </a:r>
            <a:r>
              <a:rPr lang="en-US" sz="2000" dirty="0" smtClean="0">
                <a:latin typeface="OCR A Std" panose="020F0609000104060307" pitchFamily="49" charset="0"/>
              </a:rPr>
              <a:t>	</a:t>
            </a:r>
            <a:r>
              <a:rPr lang="en-US" sz="2000" dirty="0">
                <a:latin typeface="OCR A Std" panose="020F0609000104060307" pitchFamily="49" charset="0"/>
              </a:rPr>
              <a:t>&lt;li&gt;</a:t>
            </a:r>
            <a:r>
              <a:rPr lang="en-US" sz="2000" dirty="0" smtClean="0">
                <a:latin typeface="OCR A Std" panose="020F0609000104060307" pitchFamily="49" charset="0"/>
              </a:rPr>
              <a:t>&lt;</a:t>
            </a:r>
            <a:r>
              <a:rPr lang="en-US" sz="2000" dirty="0">
                <a:latin typeface="OCR A Std" panose="020F0609000104060307" pitchFamily="49" charset="0"/>
              </a:rPr>
              <a:t>a </a:t>
            </a:r>
            <a:r>
              <a:rPr lang="en-US" sz="2000" dirty="0" err="1">
                <a:latin typeface="OCR A Std" panose="020F0609000104060307" pitchFamily="49" charset="0"/>
              </a:rPr>
              <a:t>href</a:t>
            </a:r>
            <a:r>
              <a:rPr lang="en-US" sz="2000" dirty="0">
                <a:latin typeface="OCR A Std" panose="020F0609000104060307" pitchFamily="49" charset="0"/>
              </a:rPr>
              <a:t>="#tap"&gt;Tap&lt;/a</a:t>
            </a:r>
            <a:r>
              <a:rPr lang="en-US" sz="2000" dirty="0" smtClean="0">
                <a:latin typeface="OCR A Std" panose="020F0609000104060307" pitchFamily="49" charset="0"/>
              </a:rPr>
              <a:t>&gt;&lt;/li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  <a:r>
              <a:rPr lang="en-US" sz="2000" dirty="0" smtClean="0">
                <a:latin typeface="OCR A Std" panose="020F0609000104060307" pitchFamily="49" charset="0"/>
              </a:rPr>
              <a:t/>
            </a:r>
            <a:br>
              <a:rPr lang="en-US" sz="2000" dirty="0" smtClean="0">
                <a:latin typeface="OCR A Std" panose="020F0609000104060307" pitchFamily="49" charset="0"/>
              </a:rPr>
            </a:br>
            <a:r>
              <a:rPr lang="en-US" sz="2000" dirty="0" smtClean="0">
                <a:latin typeface="OCR A Std" panose="020F0609000104060307" pitchFamily="49" charset="0"/>
              </a:rPr>
              <a:t>	&lt;/</a:t>
            </a:r>
            <a:r>
              <a:rPr lang="en-US" sz="2000" dirty="0" err="1" smtClean="0">
                <a:latin typeface="OCR A Std" panose="020F0609000104060307" pitchFamily="49" charset="0"/>
              </a:rPr>
              <a:t>ul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r>
              <a:rPr lang="en-US" sz="2000" dirty="0">
                <a:latin typeface="OCR A Std" panose="020F0609000104060307" pitchFamily="49" charset="0"/>
              </a:rPr>
              <a:t/>
            </a:r>
            <a:br>
              <a:rPr lang="en-US" sz="2000" dirty="0">
                <a:latin typeface="OCR A Std" panose="020F0609000104060307" pitchFamily="49" charset="0"/>
              </a:rPr>
            </a:br>
            <a:r>
              <a:rPr lang="en-US" sz="2000" dirty="0">
                <a:latin typeface="OCR A Std" panose="020F0609000104060307" pitchFamily="49" charset="0"/>
              </a:rPr>
              <a:t>&lt;/</a:t>
            </a:r>
            <a:r>
              <a:rPr lang="en-US" sz="2000" dirty="0" err="1">
                <a:latin typeface="OCR A Std" panose="020F0609000104060307" pitchFamily="49" charset="0"/>
              </a:rPr>
              <a:t>nav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71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CR A Std" panose="020F0609000104060307" pitchFamily="49" charset="0"/>
              </a:rPr>
              <a:t>&lt;</a:t>
            </a:r>
            <a:r>
              <a:rPr lang="en-US" sz="2800" dirty="0" smtClean="0">
                <a:latin typeface="OCR A Std" panose="020F0609000104060307" pitchFamily="49" charset="0"/>
              </a:rPr>
              <a:t>article&gt;</a:t>
            </a:r>
            <a:r>
              <a:rPr lang="en-US" dirty="0" smtClean="0"/>
              <a:t>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Defines </a:t>
            </a:r>
            <a:r>
              <a:rPr lang="en-US" sz="3200" dirty="0"/>
              <a:t>a part of an HTML document that consists of a “self-contained composition” independent from the rest of the content in the document </a:t>
            </a:r>
          </a:p>
          <a:p>
            <a:r>
              <a:rPr lang="en-US" sz="3200" dirty="0" smtClean="0"/>
              <a:t>Content </a:t>
            </a:r>
            <a:r>
              <a:rPr lang="en-US" sz="3200" dirty="0"/>
              <a:t>set off by &lt;article&gt; tags can be distributed in syndication –Think of it as content that makes sense on its </a:t>
            </a:r>
            <a:r>
              <a:rPr lang="en-US" sz="3200" dirty="0" smtClean="0"/>
              <a:t>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7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OCR A Std" panose="020F0609000104060307" pitchFamily="49" charset="0"/>
              </a:rPr>
              <a:t>&lt;aside&gt;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</a:t>
            </a:r>
            <a:r>
              <a:rPr lang="en-US" sz="3200" dirty="0"/>
              <a:t>for sidebars and notes—content that’s related to the current topic but would interrupt the flow of the document if left </a:t>
            </a:r>
            <a:r>
              <a:rPr lang="en-US" sz="3200" dirty="0" smtClean="0"/>
              <a:t>inline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44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CR A Std" panose="020F0609000104060307" pitchFamily="49" charset="0"/>
              </a:rPr>
              <a:t>&lt;aside&gt;</a:t>
            </a:r>
            <a:r>
              <a:rPr lang="en-US" dirty="0">
                <a:latin typeface="OCR A Std" panose="020F0609000104060307" pitchFamily="49" charset="0"/>
              </a:rPr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OCR A Std" panose="020F0609000104060307" pitchFamily="49" charset="0"/>
              </a:rPr>
              <a:t>&lt;article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&lt;</a:t>
            </a:r>
            <a:r>
              <a:rPr lang="en-US" sz="1700" dirty="0">
                <a:latin typeface="OCR A Std" panose="020F0609000104060307" pitchFamily="49" charset="0"/>
              </a:rPr>
              <a:t>header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	&lt;</a:t>
            </a:r>
            <a:r>
              <a:rPr lang="en-US" sz="1700" dirty="0">
                <a:latin typeface="OCR A Std" panose="020F0609000104060307" pitchFamily="49" charset="0"/>
              </a:rPr>
              <a:t>h1&gt;Learn HTML5&lt;/h1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	&lt;</a:t>
            </a:r>
            <a:r>
              <a:rPr lang="en-US" sz="1700" dirty="0">
                <a:latin typeface="OCR A Std" panose="020F0609000104060307" pitchFamily="49" charset="0"/>
              </a:rPr>
              <a:t>h2&gt;The New Elements&lt;/h2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&lt;/</a:t>
            </a:r>
            <a:r>
              <a:rPr lang="en-US" sz="1700" dirty="0">
                <a:latin typeface="OCR A Std" panose="020F0609000104060307" pitchFamily="49" charset="0"/>
              </a:rPr>
              <a:t>header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&lt;p&gt;New </a:t>
            </a:r>
            <a:r>
              <a:rPr lang="en-US" sz="1700" dirty="0">
                <a:latin typeface="OCR A Std" panose="020F0609000104060307" pitchFamily="49" charset="0"/>
              </a:rPr>
              <a:t>HTML5 tags make Web pages and application development easier than ever</a:t>
            </a:r>
            <a:r>
              <a:rPr lang="en-US" sz="1700" dirty="0" smtClean="0">
                <a:latin typeface="OCR A Std" panose="020F0609000104060307" pitchFamily="49" charset="0"/>
              </a:rPr>
              <a:t>!&lt;/</a:t>
            </a:r>
            <a:r>
              <a:rPr lang="en-US" sz="1700" dirty="0">
                <a:latin typeface="OCR A Std" panose="020F0609000104060307" pitchFamily="49" charset="0"/>
              </a:rPr>
              <a:t>p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&lt;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aside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&lt;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h4&gt;&lt;b&gt;Semantic Markup&lt;/b&gt;&lt;/h4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&lt;p&gt;gives 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better 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meaning 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to tags so they make more sense 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to 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Web browsers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.&lt;/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p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&lt;/</a:t>
            </a:r>
            <a:r>
              <a:rPr lang="en-US" sz="1700" dirty="0">
                <a:solidFill>
                  <a:srgbClr val="FF0000"/>
                </a:solidFill>
                <a:latin typeface="OCR A Std" panose="020F0609000104060307" pitchFamily="49" charset="0"/>
              </a:rPr>
              <a:t>aside</a:t>
            </a:r>
            <a: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&lt;p&gt;Not </a:t>
            </a:r>
            <a:r>
              <a:rPr lang="en-US" sz="1700" dirty="0">
                <a:latin typeface="OCR A Std" panose="020F0609000104060307" pitchFamily="49" charset="0"/>
              </a:rPr>
              <a:t>all HTML tags have </a:t>
            </a:r>
            <a:r>
              <a:rPr lang="en-US" sz="1700" dirty="0" smtClean="0">
                <a:latin typeface="OCR A Std" panose="020F0609000104060307" pitchFamily="49" charset="0"/>
              </a:rPr>
              <a:t>been updated </a:t>
            </a:r>
            <a:r>
              <a:rPr lang="en-US" sz="1700" dirty="0">
                <a:latin typeface="OCR A Std" panose="020F0609000104060307" pitchFamily="49" charset="0"/>
              </a:rPr>
              <a:t>for HTML5, but some new tags introduced in HTML5 make work of creating Web pages a lot easier</a:t>
            </a:r>
            <a:r>
              <a:rPr lang="en-US" sz="1700" dirty="0" smtClean="0">
                <a:latin typeface="OCR A Std" panose="020F0609000104060307" pitchFamily="49" charset="0"/>
              </a:rPr>
              <a:t>.&lt;/</a:t>
            </a:r>
            <a:r>
              <a:rPr lang="en-US" sz="1700" dirty="0">
                <a:latin typeface="OCR A Std" panose="020F0609000104060307" pitchFamily="49" charset="0"/>
              </a:rPr>
              <a:t>p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&lt;</a:t>
            </a:r>
            <a:r>
              <a:rPr lang="en-US" sz="1700" dirty="0">
                <a:latin typeface="OCR A Std" panose="020F0609000104060307" pitchFamily="49" charset="0"/>
              </a:rPr>
              <a:t>footer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	&lt;small&gt;Published </a:t>
            </a:r>
            <a:r>
              <a:rPr lang="en-US" sz="1700" dirty="0">
                <a:latin typeface="OCR A Std" panose="020F0609000104060307" pitchFamily="49" charset="0"/>
              </a:rPr>
              <a:t>&lt;time </a:t>
            </a:r>
            <a:r>
              <a:rPr lang="en-US" sz="1700" dirty="0" err="1">
                <a:latin typeface="OCR A Std" panose="020F0609000104060307" pitchFamily="49" charset="0"/>
              </a:rPr>
              <a:t>datetime</a:t>
            </a:r>
            <a:r>
              <a:rPr lang="en-US" sz="1700" dirty="0">
                <a:latin typeface="OCR A Std" panose="020F0609000104060307" pitchFamily="49" charset="0"/>
              </a:rPr>
              <a:t>="2012-09-18"&gt;September 18, 2012 &lt;/time</a:t>
            </a:r>
            <a:r>
              <a:rPr lang="en-US" sz="1700" dirty="0" smtClean="0">
                <a:latin typeface="OCR A Std" panose="020F0609000104060307" pitchFamily="49" charset="0"/>
              </a:rPr>
              <a:t>&gt;&lt;/</a:t>
            </a:r>
            <a:r>
              <a:rPr lang="en-US" sz="1700" dirty="0">
                <a:latin typeface="OCR A Std" panose="020F0609000104060307" pitchFamily="49" charset="0"/>
              </a:rPr>
              <a:t>small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	&lt;/</a:t>
            </a:r>
            <a:r>
              <a:rPr lang="en-US" sz="1700" dirty="0">
                <a:latin typeface="OCR A Std" panose="020F0609000104060307" pitchFamily="49" charset="0"/>
              </a:rPr>
              <a:t>footer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br>
              <a:rPr lang="en-US" sz="1700" dirty="0" smtClean="0">
                <a:latin typeface="OCR A Std" panose="020F0609000104060307" pitchFamily="49" charset="0"/>
              </a:rPr>
            </a:br>
            <a:r>
              <a:rPr lang="en-US" sz="1700" dirty="0" smtClean="0">
                <a:latin typeface="OCR A Std" panose="020F0609000104060307" pitchFamily="49" charset="0"/>
              </a:rPr>
              <a:t>&lt;/</a:t>
            </a:r>
            <a:r>
              <a:rPr lang="en-US" sz="1700" dirty="0">
                <a:latin typeface="OCR A Std" panose="020F0609000104060307" pitchFamily="49" charset="0"/>
              </a:rPr>
              <a:t>article</a:t>
            </a:r>
            <a:r>
              <a:rPr lang="en-US" sz="1700" dirty="0" smtClean="0">
                <a:latin typeface="OCR A Std" panose="020F0609000104060307" pitchFamily="49" charset="0"/>
              </a:rPr>
              <a:t>&gt;</a:t>
            </a:r>
            <a:endParaRPr lang="en-US" sz="17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OCR A Std" panose="020F0609000104060307" pitchFamily="49" charset="0"/>
              </a:rPr>
              <a:t>&lt;table&gt;</a:t>
            </a:r>
            <a:r>
              <a:rPr lang="en-US" sz="3200" dirty="0"/>
              <a:t> defines overall table </a:t>
            </a:r>
          </a:p>
          <a:p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tr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sz="3200" dirty="0"/>
              <a:t> defines rows </a:t>
            </a:r>
          </a:p>
          <a:p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th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sz="3200" dirty="0"/>
              <a:t> defines column headers </a:t>
            </a:r>
          </a:p>
          <a:p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>
                <a:latin typeface="OCR A Std" panose="020F0609000104060307" pitchFamily="49" charset="0"/>
              </a:rPr>
              <a:t>td&gt;</a:t>
            </a:r>
            <a:r>
              <a:rPr lang="en-US" sz="3200" dirty="0"/>
              <a:t> defines cells </a:t>
            </a:r>
          </a:p>
          <a:p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>
                <a:latin typeface="OCR A Std" panose="020F0609000104060307" pitchFamily="49" charset="0"/>
              </a:rPr>
              <a:t>caption&gt;</a:t>
            </a:r>
            <a:r>
              <a:rPr lang="en-US" sz="3200" dirty="0"/>
              <a:t> adds a caption above or below table </a:t>
            </a:r>
          </a:p>
          <a:p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>
                <a:latin typeface="OCR A Std" panose="020F0609000104060307" pitchFamily="49" charset="0"/>
              </a:rPr>
              <a:t>col&gt;</a:t>
            </a:r>
            <a:r>
              <a:rPr lang="en-US" sz="3200" dirty="0"/>
              <a:t> applies inline CSS styles </a:t>
            </a:r>
          </a:p>
          <a:p>
            <a:r>
              <a:rPr lang="en-US" sz="3200" dirty="0" smtClean="0"/>
              <a:t>Long</a:t>
            </a:r>
            <a:r>
              <a:rPr lang="en-US" sz="3200" dirty="0"/>
              <a:t>, scrolling tables use </a:t>
            </a:r>
            <a:r>
              <a:rPr lang="en-US" sz="2800" dirty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thead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2800" dirty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tfoot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sz="3200" dirty="0"/>
              <a:t>, and </a:t>
            </a:r>
            <a:r>
              <a:rPr lang="en-US" sz="2800" dirty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tbody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sz="3200" dirty="0"/>
              <a:t> tags</a:t>
            </a:r>
          </a:p>
        </p:txBody>
      </p:sp>
    </p:spTree>
    <p:extLst>
      <p:ext uri="{BB962C8B-B14F-4D97-AF65-F5344CB8AC3E}">
        <p14:creationId xmlns:p14="http://schemas.microsoft.com/office/powerpoint/2010/main" val="27245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OCR A Std" panose="020F0609000104060307" pitchFamily="49" charset="0"/>
              </a:rPr>
              <a:t>&lt;table&gt;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OCR A Std" panose="020F0609000104060307" pitchFamily="49" charset="0"/>
              </a:rPr>
              <a:t>&lt;table border="1</a:t>
            </a:r>
            <a:r>
              <a:rPr lang="en-US" sz="1600" dirty="0" smtClean="0">
                <a:latin typeface="OCR A Std" panose="020F0609000104060307" pitchFamily="49" charset="0"/>
              </a:rPr>
              <a:t>"&gt;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>
                <a:latin typeface="OCR A Std" panose="020F0609000104060307" pitchFamily="49" charset="0"/>
              </a:rPr>
              <a:t>&gt; &lt;!--first row-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 err="1">
                <a:latin typeface="OCR A Std" panose="020F0609000104060307" pitchFamily="49" charset="0"/>
              </a:rPr>
              <a:t>th</a:t>
            </a:r>
            <a:r>
              <a:rPr lang="en-US" sz="1600" dirty="0">
                <a:latin typeface="OCR A Std" panose="020F0609000104060307" pitchFamily="49" charset="0"/>
              </a:rPr>
              <a:t>&gt;Quarter&lt;/</a:t>
            </a:r>
            <a:r>
              <a:rPr lang="en-US" sz="1600" dirty="0" err="1">
                <a:latin typeface="OCR A Std" panose="020F0609000104060307" pitchFamily="49" charset="0"/>
              </a:rPr>
              <a:t>th</a:t>
            </a:r>
            <a:r>
              <a:rPr lang="en-US" sz="1600" dirty="0">
                <a:latin typeface="OCR A Std" panose="020F0609000104060307" pitchFamily="49" charset="0"/>
              </a:rPr>
              <a:t>&gt; &lt;!--first column </a:t>
            </a:r>
            <a:r>
              <a:rPr lang="en-US" sz="1600" dirty="0" smtClean="0">
                <a:latin typeface="OCR A Std" panose="020F0609000104060307" pitchFamily="49" charset="0"/>
              </a:rPr>
              <a:t>first </a:t>
            </a:r>
            <a:r>
              <a:rPr lang="en-US" sz="1600" dirty="0">
                <a:latin typeface="OCR A Std" panose="020F0609000104060307" pitchFamily="49" charset="0"/>
              </a:rPr>
              <a:t>row-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 err="1">
                <a:latin typeface="OCR A Std" panose="020F0609000104060307" pitchFamily="49" charset="0"/>
              </a:rPr>
              <a:t>th</a:t>
            </a:r>
            <a:r>
              <a:rPr lang="en-US" sz="1600" dirty="0">
                <a:latin typeface="OCR A Std" panose="020F0609000104060307" pitchFamily="49" charset="0"/>
              </a:rPr>
              <a:t>&gt;Total Sales&lt;/</a:t>
            </a:r>
            <a:r>
              <a:rPr lang="en-US" sz="1600" dirty="0" err="1">
                <a:latin typeface="OCR A Std" panose="020F0609000104060307" pitchFamily="49" charset="0"/>
              </a:rPr>
              <a:t>th</a:t>
            </a:r>
            <a:r>
              <a:rPr lang="en-US" sz="1600" dirty="0" smtClean="0">
                <a:latin typeface="OCR A Std" panose="020F0609000104060307" pitchFamily="49" charset="0"/>
              </a:rPr>
              <a:t>&gt;&lt;!--</a:t>
            </a:r>
            <a:r>
              <a:rPr lang="en-US" sz="1600" dirty="0">
                <a:latin typeface="OCR A Std" panose="020F0609000104060307" pitchFamily="49" charset="0"/>
              </a:rPr>
              <a:t>first </a:t>
            </a:r>
            <a:r>
              <a:rPr lang="en-US" sz="1600" dirty="0" smtClean="0">
                <a:latin typeface="OCR A Std" panose="020F0609000104060307" pitchFamily="49" charset="0"/>
              </a:rPr>
              <a:t>row second </a:t>
            </a:r>
            <a:r>
              <a:rPr lang="en-US" sz="1600" dirty="0">
                <a:latin typeface="OCR A Std" panose="020F0609000104060307" pitchFamily="49" charset="0"/>
              </a:rPr>
              <a:t>column-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&lt;/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>
                <a:latin typeface="OCR A Std" panose="020F0609000104060307" pitchFamily="49" charset="0"/>
              </a:rPr>
              <a:t>&gt; &lt;!--second row-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td&gt;Q1&lt;/td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td&gt;$4,349&lt;/td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&lt;/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>
                <a:latin typeface="OCR A Std" panose="020F0609000104060307" pitchFamily="49" charset="0"/>
              </a:rPr>
              <a:t>&gt; &lt;!--third row-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td&gt;Q2&lt;/td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td&gt;$2,984&lt;/td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&lt;/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>
                <a:latin typeface="OCR A Std" panose="020F0609000104060307" pitchFamily="49" charset="0"/>
              </a:rPr>
              <a:t>&gt; &lt;!--fourth row-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td&gt;Q3&lt;/td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td&gt;$3,570&lt;/td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&lt;/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>
                <a:latin typeface="OCR A Std" panose="020F0609000104060307" pitchFamily="49" charset="0"/>
              </a:rPr>
              <a:t>&gt; &lt;!--fifth row-</a:t>
            </a:r>
            <a:r>
              <a:rPr lang="en-US" sz="1600" dirty="0" smtClean="0">
                <a:latin typeface="OCR A Std" panose="020F0609000104060307" pitchFamily="49" charset="0"/>
              </a:rPr>
              <a:t>-&gt;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td&gt;Q4&lt;/td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	&lt;</a:t>
            </a:r>
            <a:r>
              <a:rPr lang="en-US" sz="1600" dirty="0">
                <a:latin typeface="OCR A Std" panose="020F0609000104060307" pitchFamily="49" charset="0"/>
              </a:rPr>
              <a:t>td&gt;$7,215&lt;/td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	&lt;/</a:t>
            </a:r>
            <a:r>
              <a:rPr lang="en-US" sz="1600" dirty="0" err="1">
                <a:latin typeface="OCR A Std" panose="020F0609000104060307" pitchFamily="49" charset="0"/>
              </a:rPr>
              <a:t>tr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br>
              <a:rPr lang="en-US" sz="1600" dirty="0" smtClean="0">
                <a:latin typeface="OCR A Std" panose="020F0609000104060307" pitchFamily="49" charset="0"/>
              </a:rPr>
            </a:br>
            <a:r>
              <a:rPr lang="en-US" sz="1600" dirty="0" smtClean="0">
                <a:latin typeface="OCR A Std" panose="020F0609000104060307" pitchFamily="49" charset="0"/>
              </a:rPr>
              <a:t>&lt;/</a:t>
            </a:r>
            <a:r>
              <a:rPr lang="en-US" sz="1600" dirty="0">
                <a:latin typeface="OCR A Std" panose="020F0609000104060307" pitchFamily="49" charset="0"/>
              </a:rPr>
              <a:t>table</a:t>
            </a:r>
            <a:r>
              <a:rPr lang="en-US" sz="1600" dirty="0" smtClean="0">
                <a:latin typeface="OCR A Std" panose="020F0609000104060307" pitchFamily="49" charset="0"/>
              </a:rPr>
              <a:t>&gt;</a:t>
            </a:r>
            <a:endParaRPr lang="en-US" sz="16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Orders </a:t>
            </a:r>
            <a:r>
              <a:rPr lang="en-US" sz="3200" dirty="0"/>
              <a:t>list entries using numbers, by default </a:t>
            </a:r>
          </a:p>
          <a:p>
            <a:r>
              <a:rPr lang="en-US" sz="3200" dirty="0" smtClean="0"/>
              <a:t>Uses </a:t>
            </a:r>
            <a:r>
              <a:rPr lang="en-US" sz="3200" dirty="0"/>
              <a:t>the &lt;</a:t>
            </a:r>
            <a:r>
              <a:rPr lang="en-US" sz="3200" dirty="0" err="1"/>
              <a:t>ol</a:t>
            </a:r>
            <a:r>
              <a:rPr lang="en-US" sz="3200" dirty="0"/>
              <a:t>&gt; tag with attributes: </a:t>
            </a:r>
          </a:p>
          <a:p>
            <a:pPr lvl="1"/>
            <a:r>
              <a:rPr lang="en-US" sz="3000" dirty="0" smtClean="0"/>
              <a:t>reversed</a:t>
            </a:r>
            <a:r>
              <a:rPr lang="en-US" sz="3000" dirty="0"/>
              <a:t>: Reverses the order of the list </a:t>
            </a:r>
          </a:p>
          <a:p>
            <a:pPr lvl="1"/>
            <a:r>
              <a:rPr lang="en-US" sz="3000" dirty="0" smtClean="0"/>
              <a:t>start </a:t>
            </a:r>
            <a:r>
              <a:rPr lang="en-US" sz="3000" dirty="0"/>
              <a:t>number: Specifies the start value of the ordered list </a:t>
            </a:r>
          </a:p>
          <a:p>
            <a:pPr lvl="1"/>
            <a:r>
              <a:rPr lang="en-US" sz="3000" dirty="0" smtClean="0"/>
              <a:t>type</a:t>
            </a:r>
            <a:r>
              <a:rPr lang="en-US" sz="3000" dirty="0"/>
              <a:t>: Specifies list item marker, such as "1" for displaying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2026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&lt;p&gt;Favorite cupcakes:&lt;/p&gt;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&lt;ol&gt;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  &lt;li&gt;Chocolate chip cheesecake&lt;/li&gt;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  &lt;li&gt;Strawberry delight&lt;/li&gt;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  &lt;li&gt;Italian creme&lt;/li&gt;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&lt;/ol&gt;</a:t>
            </a:r>
            <a:endParaRPr lang="en-US" sz="32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285925"/>
              </p:ext>
            </p:extLst>
          </p:nvPr>
        </p:nvGraphicFramePr>
        <p:xfrm>
          <a:off x="677863" y="1460313"/>
          <a:ext cx="10895438" cy="385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7"/>
                <a:gridCol w="7001301"/>
              </a:tblGrid>
              <a:tr h="36708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MTA Exam Objectives</a:t>
                      </a:r>
                      <a:endParaRPr lang="en-US" dirty="0"/>
                    </a:p>
                  </a:txBody>
                  <a:tcPr/>
                </a:tc>
              </a:tr>
              <a:tr h="577056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the Essentials of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577056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 and Configuring  HTML5 Tags to Organize Content and Forms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Choose and configure HTML5 tags to organize content and forms. (2.4) </a:t>
                      </a:r>
                      <a:endParaRPr lang="en-US" dirty="0"/>
                    </a:p>
                  </a:txBody>
                  <a:tcPr/>
                </a:tc>
              </a:tr>
              <a:tr h="905131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 and Configuring  HTML5 Tags for Input and Validation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Choose and configure HTML5 tags for input and validation. (2.5)</a:t>
                      </a:r>
                    </a:p>
                  </a:txBody>
                  <a:tcPr/>
                </a:tc>
              </a:tr>
              <a:tr h="1367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Displays </a:t>
            </a:r>
            <a:r>
              <a:rPr lang="en-US" sz="3200" dirty="0"/>
              <a:t>list entries in a bulleted list </a:t>
            </a:r>
          </a:p>
          <a:p>
            <a:r>
              <a:rPr lang="en-US" sz="3200" dirty="0" smtClean="0"/>
              <a:t>Uses </a:t>
            </a:r>
            <a:r>
              <a:rPr lang="en-US" sz="3200" dirty="0"/>
              <a:t>a &lt;</a:t>
            </a:r>
            <a:r>
              <a:rPr lang="en-US" sz="3200" dirty="0" err="1"/>
              <a:t>ul</a:t>
            </a:r>
            <a:r>
              <a:rPr lang="en-US" sz="3200" dirty="0"/>
              <a:t>&gt; tag </a:t>
            </a:r>
          </a:p>
          <a:p>
            <a:r>
              <a:rPr lang="en-US" sz="3200" dirty="0" smtClean="0"/>
              <a:t>Round </a:t>
            </a:r>
            <a:r>
              <a:rPr lang="en-US" sz="3200" dirty="0"/>
              <a:t>bullet symbol is the default marker for list items 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change bullet symbols </a:t>
            </a:r>
          </a:p>
          <a:p>
            <a:pPr lvl="1"/>
            <a:r>
              <a:rPr lang="en-US" sz="3000" dirty="0" smtClean="0"/>
              <a:t>For </a:t>
            </a:r>
            <a:r>
              <a:rPr lang="en-US" sz="3000" dirty="0"/>
              <a:t>squares, add type="square" to the &lt;</a:t>
            </a:r>
            <a:r>
              <a:rPr lang="en-US" sz="3000" dirty="0" err="1"/>
              <a:t>ul</a:t>
            </a:r>
            <a:r>
              <a:rPr lang="en-US" sz="3000" dirty="0"/>
              <a:t>&gt; tag </a:t>
            </a:r>
          </a:p>
          <a:p>
            <a:pPr lvl="1"/>
            <a:r>
              <a:rPr lang="en-US" sz="3000" dirty="0" smtClean="0"/>
              <a:t>For </a:t>
            </a:r>
            <a:r>
              <a:rPr lang="en-US" sz="3000" dirty="0"/>
              <a:t>empty circles, add type="circle"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716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&lt;p&gt;Cupcake flavors:&lt;/p&gt;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&lt;ul&gt;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  &lt;li&gt;Strawberry delight&lt;/li&gt;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  &lt;li&gt;Chocolate chip cheesecake&lt;/li&gt;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  &lt;li&gt;Italian creme&lt;/li&gt; </a:t>
            </a:r>
          </a:p>
          <a:p>
            <a:pPr marL="0" indent="0">
              <a:buNone/>
            </a:pPr>
            <a:r>
              <a:rPr lang="it-IT" sz="3200" dirty="0">
                <a:latin typeface="OCR A Std" panose="020F0609000104060307" pitchFamily="49" charset="0"/>
              </a:rPr>
              <a:t>&lt;/ul&gt; 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1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 </a:t>
            </a:r>
            <a:r>
              <a:rPr lang="en-US" sz="3200" dirty="0"/>
              <a:t>input is the information a user enters into fields in a Web or client application form. </a:t>
            </a:r>
          </a:p>
          <a:p>
            <a:r>
              <a:rPr lang="en-US" sz="3200" dirty="0" smtClean="0"/>
              <a:t>HTML5 </a:t>
            </a:r>
            <a:r>
              <a:rPr lang="en-US" sz="3200" dirty="0"/>
              <a:t>introduces several new form and input element attributes; some are: </a:t>
            </a:r>
          </a:p>
          <a:p>
            <a:pPr lvl="1"/>
            <a:r>
              <a:rPr lang="en-US" sz="2800" dirty="0" err="1" smtClean="0">
                <a:latin typeface="OCR A Std" panose="020F0609000104060307" pitchFamily="49" charset="0"/>
              </a:rPr>
              <a:t>url</a:t>
            </a:r>
            <a:r>
              <a:rPr lang="en-US" sz="2800" dirty="0" smtClean="0"/>
              <a:t> </a:t>
            </a:r>
            <a:r>
              <a:rPr lang="en-US" sz="3000" dirty="0"/>
              <a:t>for entering a single Web address </a:t>
            </a:r>
          </a:p>
          <a:p>
            <a:pPr lvl="1"/>
            <a:r>
              <a:rPr lang="en-US" sz="2800" dirty="0" smtClean="0">
                <a:latin typeface="OCR A Std" panose="020F0609000104060307" pitchFamily="49" charset="0"/>
              </a:rPr>
              <a:t>email</a:t>
            </a:r>
            <a:r>
              <a:rPr lang="en-US" sz="2800" dirty="0" smtClean="0"/>
              <a:t> </a:t>
            </a:r>
            <a:r>
              <a:rPr lang="en-US" sz="3000" dirty="0"/>
              <a:t>for a single email address or a list of email addresses </a:t>
            </a:r>
          </a:p>
          <a:p>
            <a:pPr lvl="1"/>
            <a:r>
              <a:rPr lang="en-US" sz="2800" dirty="0" smtClean="0">
                <a:latin typeface="OCR A Std" panose="020F0609000104060307" pitchFamily="49" charset="0"/>
              </a:rPr>
              <a:t>search</a:t>
            </a:r>
            <a:r>
              <a:rPr lang="en-US" sz="3000" dirty="0" smtClean="0"/>
              <a:t> </a:t>
            </a:r>
            <a:r>
              <a:rPr lang="en-US" sz="3000" dirty="0"/>
              <a:t>to prompt users to enter text they want to search for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6177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 </a:t>
            </a:r>
            <a:r>
              <a:rPr lang="en-US" sz="3200" dirty="0"/>
              <a:t>the &lt;form&gt; start and end tags </a:t>
            </a:r>
          </a:p>
          <a:p>
            <a:pPr marL="0" indent="0">
              <a:buNone/>
            </a:pPr>
            <a:r>
              <a:rPr lang="en-US" sz="3200" dirty="0" smtClean="0"/>
              <a:t>All </a:t>
            </a:r>
            <a:r>
              <a:rPr lang="en-US" sz="3200" dirty="0"/>
              <a:t>form content and fields are between &lt;form&gt; tags </a:t>
            </a:r>
          </a:p>
          <a:p>
            <a:pPr marL="0" indent="0">
              <a:buNone/>
            </a:pPr>
            <a:r>
              <a:rPr lang="en-US" sz="3200" dirty="0" smtClean="0"/>
              <a:t>Common </a:t>
            </a:r>
            <a:r>
              <a:rPr lang="en-US" sz="3200" dirty="0"/>
              <a:t>syntax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>
                <a:latin typeface="OCR A Std" panose="020F0609000104060307" pitchFamily="49" charset="0"/>
              </a:rPr>
              <a:t>form id="keyword</a:t>
            </a:r>
            <a:r>
              <a:rPr lang="en-US" sz="2800" dirty="0" smtClean="0">
                <a:latin typeface="OCR A Std" panose="020F0609000104060307" pitchFamily="49" charset="0"/>
              </a:rPr>
              <a:t>"&gt;</a:t>
            </a:r>
            <a:br>
              <a:rPr lang="en-US" sz="2800" dirty="0" smtClean="0">
                <a:latin typeface="OCR A Std" panose="020F0609000104060307" pitchFamily="49" charset="0"/>
              </a:rPr>
            </a:br>
            <a:r>
              <a:rPr lang="en-US" sz="2800" dirty="0" smtClean="0">
                <a:latin typeface="OCR A Std" panose="020F0609000104060307" pitchFamily="49" charset="0"/>
              </a:rPr>
              <a:t>	&lt;</a:t>
            </a:r>
            <a:r>
              <a:rPr lang="en-US" sz="2800" dirty="0">
                <a:latin typeface="OCR A Std" panose="020F0609000104060307" pitchFamily="49" charset="0"/>
              </a:rPr>
              <a:t>content and fields</a:t>
            </a:r>
            <a:r>
              <a:rPr lang="en-US" sz="2800" dirty="0" smtClean="0">
                <a:latin typeface="OCR A Std" panose="020F0609000104060307" pitchFamily="49" charset="0"/>
              </a:rPr>
              <a:t>&gt;</a:t>
            </a:r>
            <a:br>
              <a:rPr lang="en-US" sz="2800" dirty="0" smtClean="0">
                <a:latin typeface="OCR A Std" panose="020F0609000104060307" pitchFamily="49" charset="0"/>
              </a:rPr>
            </a:br>
            <a:r>
              <a:rPr lang="en-US" sz="2800" dirty="0" smtClean="0">
                <a:latin typeface="OCR A Std" panose="020F0609000104060307" pitchFamily="49" charset="0"/>
              </a:rPr>
              <a:t>&lt;/</a:t>
            </a:r>
            <a:r>
              <a:rPr lang="en-US" sz="2800" dirty="0">
                <a:latin typeface="OCR A Std" panose="020F0609000104060307" pitchFamily="49" charset="0"/>
              </a:rPr>
              <a:t>form&gt;</a:t>
            </a:r>
            <a:endParaRPr lang="en-US" sz="28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err="1"/>
              <a:t>fieldset</a:t>
            </a:r>
            <a:r>
              <a:rPr lang="en-US" sz="3200" dirty="0"/>
              <a:t> element is used with many forms to group related elements. </a:t>
            </a:r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2800" dirty="0">
                <a:latin typeface="OCR A Std" panose="020F0609000104060307" pitchFamily="49" charset="0"/>
              </a:rPr>
              <a:t>&lt;</a:t>
            </a:r>
            <a:r>
              <a:rPr lang="en-US" sz="2800" dirty="0" err="1">
                <a:latin typeface="OCR A Std" panose="020F0609000104060307" pitchFamily="49" charset="0"/>
              </a:rPr>
              <a:t>fieldset</a:t>
            </a:r>
            <a:r>
              <a:rPr lang="en-US" sz="2800" dirty="0">
                <a:latin typeface="OCR A Std" panose="020F0609000104060307" pitchFamily="49" charset="0"/>
              </a:rPr>
              <a:t>&gt;</a:t>
            </a:r>
            <a:r>
              <a:rPr lang="en-US" sz="3200" dirty="0"/>
              <a:t> tag draws a box around individual elements and/or around the entire form.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877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with </a:t>
            </a:r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 err="1" smtClean="0">
                <a:latin typeface="OCR A Std" panose="020F0609000104060307" pitchFamily="49" charset="0"/>
              </a:rPr>
              <a:t>fieldset</a:t>
            </a:r>
            <a:r>
              <a:rPr lang="en-US" sz="2800" dirty="0" smtClean="0">
                <a:latin typeface="OCR A Std" panose="020F0609000104060307" pitchFamily="49" charset="0"/>
              </a:rPr>
              <a:t>&gt;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OCR A Std" panose="020F0609000104060307" pitchFamily="49" charset="0"/>
              </a:rPr>
              <a:t>&lt;form id="contact" method="post" action=""&gt;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 err="1">
                <a:latin typeface="OCR A Std" panose="020F0609000104060307" pitchFamily="49" charset="0"/>
              </a:rPr>
              <a:t>fieldset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	&lt;</a:t>
            </a:r>
            <a:r>
              <a:rPr lang="en-US" sz="2000" dirty="0">
                <a:latin typeface="OCR A Std" panose="020F0609000104060307" pitchFamily="49" charset="0"/>
              </a:rPr>
              <a:t>label for="name"&gt;Name&lt;/label&gt;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	&lt;</a:t>
            </a:r>
            <a:r>
              <a:rPr lang="en-US" sz="2000" dirty="0">
                <a:latin typeface="OCR A Std" panose="020F0609000104060307" pitchFamily="49" charset="0"/>
              </a:rPr>
              <a:t>input type="text" name="name" /&gt;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&lt;/</a:t>
            </a:r>
            <a:r>
              <a:rPr lang="en-US" sz="2000" dirty="0" err="1">
                <a:latin typeface="OCR A Std" panose="020F0609000104060307" pitchFamily="49" charset="0"/>
              </a:rPr>
              <a:t>fieldset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 err="1">
                <a:latin typeface="OCR A Std" panose="020F0609000104060307" pitchFamily="49" charset="0"/>
              </a:rPr>
              <a:t>fieldset</a:t>
            </a:r>
            <a:r>
              <a:rPr lang="en-US" sz="2000" dirty="0">
                <a:latin typeface="OCR A Std" panose="020F0609000104060307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	&lt;</a:t>
            </a:r>
            <a:r>
              <a:rPr lang="en-US" sz="2000" dirty="0">
                <a:latin typeface="OCR A Std" panose="020F0609000104060307" pitchFamily="49" charset="0"/>
              </a:rPr>
              <a:t>label for="email"&gt;Email&lt;/label&gt;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	&lt;</a:t>
            </a:r>
            <a:r>
              <a:rPr lang="en-US" sz="2000" dirty="0">
                <a:latin typeface="OCR A Std" panose="020F0609000104060307" pitchFamily="49" charset="0"/>
              </a:rPr>
              <a:t>input type="email" name="email" /&gt;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&lt;/</a:t>
            </a:r>
            <a:r>
              <a:rPr lang="en-US" sz="2000" dirty="0" err="1">
                <a:latin typeface="OCR A Std" panose="020F0609000104060307" pitchFamily="49" charset="0"/>
              </a:rPr>
              <a:t>fieldset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OCR A Std" panose="020F0609000104060307" pitchFamily="49" charset="0"/>
              </a:rPr>
              <a:t>	&lt;</a:t>
            </a:r>
            <a:r>
              <a:rPr lang="en-US" sz="2000" dirty="0">
                <a:latin typeface="OCR A Std" panose="020F0609000104060307" pitchFamily="49" charset="0"/>
              </a:rPr>
              <a:t>input type="submit" name="submit" </a:t>
            </a:r>
            <a:r>
              <a:rPr lang="en-US" sz="2000" dirty="0" smtClean="0">
                <a:latin typeface="OCR A Std" panose="020F0609000104060307" pitchFamily="49" charset="0"/>
              </a:rPr>
              <a:t>	id</a:t>
            </a:r>
            <a:r>
              <a:rPr lang="en-US" sz="2000" dirty="0">
                <a:latin typeface="OCR A Std" panose="020F0609000104060307" pitchFamily="49" charset="0"/>
              </a:rPr>
              <a:t>="submit" </a:t>
            </a:r>
            <a:r>
              <a:rPr lang="en-US" sz="2000" dirty="0" smtClean="0">
                <a:latin typeface="OCR A Std" panose="020F0609000104060307" pitchFamily="49" charset="0"/>
              </a:rPr>
              <a:t>value</a:t>
            </a:r>
            <a:r>
              <a:rPr lang="en-US" sz="2000" dirty="0">
                <a:latin typeface="OCR A Std" panose="020F0609000104060307" pitchFamily="49" charset="0"/>
              </a:rPr>
              <a:t>="Submit" /&gt; </a:t>
            </a:r>
          </a:p>
          <a:p>
            <a:pPr marL="0" indent="0">
              <a:buNone/>
            </a:pPr>
            <a:r>
              <a:rPr lang="en-US" sz="2000" dirty="0">
                <a:latin typeface="OCR A Std" panose="020F0609000104060307" pitchFamily="49" charset="0"/>
              </a:rPr>
              <a:t>&lt;/form</a:t>
            </a:r>
            <a:r>
              <a:rPr lang="en-US" sz="2000" dirty="0" smtClean="0">
                <a:latin typeface="OCR A Std" panose="020F0609000104060307" pitchFamily="49" charset="0"/>
              </a:rPr>
              <a:t>&gt;</a:t>
            </a:r>
            <a:endParaRPr lang="en-US" sz="20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sz="2800" dirty="0">
                <a:latin typeface="OCR A Std" panose="020F0609000104060307" pitchFamily="49" charset="0"/>
              </a:rPr>
              <a:t>required</a:t>
            </a:r>
            <a:r>
              <a:rPr lang="en-US" dirty="0"/>
              <a:t> and </a:t>
            </a:r>
            <a:r>
              <a:rPr lang="en-US" sz="2800" dirty="0">
                <a:latin typeface="OCR A Std" panose="020F0609000104060307" pitchFamily="49" charset="0"/>
              </a:rPr>
              <a:t>email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required attribute requires information in a field when the form is submitted. </a:t>
            </a:r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email attribute requires the user to enter an email address. </a:t>
            </a:r>
          </a:p>
          <a:p>
            <a:pPr marL="0" indent="0">
              <a:buNone/>
            </a:pPr>
            <a:r>
              <a:rPr lang="en-US" sz="3200" dirty="0" smtClean="0"/>
              <a:t>Markup </a:t>
            </a:r>
            <a:r>
              <a:rPr lang="en-US" sz="3200" dirty="0"/>
              <a:t>example: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OCR A Std" panose="020F0609000104060307" pitchFamily="49" charset="0"/>
              </a:rPr>
              <a:t>&lt;</a:t>
            </a:r>
            <a:r>
              <a:rPr lang="en-US" sz="2400" dirty="0">
                <a:latin typeface="OCR A Std" panose="020F0609000104060307" pitchFamily="49" charset="0"/>
              </a:rPr>
              <a:t>input type="email" required /&gt;</a:t>
            </a:r>
            <a:endParaRPr lang="en-US" sz="24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sz="2800" dirty="0">
                <a:latin typeface="OCR A Std" panose="020F0609000104060307" pitchFamily="49" charset="0"/>
              </a:rPr>
              <a:t>placeholder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Placeholder text is text displayed inside an input field when the field is empty. 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helps users understand the type of information they should enter or select. </a:t>
            </a:r>
          </a:p>
          <a:p>
            <a:r>
              <a:rPr lang="en-US" sz="3200" dirty="0" smtClean="0"/>
              <a:t>When </a:t>
            </a:r>
            <a:r>
              <a:rPr lang="en-US" sz="3200" dirty="0"/>
              <a:t>you click on or tab to the input field and start typing, the newly entered text replaces the placeholder text. </a:t>
            </a:r>
          </a:p>
          <a:p>
            <a:r>
              <a:rPr lang="en-US" sz="3200" dirty="0" smtClean="0"/>
              <a:t>Markup </a:t>
            </a:r>
            <a:r>
              <a:rPr lang="en-US" sz="3200" dirty="0"/>
              <a:t>example: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OCR A Std" panose="020F0609000104060307" pitchFamily="49" charset="0"/>
              </a:rPr>
              <a:t>&lt;</a:t>
            </a:r>
            <a:r>
              <a:rPr lang="en-US" sz="2400" dirty="0">
                <a:latin typeface="OCR A Std" panose="020F0609000104060307" pitchFamily="49" charset="0"/>
              </a:rPr>
              <a:t>input name="</a:t>
            </a:r>
            <a:r>
              <a:rPr lang="en-US" sz="2400" dirty="0" err="1" smtClean="0">
                <a:latin typeface="OCR A Std" panose="020F0609000104060307" pitchFamily="49" charset="0"/>
              </a:rPr>
              <a:t>fName</a:t>
            </a:r>
            <a:r>
              <a:rPr lang="en-US" sz="2400" dirty="0" smtClean="0">
                <a:latin typeface="OCR A Std" panose="020F0609000104060307" pitchFamily="49" charset="0"/>
              </a:rPr>
              <a:t>“ placeholder</a:t>
            </a:r>
            <a:r>
              <a:rPr lang="en-US" sz="2400" dirty="0">
                <a:latin typeface="OCR A Std" panose="020F0609000104060307" pitchFamily="49" charset="0"/>
              </a:rPr>
              <a:t>="First Name" /&gt;</a:t>
            </a:r>
            <a:endParaRPr lang="en-US" sz="24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sz="2800" dirty="0">
                <a:latin typeface="OCR A Std" panose="020F0609000104060307" pitchFamily="49" charset="0"/>
              </a:rPr>
              <a:t>pattern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/>
              <a:t>The pattern attribute provides a </a:t>
            </a:r>
            <a:r>
              <a:rPr lang="en-US" sz="3200" dirty="0" smtClean="0"/>
              <a:t>format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a regular expression) for an input field, which is used to validate whatever is entered into the field. </a:t>
            </a:r>
          </a:p>
          <a:p>
            <a:r>
              <a:rPr lang="en-US" sz="3200" dirty="0" smtClean="0"/>
              <a:t>Markup </a:t>
            </a:r>
            <a:r>
              <a:rPr lang="en-US" sz="3200" dirty="0"/>
              <a:t>example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latin typeface="OCR A Std" panose="020F0609000104060307" pitchFamily="49" charset="0"/>
              </a:rPr>
              <a:t>&lt;</a:t>
            </a:r>
            <a:r>
              <a:rPr lang="en-US" sz="2000" dirty="0">
                <a:latin typeface="OCR A Std" panose="020F0609000104060307" pitchFamily="49" charset="0"/>
              </a:rPr>
              <a:t>input type="text" id="</a:t>
            </a:r>
            <a:r>
              <a:rPr lang="en-US" sz="2000" dirty="0" err="1">
                <a:latin typeface="OCR A Std" panose="020F0609000104060307" pitchFamily="49" charset="0"/>
              </a:rPr>
              <a:t>empID</a:t>
            </a:r>
            <a:r>
              <a:rPr lang="en-US" sz="2000" dirty="0">
                <a:latin typeface="OCR A Std" panose="020F0609000104060307" pitchFamily="49" charset="0"/>
              </a:rPr>
              <a:t>" name="</a:t>
            </a:r>
            <a:r>
              <a:rPr lang="en-US" sz="2000" dirty="0" err="1">
                <a:latin typeface="OCR A Std" panose="020F0609000104060307" pitchFamily="49" charset="0"/>
              </a:rPr>
              <a:t>EmployeeID</a:t>
            </a:r>
            <a:r>
              <a:rPr lang="en-US" sz="2000" dirty="0">
                <a:latin typeface="OCR A Std" panose="020F0609000104060307" pitchFamily="49" charset="0"/>
              </a:rPr>
              <a:t>" required pattern="[A-Z]{2}[0-9]{4}" title="Employee ID is two capital letters followed by four digits"&gt;</a:t>
            </a:r>
            <a:endParaRPr lang="en-US" sz="20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sz="2800" dirty="0">
                <a:latin typeface="OCR A Std" panose="020F0609000104060307" pitchFamily="49" charset="0"/>
              </a:rPr>
              <a:t>pattern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/>
              <a:t>can use the pattern attribute with these &lt;input&gt; types: </a:t>
            </a:r>
          </a:p>
          <a:p>
            <a:pPr lvl="1"/>
            <a:r>
              <a:rPr lang="en-US" sz="3000" dirty="0" smtClean="0"/>
              <a:t>text </a:t>
            </a:r>
            <a:endParaRPr lang="en-US" sz="3000" dirty="0"/>
          </a:p>
          <a:p>
            <a:pPr lvl="1"/>
            <a:r>
              <a:rPr lang="en-US" sz="3000" dirty="0" smtClean="0"/>
              <a:t>search </a:t>
            </a:r>
            <a:endParaRPr lang="en-US" sz="3000" dirty="0"/>
          </a:p>
          <a:p>
            <a:pPr lvl="1"/>
            <a:r>
              <a:rPr lang="en-US" sz="3000" dirty="0" err="1" smtClean="0"/>
              <a:t>url</a:t>
            </a:r>
            <a:r>
              <a:rPr lang="en-US" sz="3000" dirty="0" smtClean="0"/>
              <a:t> </a:t>
            </a:r>
            <a:endParaRPr lang="en-US" sz="3000" dirty="0"/>
          </a:p>
          <a:p>
            <a:pPr lvl="1"/>
            <a:r>
              <a:rPr lang="en-US" sz="3000" dirty="0" smtClean="0"/>
              <a:t>telephone </a:t>
            </a:r>
            <a:endParaRPr lang="en-US" sz="3000" dirty="0"/>
          </a:p>
          <a:p>
            <a:pPr lvl="1"/>
            <a:r>
              <a:rPr lang="en-US" sz="3000" dirty="0" smtClean="0"/>
              <a:t>email </a:t>
            </a:r>
            <a:endParaRPr lang="en-US" sz="3000" dirty="0"/>
          </a:p>
          <a:p>
            <a:pPr lvl="1"/>
            <a:r>
              <a:rPr lang="en-US" sz="3000" dirty="0" smtClean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9612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Used </a:t>
            </a:r>
            <a:r>
              <a:rPr lang="en-US" sz="3200" dirty="0"/>
              <a:t>for years to create structure of an HTML document </a:t>
            </a:r>
          </a:p>
          <a:p>
            <a:r>
              <a:rPr lang="en-US" sz="3200" dirty="0" smtClean="0"/>
              <a:t>Often </a:t>
            </a:r>
            <a:r>
              <a:rPr lang="en-US" sz="3200" dirty="0"/>
              <a:t>includes a class or ID attribute </a:t>
            </a:r>
          </a:p>
          <a:p>
            <a:r>
              <a:rPr lang="en-US" sz="3200" dirty="0" smtClean="0"/>
              <a:t>May </a:t>
            </a:r>
            <a:r>
              <a:rPr lang="en-US" sz="3200" dirty="0"/>
              <a:t>include CSS styles such as </a:t>
            </a:r>
            <a:r>
              <a:rPr lang="en-US" sz="3200" dirty="0" smtClean="0"/>
              <a:t>background-color</a:t>
            </a:r>
            <a:r>
              <a:rPr lang="en-US" sz="3200" dirty="0"/>
              <a:t>, height, and width </a:t>
            </a:r>
          </a:p>
          <a:p>
            <a:r>
              <a:rPr lang="en-US" sz="3200" dirty="0" smtClean="0"/>
              <a:t>Example: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latin typeface="OCR A Std" panose="020F0609000104060307" pitchFamily="49" charset="0"/>
              </a:rPr>
              <a:t>&lt;</a:t>
            </a:r>
            <a:r>
              <a:rPr lang="en-US" sz="2000" dirty="0">
                <a:latin typeface="OCR A Std" panose="020F0609000104060307" pitchFamily="49" charset="0"/>
              </a:rPr>
              <a:t>div id="header</a:t>
            </a:r>
            <a:r>
              <a:rPr lang="en-US" sz="2000" dirty="0" smtClean="0">
                <a:latin typeface="OCR A Std" panose="020F0609000104060307" pitchFamily="49" charset="0"/>
              </a:rPr>
              <a:t>"&gt; </a:t>
            </a:r>
            <a:r>
              <a:rPr lang="en-US" sz="2000" dirty="0">
                <a:latin typeface="OCR A Std" panose="020F0609000104060307" pitchFamily="49" charset="0"/>
              </a:rPr>
              <a:t>This is a header &lt;/div&gt;</a:t>
            </a:r>
            <a:endParaRPr lang="en-US" sz="20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sz="2800" dirty="0">
                <a:latin typeface="OCR A Std" panose="020F0609000104060307" pitchFamily="49" charset="0"/>
              </a:rPr>
              <a:t>autofocus</a:t>
            </a:r>
            <a:r>
              <a:rPr lang="en-US" dirty="0"/>
              <a:t>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autofocus attribute moves the focus to a particular input field when a Web page loads. </a:t>
            </a:r>
          </a:p>
          <a:p>
            <a:r>
              <a:rPr lang="en-US" sz="3200" dirty="0" smtClean="0"/>
              <a:t>Markup </a:t>
            </a:r>
            <a:r>
              <a:rPr lang="en-US" sz="3200" dirty="0"/>
              <a:t>example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OCR A Std" panose="020F0609000104060307" pitchFamily="49" charset="0"/>
              </a:rPr>
              <a:t>&lt;</a:t>
            </a:r>
            <a:r>
              <a:rPr lang="en-US" sz="2400" dirty="0">
                <a:latin typeface="OCR A Std" panose="020F0609000104060307" pitchFamily="49" charset="0"/>
              </a:rPr>
              <a:t>input type="text" name="</a:t>
            </a:r>
            <a:r>
              <a:rPr lang="en-US" sz="2400" dirty="0" err="1">
                <a:latin typeface="OCR A Std" panose="020F0609000104060307" pitchFamily="49" charset="0"/>
              </a:rPr>
              <a:t>fname</a:t>
            </a:r>
            <a:r>
              <a:rPr lang="en-US" sz="2400" dirty="0">
                <a:latin typeface="OCR A Std" panose="020F0609000104060307" pitchFamily="49" charset="0"/>
              </a:rPr>
              <a:t>" autofocus="autofocus" /&gt;</a:t>
            </a:r>
            <a:endParaRPr lang="en-US" sz="2400" dirty="0" smtClean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process of verifying that information entered or captured in a form is in the correct format and usable before sending the data to the server </a:t>
            </a:r>
          </a:p>
          <a:p>
            <a:r>
              <a:rPr lang="en-US" sz="3200" dirty="0" smtClean="0"/>
              <a:t>Some </a:t>
            </a:r>
            <a:r>
              <a:rPr lang="en-US" sz="3200" dirty="0"/>
              <a:t>things verified during validation: </a:t>
            </a:r>
          </a:p>
          <a:p>
            <a:pPr lvl="1"/>
            <a:r>
              <a:rPr lang="en-US" sz="3000" dirty="0" smtClean="0"/>
              <a:t>Required </a:t>
            </a:r>
            <a:r>
              <a:rPr lang="en-US" sz="3000" dirty="0"/>
              <a:t>fields are empty </a:t>
            </a:r>
          </a:p>
          <a:p>
            <a:pPr lvl="1"/>
            <a:r>
              <a:rPr lang="en-US" sz="3000" dirty="0" smtClean="0"/>
              <a:t>Email </a:t>
            </a:r>
            <a:r>
              <a:rPr lang="en-US" sz="3000" dirty="0"/>
              <a:t>addresses are valid </a:t>
            </a:r>
          </a:p>
          <a:p>
            <a:pPr lvl="1"/>
            <a:r>
              <a:rPr lang="en-US" sz="3000" dirty="0" smtClean="0"/>
              <a:t>Dates </a:t>
            </a:r>
            <a:r>
              <a:rPr lang="en-US" sz="3000" dirty="0"/>
              <a:t>are valid </a:t>
            </a:r>
          </a:p>
          <a:p>
            <a:pPr lvl="1"/>
            <a:r>
              <a:rPr lang="en-US" sz="3000" dirty="0" smtClean="0"/>
              <a:t>Text </a:t>
            </a:r>
            <a:r>
              <a:rPr lang="en-US" sz="3000" dirty="0"/>
              <a:t>does not appear in a numeric field or vice versa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084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Automatic </a:t>
            </a:r>
            <a:r>
              <a:rPr lang="en-US" sz="3200" dirty="0"/>
              <a:t>validation of input means the browser checks the data the user inputs. </a:t>
            </a:r>
          </a:p>
          <a:p>
            <a:pPr marL="857250" lvl="1" indent="-457200"/>
            <a:r>
              <a:rPr lang="en-US" sz="3000" dirty="0" smtClean="0"/>
              <a:t>Also </a:t>
            </a:r>
            <a:r>
              <a:rPr lang="en-US" sz="3000" dirty="0"/>
              <a:t>referred to as client-side validation </a:t>
            </a:r>
          </a:p>
          <a:p>
            <a:r>
              <a:rPr lang="en-US" sz="3200" dirty="0" smtClean="0"/>
              <a:t>Server-side validation occurs </a:t>
            </a:r>
            <a:r>
              <a:rPr lang="en-US" sz="3200" dirty="0"/>
              <a:t>when server validates data received from an input form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48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OCR A Std" panose="020F0609000104060307" pitchFamily="49" charset="0"/>
              </a:rPr>
              <a:t>&lt;input type="text" name="</a:t>
            </a:r>
            <a:r>
              <a:rPr lang="en-US" sz="2400" dirty="0" err="1">
                <a:latin typeface="OCR A Std" panose="020F0609000104060307" pitchFamily="49" charset="0"/>
              </a:rPr>
              <a:t>zipcode</a:t>
            </a:r>
            <a:r>
              <a:rPr lang="en-US" sz="2400" dirty="0">
                <a:latin typeface="OCR A Std" panose="020F0609000104060307" pitchFamily="49" charset="0"/>
              </a:rPr>
              <a:t>" pattern="[0-9] (5)" title="Five-digit Zip Code" </a:t>
            </a:r>
            <a:r>
              <a:rPr lang="en-US" sz="2400" dirty="0" smtClean="0">
                <a:latin typeface="OCR A Std" panose="020F0609000104060307" pitchFamily="49" charset="0"/>
              </a:rPr>
              <a:t>/&gt;</a:t>
            </a:r>
            <a:endParaRPr lang="en-US" sz="24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div element</a:t>
            </a:r>
          </a:p>
          <a:p>
            <a:r>
              <a:rPr lang="en-US" sz="3200" dirty="0" smtClean="0"/>
              <a:t>Semantic </a:t>
            </a:r>
            <a:r>
              <a:rPr lang="en-US" sz="3200" dirty="0"/>
              <a:t>markup </a:t>
            </a:r>
            <a:endParaRPr lang="en-US" sz="3200" dirty="0" smtClean="0"/>
          </a:p>
          <a:p>
            <a:r>
              <a:rPr lang="en-US" sz="3200" dirty="0" smtClean="0"/>
              <a:t>header </a:t>
            </a:r>
            <a:r>
              <a:rPr lang="en-US" sz="3200" dirty="0"/>
              <a:t>and footer elements </a:t>
            </a:r>
            <a:endParaRPr lang="en-US" sz="3200" dirty="0" smtClean="0"/>
          </a:p>
          <a:p>
            <a:r>
              <a:rPr lang="en-US" sz="3200" dirty="0" smtClean="0"/>
              <a:t>section </a:t>
            </a:r>
            <a:r>
              <a:rPr lang="en-US" sz="3200" dirty="0"/>
              <a:t>element </a:t>
            </a:r>
            <a:endParaRPr lang="en-US" sz="3200" dirty="0" smtClean="0"/>
          </a:p>
          <a:p>
            <a:r>
              <a:rPr lang="en-US" sz="3200" dirty="0" err="1" smtClean="0"/>
              <a:t>nav</a:t>
            </a:r>
            <a:r>
              <a:rPr lang="en-US" sz="3200" dirty="0" smtClean="0"/>
              <a:t> </a:t>
            </a:r>
            <a:r>
              <a:rPr lang="en-US" sz="3200" dirty="0"/>
              <a:t>element </a:t>
            </a:r>
            <a:endParaRPr lang="en-US" sz="3200" dirty="0" smtClean="0"/>
          </a:p>
          <a:p>
            <a:r>
              <a:rPr lang="en-US" sz="3200" dirty="0" smtClean="0"/>
              <a:t>article </a:t>
            </a:r>
            <a:r>
              <a:rPr lang="en-US" sz="3200" dirty="0"/>
              <a:t>element </a:t>
            </a:r>
            <a:endParaRPr lang="en-US" sz="3200" dirty="0" smtClean="0"/>
          </a:p>
          <a:p>
            <a:r>
              <a:rPr lang="en-US" sz="3200" dirty="0" smtClean="0"/>
              <a:t>aside </a:t>
            </a:r>
            <a:r>
              <a:rPr lang="en-US" sz="3200" dirty="0"/>
              <a:t>element </a:t>
            </a:r>
            <a:endParaRPr lang="en-US" sz="3200" dirty="0" smtClean="0"/>
          </a:p>
          <a:p>
            <a:r>
              <a:rPr lang="en-US" sz="3200" dirty="0" smtClean="0"/>
              <a:t>HTML </a:t>
            </a:r>
            <a:r>
              <a:rPr lang="en-US" sz="3200" dirty="0"/>
              <a:t>tables </a:t>
            </a:r>
            <a:endParaRPr lang="en-US" sz="3200" dirty="0" smtClean="0"/>
          </a:p>
          <a:p>
            <a:r>
              <a:rPr lang="en-US" sz="3200" dirty="0" smtClean="0"/>
              <a:t>Ordered </a:t>
            </a:r>
            <a:r>
              <a:rPr lang="en-US" sz="3200" dirty="0"/>
              <a:t>and unordered lists </a:t>
            </a:r>
            <a:endParaRPr lang="en-US" sz="3200" dirty="0" smtClean="0"/>
          </a:p>
          <a:p>
            <a:r>
              <a:rPr lang="en-US" sz="3200" dirty="0" smtClean="0"/>
              <a:t>Forms </a:t>
            </a:r>
            <a:r>
              <a:rPr lang="en-US" sz="3200" dirty="0"/>
              <a:t>and input </a:t>
            </a:r>
            <a:endParaRPr lang="en-US" sz="3200" dirty="0" smtClean="0"/>
          </a:p>
          <a:p>
            <a:r>
              <a:rPr lang="en-US" sz="3200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366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HTML </a:t>
            </a:r>
            <a:r>
              <a:rPr lang="en-US" sz="3600" dirty="0" smtClean="0"/>
              <a:t>____</a:t>
            </a:r>
            <a:r>
              <a:rPr lang="en-US" sz="3600" dirty="0"/>
              <a:t>_</a:t>
            </a:r>
            <a:r>
              <a:rPr lang="en-US" sz="3600" dirty="0" smtClean="0"/>
              <a:t>__ </a:t>
            </a:r>
            <a:r>
              <a:rPr lang="en-US" sz="3600" dirty="0"/>
              <a:t>contains rows and columns, and is used to display information in a grid format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25280" y="3081077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1397" y="3137863"/>
            <a:ext cx="1774230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Class and ID are </a:t>
            </a:r>
            <a:r>
              <a:rPr lang="en-US" sz="3600" dirty="0" smtClean="0"/>
              <a:t>_____</a:t>
            </a:r>
            <a:r>
              <a:rPr lang="en-US" sz="3600" dirty="0"/>
              <a:t>_</a:t>
            </a:r>
            <a:r>
              <a:rPr lang="en-US" sz="3600" dirty="0" smtClean="0"/>
              <a:t>__ </a:t>
            </a:r>
            <a:r>
              <a:rPr lang="en-US" sz="3600" dirty="0"/>
              <a:t>attributes, which means they can be used with any HTML element.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6265" y="2996513"/>
            <a:ext cx="19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global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6347" y="3079785"/>
            <a:ext cx="1697474" cy="493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6941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dirty="0" smtClean="0"/>
              <a:t>____</a:t>
            </a:r>
            <a:r>
              <a:rPr lang="en-US" sz="3600" dirty="0"/>
              <a:t>___</a:t>
            </a:r>
            <a:r>
              <a:rPr lang="en-US" sz="3600" dirty="0" smtClean="0"/>
              <a:t>___ </a:t>
            </a:r>
            <a:r>
              <a:rPr lang="en-US" sz="3600" dirty="0"/>
              <a:t>list orders the list entries using numbers, by default.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0535" y="3054509"/>
            <a:ext cx="25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ordered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522" y="3117185"/>
            <a:ext cx="1946133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An </a:t>
            </a: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list displays list entries in a bulleted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5502" y="2880748"/>
            <a:ext cx="258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unordered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5501" y="2757820"/>
            <a:ext cx="2153860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HTML5 </a:t>
            </a:r>
            <a:r>
              <a:rPr lang="en-US" sz="3600" dirty="0" smtClean="0"/>
              <a:t>_____</a:t>
            </a:r>
            <a:r>
              <a:rPr lang="en-US" sz="3600" dirty="0"/>
              <a:t>_</a:t>
            </a:r>
            <a:r>
              <a:rPr lang="en-US" sz="3600" dirty="0" smtClean="0"/>
              <a:t>____ </a:t>
            </a:r>
            <a:r>
              <a:rPr lang="en-US" sz="3600" dirty="0"/>
              <a:t>element presents a list (or menu) of commands, usually with buttons.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6697" y="2619439"/>
            <a:ext cx="152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menu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657" y="2482130"/>
            <a:ext cx="1842871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HTML5 Elements for Structuring and Organizing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00" y="1930400"/>
            <a:ext cx="10841377" cy="460687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OCR A Std" panose="020F0609000104060307" pitchFamily="49" charset="0"/>
              </a:rPr>
              <a:t>&lt;header&gt; &lt;footer&gt; &lt;section&gt; &lt;</a:t>
            </a:r>
            <a:r>
              <a:rPr lang="en-US" sz="2000" b="1" dirty="0" err="1" smtClean="0">
                <a:latin typeface="OCR A Std" panose="020F0609000104060307" pitchFamily="49" charset="0"/>
              </a:rPr>
              <a:t>nav</a:t>
            </a:r>
            <a:r>
              <a:rPr lang="en-US" sz="2000" b="1" dirty="0" smtClean="0">
                <a:latin typeface="OCR A Std" panose="020F0609000104060307" pitchFamily="49" charset="0"/>
              </a:rPr>
              <a:t>&gt; &lt;article&gt; &lt;aside&gt;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8465" y="2404365"/>
            <a:ext cx="4326341" cy="4311851"/>
            <a:chOff x="438465" y="2404365"/>
            <a:chExt cx="4326341" cy="4311851"/>
          </a:xfrm>
        </p:grpSpPr>
        <p:sp>
          <p:nvSpPr>
            <p:cNvPr id="7" name="TextBox 6"/>
            <p:cNvSpPr txBox="1"/>
            <p:nvPr/>
          </p:nvSpPr>
          <p:spPr>
            <a:xfrm>
              <a:off x="1980420" y="2404365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HTML 4.01</a:t>
              </a:r>
              <a:endParaRPr lang="en-US" sz="24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8465" y="2867547"/>
              <a:ext cx="4326341" cy="3848669"/>
              <a:chOff x="438465" y="2867547"/>
              <a:chExt cx="4326341" cy="384866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8465" y="2867547"/>
                <a:ext cx="4326341" cy="38486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85901" y="3098380"/>
                <a:ext cx="3836807" cy="40943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&lt;div id=“header”&gt;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83231" y="3610929"/>
                <a:ext cx="3836807" cy="40943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&lt;div id=“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nav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”&gt;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83231" y="4144708"/>
                <a:ext cx="2170889" cy="19228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&lt;div id=“article”&gt;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683230" y="6180920"/>
                <a:ext cx="3836807" cy="40943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&lt;div id=“footer”&gt;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2870" y="4144708"/>
                <a:ext cx="1607168" cy="192281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&lt;div id=“sidebar”&gt;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7153" y="5245290"/>
                <a:ext cx="1503044" cy="704797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&lt;div id=“section”&gt;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727016" y="2404365"/>
            <a:ext cx="4326341" cy="4310334"/>
            <a:chOff x="5727016" y="2404365"/>
            <a:chExt cx="4326341" cy="4310334"/>
          </a:xfrm>
        </p:grpSpPr>
        <p:sp>
          <p:nvSpPr>
            <p:cNvPr id="6" name="Rectangle 5"/>
            <p:cNvSpPr/>
            <p:nvPr/>
          </p:nvSpPr>
          <p:spPr>
            <a:xfrm>
              <a:off x="5727016" y="2866030"/>
              <a:ext cx="4326341" cy="3848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2525" y="2404365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HTML 5</a:t>
              </a:r>
              <a:endParaRPr lang="en-US" sz="2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009064" y="3075633"/>
              <a:ext cx="3836807" cy="4094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&lt;header&gt;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006394" y="3588182"/>
              <a:ext cx="3836807" cy="4094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</a:t>
              </a:r>
              <a:r>
                <a:rPr lang="en-US" b="1" dirty="0" err="1" smtClean="0">
                  <a:solidFill>
                    <a:schemeClr val="tx1"/>
                  </a:solidFill>
                </a:rPr>
                <a:t>nav</a:t>
              </a:r>
              <a:r>
                <a:rPr lang="en-US" b="1" dirty="0" smtClean="0">
                  <a:solidFill>
                    <a:schemeClr val="tx1"/>
                  </a:solidFill>
                </a:rPr>
                <a:t>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06394" y="4121961"/>
              <a:ext cx="2170889" cy="192281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&lt;article&gt;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06393" y="6158173"/>
              <a:ext cx="3836807" cy="4094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&lt;footer&gt;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236033" y="4121961"/>
              <a:ext cx="1607168" cy="192281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&lt;aside&gt;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40316" y="5222543"/>
              <a:ext cx="1503044" cy="70479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&lt;section&gt;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3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Form </a:t>
            </a:r>
            <a:r>
              <a:rPr lang="en-US" sz="3600" dirty="0" smtClean="0"/>
              <a:t>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is the information a user enters into fields in a Web or client application.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2528" y="2506895"/>
            <a:ext cx="147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6214" y="2465757"/>
            <a:ext cx="2111216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smtClean="0"/>
              <a:t>________</a:t>
            </a:r>
            <a:r>
              <a:rPr lang="en-US" sz="3600" dirty="0"/>
              <a:t>__</a:t>
            </a:r>
            <a:r>
              <a:rPr lang="en-US" sz="3600" dirty="0" smtClean="0"/>
              <a:t>__ </a:t>
            </a:r>
            <a:r>
              <a:rPr lang="en-US" sz="3600" dirty="0"/>
              <a:t>attribute requires information in a field when the form is submitted.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2912" y="2520963"/>
            <a:ext cx="222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required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8121" y="2477599"/>
            <a:ext cx="2293038" cy="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_______</a:t>
            </a:r>
            <a:r>
              <a:rPr lang="en-US" sz="3600" dirty="0"/>
              <a:t>__</a:t>
            </a:r>
            <a:r>
              <a:rPr lang="en-US" sz="3600" dirty="0" smtClean="0"/>
              <a:t>___ </a:t>
            </a:r>
            <a:r>
              <a:rPr lang="en-US" sz="3600" dirty="0"/>
              <a:t>text is displayed inside an input field when the field is empty. It helps users understand the type of information they should enter or </a:t>
            </a:r>
          </a:p>
          <a:p>
            <a:pPr marL="0" indent="0">
              <a:buNone/>
            </a:pPr>
            <a:r>
              <a:rPr lang="en-US" sz="3600" dirty="0"/>
              <a:t>select.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710" y="1987176"/>
            <a:ext cx="276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Placeholder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357" y="2015312"/>
            <a:ext cx="2566404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___________</a:t>
            </a:r>
            <a:r>
              <a:rPr lang="en-US" sz="3600" dirty="0"/>
              <a:t>_</a:t>
            </a:r>
            <a:r>
              <a:rPr lang="en-US" sz="3600" dirty="0" smtClean="0"/>
              <a:t>_ </a:t>
            </a:r>
            <a:r>
              <a:rPr lang="en-US" sz="3600" dirty="0"/>
              <a:t>is the process of verifying that information entered or captured in a form is in the correct format and usable before sending the data to the server.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5754" y="2316102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8114" y="2357046"/>
            <a:ext cx="2084643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smtClean="0"/>
              <a:t>___________ </a:t>
            </a:r>
            <a:r>
              <a:rPr lang="en-US" sz="3600" dirty="0"/>
              <a:t>attribute moves the focus to a particular input field when a Web page loads.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997" y="2605371"/>
            <a:ext cx="249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autofocus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6079" y="2639911"/>
            <a:ext cx="2254740" cy="46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73104" cy="43672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Which HTML5 element defines subdivisions in a document, such as chapters, parts of a thesis, or parts of a Web page whose content is distinct from each other?</a:t>
            </a:r>
          </a:p>
          <a:p>
            <a:pPr marL="0" indent="0">
              <a:buNone/>
            </a:pPr>
            <a:r>
              <a:rPr lang="en-US" sz="3600" dirty="0"/>
              <a:t>a. aside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section </a:t>
            </a:r>
          </a:p>
          <a:p>
            <a:pPr marL="0" indent="0">
              <a:buNone/>
            </a:pPr>
            <a:r>
              <a:rPr lang="en-US" sz="3600" dirty="0"/>
              <a:t>c. header </a:t>
            </a:r>
          </a:p>
          <a:p>
            <a:pPr marL="0" indent="0">
              <a:buNone/>
            </a:pPr>
            <a:r>
              <a:rPr lang="en-US" sz="3600" dirty="0"/>
              <a:t>d. article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4968" y="3790860"/>
            <a:ext cx="3002507" cy="57320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170052" cy="436728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Which HTML5 element defines a part of an HTML document that consists of a “self-contained composition” that’s independent from the rest of the content in the document and may be syndicated?</a:t>
            </a:r>
          </a:p>
          <a:p>
            <a:pPr marL="0" indent="0">
              <a:buNone/>
            </a:pPr>
            <a:r>
              <a:rPr lang="en-US" sz="3600" dirty="0"/>
              <a:t>a. aside </a:t>
            </a:r>
          </a:p>
          <a:p>
            <a:pPr marL="0" indent="0">
              <a:buNone/>
            </a:pPr>
            <a:r>
              <a:rPr lang="en-US" sz="3600" dirty="0"/>
              <a:t>b. section </a:t>
            </a:r>
          </a:p>
          <a:p>
            <a:pPr marL="0" indent="0">
              <a:buNone/>
            </a:pPr>
            <a:r>
              <a:rPr lang="en-US" sz="3600" dirty="0"/>
              <a:t>c. header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</a:t>
            </a:r>
            <a:r>
              <a:rPr lang="en-US" sz="3600" dirty="0" smtClean="0"/>
              <a:t>article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504968" y="4965895"/>
            <a:ext cx="8270542" cy="5396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85282" cy="436728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Which HTML5 element is used to set off content that’s related to the current topic but would interrupt the flow of the document if left inline?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aside </a:t>
            </a:r>
          </a:p>
          <a:p>
            <a:pPr marL="0" indent="0">
              <a:buNone/>
            </a:pPr>
            <a:r>
              <a:rPr lang="en-US" sz="3600" dirty="0"/>
              <a:t>b. section </a:t>
            </a:r>
          </a:p>
          <a:p>
            <a:pPr marL="0" indent="0">
              <a:buNone/>
            </a:pPr>
            <a:r>
              <a:rPr lang="en-US" sz="3600" dirty="0"/>
              <a:t>c. header </a:t>
            </a:r>
          </a:p>
          <a:p>
            <a:pPr marL="0" indent="0">
              <a:buNone/>
            </a:pPr>
            <a:r>
              <a:rPr lang="en-US" sz="3600" dirty="0"/>
              <a:t>d. </a:t>
            </a:r>
            <a:r>
              <a:rPr lang="en-US" sz="3600" dirty="0" smtClean="0"/>
              <a:t>article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504968" y="2947907"/>
            <a:ext cx="3657599" cy="6823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998930" cy="436728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Which HTML5 attribute provides a </a:t>
            </a:r>
            <a:r>
              <a:rPr lang="en-US" sz="3600" dirty="0" smtClean="0"/>
              <a:t>format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a regular expression) for an input field, which is used to validate whatever is entered into the field?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pattern </a:t>
            </a:r>
          </a:p>
          <a:p>
            <a:pPr marL="0" indent="0">
              <a:buNone/>
            </a:pPr>
            <a:r>
              <a:rPr lang="en-US" sz="3600" dirty="0"/>
              <a:t>b. autofocus </a:t>
            </a:r>
          </a:p>
          <a:p>
            <a:pPr marL="0" indent="0">
              <a:buNone/>
            </a:pPr>
            <a:r>
              <a:rPr lang="en-US" sz="3600" dirty="0"/>
              <a:t>c. required </a:t>
            </a:r>
          </a:p>
          <a:p>
            <a:pPr marL="0" indent="0">
              <a:buNone/>
            </a:pPr>
            <a:r>
              <a:rPr lang="en-US" sz="3600" dirty="0"/>
              <a:t>d. placeholder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9" y="3248169"/>
            <a:ext cx="3152632" cy="58685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067168" cy="51179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does validation not check and return an error for, by default, if invalid? </a:t>
            </a:r>
          </a:p>
          <a:p>
            <a:pPr marL="0" indent="0">
              <a:buNone/>
            </a:pPr>
            <a:r>
              <a:rPr lang="en-US" sz="3600" dirty="0"/>
              <a:t>a. Required fields are empty </a:t>
            </a:r>
          </a:p>
          <a:p>
            <a:pPr marL="0" indent="0">
              <a:buNone/>
            </a:pPr>
            <a:r>
              <a:rPr lang="en-US" sz="3600" dirty="0"/>
              <a:t>b. Valid email addresses </a:t>
            </a: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Email address to the wrong recipient </a:t>
            </a:r>
          </a:p>
          <a:p>
            <a:pPr marL="0" indent="0">
              <a:buNone/>
            </a:pPr>
            <a:r>
              <a:rPr lang="en-US" sz="3600" dirty="0"/>
              <a:t>d. Text in a numeric field or vice versa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8699" y="4766253"/>
            <a:ext cx="8061277" cy="5304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121760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Tag </a:t>
            </a:r>
            <a:r>
              <a:rPr lang="en-US" sz="3200" dirty="0"/>
              <a:t>names that are intuitive </a:t>
            </a:r>
          </a:p>
          <a:p>
            <a:r>
              <a:rPr lang="en-US" sz="3200" dirty="0" smtClean="0"/>
              <a:t>Makes </a:t>
            </a:r>
            <a:r>
              <a:rPr lang="en-US" sz="3200" dirty="0"/>
              <a:t>it easier to build and modify HTML documents </a:t>
            </a:r>
          </a:p>
          <a:p>
            <a:r>
              <a:rPr lang="en-US" sz="3200" dirty="0" smtClean="0"/>
              <a:t>Makes </a:t>
            </a:r>
            <a:r>
              <a:rPr lang="en-US" sz="3200" dirty="0"/>
              <a:t>it easier for Web browsers and other programs to interpret </a:t>
            </a:r>
          </a:p>
          <a:p>
            <a:r>
              <a:rPr lang="en-US" sz="3200" dirty="0" smtClean="0"/>
              <a:t>Developers </a:t>
            </a:r>
            <a:r>
              <a:rPr lang="en-US" sz="3200" dirty="0"/>
              <a:t>can still use </a:t>
            </a:r>
            <a:r>
              <a:rPr lang="en-US" sz="2800" dirty="0">
                <a:latin typeface="OCR A Std" panose="020F0609000104060307" pitchFamily="49" charset="0"/>
              </a:rPr>
              <a:t>&lt;div&gt;</a:t>
            </a:r>
            <a:r>
              <a:rPr lang="en-US" sz="3200" dirty="0"/>
              <a:t> in HTML5 documents; should use new structure elements whenever appropriate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814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053521" cy="43672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Which of the following is a practical use for a Web form? </a:t>
            </a:r>
          </a:p>
          <a:p>
            <a:pPr marL="0" indent="0">
              <a:buNone/>
            </a:pPr>
            <a:r>
              <a:rPr lang="en-US" sz="3600" dirty="0"/>
              <a:t>a. To collect contact information from a user </a:t>
            </a:r>
          </a:p>
          <a:p>
            <a:pPr marL="0" indent="0">
              <a:buNone/>
            </a:pPr>
            <a:r>
              <a:rPr lang="en-US" sz="3600" dirty="0"/>
              <a:t>b. To capture user comments after an article on a Web site </a:t>
            </a:r>
          </a:p>
          <a:p>
            <a:pPr marL="0" indent="0">
              <a:buNone/>
            </a:pPr>
            <a:r>
              <a:rPr lang="en-US" sz="3600" dirty="0" smtClean="0"/>
              <a:t>c</a:t>
            </a:r>
            <a:r>
              <a:rPr lang="en-US" sz="3600" dirty="0"/>
              <a:t>. Both a and b </a:t>
            </a:r>
          </a:p>
          <a:p>
            <a:pPr marL="0" indent="0">
              <a:buNone/>
            </a:pPr>
            <a:r>
              <a:rPr lang="en-US" sz="3600" dirty="0"/>
              <a:t>d. Neither a nor b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9" y="4258100"/>
            <a:ext cx="3411938" cy="58685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4045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are new form attributes in HTML5?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Choose all that apply.) </a:t>
            </a:r>
          </a:p>
          <a:p>
            <a:pPr marL="0" indent="0">
              <a:buNone/>
            </a:pPr>
            <a:r>
              <a:rPr lang="en-US" sz="3600" dirty="0" smtClean="0"/>
              <a:t>a</a:t>
            </a:r>
            <a:r>
              <a:rPr lang="en-US" sz="3600" dirty="0"/>
              <a:t>. autocomplete </a:t>
            </a:r>
          </a:p>
          <a:p>
            <a:pPr marL="0" indent="0">
              <a:buNone/>
            </a:pPr>
            <a:r>
              <a:rPr lang="en-US" sz="3600" dirty="0"/>
              <a:t>b. target </a:t>
            </a:r>
          </a:p>
          <a:p>
            <a:pPr marL="0" indent="0">
              <a:buNone/>
            </a:pPr>
            <a:r>
              <a:rPr lang="en-US" sz="3600" dirty="0"/>
              <a:t>c. method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</a:t>
            </a:r>
            <a:r>
              <a:rPr lang="en-US" sz="3600" dirty="0" err="1"/>
              <a:t>novalidate</a:t>
            </a:r>
            <a:r>
              <a:rPr lang="en-US" sz="3600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5472749"/>
            <a:ext cx="6660107" cy="69603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7240" y="3441503"/>
            <a:ext cx="6660107" cy="68012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503897" cy="52953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pattern attribute expression would you use to enter a product code that consists of three digits, separated by a hyphen, and then a single lowercase letter?</a:t>
            </a:r>
          </a:p>
          <a:p>
            <a:pPr marL="0" indent="0">
              <a:buNone/>
            </a:pPr>
            <a:r>
              <a:rPr lang="en-US" sz="3600" dirty="0"/>
              <a:t>a. [a-z]{1}-[0-9]{3}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[0-9]{3}-[a-z]{1} </a:t>
            </a:r>
          </a:p>
          <a:p>
            <a:pPr marL="0" indent="0">
              <a:buNone/>
            </a:pPr>
            <a:r>
              <a:rPr lang="en-US" sz="3600" dirty="0"/>
              <a:t>c. [A-Z]{3}-[0-9]{1} </a:t>
            </a:r>
          </a:p>
          <a:p>
            <a:pPr marL="0" indent="0">
              <a:buNone/>
            </a:pPr>
            <a:r>
              <a:rPr lang="en-US" sz="3600" dirty="0"/>
              <a:t>d. [0-9]{1}-[a-z]{3}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4353641"/>
            <a:ext cx="4449169" cy="7506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28299"/>
            <a:ext cx="9599431" cy="530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Which of the following displays a key word or short phrase that describes the expected value of an input field, and then disappears when a user enters data?</a:t>
            </a:r>
          </a:p>
          <a:p>
            <a:pPr marL="0" indent="0">
              <a:buNone/>
            </a:pPr>
            <a:r>
              <a:rPr lang="en-US" sz="3600" dirty="0"/>
              <a:t>a. label </a:t>
            </a:r>
          </a:p>
          <a:p>
            <a:pPr marL="0" indent="0">
              <a:buNone/>
            </a:pPr>
            <a:r>
              <a:rPr lang="en-US" sz="3600" dirty="0" smtClean="0"/>
              <a:t>b</a:t>
            </a:r>
            <a:r>
              <a:rPr lang="en-US" sz="3600" dirty="0"/>
              <a:t>. placeholder </a:t>
            </a:r>
          </a:p>
          <a:p>
            <a:pPr marL="0" indent="0">
              <a:buNone/>
            </a:pPr>
            <a:r>
              <a:rPr lang="en-US" sz="3600" dirty="0"/>
              <a:t>c. title </a:t>
            </a:r>
          </a:p>
          <a:p>
            <a:pPr marL="0" indent="0">
              <a:buNone/>
            </a:pPr>
            <a:r>
              <a:rPr lang="en-US" sz="3600" dirty="0"/>
              <a:t>d. email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968" y="4449169"/>
            <a:ext cx="9389659" cy="655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9449306" cy="5254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is the format for the HTML5 tag that validates an email address? </a:t>
            </a:r>
          </a:p>
          <a:p>
            <a:pPr marL="0" indent="0">
              <a:buNone/>
            </a:pPr>
            <a:r>
              <a:rPr lang="en-US" sz="3600" dirty="0"/>
              <a:t>a. &lt;input label="email" name="URL"&gt;</a:t>
            </a:r>
          </a:p>
          <a:p>
            <a:pPr marL="0" indent="0">
              <a:buNone/>
            </a:pPr>
            <a:r>
              <a:rPr lang="en-US" sz="3600" dirty="0"/>
              <a:t>b. &lt;form id="email"&gt; </a:t>
            </a:r>
          </a:p>
          <a:p>
            <a:pPr marL="0" indent="0">
              <a:buNone/>
            </a:pPr>
            <a:r>
              <a:rPr lang="en-US" sz="3600" dirty="0"/>
              <a:t>c. &lt;label for="email"&gt;Email&lt;/label&gt; </a:t>
            </a:r>
          </a:p>
          <a:p>
            <a:pPr marL="0" indent="0">
              <a:buNone/>
            </a:pPr>
            <a:r>
              <a:rPr lang="en-US" sz="3600" dirty="0" smtClean="0"/>
              <a:t>d</a:t>
            </a:r>
            <a:r>
              <a:rPr lang="en-US" sz="3600" dirty="0"/>
              <a:t>. &lt;input type = "email" name = "email"&gt;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1448" y="5178949"/>
            <a:ext cx="8161358" cy="689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In a table, the </a:t>
            </a:r>
            <a:r>
              <a:rPr lang="en-US" sz="3600" dirty="0" err="1"/>
              <a:t>tfoot</a:t>
            </a:r>
            <a:r>
              <a:rPr lang="en-US" sz="3600" dirty="0"/>
              <a:t> element must appear before the </a:t>
            </a:r>
            <a:r>
              <a:rPr lang="en-US" sz="3600" dirty="0" err="1"/>
              <a:t>tbody</a:t>
            </a:r>
            <a:r>
              <a:rPr lang="en-US" sz="3600" dirty="0"/>
              <a:t> element. 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You can use numbers or letters for each item in an ordered list.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4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You can specify the height of an input element using the size attribute. </a:t>
            </a: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3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label element displays the caption, or title, for a table.</a:t>
            </a:r>
          </a:p>
        </p:txBody>
      </p:sp>
      <p:sp>
        <p:nvSpPr>
          <p:cNvPr id="4" name="Rectangle 3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FALSE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0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43672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True or False</a:t>
            </a:r>
          </a:p>
          <a:p>
            <a:pPr marL="0" indent="0">
              <a:buNone/>
            </a:pPr>
            <a:r>
              <a:rPr lang="en-US" sz="3600" dirty="0"/>
              <a:t>The </a:t>
            </a:r>
            <a:r>
              <a:rPr lang="en-US" sz="3600" dirty="0" err="1"/>
              <a:t>nav</a:t>
            </a:r>
            <a:r>
              <a:rPr lang="en-US" sz="3600" dirty="0"/>
              <a:t> element defines a block of navigation links.</a:t>
            </a:r>
          </a:p>
        </p:txBody>
      </p:sp>
      <p:sp>
        <p:nvSpPr>
          <p:cNvPr id="5" name="Rectangle 4"/>
          <p:cNvSpPr/>
          <p:nvPr/>
        </p:nvSpPr>
        <p:spPr>
          <a:xfrm rot="1207250">
            <a:off x="4868751" y="3429000"/>
            <a:ext cx="40361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688E19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TRUE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688E19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&lt;header&gt; </a:t>
            </a:r>
            <a:r>
              <a:rPr lang="en-US" dirty="0">
                <a:latin typeface="OCR A Extended" panose="02010509020102010303" pitchFamily="50" charset="0"/>
              </a:rPr>
              <a:t>and </a:t>
            </a:r>
            <a:r>
              <a:rPr lang="en-US" dirty="0" smtClean="0">
                <a:latin typeface="OCR A Extended" panose="02010509020102010303" pitchFamily="50" charset="0"/>
              </a:rPr>
              <a:t>&lt;footer&gt;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header element defines a header for a document, section, or article. </a:t>
            </a:r>
          </a:p>
          <a:p>
            <a:r>
              <a:rPr lang="en-US" sz="3200" dirty="0"/>
              <a:t>HTML 4.01 uses the header </a:t>
            </a:r>
            <a:r>
              <a:rPr lang="en-US" sz="3200" dirty="0" smtClean="0"/>
              <a:t>div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2800" dirty="0" smtClean="0">
                <a:latin typeface="OCR A Std" panose="020F0609000104060307" pitchFamily="49" charset="0"/>
              </a:rPr>
              <a:t>&lt;</a:t>
            </a:r>
            <a:r>
              <a:rPr lang="en-US" sz="2800" dirty="0">
                <a:latin typeface="OCR A Std" panose="020F0609000104060307" pitchFamily="49" charset="0"/>
              </a:rPr>
              <a:t>div id="header</a:t>
            </a:r>
            <a:r>
              <a:rPr lang="en-US" sz="2800" dirty="0" smtClean="0">
                <a:latin typeface="OCR A Std" panose="020F0609000104060307" pitchFamily="49" charset="0"/>
              </a:rPr>
              <a:t>"&gt;</a:t>
            </a:r>
            <a:endParaRPr lang="en-US" sz="3200" dirty="0">
              <a:latin typeface="OCR A Std" panose="020F0609000104060307" pitchFamily="49" charset="0"/>
            </a:endParaRPr>
          </a:p>
          <a:p>
            <a:r>
              <a:rPr lang="en-US" sz="3200" dirty="0" smtClean="0"/>
              <a:t>The </a:t>
            </a:r>
            <a:r>
              <a:rPr lang="en-US" sz="3200" dirty="0"/>
              <a:t>footer element defines a footer for a document or section, and typically contains information about the document or section, such as the author name, copyright data, links to related documents, and so </a:t>
            </a:r>
            <a:r>
              <a:rPr lang="en-US" sz="3200" dirty="0" smtClean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555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CR A Extended" panose="02010509020102010303" pitchFamily="50" charset="0"/>
              </a:rPr>
              <a:t>&lt;header&gt; and &lt;footer&gt;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 anchor="t">
            <a:normAutofit/>
          </a:bodyPr>
          <a:lstStyle/>
          <a:p>
            <a:r>
              <a:rPr lang="en-US" sz="3200" dirty="0"/>
              <a:t>Can include multiple headers or footers in an HTML5 document</a:t>
            </a:r>
            <a:endParaRPr lang="en-US" sz="3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812497" y="2226944"/>
            <a:ext cx="4326341" cy="4310334"/>
            <a:chOff x="5727016" y="2404365"/>
            <a:chExt cx="4326341" cy="4310334"/>
          </a:xfrm>
        </p:grpSpPr>
        <p:sp>
          <p:nvSpPr>
            <p:cNvPr id="5" name="Rectangle 4"/>
            <p:cNvSpPr/>
            <p:nvPr/>
          </p:nvSpPr>
          <p:spPr>
            <a:xfrm>
              <a:off x="5727016" y="2866030"/>
              <a:ext cx="4326341" cy="3848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2525" y="2404365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HTML 5</a:t>
              </a:r>
              <a:endParaRPr lang="en-US" sz="24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09064" y="3075633"/>
              <a:ext cx="3836807" cy="4094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&lt;header&gt;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06394" y="3588182"/>
              <a:ext cx="3836807" cy="4094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</a:t>
              </a:r>
              <a:r>
                <a:rPr lang="en-US" b="1" dirty="0" err="1" smtClean="0">
                  <a:solidFill>
                    <a:schemeClr val="tx1"/>
                  </a:solidFill>
                </a:rPr>
                <a:t>nav</a:t>
              </a:r>
              <a:r>
                <a:rPr lang="en-US" b="1" dirty="0" smtClean="0">
                  <a:solidFill>
                    <a:schemeClr val="tx1"/>
                  </a:solidFill>
                </a:rPr>
                <a:t>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06394" y="4121961"/>
              <a:ext cx="2170889" cy="192281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&lt;article&gt;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06393" y="6158173"/>
              <a:ext cx="3836807" cy="40943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&lt;footer&gt;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36033" y="4121961"/>
              <a:ext cx="1607168" cy="192281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&lt;aside&gt;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40316" y="4616315"/>
              <a:ext cx="1503044" cy="131102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&lt;header&gt;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&lt;section&gt;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&lt;section&gt;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&lt;footer&gt;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0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OCR A Std" panose="020F0609000104060307" pitchFamily="49" charset="0"/>
              </a:rPr>
              <a:t>&lt;header&gt;</a:t>
            </a:r>
            <a:r>
              <a:rPr lang="en-US" dirty="0" smtClean="0"/>
              <a:t>and </a:t>
            </a:r>
            <a:r>
              <a:rPr lang="en-US" sz="2800" dirty="0" smtClean="0">
                <a:latin typeface="OCR A Std" panose="020F0609000104060307" pitchFamily="49" charset="0"/>
              </a:rPr>
              <a:t>&lt;footer&gt;</a:t>
            </a:r>
            <a:r>
              <a:rPr lang="en-US" dirty="0" smtClean="0"/>
              <a:t> </a:t>
            </a:r>
            <a:r>
              <a:rPr lang="en-US" dirty="0"/>
              <a:t>Markup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44545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OCR A Std" panose="020F0609000104060307" pitchFamily="49" charset="0"/>
              </a:rPr>
              <a:t>&lt;article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&lt;header&gt;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&lt;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h1&gt;Learn HTML5&lt;/h1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&lt;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h2&gt;The New Elements&lt;/h2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&lt;/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header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r>
              <a:rPr lang="en-US" sz="2400" dirty="0" smtClean="0">
                <a:latin typeface="OCR A Std" panose="020F0609000104060307" pitchFamily="49" charset="0"/>
              </a:rPr>
              <a:t/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&lt;</a:t>
            </a:r>
            <a:r>
              <a:rPr lang="en-US" sz="2400" dirty="0">
                <a:latin typeface="OCR A Std" panose="020F0609000104060307" pitchFamily="49" charset="0"/>
              </a:rPr>
              <a:t>p&gt;New HTML5 tags make Web pages and application development easier than ever!&lt;/p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footer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&lt;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small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	Published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  &lt;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time </a:t>
            </a:r>
            <a:r>
              <a:rPr lang="en-US" sz="2400" dirty="0" err="1">
                <a:solidFill>
                  <a:srgbClr val="FF0000"/>
                </a:solidFill>
                <a:latin typeface="OCR A Std" panose="020F0609000104060307" pitchFamily="49" charset="0"/>
              </a:rPr>
              <a:t>datetime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="2012-09-18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"&gt;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	September 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18, 2012 &lt;/time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	&lt;/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small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	&lt;/</a:t>
            </a:r>
            <a:r>
              <a:rPr lang="en-US" sz="2400" dirty="0">
                <a:solidFill>
                  <a:srgbClr val="FF0000"/>
                </a:solidFill>
                <a:latin typeface="OCR A Std" panose="020F0609000104060307" pitchFamily="49" charset="0"/>
              </a:rPr>
              <a:t>footer</a:t>
            </a:r>
            <a: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  <a:latin typeface="OCR A Std" panose="020F0609000104060307" pitchFamily="49" charset="0"/>
              </a:rPr>
            </a:br>
            <a:r>
              <a:rPr lang="en-US" sz="2400" dirty="0" smtClean="0">
                <a:latin typeface="OCR A Std" panose="020F0609000104060307" pitchFamily="49" charset="0"/>
              </a:rPr>
              <a:t>&lt;/</a:t>
            </a:r>
            <a:r>
              <a:rPr lang="en-US" sz="2400" dirty="0">
                <a:latin typeface="OCR A Std" panose="020F0609000104060307" pitchFamily="49" charset="0"/>
              </a:rPr>
              <a:t>article</a:t>
            </a:r>
            <a:r>
              <a:rPr lang="en-US" sz="2400" dirty="0" smtClean="0">
                <a:latin typeface="OCR A Std" panose="020F0609000104060307" pitchFamily="49" charset="0"/>
              </a:rPr>
              <a:t>&gt;</a:t>
            </a:r>
            <a:endParaRPr lang="en-US" sz="2400" dirty="0"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OCR A Std" panose="020F0609000104060307" pitchFamily="49" charset="0"/>
              </a:rPr>
              <a:t>&lt;section&gt;</a:t>
            </a:r>
            <a:r>
              <a:rPr lang="en-US" dirty="0" smtClean="0"/>
              <a:t>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28299"/>
            <a:ext cx="8480315" cy="5308979"/>
          </a:xfrm>
        </p:spPr>
        <p:txBody>
          <a:bodyPr>
            <a:normAutofit/>
          </a:bodyPr>
          <a:lstStyle/>
          <a:p>
            <a:r>
              <a:rPr lang="en-US" sz="3200" dirty="0"/>
              <a:t>Defines a section in a document, such as a chapter, parts of a thesis, or parts of a Web page whose content is distinct from each other </a:t>
            </a:r>
          </a:p>
          <a:p>
            <a:r>
              <a:rPr lang="en-US" sz="3200" dirty="0" smtClean="0"/>
              <a:t>According </a:t>
            </a:r>
            <a:r>
              <a:rPr lang="en-US" sz="3200" dirty="0"/>
              <a:t>to the W3C, must contain at least one heading and define something that would ordinarily appear in the document’s outline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802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1909</Words>
  <Application>Microsoft Office PowerPoint</Application>
  <PresentationFormat>Widescreen</PresentationFormat>
  <Paragraphs>297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Candara</vt:lpstr>
      <vt:lpstr>OCR A Extended</vt:lpstr>
      <vt:lpstr>OCR A Std</vt:lpstr>
      <vt:lpstr>Wingdings 3</vt:lpstr>
      <vt:lpstr>Facet</vt:lpstr>
      <vt:lpstr>Building the User Interface Using HTML5: Organization, Input, and Validation</vt:lpstr>
      <vt:lpstr>Lesson Objectives</vt:lpstr>
      <vt:lpstr>div Element </vt:lpstr>
      <vt:lpstr>New HTML5 Elements for Structuring and Organizing Content </vt:lpstr>
      <vt:lpstr>Semantic Markup</vt:lpstr>
      <vt:lpstr>&lt;header&gt; and &lt;footer&gt; Elements</vt:lpstr>
      <vt:lpstr>&lt;header&gt; and &lt;footer&gt; Elements</vt:lpstr>
      <vt:lpstr>&lt;header&gt;and &lt;footer&gt; Markup Example</vt:lpstr>
      <vt:lpstr>&lt;section&gt; Element</vt:lpstr>
      <vt:lpstr>&lt;section&gt; Example</vt:lpstr>
      <vt:lpstr>&lt;nav&gt; Element</vt:lpstr>
      <vt:lpstr>&lt;nav&gt; Example</vt:lpstr>
      <vt:lpstr>&lt;article&gt; Element</vt:lpstr>
      <vt:lpstr>&lt;aside&gt; Element</vt:lpstr>
      <vt:lpstr>&lt;aside&gt; Example</vt:lpstr>
      <vt:lpstr>HTML Tables</vt:lpstr>
      <vt:lpstr>&lt;table&gt; Example</vt:lpstr>
      <vt:lpstr>Ordered List</vt:lpstr>
      <vt:lpstr>Ordered List Example</vt:lpstr>
      <vt:lpstr>Unordered List</vt:lpstr>
      <vt:lpstr>Unordered List Example</vt:lpstr>
      <vt:lpstr>Forms and Input</vt:lpstr>
      <vt:lpstr>Creating a Form </vt:lpstr>
      <vt:lpstr>Creating a Form</vt:lpstr>
      <vt:lpstr>Form with &lt;fieldset&gt; Example</vt:lpstr>
      <vt:lpstr>Form required and email Attributes</vt:lpstr>
      <vt:lpstr>Form placeholder Attribute</vt:lpstr>
      <vt:lpstr>Form pattern Attribute</vt:lpstr>
      <vt:lpstr>Form pattern Attribute</vt:lpstr>
      <vt:lpstr>Form autofocus Attribute </vt:lpstr>
      <vt:lpstr>Validation</vt:lpstr>
      <vt:lpstr>Validation</vt:lpstr>
      <vt:lpstr>Validation Example</vt:lpstr>
      <vt:lpstr>Recap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Bedwell</dc:creator>
  <cp:lastModifiedBy>Don Bedwell</cp:lastModifiedBy>
  <cp:revision>112</cp:revision>
  <dcterms:created xsi:type="dcterms:W3CDTF">2019-08-01T10:44:00Z</dcterms:created>
  <dcterms:modified xsi:type="dcterms:W3CDTF">2019-08-09T22:48:19Z</dcterms:modified>
</cp:coreProperties>
</file>