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333" r:id="rId4"/>
    <p:sldId id="335" r:id="rId5"/>
    <p:sldId id="344" r:id="rId6"/>
    <p:sldId id="380" r:id="rId7"/>
    <p:sldId id="339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379" r:id="rId28"/>
    <p:sldId id="296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06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16" r:id="rId49"/>
    <p:sldId id="399" r:id="rId50"/>
    <p:sldId id="400" r:id="rId51"/>
    <p:sldId id="401" r:id="rId52"/>
    <p:sldId id="4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59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77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B55D-459F-4B0B-8C82-CCA696D2E8B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251" y="3070722"/>
            <a:ext cx="9717206" cy="980111"/>
          </a:xfrm>
        </p:spPr>
        <p:txBody>
          <a:bodyPr/>
          <a:lstStyle/>
          <a:p>
            <a:r>
              <a:rPr lang="en-US" sz="5200" dirty="0"/>
              <a:t>Creating Animations, Working with Graphics, and Accessing Data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smtClean="0"/>
              <a:t>Technology Associate 98-375 </a:t>
            </a:r>
            <a:br>
              <a:rPr lang="en-US" smtClean="0"/>
            </a:br>
            <a:r>
              <a:rPr lang="en-US" smtClean="0"/>
              <a:t>HTML5 </a:t>
            </a:r>
            <a:r>
              <a:rPr lang="en-US" dirty="0"/>
              <a:t>Application Development Fundamentals </a:t>
            </a:r>
          </a:p>
        </p:txBody>
      </p:sp>
    </p:spTree>
    <p:extLst>
      <p:ext uri="{BB962C8B-B14F-4D97-AF65-F5344CB8AC3E}">
        <p14:creationId xmlns:p14="http://schemas.microsoft.com/office/powerpoint/2010/main" val="5759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General </a:t>
            </a:r>
            <a:r>
              <a:rPr lang="en-US" sz="3200" dirty="0"/>
              <a:t>syntax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400" b="1" dirty="0">
                <a:latin typeface="Letter Gothic Std" panose="020B0409020202030304" pitchFamily="49" charset="0"/>
              </a:rPr>
              <a:t>f</a:t>
            </a:r>
            <a:r>
              <a:rPr lang="en-US" sz="2400" b="1" dirty="0" smtClean="0">
                <a:latin typeface="Letter Gothic Std" panose="020B0409020202030304" pitchFamily="49" charset="0"/>
              </a:rPr>
              <a:t>unction load(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url</a:t>
            </a:r>
            <a:r>
              <a:rPr lang="en-US" sz="2400" b="1" dirty="0" smtClean="0">
                <a:latin typeface="Letter Gothic Std" panose="020B0409020202030304" pitchFamily="49" charset="0"/>
              </a:rPr>
              <a:t>, data, callback){</a:t>
            </a:r>
          </a:p>
          <a:p>
            <a:pPr marL="0" indent="0">
              <a:buNone/>
            </a:pPr>
            <a:r>
              <a:rPr lang="en-US" sz="2400" b="1" dirty="0" smtClean="0">
                <a:latin typeface="Letter Gothic Std" panose="020B0409020202030304" pitchFamily="49" charset="0"/>
              </a:rPr>
              <a:t>	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var</a:t>
            </a:r>
            <a:r>
              <a:rPr lang="en-US" sz="2400" b="1" dirty="0" smtClean="0">
                <a:latin typeface="Letter Gothic Std" panose="020B0409020202030304" pitchFamily="49" charset="0"/>
              </a:rPr>
              <a:t> 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xhr</a:t>
            </a:r>
            <a:r>
              <a:rPr lang="en-US" sz="2400" b="1" dirty="0" smtClean="0">
                <a:latin typeface="Letter Gothic Std" panose="020B0409020202030304" pitchFamily="49" charset="0"/>
              </a:rPr>
              <a:t> = new 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XMLHttpRequest</a:t>
            </a:r>
            <a:r>
              <a:rPr lang="en-US" sz="2400" b="1" dirty="0" smtClean="0">
                <a:latin typeface="Letter Gothic Std" panose="020B04090202020303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latin typeface="Letter Gothic Std" panose="020B0409020202030304" pitchFamily="49" charset="0"/>
              </a:rPr>
              <a:t>	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xhr.open</a:t>
            </a:r>
            <a:r>
              <a:rPr lang="en-US" sz="2400" b="1" dirty="0" smtClean="0">
                <a:latin typeface="Letter Gothic Std" panose="020B0409020202030304" pitchFamily="49" charset="0"/>
              </a:rPr>
              <a:t>(“GET”, 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url</a:t>
            </a:r>
            <a:r>
              <a:rPr lang="en-US" sz="2400" b="1" dirty="0" smtClean="0">
                <a:latin typeface="Letter Gothic Std" panose="020B0409020202030304" pitchFamily="49" charset="0"/>
              </a:rPr>
              <a:t>, true);</a:t>
            </a:r>
            <a:br>
              <a:rPr lang="en-US" sz="2400" b="1" dirty="0" smtClean="0">
                <a:latin typeface="Letter Gothic Std" panose="020B0409020202030304" pitchFamily="49" charset="0"/>
              </a:rPr>
            </a:br>
            <a:r>
              <a:rPr lang="en-US" sz="2400" b="1" dirty="0" smtClean="0">
                <a:latin typeface="Letter Gothic Std" panose="020B0409020202030304" pitchFamily="49" charset="0"/>
              </a:rPr>
              <a:t>	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xhr.onload</a:t>
            </a:r>
            <a:r>
              <a:rPr lang="en-US" sz="2400" b="1" dirty="0" smtClean="0">
                <a:latin typeface="Letter Gothic Std" panose="020B04090202020303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US" sz="2400" b="1" dirty="0">
                <a:latin typeface="Letter Gothic Std" panose="020B0409020202030304" pitchFamily="49" charset="0"/>
              </a:rPr>
              <a:t>	</a:t>
            </a:r>
            <a:r>
              <a:rPr lang="en-US" sz="2400" b="1" dirty="0" smtClean="0">
                <a:latin typeface="Letter Gothic Std" panose="020B0409020202030304" pitchFamily="49" charset="0"/>
              </a:rPr>
              <a:t>	callback(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xhr.responseText</a:t>
            </a:r>
            <a:r>
              <a:rPr lang="en-US" sz="2400" b="1" dirty="0" smtClean="0">
                <a:latin typeface="Letter Gothic Std" panose="020B04090202020303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Letter Gothic Std" panose="020B0409020202030304" pitchFamily="49" charset="0"/>
              </a:rPr>
              <a:t>	</a:t>
            </a:r>
            <a:r>
              <a:rPr lang="en-US" sz="2400" b="1" dirty="0" smtClean="0">
                <a:latin typeface="Letter Gothic Std" panose="020B04090202020303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Letter Gothic Std" panose="020B0409020202030304" pitchFamily="49" charset="0"/>
              </a:rPr>
              <a:t>	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xhr.send</a:t>
            </a:r>
            <a:r>
              <a:rPr lang="en-US" sz="2400" b="1" dirty="0" smtClean="0">
                <a:latin typeface="Letter Gothic Std" panose="020B0409020202030304" pitchFamily="49" charset="0"/>
              </a:rPr>
              <a:t>(data);</a:t>
            </a:r>
            <a:endParaRPr lang="en-US" sz="24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Letter Gothic Std" panose="020B0409020202030304" pitchFamily="49" charset="0"/>
              </a:rPr>
              <a:t>}</a:t>
            </a:r>
            <a:endParaRPr lang="en-US" sz="28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2800" b="1" dirty="0" err="1">
                <a:latin typeface="Letter Gothic Std" panose="020B0409020202030304" pitchFamily="49" charset="0"/>
              </a:rPr>
              <a:t>XMLHttpRequest</a:t>
            </a:r>
            <a:r>
              <a:rPr lang="en-US" sz="3200" dirty="0"/>
              <a:t> object creates a call to the server. </a:t>
            </a:r>
          </a:p>
          <a:p>
            <a:r>
              <a:rPr lang="en-US" sz="3200" dirty="0" smtClean="0"/>
              <a:t>The </a:t>
            </a:r>
            <a:r>
              <a:rPr lang="en-US" sz="2800" b="1" dirty="0">
                <a:latin typeface="Letter Gothic Std" panose="020B0409020202030304" pitchFamily="49" charset="0"/>
              </a:rPr>
              <a:t>open</a:t>
            </a:r>
            <a:r>
              <a:rPr lang="en-US" sz="3200" dirty="0"/>
              <a:t> method specifies the HTTP method for contacting the server and provides the server’s Web address.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callback function gets a response from the server. </a:t>
            </a:r>
          </a:p>
          <a:p>
            <a:r>
              <a:rPr lang="en-US" sz="2800" b="1" dirty="0" err="1" smtClean="0">
                <a:latin typeface="Letter Gothic Std" panose="020B0409020202030304" pitchFamily="49" charset="0"/>
              </a:rPr>
              <a:t>xhr.send</a:t>
            </a:r>
            <a:r>
              <a:rPr lang="en-US" sz="2800" b="1" dirty="0" smtClean="0">
                <a:latin typeface="Letter Gothic Std" panose="020B0409020202030304" pitchFamily="49" charset="0"/>
              </a:rPr>
              <a:t>(data</a:t>
            </a:r>
            <a:r>
              <a:rPr lang="en-US" sz="2800" b="1" dirty="0">
                <a:latin typeface="Letter Gothic Std" panose="020B0409020202030304" pitchFamily="49" charset="0"/>
              </a:rPr>
              <a:t>)</a:t>
            </a:r>
            <a:r>
              <a:rPr lang="en-US" sz="3200" dirty="0"/>
              <a:t> sends the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1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Example Accessing 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See example-04-accessing-data.html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01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Parsing </a:t>
            </a:r>
            <a:r>
              <a:rPr lang="en-US" sz="3200" dirty="0"/>
              <a:t>is a term used to describe analysis of complex information into constituent parts. 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parsing for extracting information from a data stream of stock quotes and similar tasks.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58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See example-05-parsing-data.html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17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3300" dirty="0" smtClean="0"/>
              <a:t>JSON stands for </a:t>
            </a:r>
            <a:r>
              <a:rPr lang="en-US" sz="3300" b="1" dirty="0" smtClean="0"/>
              <a:t>J</a:t>
            </a:r>
            <a:r>
              <a:rPr lang="en-US" sz="3300" dirty="0" smtClean="0"/>
              <a:t>ava</a:t>
            </a:r>
            <a:r>
              <a:rPr lang="en-US" sz="3300" b="1" dirty="0" smtClean="0"/>
              <a:t>S</a:t>
            </a:r>
            <a:r>
              <a:rPr lang="en-US" sz="3300" dirty="0" smtClean="0"/>
              <a:t>cript </a:t>
            </a:r>
            <a:r>
              <a:rPr lang="en-US" sz="3300" b="1" dirty="0" smtClean="0"/>
              <a:t>O</a:t>
            </a:r>
            <a:r>
              <a:rPr lang="en-US" sz="3300" dirty="0" smtClean="0"/>
              <a:t>bject </a:t>
            </a:r>
            <a:r>
              <a:rPr lang="en-US" sz="3300" b="1" dirty="0" smtClean="0"/>
              <a:t>N</a:t>
            </a:r>
            <a:r>
              <a:rPr lang="en-US" sz="3300" dirty="0" smtClean="0"/>
              <a:t>otation.</a:t>
            </a:r>
          </a:p>
          <a:p>
            <a:r>
              <a:rPr lang="en-US" sz="3300" dirty="0" smtClean="0"/>
              <a:t>You </a:t>
            </a:r>
            <a:r>
              <a:rPr lang="en-US" sz="3300" dirty="0"/>
              <a:t>can also use </a:t>
            </a:r>
            <a:r>
              <a:rPr lang="en-US" sz="3300" b="1" dirty="0" err="1">
                <a:latin typeface="Letter Gothic Std" panose="020B0409020202030304" pitchFamily="49" charset="0"/>
              </a:rPr>
              <a:t>JSON.parse</a:t>
            </a:r>
            <a:r>
              <a:rPr lang="en-US" sz="3300" dirty="0"/>
              <a:t> and </a:t>
            </a:r>
            <a:r>
              <a:rPr lang="en-US" sz="3300" b="1" dirty="0" err="1">
                <a:latin typeface="Letter Gothic Std" panose="020B0409020202030304" pitchFamily="49" charset="0"/>
              </a:rPr>
              <a:t>JSON.stringify</a:t>
            </a:r>
            <a:r>
              <a:rPr lang="en-US" sz="3300" dirty="0"/>
              <a:t> APIs to exchange JavaScript objects with a server</a:t>
            </a:r>
            <a:r>
              <a:rPr lang="en-US" sz="3300" dirty="0" smtClean="0"/>
              <a:t>.</a:t>
            </a:r>
          </a:p>
          <a:p>
            <a:pPr marL="0" indent="0">
              <a:buNone/>
            </a:pPr>
            <a:r>
              <a:rPr lang="en-US" sz="1900" b="1" dirty="0">
                <a:latin typeface="Letter Gothic Std" panose="020B0409020202030304" pitchFamily="49" charset="0"/>
              </a:rPr>
              <a:t>function </a:t>
            </a:r>
            <a:r>
              <a:rPr lang="en-US" sz="1900" b="1" dirty="0" err="1" smtClean="0">
                <a:latin typeface="Letter Gothic Std" panose="020B0409020202030304" pitchFamily="49" charset="0"/>
              </a:rPr>
              <a:t>loadJSON</a:t>
            </a:r>
            <a:r>
              <a:rPr lang="en-US" sz="1900" b="1" dirty="0" smtClean="0">
                <a:latin typeface="Letter Gothic Std" panose="020B0409020202030304" pitchFamily="49" charset="0"/>
              </a:rPr>
              <a:t>(</a:t>
            </a:r>
            <a:r>
              <a:rPr lang="en-US" sz="1900" b="1" dirty="0" err="1" smtClean="0">
                <a:latin typeface="Letter Gothic Std" panose="020B0409020202030304" pitchFamily="49" charset="0"/>
              </a:rPr>
              <a:t>url</a:t>
            </a:r>
            <a:r>
              <a:rPr lang="en-US" sz="1900" b="1" dirty="0">
                <a:latin typeface="Letter Gothic Std" panose="020B0409020202030304" pitchFamily="49" charset="0"/>
              </a:rPr>
              <a:t>, data, callback){</a:t>
            </a:r>
          </a:p>
          <a:p>
            <a:pPr marL="0" indent="0">
              <a:buNone/>
            </a:pPr>
            <a:r>
              <a:rPr lang="en-US" sz="1900" b="1" dirty="0">
                <a:latin typeface="Letter Gothic Std" panose="020B0409020202030304" pitchFamily="49" charset="0"/>
              </a:rPr>
              <a:t>	</a:t>
            </a:r>
            <a:r>
              <a:rPr lang="en-US" sz="1900" b="1" dirty="0" err="1">
                <a:latin typeface="Letter Gothic Std" panose="020B0409020202030304" pitchFamily="49" charset="0"/>
              </a:rPr>
              <a:t>var</a:t>
            </a:r>
            <a:r>
              <a:rPr lang="en-US" sz="1900" b="1" dirty="0">
                <a:latin typeface="Letter Gothic Std" panose="020B0409020202030304" pitchFamily="49" charset="0"/>
              </a:rPr>
              <a:t> </a:t>
            </a:r>
            <a:r>
              <a:rPr lang="en-US" sz="1900" b="1" dirty="0" err="1">
                <a:latin typeface="Letter Gothic Std" panose="020B0409020202030304" pitchFamily="49" charset="0"/>
              </a:rPr>
              <a:t>xhr</a:t>
            </a:r>
            <a:r>
              <a:rPr lang="en-US" sz="1900" b="1" dirty="0">
                <a:latin typeface="Letter Gothic Std" panose="020B0409020202030304" pitchFamily="49" charset="0"/>
              </a:rPr>
              <a:t> = new </a:t>
            </a:r>
            <a:r>
              <a:rPr lang="en-US" sz="1900" b="1" dirty="0" err="1">
                <a:latin typeface="Letter Gothic Std" panose="020B0409020202030304" pitchFamily="49" charset="0"/>
              </a:rPr>
              <a:t>XMLHttpRequest</a:t>
            </a:r>
            <a:r>
              <a:rPr lang="en-US" sz="1900" b="1" dirty="0">
                <a:latin typeface="Letter Gothic Std" panose="020B04090202020303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b="1" dirty="0">
                <a:latin typeface="Letter Gothic Std" panose="020B0409020202030304" pitchFamily="49" charset="0"/>
              </a:rPr>
              <a:t>	</a:t>
            </a:r>
            <a:r>
              <a:rPr lang="en-US" sz="1900" b="1" dirty="0" err="1">
                <a:latin typeface="Letter Gothic Std" panose="020B0409020202030304" pitchFamily="49" charset="0"/>
              </a:rPr>
              <a:t>xhr.open</a:t>
            </a:r>
            <a:r>
              <a:rPr lang="en-US" sz="1900" b="1" dirty="0">
                <a:latin typeface="Letter Gothic Std" panose="020B0409020202030304" pitchFamily="49" charset="0"/>
              </a:rPr>
              <a:t>(“GET”, </a:t>
            </a:r>
            <a:r>
              <a:rPr lang="en-US" sz="1900" b="1" dirty="0" err="1">
                <a:latin typeface="Letter Gothic Std" panose="020B0409020202030304" pitchFamily="49" charset="0"/>
              </a:rPr>
              <a:t>url</a:t>
            </a:r>
            <a:r>
              <a:rPr lang="en-US" sz="1900" b="1" dirty="0">
                <a:latin typeface="Letter Gothic Std" panose="020B0409020202030304" pitchFamily="49" charset="0"/>
              </a:rPr>
              <a:t>, true);</a:t>
            </a:r>
            <a:br>
              <a:rPr lang="en-US" sz="1900" b="1" dirty="0">
                <a:latin typeface="Letter Gothic Std" panose="020B0409020202030304" pitchFamily="49" charset="0"/>
              </a:rPr>
            </a:br>
            <a:r>
              <a:rPr lang="en-US" sz="1900" b="1" dirty="0">
                <a:latin typeface="Letter Gothic Std" panose="020B0409020202030304" pitchFamily="49" charset="0"/>
              </a:rPr>
              <a:t>	</a:t>
            </a:r>
            <a:r>
              <a:rPr lang="en-US" sz="1900" b="1" dirty="0" err="1">
                <a:latin typeface="Letter Gothic Std" panose="020B0409020202030304" pitchFamily="49" charset="0"/>
              </a:rPr>
              <a:t>xhr.onload</a:t>
            </a:r>
            <a:r>
              <a:rPr lang="en-US" sz="1900" b="1" dirty="0">
                <a:latin typeface="Letter Gothic Std" panose="020B04090202020303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US" sz="1900" b="1" dirty="0">
                <a:latin typeface="Letter Gothic Std" panose="020B0409020202030304" pitchFamily="49" charset="0"/>
              </a:rPr>
              <a:t>		callback(</a:t>
            </a:r>
            <a:r>
              <a:rPr lang="en-US" sz="1900" b="1" dirty="0" err="1">
                <a:latin typeface="Letter Gothic Std" panose="020B0409020202030304" pitchFamily="49" charset="0"/>
              </a:rPr>
              <a:t>xhr.responseText</a:t>
            </a:r>
            <a:r>
              <a:rPr lang="en-US" sz="1900" b="1" dirty="0">
                <a:latin typeface="Letter Gothic Std" panose="020B04090202020303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b="1" dirty="0">
                <a:latin typeface="Letter Gothic Std" panose="020B04090202020303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900" b="1" dirty="0">
                <a:latin typeface="Letter Gothic Std" panose="020B0409020202030304" pitchFamily="49" charset="0"/>
              </a:rPr>
              <a:t>	</a:t>
            </a:r>
            <a:r>
              <a:rPr lang="en-US" sz="1900" b="1" dirty="0" err="1">
                <a:latin typeface="Letter Gothic Std" panose="020B0409020202030304" pitchFamily="49" charset="0"/>
              </a:rPr>
              <a:t>xhr.send</a:t>
            </a:r>
            <a:r>
              <a:rPr lang="en-US" sz="1900" b="1" dirty="0">
                <a:latin typeface="Letter Gothic Std" panose="020B04090202020303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1900" b="1" dirty="0">
                <a:latin typeface="Letter Gothic Std" panose="020B04090202020303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b="1" dirty="0" err="1" smtClean="0">
                <a:latin typeface="Letter Gothic Std" panose="020B0409020202030304" pitchFamily="49" charset="0"/>
              </a:rPr>
              <a:t>loadJSON</a:t>
            </a:r>
            <a:r>
              <a:rPr lang="en-US" sz="1900" b="1" dirty="0" smtClean="0">
                <a:latin typeface="Letter Gothic Std" panose="020B0409020202030304" pitchFamily="49" charset="0"/>
              </a:rPr>
              <a:t>(“</a:t>
            </a:r>
            <a:r>
              <a:rPr lang="en-US" sz="1900" b="1" dirty="0" err="1" smtClean="0">
                <a:latin typeface="Letter Gothic Std" panose="020B0409020202030304" pitchFamily="49" charset="0"/>
              </a:rPr>
              <a:t>my.json</a:t>
            </a:r>
            <a:r>
              <a:rPr lang="en-US" sz="1900" b="1" dirty="0" smtClean="0">
                <a:latin typeface="Letter Gothic Std" panose="020B0409020202030304" pitchFamily="49" charset="0"/>
              </a:rPr>
              <a:t>”, {id:1}, function(response){</a:t>
            </a:r>
          </a:p>
          <a:p>
            <a:pPr marL="0" indent="0">
              <a:buNone/>
            </a:pPr>
            <a:r>
              <a:rPr lang="en-US" sz="1900" b="1" dirty="0" smtClean="0">
                <a:latin typeface="Letter Gothic Std" panose="020B0409020202030304" pitchFamily="49" charset="0"/>
              </a:rPr>
              <a:t>	</a:t>
            </a:r>
            <a:r>
              <a:rPr lang="en-US" sz="1900" b="1" dirty="0" err="1" smtClean="0">
                <a:latin typeface="Letter Gothic Std" panose="020B0409020202030304" pitchFamily="49" charset="0"/>
              </a:rPr>
              <a:t>setTitle</a:t>
            </a:r>
            <a:r>
              <a:rPr lang="en-US" sz="1900" b="1" dirty="0" smtClean="0">
                <a:latin typeface="Letter Gothic Std" panose="020B0409020202030304" pitchFamily="49" charset="0"/>
              </a:rPr>
              <a:t>(</a:t>
            </a:r>
            <a:r>
              <a:rPr lang="en-US" sz="1900" b="1" dirty="0" err="1" smtClean="0">
                <a:latin typeface="Letter Gothic Std" panose="020B0409020202030304" pitchFamily="49" charset="0"/>
              </a:rPr>
              <a:t>response.title</a:t>
            </a:r>
            <a:r>
              <a:rPr lang="en-US" sz="1900" b="1" dirty="0" smtClean="0">
                <a:latin typeface="Letter Gothic Std" panose="020B0409020202030304" pitchFamily="49" charset="0"/>
              </a:rPr>
              <a:t>);</a:t>
            </a:r>
            <a:endParaRPr lang="en-US" sz="19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Letter Gothic Std" panose="020B04090202020303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684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Saving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JavaScript </a:t>
            </a:r>
            <a:r>
              <a:rPr lang="en-US" sz="3200" dirty="0"/>
              <a:t>can access files on a local computer and, using HTML5, validate the file type before loading, which greatly reduces errors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85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 Local File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See example-06-local-file.html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AppCache</a:t>
            </a:r>
            <a:r>
              <a:rPr lang="en-US" sz="3200" dirty="0" smtClean="0"/>
              <a:t> </a:t>
            </a:r>
            <a:r>
              <a:rPr lang="en-US" sz="3200" dirty="0"/>
              <a:t>saves a copy of Web site files locally, in a structured form. </a:t>
            </a:r>
          </a:p>
          <a:p>
            <a:r>
              <a:rPr lang="en-US" sz="3200" dirty="0" err="1" smtClean="0"/>
              <a:t>AppCache</a:t>
            </a:r>
            <a:r>
              <a:rPr lang="en-US" sz="3200" dirty="0" smtClean="0"/>
              <a:t> </a:t>
            </a:r>
            <a:r>
              <a:rPr lang="en-US" sz="3200" dirty="0"/>
              <a:t>is not the same as a browser’s cache. Whereas a browser’s cache saves all Web pages visited, </a:t>
            </a:r>
            <a:r>
              <a:rPr lang="en-US" sz="3200" dirty="0" err="1"/>
              <a:t>AppCache</a:t>
            </a:r>
            <a:r>
              <a:rPr lang="en-US" sz="3200" dirty="0"/>
              <a:t> saves only the files listed in the cache manifest.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04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AppCache</a:t>
            </a:r>
            <a:r>
              <a:rPr lang="en-US" dirty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See example-07.html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379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04258"/>
              </p:ext>
            </p:extLst>
          </p:nvPr>
        </p:nvGraphicFramePr>
        <p:xfrm>
          <a:off x="677863" y="1460313"/>
          <a:ext cx="9912800" cy="294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492"/>
                <a:gridCol w="4831308"/>
              </a:tblGrid>
              <a:tr h="367080"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Animations by Using JavaScript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Code animations by using JavaScript. (4.3)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with Images, Shapes, and Other Graphics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Code animations by using JavaScript. (4.3)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Sending and Receiving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Access data access by using JavaScript. (4.4)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Loading and Saving Files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Access data access by using JavaScript. (4.4)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Using JavaScript to Validate User Form Input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Access data access by using JavaScript. (4.4)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 and Using Cookies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Access data access by using JavaScript. (4.4)</a:t>
                      </a:r>
                      <a:endParaRPr lang="en-US" dirty="0"/>
                    </a:p>
                  </a:txBody>
                  <a:tcPr/>
                </a:tc>
              </a:tr>
              <a:tr h="384704"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 and Using </a:t>
                      </a:r>
                      <a:r>
                        <a:rPr lang="en-US" dirty="0" err="1" smtClean="0"/>
                        <a:t>LocalStorage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Access data access by using JavaScript. (4.4)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data type is JavaScript’s interpretation of the kind of data a program can work with. </a:t>
            </a:r>
          </a:p>
          <a:p>
            <a:r>
              <a:rPr lang="en-US" sz="3200" dirty="0" smtClean="0"/>
              <a:t>Data </a:t>
            </a:r>
            <a:r>
              <a:rPr lang="en-US" sz="3200" dirty="0"/>
              <a:t>types include:</a:t>
            </a:r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string</a:t>
            </a:r>
            <a:endParaRPr lang="en-US" sz="3000" dirty="0"/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Number</a:t>
            </a:r>
            <a:endParaRPr lang="en-US" sz="3000" dirty="0"/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Array</a:t>
            </a:r>
            <a:endParaRPr lang="en-US" sz="3000" dirty="0"/>
          </a:p>
          <a:p>
            <a:pPr lvl="1"/>
            <a:r>
              <a:rPr lang="en-US" sz="3000" dirty="0"/>
              <a:t> B</a:t>
            </a:r>
            <a:r>
              <a:rPr lang="en-US" sz="3000" dirty="0" smtClean="0"/>
              <a:t>oolean</a:t>
            </a:r>
            <a:endParaRPr lang="en-US" sz="3000" dirty="0"/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Null</a:t>
            </a:r>
            <a:endParaRPr lang="en-US" sz="3000" dirty="0"/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Object</a:t>
            </a:r>
            <a:endParaRPr lang="en-US" sz="3000" dirty="0"/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undefined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72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As </a:t>
            </a:r>
            <a:r>
              <a:rPr lang="en-US" sz="3200" dirty="0"/>
              <a:t>end users enter data in a form, JavaScript can instantly validate entries and suggest alternatives.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Validation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See example-08-client-side-validation.html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30836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Cookies </a:t>
            </a:r>
            <a:r>
              <a:rPr lang="en-US" sz="3200" dirty="0"/>
              <a:t>are small text files that Web sites save to a computer’s hard disk that contain information about the user and his or her browsing preferences.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content of cookies change as a user revisits a site and selects different items or changes preferences. </a:t>
            </a:r>
          </a:p>
          <a:p>
            <a:r>
              <a:rPr lang="en-US" sz="3200" dirty="0" smtClean="0"/>
              <a:t>In </a:t>
            </a:r>
            <a:r>
              <a:rPr lang="en-US" sz="3200" dirty="0"/>
              <a:t>JavaScript, a cookie is a variable. </a:t>
            </a:r>
          </a:p>
          <a:p>
            <a:r>
              <a:rPr lang="en-US" sz="3200" dirty="0" smtClean="0"/>
              <a:t>JavaScript </a:t>
            </a:r>
            <a:r>
              <a:rPr lang="en-US" sz="3200" dirty="0"/>
              <a:t>can create and retrieve cookies.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63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Cookies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See Example-09-cookies.html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50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HTML5’s </a:t>
            </a:r>
            <a:r>
              <a:rPr lang="en-US" sz="3200" dirty="0"/>
              <a:t>Local Storage feature has better security and makes programming easier than with cookies.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855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See example-10-localstorage.html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765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Animation </a:t>
            </a:r>
            <a:endParaRPr lang="en-US" sz="3200" dirty="0"/>
          </a:p>
          <a:p>
            <a:r>
              <a:rPr lang="en-US" sz="3200" dirty="0" smtClean="0"/>
              <a:t>Recursion </a:t>
            </a:r>
            <a:endParaRPr lang="en-US" sz="3200" dirty="0"/>
          </a:p>
          <a:p>
            <a:r>
              <a:rPr lang="en-US" sz="3100" b="1" dirty="0" err="1" smtClean="0">
                <a:latin typeface="Letter Gothic Std" panose="020B0409020202030304" pitchFamily="49" charset="0"/>
              </a:rPr>
              <a:t>createElement</a:t>
            </a:r>
            <a:r>
              <a:rPr lang="en-US" sz="3200" dirty="0" smtClean="0"/>
              <a:t> </a:t>
            </a:r>
            <a:r>
              <a:rPr lang="en-US" sz="3200" dirty="0"/>
              <a:t>method </a:t>
            </a:r>
          </a:p>
          <a:p>
            <a:r>
              <a:rPr lang="en-US" sz="3100" b="1" dirty="0" smtClean="0">
                <a:latin typeface="Letter Gothic Std" panose="020B0409020202030304" pitchFamily="49" charset="0"/>
              </a:rPr>
              <a:t>Canvas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 smtClean="0"/>
              <a:t>Sending </a:t>
            </a:r>
            <a:r>
              <a:rPr lang="en-US" sz="3200" dirty="0"/>
              <a:t>and receiving data </a:t>
            </a:r>
          </a:p>
          <a:p>
            <a:r>
              <a:rPr lang="en-US" sz="3100" b="1" dirty="0" err="1" smtClean="0">
                <a:latin typeface="Letter Gothic Std" panose="020B0409020202030304" pitchFamily="49" charset="0"/>
              </a:rPr>
              <a:t>XMLHttpRequest</a:t>
            </a:r>
            <a:r>
              <a:rPr lang="en-US" sz="3200" dirty="0" smtClean="0"/>
              <a:t> </a:t>
            </a:r>
            <a:r>
              <a:rPr lang="en-US" sz="3200" dirty="0"/>
              <a:t>API </a:t>
            </a:r>
          </a:p>
          <a:p>
            <a:r>
              <a:rPr lang="en-US" sz="3200" dirty="0" smtClean="0"/>
              <a:t>Accessing </a:t>
            </a:r>
            <a:r>
              <a:rPr lang="en-US" sz="3200" dirty="0"/>
              <a:t>a local file </a:t>
            </a:r>
          </a:p>
          <a:p>
            <a:r>
              <a:rPr lang="en-US" sz="3200" dirty="0" err="1" smtClean="0"/>
              <a:t>AppCache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 smtClean="0"/>
              <a:t>Data </a:t>
            </a:r>
            <a:r>
              <a:rPr lang="en-US" sz="3200" dirty="0"/>
              <a:t>types </a:t>
            </a:r>
          </a:p>
          <a:p>
            <a:r>
              <a:rPr lang="en-US" sz="3200" dirty="0" smtClean="0"/>
              <a:t>User </a:t>
            </a:r>
            <a:r>
              <a:rPr lang="en-US" sz="3200" dirty="0"/>
              <a:t>input form validation/client-side validation </a:t>
            </a:r>
          </a:p>
          <a:p>
            <a:r>
              <a:rPr lang="en-US" sz="3200" dirty="0" smtClean="0"/>
              <a:t>Cookies </a:t>
            </a:r>
            <a:endParaRPr lang="en-US" sz="3200" dirty="0"/>
          </a:p>
          <a:p>
            <a:r>
              <a:rPr lang="en-US" sz="3200" dirty="0" smtClean="0"/>
              <a:t>Local </a:t>
            </a:r>
            <a:r>
              <a:rPr lang="en-US" sz="3200" dirty="0"/>
              <a:t>Storage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2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the display of a sequence of static images at a fast enough speed to create the illusion of movement.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3813" y="3035583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Animation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458" y="2939721"/>
            <a:ext cx="2377485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You need to draw a complex diagram as part of an HTML5 display. One way is with the __________</a:t>
            </a:r>
            <a:r>
              <a:rPr lang="en-US" sz="3600" dirty="0" smtClean="0"/>
              <a:t> </a:t>
            </a:r>
            <a:r>
              <a:rPr lang="en-US" sz="3600" dirty="0"/>
              <a:t>element.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851042" y="4154703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4900" y="4154703"/>
            <a:ext cx="2297019" cy="496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Animation </a:t>
            </a:r>
            <a:r>
              <a:rPr lang="en-US" sz="3200" dirty="0"/>
              <a:t>is the display of a sequence of static images at a fast enough speed to create the illusion of movement. </a:t>
            </a:r>
          </a:p>
          <a:p>
            <a:r>
              <a:rPr lang="en-US" sz="3200" dirty="0" smtClean="0"/>
              <a:t>Regarding </a:t>
            </a:r>
            <a:r>
              <a:rPr lang="en-US" sz="3200" dirty="0"/>
              <a:t>the user interface, animation has to do with changing a display to make it dynamic—not just a one-time change but a seamless one. </a:t>
            </a:r>
          </a:p>
          <a:p>
            <a:r>
              <a:rPr lang="en-US" sz="3200" dirty="0" smtClean="0"/>
              <a:t>JavaScript </a:t>
            </a:r>
            <a:r>
              <a:rPr lang="en-US" sz="3200" dirty="0"/>
              <a:t>can produce spectacular animation effects.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7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Before HTML5, the most common way to keep information on the client side of a Web application—that is, on the user’s computer—was with __________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222052" y="4427660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cookies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080" y="4454956"/>
            <a:ext cx="2169995" cy="46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________________ </a:t>
            </a:r>
            <a:r>
              <a:rPr lang="en-US" sz="3600" dirty="0"/>
              <a:t>enables you to use JavaScript to pass data in the form of text strings, but not objects, between a client and a server.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68400" y="2694389"/>
            <a:ext cx="356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XMLHttpRequest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626" y="2673588"/>
            <a:ext cx="362384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__________</a:t>
            </a:r>
            <a:r>
              <a:rPr lang="en-US" sz="3600" dirty="0" smtClean="0"/>
              <a:t> </a:t>
            </a:r>
            <a:r>
              <a:rPr lang="en-US" sz="3600" dirty="0"/>
              <a:t>is a programming technique in which a function calls itself.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54755" y="3322185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Recursion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016" y="3221741"/>
            <a:ext cx="278692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__________</a:t>
            </a:r>
            <a:r>
              <a:rPr lang="en-US" sz="3600" dirty="0" smtClean="0"/>
              <a:t> </a:t>
            </a:r>
            <a:r>
              <a:rPr lang="en-US" sz="3600" dirty="0"/>
              <a:t>is the label generally used for analysis of complex information into constituent parts.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73117" y="2980993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847" y="2944763"/>
            <a:ext cx="278692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The __________</a:t>
            </a:r>
            <a:r>
              <a:rPr lang="en-US" sz="3600" dirty="0" smtClean="0"/>
              <a:t> </a:t>
            </a:r>
            <a:r>
              <a:rPr lang="en-US" sz="3600" dirty="0"/>
              <a:t>API saves a copy of your Web site files locally, in a structured form.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87273" y="3240296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AppCache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0918" y="3213000"/>
            <a:ext cx="2295593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Values in JavaScript appear in special different appearances, called __________</a:t>
            </a:r>
            <a:r>
              <a:rPr lang="en-US" sz="3600" dirty="0" smtClean="0"/>
              <a:t>, </a:t>
            </a:r>
            <a:r>
              <a:rPr lang="en-US" sz="3600" dirty="0"/>
              <a:t>which are most often strings and numbers.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504946" y="3526903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4945" y="3657600"/>
            <a:ext cx="2274759" cy="454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__________</a:t>
            </a:r>
            <a:r>
              <a:rPr lang="en-US" sz="3600" dirty="0" smtClean="0"/>
              <a:t> </a:t>
            </a:r>
            <a:r>
              <a:rPr lang="en-US" sz="3600" dirty="0"/>
              <a:t>is a subset of JavaScript that enables you to exchange JavaScript objects with a server.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23247" y="3049233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1" y="2939720"/>
            <a:ext cx="2376109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________</a:t>
            </a:r>
            <a:r>
              <a:rPr lang="en-US" sz="3600" dirty="0"/>
              <a:t>___</a:t>
            </a:r>
            <a:r>
              <a:rPr lang="en-US" sz="3600" dirty="0" smtClean="0"/>
              <a:t>__ </a:t>
            </a:r>
            <a:r>
              <a:rPr lang="en-US" sz="3600" dirty="0"/>
              <a:t>is an alternative to cookies.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63936" y="3240299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localStorage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174" y="3213003"/>
            <a:ext cx="278692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is the most common way to code JavaScript with a delayed effect? </a:t>
            </a:r>
          </a:p>
          <a:p>
            <a:pPr marL="0" indent="0">
              <a:buNone/>
            </a:pPr>
            <a:r>
              <a:rPr lang="en-US" sz="3600" dirty="0"/>
              <a:t>a. </a:t>
            </a:r>
            <a:r>
              <a:rPr lang="en-US" sz="3200" b="1" dirty="0">
                <a:latin typeface="Letter Gothic Std" panose="020B0409020202030304" pitchFamily="49" charset="0"/>
              </a:rPr>
              <a:t>sleep() </a:t>
            </a:r>
            <a:endParaRPr lang="en-US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/>
              <a:t>b. </a:t>
            </a:r>
            <a:r>
              <a:rPr lang="en-US" sz="3200" b="1" dirty="0">
                <a:latin typeface="Letter Gothic Std" panose="020B0409020202030304" pitchFamily="49" charset="0"/>
              </a:rPr>
              <a:t>delay() </a:t>
            </a:r>
            <a:endParaRPr lang="en-US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/>
              <a:t>c. </a:t>
            </a:r>
            <a:r>
              <a:rPr lang="en-US" sz="3200" b="1" dirty="0">
                <a:latin typeface="Letter Gothic Std" panose="020B0409020202030304" pitchFamily="49" charset="0"/>
              </a:rPr>
              <a:t>wait() </a:t>
            </a:r>
            <a:endParaRPr lang="en-US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200" b="1" dirty="0" err="1">
                <a:latin typeface="Letter Gothic Std" panose="020B0409020202030304" pitchFamily="49" charset="0"/>
              </a:rPr>
              <a:t>setTimeout</a:t>
            </a:r>
            <a:r>
              <a:rPr lang="en-US" sz="3200" b="1" dirty="0">
                <a:latin typeface="Letter Gothic Std" panose="020B0409020202030304" pitchFamily="49" charset="0"/>
              </a:rPr>
              <a:t>()</a:t>
            </a:r>
            <a:endParaRPr lang="en-US" sz="3600" b="1" dirty="0">
              <a:latin typeface="Letter Gothic Std" panose="020B04090202020303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444" y="4746205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JavaScript can display different types of graphics, from JPG and PNG files to shapes like boxes and circles. One method you can use to display graphics using JavaScript is: 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</a:t>
            </a:r>
            <a:r>
              <a:rPr lang="en-US" sz="3500" b="1" dirty="0" err="1">
                <a:latin typeface="Letter Gothic Std" panose="020B0409020202030304" pitchFamily="49" charset="0"/>
              </a:rPr>
              <a:t>createElement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b. </a:t>
            </a:r>
            <a:r>
              <a:rPr lang="en-US" sz="3500" b="1" dirty="0" err="1">
                <a:latin typeface="Letter Gothic Std" panose="020B0409020202030304" pitchFamily="49" charset="0"/>
              </a:rPr>
              <a:t>move_paragraph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c. </a:t>
            </a:r>
            <a:r>
              <a:rPr lang="en-US" sz="3500" b="1" dirty="0">
                <a:latin typeface="Letter Gothic Std" panose="020B0409020202030304" pitchFamily="49" charset="0"/>
              </a:rPr>
              <a:t>JSON </a:t>
            </a:r>
            <a:endParaRPr lang="en-US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500" b="1" dirty="0">
                <a:latin typeface="Letter Gothic Std" panose="020B0409020202030304" pitchFamily="49" charset="0"/>
              </a:rPr>
              <a:t>display</a:t>
            </a:r>
            <a:endParaRPr lang="en-US" sz="3600" b="1" dirty="0">
              <a:latin typeface="Letter Gothic Std" panose="020B04090202020303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444" y="314941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51997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Recursion </a:t>
            </a:r>
            <a:r>
              <a:rPr lang="en-US" sz="3200" dirty="0"/>
              <a:t>is a programming technique in which a function calls itself. </a:t>
            </a:r>
          </a:p>
          <a:p>
            <a:r>
              <a:rPr lang="en-US" sz="3200" dirty="0" smtClean="0"/>
              <a:t>Recursion </a:t>
            </a:r>
            <a:r>
              <a:rPr lang="en-US" sz="3200" dirty="0"/>
              <a:t>is a key part of animation.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most effective way to introduce a “timing element” into JavaScript is to use </a:t>
            </a:r>
            <a:r>
              <a:rPr lang="en-US" sz="2800" b="1" dirty="0" err="1">
                <a:latin typeface="Letter Gothic Std" panose="020B0409020202030304" pitchFamily="49" charset="0"/>
              </a:rPr>
              <a:t>setTimeout</a:t>
            </a:r>
            <a:r>
              <a:rPr lang="en-US" sz="3200" dirty="0"/>
              <a:t> recursively.</a:t>
            </a:r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Have </a:t>
            </a:r>
            <a:r>
              <a:rPr lang="en-US" sz="3000" dirty="0"/>
              <a:t>it invoke another execution of the same function from which the </a:t>
            </a:r>
            <a:r>
              <a:rPr lang="en-US" sz="2800" b="1" dirty="0" err="1">
                <a:latin typeface="Letter Gothic Std" panose="020B0409020202030304" pitchFamily="49" charset="0"/>
              </a:rPr>
              <a:t>setTimeout</a:t>
            </a:r>
            <a:r>
              <a:rPr lang="en-US" sz="2800" b="1" dirty="0">
                <a:latin typeface="Letter Gothic Std" panose="020B0409020202030304" pitchFamily="49" charset="0"/>
              </a:rPr>
              <a:t>()</a:t>
            </a:r>
            <a:r>
              <a:rPr lang="en-US" sz="3000" dirty="0"/>
              <a:t> was called.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814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What are the two primary constructs used to draw a canvas object?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</a:t>
            </a:r>
            <a:r>
              <a:rPr lang="en-US" sz="3200" b="1" dirty="0" err="1">
                <a:latin typeface="Letter Gothic Std" panose="020B0409020202030304" pitchFamily="49" charset="0"/>
              </a:rPr>
              <a:t>getElementById</a:t>
            </a:r>
            <a:r>
              <a:rPr lang="en-US" sz="3200" b="1" dirty="0">
                <a:latin typeface="Letter Gothic Std" panose="020B0409020202030304" pitchFamily="49" charset="0"/>
              </a:rPr>
              <a:t>()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b. </a:t>
            </a:r>
            <a:r>
              <a:rPr lang="en-US" sz="3200" b="1" dirty="0" err="1">
                <a:latin typeface="Letter Gothic Std" panose="020B0409020202030304" pitchFamily="49" charset="0"/>
              </a:rPr>
              <a:t>getCanvasContext</a:t>
            </a:r>
            <a:r>
              <a:rPr lang="en-US" sz="3200" b="1" dirty="0">
                <a:latin typeface="Letter Gothic Std" panose="020B04090202020303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dirty="0"/>
              <a:t>c. </a:t>
            </a:r>
            <a:r>
              <a:rPr lang="en-US" sz="3200" b="1" dirty="0" err="1">
                <a:latin typeface="Letter Gothic Std" panose="020B0409020202030304" pitchFamily="49" charset="0"/>
              </a:rPr>
              <a:t>getElementByCanvas</a:t>
            </a:r>
            <a:r>
              <a:rPr lang="en-US" sz="3200" b="1" dirty="0">
                <a:latin typeface="Letter Gothic Std" panose="020B0409020202030304" pitchFamily="49" charset="0"/>
              </a:rPr>
              <a:t>() </a:t>
            </a:r>
            <a:endParaRPr lang="en-US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</a:t>
            </a:r>
            <a:r>
              <a:rPr lang="en-US" sz="3200" b="1" dirty="0" err="1">
                <a:latin typeface="Letter Gothic Std" panose="020B0409020202030304" pitchFamily="49" charset="0"/>
              </a:rPr>
              <a:t>canvas.getContext</a:t>
            </a:r>
            <a:endParaRPr lang="en-US" sz="3600" b="1" dirty="0">
              <a:latin typeface="Letter Gothic Std" panose="020B04090202020303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444" y="471890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7716" y="271495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Sending and receiving data in JavaScript requires a dynamic Web server and: </a:t>
            </a:r>
          </a:p>
          <a:p>
            <a:pPr marL="0" indent="0">
              <a:buNone/>
            </a:pPr>
            <a:r>
              <a:rPr lang="en-US" sz="3600" dirty="0"/>
              <a:t>a. client-side validation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server-side programming </a:t>
            </a:r>
          </a:p>
          <a:p>
            <a:pPr marL="0" indent="0">
              <a:buNone/>
            </a:pPr>
            <a:r>
              <a:rPr lang="en-US" sz="3600" dirty="0"/>
              <a:t>c. CSS </a:t>
            </a:r>
          </a:p>
          <a:p>
            <a:pPr marL="0" indent="0">
              <a:buNone/>
            </a:pPr>
            <a:r>
              <a:rPr lang="en-US" sz="3600" dirty="0"/>
              <a:t>d. none of the above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3367781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The canvas element builds in which set of methods? </a:t>
            </a:r>
          </a:p>
          <a:p>
            <a:pPr marL="0" indent="0">
              <a:buNone/>
            </a:pPr>
            <a:r>
              <a:rPr lang="en-US" sz="3600" dirty="0"/>
              <a:t>a. </a:t>
            </a:r>
            <a:r>
              <a:rPr lang="en-US" sz="3000" b="1" dirty="0" err="1">
                <a:latin typeface="Letter Gothic Std" panose="020B0409020202030304" pitchFamily="49" charset="0"/>
              </a:rPr>
              <a:t>drawRect</a:t>
            </a:r>
            <a:r>
              <a:rPr lang="en-US" sz="3000" b="1" dirty="0">
                <a:latin typeface="Letter Gothic Std" panose="020B0409020202030304" pitchFamily="49" charset="0"/>
              </a:rPr>
              <a:t>(), </a:t>
            </a:r>
            <a:r>
              <a:rPr lang="en-US" sz="3000" b="1" dirty="0" err="1">
                <a:latin typeface="Letter Gothic Std" panose="020B0409020202030304" pitchFamily="49" charset="0"/>
              </a:rPr>
              <a:t>outlineRect</a:t>
            </a:r>
            <a:r>
              <a:rPr lang="en-US" sz="3000" b="1" dirty="0">
                <a:latin typeface="Letter Gothic Std" panose="020B0409020202030304" pitchFamily="49" charset="0"/>
              </a:rPr>
              <a:t>(), </a:t>
            </a:r>
            <a:r>
              <a:rPr lang="en-US" sz="3000" b="1" dirty="0" err="1">
                <a:latin typeface="Letter Gothic Std" panose="020B0409020202030304" pitchFamily="49" charset="0"/>
              </a:rPr>
              <a:t>eraseRect</a:t>
            </a:r>
            <a:r>
              <a:rPr lang="en-US" sz="3000" b="1" dirty="0">
                <a:latin typeface="Letter Gothic Std" panose="020B0409020202030304" pitchFamily="49" charset="0"/>
              </a:rPr>
              <a:t>() </a:t>
            </a:r>
            <a:endParaRPr lang="en-US" sz="33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200" dirty="0" smtClean="0"/>
              <a:t>b. </a:t>
            </a:r>
            <a:r>
              <a:rPr lang="en-US" sz="3000" b="1" dirty="0" err="1" smtClean="0">
                <a:latin typeface="Letter Gothic Std" panose="020B0409020202030304" pitchFamily="49" charset="0"/>
              </a:rPr>
              <a:t>fillRect</a:t>
            </a:r>
            <a:r>
              <a:rPr lang="en-US" sz="3000" b="1" dirty="0">
                <a:latin typeface="Letter Gothic Std" panose="020B0409020202030304" pitchFamily="49" charset="0"/>
              </a:rPr>
              <a:t>(), </a:t>
            </a:r>
            <a:r>
              <a:rPr lang="en-US" sz="3000" b="1" dirty="0" err="1">
                <a:latin typeface="Letter Gothic Std" panose="020B0409020202030304" pitchFamily="49" charset="0"/>
              </a:rPr>
              <a:t>strokeRect</a:t>
            </a:r>
            <a:r>
              <a:rPr lang="en-US" sz="3000" b="1" dirty="0">
                <a:latin typeface="Letter Gothic Std" panose="020B0409020202030304" pitchFamily="49" charset="0"/>
              </a:rPr>
              <a:t>(), </a:t>
            </a:r>
            <a:r>
              <a:rPr lang="en-US" sz="3000" b="1" dirty="0" err="1">
                <a:latin typeface="Letter Gothic Std" panose="020B0409020202030304" pitchFamily="49" charset="0"/>
              </a:rPr>
              <a:t>clearRect</a:t>
            </a:r>
            <a:r>
              <a:rPr lang="en-US" sz="3000" b="1" dirty="0">
                <a:latin typeface="Letter Gothic Std" panose="020B0409020202030304" pitchFamily="49" charset="0"/>
              </a:rPr>
              <a:t>()</a:t>
            </a:r>
            <a:r>
              <a:rPr lang="en-US" sz="3300" b="1" dirty="0">
                <a:latin typeface="Letter Gothic Std" panose="020B04090202020303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/>
              <a:t>c. </a:t>
            </a:r>
            <a:r>
              <a:rPr lang="en-US" sz="3000" b="1" dirty="0" err="1" smtClean="0">
                <a:latin typeface="Letter Gothic Std" panose="020B0409020202030304" pitchFamily="49" charset="0"/>
              </a:rPr>
              <a:t>beginPath</a:t>
            </a:r>
            <a:r>
              <a:rPr lang="en-US" sz="3000" b="1" dirty="0">
                <a:latin typeface="Letter Gothic Std" panose="020B0409020202030304" pitchFamily="49" charset="0"/>
              </a:rPr>
              <a:t>(), </a:t>
            </a:r>
            <a:r>
              <a:rPr lang="en-US" sz="3000" b="1" dirty="0" err="1">
                <a:latin typeface="Letter Gothic Std" panose="020B0409020202030304" pitchFamily="49" charset="0"/>
              </a:rPr>
              <a:t>fillPath</a:t>
            </a:r>
            <a:r>
              <a:rPr lang="en-US" sz="3000" b="1" dirty="0">
                <a:latin typeface="Letter Gothic Std" panose="020B0409020202030304" pitchFamily="49" charset="0"/>
              </a:rPr>
              <a:t>(), </a:t>
            </a:r>
            <a:r>
              <a:rPr lang="en-US" sz="3000" b="1" dirty="0" err="1">
                <a:latin typeface="Letter Gothic Std" panose="020B0409020202030304" pitchFamily="49" charset="0"/>
              </a:rPr>
              <a:t>endPath</a:t>
            </a:r>
            <a:r>
              <a:rPr lang="en-US" sz="3000" b="1" dirty="0">
                <a:latin typeface="Letter Gothic Std" panose="020B0409020202030304" pitchFamily="49" charset="0"/>
              </a:rPr>
              <a:t>()</a:t>
            </a:r>
            <a:r>
              <a:rPr lang="en-US" sz="3300" b="1" dirty="0">
                <a:latin typeface="Letter Gothic Std" panose="020B04090202020303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/>
              <a:t>d.</a:t>
            </a:r>
            <a:r>
              <a:rPr lang="en-US" sz="3300" b="1" dirty="0" smtClean="0">
                <a:latin typeface="Letter Gothic Std" panose="020B0409020202030304" pitchFamily="49" charset="0"/>
              </a:rPr>
              <a:t> </a:t>
            </a:r>
            <a:r>
              <a:rPr lang="en-US" sz="3000" b="1" dirty="0" err="1">
                <a:latin typeface="Letter Gothic Std" panose="020B0409020202030304" pitchFamily="49" charset="0"/>
              </a:rPr>
              <a:t>beginPath</a:t>
            </a:r>
            <a:r>
              <a:rPr lang="en-US" sz="3000" b="1" dirty="0">
                <a:latin typeface="Letter Gothic Std" panose="020B0409020202030304" pitchFamily="49" charset="0"/>
              </a:rPr>
              <a:t>(), </a:t>
            </a:r>
            <a:r>
              <a:rPr lang="en-US" sz="3000" b="1" dirty="0" err="1">
                <a:latin typeface="Letter Gothic Std" panose="020B0409020202030304" pitchFamily="49" charset="0"/>
              </a:rPr>
              <a:t>fillPath</a:t>
            </a:r>
            <a:r>
              <a:rPr lang="en-US" sz="3000" b="1" dirty="0">
                <a:latin typeface="Letter Gothic Std" panose="020B0409020202030304" pitchFamily="49" charset="0"/>
              </a:rPr>
              <a:t>(), </a:t>
            </a:r>
            <a:r>
              <a:rPr lang="en-US" sz="3000" b="1" dirty="0" err="1">
                <a:latin typeface="Letter Gothic Std" panose="020B0409020202030304" pitchFamily="49" charset="0"/>
              </a:rPr>
              <a:t>closePath</a:t>
            </a:r>
            <a:r>
              <a:rPr lang="en-US" sz="3000" b="1" dirty="0">
                <a:latin typeface="Letter Gothic Std" panose="020B0409020202030304" pitchFamily="49" charset="0"/>
              </a:rPr>
              <a:t>()</a:t>
            </a:r>
            <a:endParaRPr lang="en-US" sz="3300" b="1" dirty="0">
              <a:latin typeface="Letter Gothic Std" panose="020B04090202020303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444" y="3316406"/>
            <a:ext cx="8973105" cy="73697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JSON API converts a JavaScript object to string data for exchange with a server? </a:t>
            </a:r>
          </a:p>
          <a:p>
            <a:pPr marL="0" indent="0">
              <a:buNone/>
            </a:pPr>
            <a:r>
              <a:rPr lang="en-US" sz="3600" dirty="0"/>
              <a:t>a. </a:t>
            </a:r>
            <a:r>
              <a:rPr lang="en-US" sz="3200" b="1" dirty="0" err="1">
                <a:latin typeface="Letter Gothic Std" panose="020B0409020202030304" pitchFamily="49" charset="0"/>
              </a:rPr>
              <a:t>JSON.parsify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b. </a:t>
            </a:r>
            <a:r>
              <a:rPr lang="en-US" sz="3200" b="1" dirty="0" err="1">
                <a:latin typeface="Letter Gothic Std" panose="020B0409020202030304" pitchFamily="49" charset="0"/>
              </a:rPr>
              <a:t>XMLHttpRequest</a:t>
            </a:r>
            <a:r>
              <a:rPr lang="en-US" sz="3200" b="1" dirty="0">
                <a:latin typeface="Letter Gothic Std" panose="020B0409020202030304" pitchFamily="49" charset="0"/>
              </a:rPr>
              <a:t> </a:t>
            </a:r>
            <a:endParaRPr lang="en-US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</a:t>
            </a:r>
            <a:r>
              <a:rPr lang="en-US" sz="3200" b="1" dirty="0" err="1">
                <a:latin typeface="Letter Gothic Std" panose="020B0409020202030304" pitchFamily="49" charset="0"/>
              </a:rPr>
              <a:t>JSON.stringify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200" b="1" dirty="0" err="1">
                <a:latin typeface="Letter Gothic Std" panose="020B0409020202030304" pitchFamily="49" charset="0"/>
              </a:rPr>
              <a:t>getObjectString</a:t>
            </a:r>
            <a:endParaRPr lang="en-US" sz="3600" b="1" dirty="0">
              <a:latin typeface="Letter Gothic Std" panose="020B04090202020303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444" y="4063819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</a:t>
            </a:r>
            <a:r>
              <a:rPr lang="en-US" sz="3600" dirty="0" err="1"/>
              <a:t>AppCache</a:t>
            </a:r>
            <a:r>
              <a:rPr lang="en-US" sz="3600" dirty="0"/>
              <a:t> differ from browser cache? </a:t>
            </a:r>
          </a:p>
          <a:p>
            <a:pPr marL="0" indent="0">
              <a:buNone/>
            </a:pPr>
            <a:r>
              <a:rPr lang="en-US" sz="3600" dirty="0"/>
              <a:t>a. </a:t>
            </a:r>
            <a:r>
              <a:rPr lang="en-US" sz="3600" dirty="0" err="1"/>
              <a:t>AppCache</a:t>
            </a:r>
            <a:r>
              <a:rPr lang="en-US" sz="3600" dirty="0"/>
              <a:t> saves copies of Web pages. </a:t>
            </a:r>
          </a:p>
          <a:p>
            <a:pPr marL="0" indent="0">
              <a:buNone/>
            </a:pPr>
            <a:r>
              <a:rPr lang="en-US" sz="3600" dirty="0"/>
              <a:t>b. You first have to visit a Web page for it to be included in the cache. </a:t>
            </a:r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</a:t>
            </a:r>
            <a:r>
              <a:rPr lang="en-US" sz="3600" dirty="0" err="1"/>
              <a:t>AppCache</a:t>
            </a:r>
            <a:r>
              <a:rPr lang="en-US" sz="3600" dirty="0"/>
              <a:t> saves only those files listed in the cache manifest. </a:t>
            </a: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600" dirty="0" err="1"/>
              <a:t>AppCache</a:t>
            </a:r>
            <a:r>
              <a:rPr lang="en-US" sz="3600" dirty="0"/>
              <a:t> and browser cache are the same thing.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3436019"/>
            <a:ext cx="8973105" cy="10813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is not a data type used by JavaScript? 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composite </a:t>
            </a:r>
          </a:p>
          <a:p>
            <a:pPr marL="0" indent="0">
              <a:buNone/>
            </a:pPr>
            <a:r>
              <a:rPr lang="en-US" sz="3600" dirty="0"/>
              <a:t>b. string </a:t>
            </a:r>
          </a:p>
          <a:p>
            <a:pPr marL="0" indent="0">
              <a:buNone/>
            </a:pPr>
            <a:r>
              <a:rPr lang="en-US" sz="3600" dirty="0"/>
              <a:t>c. number </a:t>
            </a:r>
          </a:p>
          <a:p>
            <a:pPr marL="0" indent="0">
              <a:buNone/>
            </a:pPr>
            <a:r>
              <a:rPr lang="en-US" sz="3600" dirty="0"/>
              <a:t>d. Boolean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2712682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poses a threat to data privacy? </a:t>
            </a:r>
          </a:p>
          <a:p>
            <a:pPr marL="0" indent="0">
              <a:buNone/>
            </a:pPr>
            <a:r>
              <a:rPr lang="en-US" sz="3600" dirty="0"/>
              <a:t>a. </a:t>
            </a:r>
            <a:r>
              <a:rPr lang="en-US" sz="3600" dirty="0" err="1"/>
              <a:t>AppCache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b. </a:t>
            </a:r>
            <a:r>
              <a:rPr lang="en-US" sz="3600" dirty="0" err="1"/>
              <a:t>localStorage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cookies </a:t>
            </a:r>
          </a:p>
          <a:p>
            <a:pPr marL="0" indent="0">
              <a:buNone/>
            </a:pPr>
            <a:r>
              <a:rPr lang="en-US" sz="3600" dirty="0"/>
              <a:t>d. animation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4022876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API enables you to work on remote files offline? </a:t>
            </a:r>
          </a:p>
          <a:p>
            <a:pPr marL="0" indent="0">
              <a:buNone/>
            </a:pPr>
            <a:r>
              <a:rPr lang="en-US" sz="3600" dirty="0"/>
              <a:t>a. </a:t>
            </a:r>
            <a:r>
              <a:rPr lang="en-US" sz="3200" b="1" dirty="0" err="1">
                <a:latin typeface="Letter Gothic Std" panose="020B0409020202030304" pitchFamily="49" charset="0"/>
              </a:rPr>
              <a:t>XMLHttpRequest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</a:t>
            </a:r>
            <a:r>
              <a:rPr lang="en-US" sz="3600" dirty="0" err="1"/>
              <a:t>AppCache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c. </a:t>
            </a:r>
            <a:r>
              <a:rPr lang="en-US" sz="3200" b="1" dirty="0" err="1">
                <a:latin typeface="Letter Gothic Std" panose="020B0409020202030304" pitchFamily="49" charset="0"/>
              </a:rPr>
              <a:t>JSON.parse</a:t>
            </a:r>
            <a:endParaRPr lang="en-US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200" b="1" dirty="0" err="1">
                <a:latin typeface="Letter Gothic Std" panose="020B0409020202030304" pitchFamily="49" charset="0"/>
              </a:rPr>
              <a:t>JSON.stringify</a:t>
            </a:r>
            <a:endParaRPr lang="en-US" sz="3600" b="1" dirty="0">
              <a:latin typeface="Letter Gothic Std" panose="020B04090202020303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444" y="3340483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JavaScript doesn’t allow recursion.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You use </a:t>
            </a:r>
            <a:r>
              <a:rPr lang="en-US" sz="3200" b="1" dirty="0" err="1">
                <a:latin typeface="Letter Gothic Std" panose="020B0409020202030304" pitchFamily="49" charset="0"/>
              </a:rPr>
              <a:t>XMLHttpRequest</a:t>
            </a:r>
            <a:r>
              <a:rPr lang="en-US" sz="3600" dirty="0"/>
              <a:t> to create animations.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6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Animation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See example-01-javascript-animation.html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It is possible to write JavaScript code in such a way that it executes before all images are loaded</a:t>
            </a:r>
            <a:r>
              <a:rPr lang="en-US" sz="3600" dirty="0" smtClean="0"/>
              <a:t>.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You can use </a:t>
            </a:r>
            <a:r>
              <a:rPr lang="en-US" sz="3200" b="1" dirty="0" err="1">
                <a:latin typeface="Letter Gothic Std" panose="020B0409020202030304" pitchFamily="49" charset="0"/>
              </a:rPr>
              <a:t>localStorage</a:t>
            </a:r>
            <a:r>
              <a:rPr lang="en-US" sz="3600" dirty="0"/>
              <a:t> to store a user’s personal data.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40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A common technique in JavaScript animation is to use </a:t>
            </a:r>
            <a:r>
              <a:rPr lang="en-US" sz="3200" b="1" dirty="0" err="1">
                <a:latin typeface="Letter Gothic Std" panose="020B0409020202030304" pitchFamily="49" charset="0"/>
              </a:rPr>
              <a:t>setTimeout</a:t>
            </a:r>
            <a:r>
              <a:rPr lang="en-US" sz="3600" dirty="0"/>
              <a:t> recursively.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2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Letter Gothic Std" panose="020B0409020202030304" pitchFamily="49" charset="0"/>
              </a:rPr>
              <a:t>createElement</a:t>
            </a:r>
            <a:r>
              <a:rPr lang="en-US" dirty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You can use the JavaScript </a:t>
            </a:r>
            <a:r>
              <a:rPr lang="en-US" sz="2800" b="1" dirty="0" err="1">
                <a:latin typeface="Letter Gothic Std" panose="020B0409020202030304" pitchFamily="49" charset="0"/>
              </a:rPr>
              <a:t>createElement</a:t>
            </a:r>
            <a:r>
              <a:rPr lang="en-US" sz="3200" dirty="0"/>
              <a:t> method to display an image when a button is clicked or some other event occurs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See example-02-createElement.html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871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</a:t>
            </a:r>
            <a:r>
              <a:rPr lang="en-US" sz="3200" dirty="0"/>
              <a:t>draw a canvas object, use:</a:t>
            </a:r>
          </a:p>
          <a:p>
            <a:pPr lvl="1"/>
            <a:r>
              <a:rPr lang="en-US" sz="2800" b="1" dirty="0" err="1" smtClean="0">
                <a:latin typeface="Letter Gothic Std" panose="020B0409020202030304" pitchFamily="49" charset="0"/>
              </a:rPr>
              <a:t>getElementById</a:t>
            </a:r>
            <a:r>
              <a:rPr lang="en-US" sz="2800" b="1" dirty="0">
                <a:latin typeface="Letter Gothic Std" panose="020B0409020202030304" pitchFamily="49" charset="0"/>
              </a:rPr>
              <a:t>()</a:t>
            </a:r>
            <a:r>
              <a:rPr lang="en-US" sz="3000" dirty="0"/>
              <a:t> function to find the canvas element</a:t>
            </a:r>
          </a:p>
          <a:p>
            <a:pPr lvl="1"/>
            <a:r>
              <a:rPr lang="en-US" sz="2800" b="1" dirty="0" err="1" smtClean="0">
                <a:latin typeface="Letter Gothic Std" panose="020B0409020202030304" pitchFamily="49" charset="0"/>
              </a:rPr>
              <a:t>canvas.getContext</a:t>
            </a:r>
            <a:r>
              <a:rPr lang="en-US" sz="3000" dirty="0" smtClean="0"/>
              <a:t> </a:t>
            </a:r>
            <a:r>
              <a:rPr lang="en-US" sz="3000" dirty="0"/>
              <a:t>to create the canvas object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Then </a:t>
            </a:r>
            <a:r>
              <a:rPr lang="en-US" sz="3200" dirty="0"/>
              <a:t>use a variety of methods to draw shapes, include images, and so 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27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Example: Analog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See example-03-canvas-clock.html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42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One </a:t>
            </a:r>
            <a:r>
              <a:rPr lang="en-US" sz="3200" dirty="0"/>
              <a:t>of the most essential techniques for data transfer involves the </a:t>
            </a:r>
            <a:r>
              <a:rPr lang="en-US" sz="2800" b="1" dirty="0" err="1">
                <a:latin typeface="Letter Gothic Std" panose="020B0409020202030304" pitchFamily="49" charset="0"/>
              </a:rPr>
              <a:t>XMLHttpRequest</a:t>
            </a:r>
            <a:r>
              <a:rPr lang="en-US" sz="3200" dirty="0"/>
              <a:t> API.</a:t>
            </a:r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Sometimes </a:t>
            </a:r>
            <a:r>
              <a:rPr lang="en-US" sz="3000" dirty="0"/>
              <a:t>abbreviated as XHR </a:t>
            </a:r>
          </a:p>
          <a:p>
            <a:r>
              <a:rPr lang="en-US" sz="3200" dirty="0"/>
              <a:t> </a:t>
            </a:r>
            <a:r>
              <a:rPr lang="en-US" sz="2800" b="1" dirty="0" err="1" smtClean="0">
                <a:latin typeface="Letter Gothic Std" panose="020B0409020202030304" pitchFamily="49" charset="0"/>
              </a:rPr>
              <a:t>XMLHttpRequest</a:t>
            </a:r>
            <a:r>
              <a:rPr lang="en-US" sz="3200" dirty="0" smtClean="0"/>
              <a:t> </a:t>
            </a:r>
            <a:r>
              <a:rPr lang="en-US" sz="3200" dirty="0"/>
              <a:t>enables you to use JavaScript to pass data in the form of text strings between a client and a server.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59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2208</TotalTime>
  <Words>1398</Words>
  <Application>Microsoft Office PowerPoint</Application>
  <PresentationFormat>Widescreen</PresentationFormat>
  <Paragraphs>238</Paragraphs>
  <Slides>52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Candara</vt:lpstr>
      <vt:lpstr>Letter Gothic Std</vt:lpstr>
      <vt:lpstr>Wingdings 3</vt:lpstr>
      <vt:lpstr>Facet</vt:lpstr>
      <vt:lpstr>Creating Animations, Working with Graphics, and Accessing Data</vt:lpstr>
      <vt:lpstr>Lesson Objectives</vt:lpstr>
      <vt:lpstr>Animation</vt:lpstr>
      <vt:lpstr>Recursion</vt:lpstr>
      <vt:lpstr>A Simple Animation Example</vt:lpstr>
      <vt:lpstr>createElement Method</vt:lpstr>
      <vt:lpstr>Canvas Element</vt:lpstr>
      <vt:lpstr>Canvas Example: Analog Clock</vt:lpstr>
      <vt:lpstr>Sending and Receiving Data</vt:lpstr>
      <vt:lpstr>XMLHttpRequest </vt:lpstr>
      <vt:lpstr>XMLHttpRequest</vt:lpstr>
      <vt:lpstr>Accessing Data Example Accessing Data Example</vt:lpstr>
      <vt:lpstr>Parsing</vt:lpstr>
      <vt:lpstr>Parsing Example</vt:lpstr>
      <vt:lpstr>JSON</vt:lpstr>
      <vt:lpstr>Loading and Saving Files</vt:lpstr>
      <vt:lpstr>Access a Local File Example</vt:lpstr>
      <vt:lpstr>AppCache</vt:lpstr>
      <vt:lpstr>AppCache Example</vt:lpstr>
      <vt:lpstr>Data Types</vt:lpstr>
      <vt:lpstr>User Input Form Validation</vt:lpstr>
      <vt:lpstr>Client-side Validation Example</vt:lpstr>
      <vt:lpstr>Cookies</vt:lpstr>
      <vt:lpstr>Use Cookies Example</vt:lpstr>
      <vt:lpstr>Local Storage</vt:lpstr>
      <vt:lpstr>Local Storage Example</vt:lpstr>
      <vt:lpstr>Recap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Bedwell</dc:creator>
  <cp:lastModifiedBy>Don Bedwell</cp:lastModifiedBy>
  <cp:revision>190</cp:revision>
  <dcterms:created xsi:type="dcterms:W3CDTF">2019-08-01T10:44:00Z</dcterms:created>
  <dcterms:modified xsi:type="dcterms:W3CDTF">2019-08-21T01:50:05Z</dcterms:modified>
</cp:coreProperties>
</file>