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0" r:id="rId9"/>
    <p:sldId id="261" r:id="rId10"/>
    <p:sldId id="271" r:id="rId11"/>
    <p:sldId id="272" r:id="rId12"/>
    <p:sldId id="262" r:id="rId13"/>
    <p:sldId id="273" r:id="rId14"/>
    <p:sldId id="263" r:id="rId15"/>
    <p:sldId id="274" r:id="rId16"/>
    <p:sldId id="264" r:id="rId17"/>
    <p:sldId id="275" r:id="rId18"/>
    <p:sldId id="265" r:id="rId19"/>
    <p:sldId id="266" r:id="rId20"/>
    <p:sldId id="267" r:id="rId21"/>
    <p:sldId id="276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810D-EF49-F640-146B-C3257B1B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8E59-CCE3-D816-7996-F9A42AF4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6257-2364-BBFC-7096-BB0DAF44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D6D7-D986-A563-AE5D-675BC39E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73B8-F610-B85B-9B39-D8BFFA2E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744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0837-F62B-41ED-9C55-9FBFA126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2E5A-9A53-6ED5-4C00-70DC2F3A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2295-9CE8-0E21-BB03-CE9255C3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AA631-595E-376E-5BCA-EE0A25DB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9104-8D01-2655-8FBC-7EC1B692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175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CB147-3A48-D2B4-BA1E-4683F3E6B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A0BBE-6389-5342-6E0E-D3C08842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A1F9-8E89-0E74-28B3-F71703C1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3177-3171-F5D9-32B2-A4668A90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5E37-54AA-F887-760B-6BB24652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83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5848-0B2D-7CD4-DAA2-32CC3B9E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5124-6CBC-728F-BEED-1A9EEC2C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85A4-B393-E0BC-CA2B-1D1F1A01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1C6-3D10-6B8C-7CBB-C6A4334B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DB6C-67C8-F9DB-0B15-6B53088F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38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8D2-AD38-0662-3FB6-6A043128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D8B7D-1FD4-0820-67CE-EE836B99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6479-54CD-FC99-BFEB-BB1DFAA8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362F-C1F3-16AC-8E53-B0581BF3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09F0-7C01-B75A-07F4-14271384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082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DAC8-6EE9-6D69-EBD6-A6EE0D5E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26CD-1B3A-2619-EAD1-06EF5E6AD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F69D-D374-3506-84E2-0F6B0A91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2791-CE99-FB21-A40E-C09832F2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DD424-D1D1-8CE0-873C-5F82D048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5F6FA-0778-131E-DF17-E6147449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734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C2A7-0389-520E-79CE-C8294981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F305-9F5C-29BE-5BB7-6227AC46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4375F-CF4C-E2E7-E767-FC3AC4754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32233-9518-8612-7936-FFC201347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B2F74-0D78-79F8-83CF-1FFAE1DEF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4CC05-8532-FCD8-342E-40C16A0E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19C5-A837-B779-E828-C8EB4396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9523C-64C8-B203-8D9E-08663956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2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1737-CF64-4038-32B8-0E7C9CA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4E481-681E-8160-0BB1-F351F351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DAE3D-53B1-E097-EC44-366A7B00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2E608-7B6B-706A-FE28-5E2C01B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11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8E857-29CB-499B-028A-690CD8FA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8C755-AA69-AC76-64E5-7CBA9126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B8D1-36F9-EAD9-F72F-29A6C0E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195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9162-164A-FEA4-63D3-CAD660E5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CA0D-1F1B-A1B5-4308-90FFEB4E7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CE37-F198-6587-A09D-7CCF9CA4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5BCA-0163-46CE-F8A2-19157840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E5A0-975E-15D8-2971-398E973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3B1C-8CDA-4C50-5CEF-3909C919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25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6304-E448-1C2D-A5C9-000855EE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4CA7-6F36-B0A4-0B87-CDDE88759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F624-8C3A-5BB8-A4F1-AFD011C34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0BC79-CF17-5824-5CCD-B5B08AF0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DD623-BEC4-479D-B826-9A4B058A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B3F87-D2AF-FD74-840C-76E21D49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7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7B98E-50BE-7CE5-0ED4-327E85E7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11741-6E7C-9EC9-EF20-B2CDFBDE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D0CA-4AC0-C00A-A956-627290546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27FE-D8C9-4EE1-A569-1C9090423754}" type="datetimeFigureOut">
              <a:rPr lang="en-PK" smtClean="0"/>
              <a:t>19/05/2025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A912-BE5C-14A0-BFD1-5308E2DFC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F7C1-937D-5ED9-14B7-ACC4647B3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0596C-FA39-451E-B53D-1A6CC8ABA69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895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therealumerhaya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British_Airway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herealumerhaya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F891-AC6E-5888-E950-7B8E5271C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3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Google Sans Text"/>
              </a:rPr>
              <a:t>Understanding the Voice of the Customer: An Analysis of British Airways Reviews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2A786-65BA-61AA-DB12-10BB7247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4258"/>
            <a:ext cx="9144000" cy="1655762"/>
          </a:xfrm>
        </p:spPr>
        <p:txBody>
          <a:bodyPr/>
          <a:lstStyle/>
          <a:p>
            <a:r>
              <a:rPr lang="en-US" b="0" i="0" dirty="0">
                <a:effectLst/>
                <a:latin typeface="Google Sans Text"/>
              </a:rPr>
              <a:t>Gaining Insights from Online Feedback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F53CF-D21D-3D06-F3E3-DAA2C696BA5D}"/>
              </a:ext>
            </a:extLst>
          </p:cNvPr>
          <p:cNvSpPr txBox="1"/>
          <p:nvPr/>
        </p:nvSpPr>
        <p:spPr>
          <a:xfrm>
            <a:off x="255639" y="6430297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Muhammad Umer 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C64F-54FF-F255-7A4D-3FC0AB45F0D2}"/>
              </a:ext>
            </a:extLst>
          </p:cNvPr>
          <p:cNvSpPr txBox="1"/>
          <p:nvPr/>
        </p:nvSpPr>
        <p:spPr>
          <a:xfrm>
            <a:off x="10864645" y="6430297"/>
            <a:ext cx="1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tooltip="https://www.linkedin.com/in/therealumerhayat/"/>
              </a:rPr>
              <a:t>LinkedIn</a:t>
            </a:r>
            <a:endParaRPr lang="en-PK" dirty="0"/>
          </a:p>
        </p:txBody>
      </p:sp>
      <p:pic>
        <p:nvPicPr>
          <p:cNvPr id="9" name="Picture 8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B2EFC254-98D9-03A1-2B29-B5F819DCA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0" y="296219"/>
            <a:ext cx="4762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81C0311-1B74-43F8-8D2E-C39CDD183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14" y="0"/>
            <a:ext cx="9333571" cy="6851940"/>
          </a:xfrm>
        </p:spPr>
      </p:pic>
    </p:spTree>
    <p:extLst>
      <p:ext uri="{BB962C8B-B14F-4D97-AF65-F5344CB8AC3E}">
        <p14:creationId xmlns:p14="http://schemas.microsoft.com/office/powerpoint/2010/main" val="67157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E224F52C-DF40-ADAA-FE29-852E78B35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7" y="11666"/>
            <a:ext cx="10838985" cy="6846334"/>
          </a:xfrm>
        </p:spPr>
      </p:pic>
    </p:spTree>
    <p:extLst>
      <p:ext uri="{BB962C8B-B14F-4D97-AF65-F5344CB8AC3E}">
        <p14:creationId xmlns:p14="http://schemas.microsoft.com/office/powerpoint/2010/main" val="357099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DC4D-E25C-78CC-B4C8-A1FB618A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What Are Customers Talking About? - Common Words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484D-8AAB-4971-754D-5511EB4A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Frequent words highlight the core elements customers discuss.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Top terms are heavily focused on the </a:t>
            </a:r>
            <a:r>
              <a:rPr lang="en-US" sz="2000" b="1" i="0" dirty="0">
                <a:effectLst/>
                <a:latin typeface="Google Sans Text"/>
              </a:rPr>
              <a:t>flight process and service components</a:t>
            </a:r>
            <a:r>
              <a:rPr lang="en-US" sz="2000" b="0" i="0" dirty="0">
                <a:effectLst/>
                <a:latin typeface="Google Sans Text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'flight', 'seat', 'service', 'crew', 'cabin'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'time', 'hour' (often related to delays)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'food', 'drink'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'check', 'boarding', 'gate'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Specific identifiers: '</a:t>
            </a:r>
            <a:r>
              <a:rPr lang="en-US" sz="2000" b="0" i="0" dirty="0" err="1">
                <a:effectLst/>
                <a:latin typeface="Google Sans Text"/>
              </a:rPr>
              <a:t>ba</a:t>
            </a:r>
            <a:r>
              <a:rPr lang="en-US" sz="2000" b="0" i="0" dirty="0">
                <a:effectLst/>
                <a:latin typeface="Google Sans Text"/>
              </a:rPr>
              <a:t>', '</a:t>
            </a:r>
            <a:r>
              <a:rPr lang="en-US" sz="2000" b="0" i="0" dirty="0" err="1">
                <a:effectLst/>
                <a:latin typeface="Google Sans Text"/>
              </a:rPr>
              <a:t>british</a:t>
            </a:r>
            <a:r>
              <a:rPr lang="en-US" sz="2000" b="0" i="0" dirty="0">
                <a:effectLst/>
                <a:latin typeface="Google Sans Text"/>
              </a:rPr>
              <a:t>', 'airway', '</a:t>
            </a:r>
            <a:r>
              <a:rPr lang="en-US" sz="2000" b="0" i="0" dirty="0" err="1">
                <a:effectLst/>
                <a:latin typeface="Google Sans Text"/>
              </a:rPr>
              <a:t>london</a:t>
            </a:r>
            <a:r>
              <a:rPr lang="en-US" sz="2000" b="0" i="0" dirty="0">
                <a:effectLst/>
                <a:latin typeface="Google Sans Text"/>
              </a:rPr>
              <a:t>', '</a:t>
            </a:r>
            <a:r>
              <a:rPr lang="en-US" sz="2000" b="0" i="0" dirty="0" err="1">
                <a:effectLst/>
                <a:latin typeface="Google Sans Text"/>
              </a:rPr>
              <a:t>heathrow</a:t>
            </a:r>
            <a:r>
              <a:rPr lang="en-US" sz="2000" b="0" i="0" dirty="0">
                <a:effectLst/>
                <a:latin typeface="Google Sans Text"/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41482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colored bars&#10;&#10;AI-generated content may be incorrect.">
            <a:extLst>
              <a:ext uri="{FF2B5EF4-FFF2-40B4-BE49-F238E27FC236}">
                <a16:creationId xmlns:a16="http://schemas.microsoft.com/office/drawing/2014/main" id="{544F9D4F-8B06-087A-06DF-619303713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46" y="-27878"/>
            <a:ext cx="10282108" cy="6858000"/>
          </a:xfrm>
        </p:spPr>
      </p:pic>
    </p:spTree>
    <p:extLst>
      <p:ext uri="{BB962C8B-B14F-4D97-AF65-F5344CB8AC3E}">
        <p14:creationId xmlns:p14="http://schemas.microsoft.com/office/powerpoint/2010/main" val="258418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8917-AE08-BF4A-84CC-ACAEA3FB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What Are Customers Talking About? - Key Phrases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3B8B-A768-1A2D-8FB3-07710B23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Looking at common pairs and triplets of words provides more context.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Frequent phrases often point directly to specific experiences and issues: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</a:t>
            </a:r>
            <a:r>
              <a:rPr lang="en-US" sz="2000" b="0" i="0" dirty="0" err="1">
                <a:effectLst/>
                <a:latin typeface="Google Sans Text"/>
              </a:rPr>
              <a:t>british</a:t>
            </a:r>
            <a:r>
              <a:rPr lang="en-US" sz="2000" b="0" i="0" dirty="0">
                <a:effectLst/>
                <a:latin typeface="Google Sans Text"/>
              </a:rPr>
              <a:t> airway' (branding)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'business class', 'premium economy', 'first </a:t>
            </a:r>
            <a:r>
              <a:rPr lang="en-US" sz="2000" b="0" i="0" dirty="0" err="1">
                <a:effectLst/>
                <a:latin typeface="Google Sans Text"/>
              </a:rPr>
              <a:t>class'</a:t>
            </a:r>
            <a:r>
              <a:rPr lang="en-US" sz="2000" b="0" i="0" dirty="0">
                <a:effectLst/>
                <a:latin typeface="Google Sans Text"/>
              </a:rPr>
              <a:t> (product tiers)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'customer service' (a major area of feedback)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'cabin crew' (human interaction)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'connecting flight', 'flight cancelled', 'flight delayed' (operational disruptions)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'baggage', 'lost luggage' (baggage issues)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'seat comfort', 'middle seat', 'leg room' (seat experience)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'food drink', 'bottle water' (catering specifics)</a:t>
            </a:r>
          </a:p>
          <a:p>
            <a:pPr marL="0" indent="0">
              <a:lnSpc>
                <a:spcPct val="100000"/>
              </a:lnSpc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65622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7A25803B-5DD2-F7DB-CA82-6E9393C8E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-383"/>
            <a:ext cx="10850137" cy="6858383"/>
          </a:xfrm>
        </p:spPr>
      </p:pic>
    </p:spTree>
    <p:extLst>
      <p:ext uri="{BB962C8B-B14F-4D97-AF65-F5344CB8AC3E}">
        <p14:creationId xmlns:p14="http://schemas.microsoft.com/office/powerpoint/2010/main" val="18364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F32-9C4F-0B92-3DC9-09432BE6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Focus Areas - Which Aspects Drive Feedback?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BA2C-37E8-89B7-0BD4-658513F2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Analyzing mentions of predefined service aspects quantifies areas of focus in reviews.</a:t>
            </a:r>
          </a:p>
          <a:p>
            <a:pPr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Google Sans Text"/>
              </a:rPr>
              <a:t>Key Takeaway:</a:t>
            </a:r>
            <a:r>
              <a:rPr lang="en-US" b="0" i="0" dirty="0">
                <a:effectLst/>
                <a:latin typeface="Google Sans Text"/>
              </a:rPr>
              <a:t> These areas are where the majority of customer feedback, both positive and negative, is concentrated. Operational issues (Delays, Boarding, Baggage, Check-in) and Human Interaction (Customer Service, Staff) are particularly prominent</a:t>
            </a:r>
          </a:p>
        </p:txBody>
      </p:sp>
    </p:spTree>
    <p:extLst>
      <p:ext uri="{BB962C8B-B14F-4D97-AF65-F5344CB8AC3E}">
        <p14:creationId xmlns:p14="http://schemas.microsoft.com/office/powerpoint/2010/main" val="385222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reviews&#10;&#10;AI-generated content may be incorrect.">
            <a:extLst>
              <a:ext uri="{FF2B5EF4-FFF2-40B4-BE49-F238E27FC236}">
                <a16:creationId xmlns:a16="http://schemas.microsoft.com/office/drawing/2014/main" id="{ECBD693F-B706-C2F4-A402-13575622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" y="0"/>
            <a:ext cx="12111403" cy="6858000"/>
          </a:xfrm>
        </p:spPr>
      </p:pic>
    </p:spTree>
    <p:extLst>
      <p:ext uri="{BB962C8B-B14F-4D97-AF65-F5344CB8AC3E}">
        <p14:creationId xmlns:p14="http://schemas.microsoft.com/office/powerpoint/2010/main" val="364756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4A5-F24D-A686-A287-53DAC4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Deeper Dive: Uncovering Underlying Topics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1477-BEB5-72FB-2B32-2E7A186F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Topic Modeling helps group reviews into distinct themes based on word patterns.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This allows us to understand the specific contexts in which feedback (especially negative feedback) is given.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We identified 8 core topics in the review dataset.</a:t>
            </a:r>
          </a:p>
          <a:p>
            <a:pPr marL="0" indent="0">
              <a:lnSpc>
                <a:spcPct val="10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633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7192-4C95-B275-F3A4-CBFFEB75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Key Findings Summary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D225-FF6E-A1FE-BAE3-0DB0EC5E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Operational Reliability is a Major Pain Point:</a:t>
            </a:r>
            <a:r>
              <a:rPr lang="en-US" sz="2000" b="0" i="0" dirty="0">
                <a:effectLst/>
                <a:latin typeface="Google Sans Text"/>
              </a:rPr>
              <a:t> Delays, cancellations, missed connections, and baggage issues are recurring, significant themes driving negative feedback.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Customer Service Handling of Issues:</a:t>
            </a:r>
            <a:r>
              <a:rPr lang="en-US" sz="2000" b="0" i="0" dirty="0">
                <a:effectLst/>
                <a:latin typeface="Google Sans Text"/>
              </a:rPr>
              <a:t> Reviewers frequently highlight poor experiences when trying to resolve problems via phone, email, or ground staff, often involving lack of responsiveness or helpfulness.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Flight Experience Varies:</a:t>
            </a:r>
            <a:r>
              <a:rPr lang="en-US" sz="2000" b="0" i="0" dirty="0">
                <a:effectLst/>
                <a:latin typeface="Google Sans Text"/>
              </a:rPr>
              <a:t> While core service elements (like cabin crew friendliness or specific features) can be positive, other aspects like seat comfort (especially on older aircraft or certain classes) and food/drink quality are frequently criticized.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Communication Matters:</a:t>
            </a:r>
            <a:r>
              <a:rPr lang="en-US" sz="2000" b="0" i="0" dirty="0">
                <a:effectLst/>
                <a:latin typeface="Google Sans Text"/>
              </a:rPr>
              <a:t> Lack of proactive communication about delays, changes, or issue resolution exacerbates negative experiences.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Product Inconsistencies:</a:t>
            </a:r>
            <a:r>
              <a:rPr lang="en-US" sz="2000" b="0" i="0" dirty="0">
                <a:effectLst/>
                <a:latin typeface="Google Sans Text"/>
              </a:rPr>
              <a:t> Feedback points to variations in seat comfort, lounge quality, and service levels across different routes and aircraft types/ages.</a:t>
            </a:r>
          </a:p>
          <a:p>
            <a:pPr marL="0" indent="0">
              <a:lnSpc>
                <a:spcPct val="100000"/>
              </a:lnSpc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67662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2877-A316-FF8D-871C-4889594C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spcAft>
                <a:spcPts val="1350"/>
              </a:spcAft>
            </a:pPr>
            <a:r>
              <a:rPr lang="en-US" sz="3500" b="1" i="0" dirty="0">
                <a:effectLst/>
                <a:latin typeface="Google Sans Text"/>
              </a:rPr>
              <a:t>Introduction - Why Analyze Customer Feedback?</a:t>
            </a:r>
            <a:br>
              <a:rPr lang="en-US" sz="3500" b="0" i="0" dirty="0">
                <a:effectLst/>
                <a:latin typeface="Google Sans Text"/>
              </a:rPr>
            </a:br>
            <a:br>
              <a:rPr lang="en-US" sz="3500" b="0" i="0" dirty="0">
                <a:effectLst/>
                <a:latin typeface="Google Sans Text"/>
              </a:rPr>
            </a:b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2CD3-D3F2-CE54-4601-82F4C81C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Customer reviews provide invaluable, direct insights into passenger experiences.</a:t>
            </a:r>
          </a:p>
          <a:p>
            <a:pPr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Understanding these voices helps us:</a:t>
            </a:r>
          </a:p>
          <a:p>
            <a:pPr marL="742950" lvl="1" indent="-285750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Identify key strengths and areas of excellence.</a:t>
            </a:r>
          </a:p>
          <a:p>
            <a:pPr marL="742950" lvl="1" indent="-285750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Pinpoint pain points and areas requiring improvement.</a:t>
            </a:r>
          </a:p>
          <a:p>
            <a:pPr marL="742950" lvl="1" indent="-285750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Inform strategic decisions for service enhancement.</a:t>
            </a:r>
          </a:p>
          <a:p>
            <a:pPr marL="742950" lvl="1" indent="-285750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Monitor brand perception over time.</a:t>
            </a:r>
          </a:p>
          <a:p>
            <a:pPr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This analysis focuses on recent British Airways reviews to gain a data-driven perspective on customer satisfaction and identify actionable insights.</a:t>
            </a:r>
          </a:p>
          <a:p>
            <a:pPr marL="0" indent="0">
              <a:lnSpc>
                <a:spcPct val="100000"/>
              </a:lnSpc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113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943-F299-D9F2-B8EF-15C675A1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Potential Next Steps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AFC4-B2B7-F604-F397-40CE191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Deep Dive into Negative Topics:</a:t>
            </a:r>
            <a:r>
              <a:rPr lang="en-US" sz="2000" b="0" i="0" dirty="0">
                <a:effectLst/>
                <a:latin typeface="Google Sans Text"/>
              </a:rPr>
              <a:t> Conduct a more detailed qualitative analysis of reviews categorized under high-negative topics to understand specific scenarios and customer journeys.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Correlate with Operational Data:</a:t>
            </a:r>
            <a:r>
              <a:rPr lang="en-US" sz="2000" b="0" i="0" dirty="0">
                <a:effectLst/>
                <a:latin typeface="Google Sans Text"/>
              </a:rPr>
              <a:t> Compare the frequency of 'Delay' and 'Cancellation' mentions with actual operational performance data to identify specific routes, times, or causes that generate the most negative feedback.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Improve Communication Protocols:</a:t>
            </a:r>
            <a:r>
              <a:rPr lang="en-US" sz="2000" b="0" i="0" dirty="0">
                <a:effectLst/>
                <a:latin typeface="Google Sans Text"/>
              </a:rPr>
              <a:t> Review and enhance communication strategies for flight disruptions (delays, cancellations) and issue resolution processes (baggage, refunds, complaints).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Targeted Staff Training:</a:t>
            </a:r>
            <a:r>
              <a:rPr lang="en-US" sz="2000" b="0" i="0" dirty="0">
                <a:effectLst/>
                <a:latin typeface="Google Sans Text"/>
              </a:rPr>
              <a:t> Use insights on 'Staff' and 'Customer Service' feedback to develop targeted training programs focused on empathy, problem-solving, and clear communication in challenging situations.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Address Infrastructure Issues:</a:t>
            </a:r>
            <a:r>
              <a:rPr lang="en-US" sz="2000" b="0" i="0" dirty="0">
                <a:effectLst/>
                <a:latin typeface="Google Sans Text"/>
              </a:rPr>
              <a:t> Prioritize addressing frequently mentioned physical issues like seat comfort, IFE functionality, and potentially bottlenecks in check-in/baggage areas if data supports this.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Monitor Trends:</a:t>
            </a:r>
            <a:r>
              <a:rPr lang="en-US" sz="2000" b="0" i="0" dirty="0">
                <a:effectLst/>
                <a:latin typeface="Google Sans Text"/>
              </a:rPr>
              <a:t> Implement ongoing monitoring of customer reviews to track sentiment and topic trends over time and measure the impact of improvement initiatives.</a:t>
            </a:r>
          </a:p>
          <a:p>
            <a:pPr marL="0" indent="0">
              <a:lnSpc>
                <a:spcPct val="100000"/>
              </a:lnSpc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586117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1570-ADE3-46E5-42FD-D386823C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5100-A4D7-536A-69AD-A2DBDA95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me on LinkedIn: </a:t>
            </a:r>
            <a:r>
              <a:rPr lang="en-US" dirty="0">
                <a:hlinkClick r:id="rId2"/>
              </a:rPr>
              <a:t>https://www.linkedin.com/in/therealumerhayat/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370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FF09-4FB5-C4B3-ED4E-7CF31579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Methodology - Our Data Science Workflow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85D9-8596-D541-31DD-065B7806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Data Source:</a:t>
            </a:r>
            <a:r>
              <a:rPr lang="en-US" b="0" i="0" dirty="0">
                <a:effectLst/>
                <a:latin typeface="Google Sans Text"/>
              </a:rPr>
              <a:t> Customer reviews scraped from airlinequality.com.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Data Collection:</a:t>
            </a:r>
            <a:r>
              <a:rPr lang="en-US" b="0" i="0" dirty="0">
                <a:effectLst/>
                <a:latin typeface="Google Sans Text"/>
              </a:rPr>
              <a:t> Scraped 1000 reviews to build a representative dataset.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Data Cleaning &amp; Preparation:</a:t>
            </a:r>
            <a:endParaRPr lang="en-US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Handled initial data structure (index).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Extracted 'Verified' status.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Cleaned review text: removed punctuation, converted to lowercase, standardized whitespace.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Tokenized words, removed common stop words, and performed lemmatization (reducing words to root form).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Analysis &amp; Visualization:</a:t>
            </a:r>
            <a:endParaRPr lang="en-US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Examined data characteristics (review length, verification).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Analyzed overall sentiment (Positive, Neutral, Negative).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Identified most frequent words and phrases.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Analyzed mentions of specific operational/service aspects.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 Text"/>
              </a:rPr>
              <a:t>Model Building:</a:t>
            </a:r>
            <a:endParaRPr lang="en-US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Applied Topic Modeling (Latent Dirichlet Allocation - LDA) to discover underlying themes/topics in the reviews.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88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8C77-B58D-8D44-EB75-F74B76B2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Data Snapshot - What Reviews Did We Analyze?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6597-ADEE-6A88-8F4E-169479DA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Total Reviews:</a:t>
            </a:r>
            <a:r>
              <a:rPr lang="en-US" sz="2000" b="0" i="0" dirty="0">
                <a:effectLst/>
                <a:latin typeface="Google Sans Text"/>
              </a:rPr>
              <a:t> 1000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Review Verification Status:</a:t>
            </a:r>
            <a:endParaRPr lang="en-US" sz="2000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74% of reviews were '✅ Trip Verified’.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26% of reviews were 'Not Verified'.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Google Sans Text"/>
              </a:rPr>
              <a:t>Implication:</a:t>
            </a:r>
            <a:r>
              <a:rPr lang="en-US" sz="2000" b="0" i="0" dirty="0">
                <a:effectLst/>
                <a:latin typeface="Google Sans Text"/>
              </a:rPr>
              <a:t> A large portion of the feedback comes from confirmed travelers, adding weight to the observations.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Review Length (after processing):</a:t>
            </a:r>
            <a:endParaRPr lang="en-US" sz="2000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Average Length: 81 words.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Range: 10 to 327 words.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Reviews vary in detail, providing both quick feedback and in-depth accounts.</a:t>
            </a:r>
          </a:p>
          <a:p>
            <a:pPr marL="0" indent="0">
              <a:lnSpc>
                <a:spcPct val="100000"/>
              </a:lnSpc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2194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distribution of results&#10;&#10;AI-generated content may be incorrect.">
            <a:extLst>
              <a:ext uri="{FF2B5EF4-FFF2-40B4-BE49-F238E27FC236}">
                <a16:creationId xmlns:a16="http://schemas.microsoft.com/office/drawing/2014/main" id="{E4B567F2-677C-1591-1366-C0CE02064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8" y="0"/>
            <a:ext cx="10524844" cy="6845530"/>
          </a:xfrm>
        </p:spPr>
      </p:pic>
    </p:spTree>
    <p:extLst>
      <p:ext uri="{BB962C8B-B14F-4D97-AF65-F5344CB8AC3E}">
        <p14:creationId xmlns:p14="http://schemas.microsoft.com/office/powerpoint/2010/main" val="209276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arison of a comparison of a comparison of a comparison of a comparison of a comparison of a comparison of a comparison of a comparison of a comparison of a comparison of a comparison of a comparison of">
            <a:extLst>
              <a:ext uri="{FF2B5EF4-FFF2-40B4-BE49-F238E27FC236}">
                <a16:creationId xmlns:a16="http://schemas.microsoft.com/office/drawing/2014/main" id="{B1EDEF7C-A6A4-6520-A51B-78FCD5E22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1" y="-9566"/>
            <a:ext cx="10671718" cy="6867566"/>
          </a:xfrm>
        </p:spPr>
      </p:pic>
    </p:spTree>
    <p:extLst>
      <p:ext uri="{BB962C8B-B14F-4D97-AF65-F5344CB8AC3E}">
        <p14:creationId xmlns:p14="http://schemas.microsoft.com/office/powerpoint/2010/main" val="32511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D99-72A4-BE56-1769-58462C6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Overall Sentiment - The General Mood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310B-1A48-BDD2-2605-F47FC7F2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Analyzing the processed text indicates a </a:t>
            </a:r>
            <a:r>
              <a:rPr lang="en-US" sz="2000" b="1" i="0" dirty="0">
                <a:effectLst/>
                <a:latin typeface="Google Sans Text"/>
              </a:rPr>
              <a:t>mixed sentiment</a:t>
            </a:r>
            <a:r>
              <a:rPr lang="en-US" sz="2000" b="0" i="0" dirty="0">
                <a:effectLst/>
                <a:latin typeface="Google Sans Text"/>
              </a:rPr>
              <a:t> among reviewers.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Google Sans Text"/>
              </a:rPr>
              <a:t>Distribution:</a:t>
            </a:r>
            <a:endParaRPr lang="en-US" sz="2000" b="0" i="0" dirty="0">
              <a:effectLst/>
              <a:latin typeface="Google Sans Text"/>
            </a:endParaRP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Neutral: 431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Positive: 395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Negative: 174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While Positive reviews slightly outnumber Negative ones, the high percentage of Neutral reviews suggests feedback often contains a mix of pros and cons, or focuses on factual accounts rather than strong emotion.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The significant number of Negative reviews (nearly 20%) indicates areas requiring attention.</a:t>
            </a:r>
          </a:p>
        </p:txBody>
      </p:sp>
    </p:spTree>
    <p:extLst>
      <p:ext uri="{BB962C8B-B14F-4D97-AF65-F5344CB8AC3E}">
        <p14:creationId xmlns:p14="http://schemas.microsoft.com/office/powerpoint/2010/main" val="4861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ar chart of different colored squares&#10;&#10;AI-generated content may be incorrect.">
            <a:extLst>
              <a:ext uri="{FF2B5EF4-FFF2-40B4-BE49-F238E27FC236}">
                <a16:creationId xmlns:a16="http://schemas.microsoft.com/office/drawing/2014/main" id="{F66D84D7-0D65-3452-19E8-E9CAF643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73" y="0"/>
            <a:ext cx="8720254" cy="6863279"/>
          </a:xfrm>
        </p:spPr>
      </p:pic>
    </p:spTree>
    <p:extLst>
      <p:ext uri="{BB962C8B-B14F-4D97-AF65-F5344CB8AC3E}">
        <p14:creationId xmlns:p14="http://schemas.microsoft.com/office/powerpoint/2010/main" val="344743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A835-147A-5C75-11BA-9EC9214E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i="0" dirty="0">
                <a:effectLst/>
                <a:latin typeface="Google Sans Text"/>
              </a:rPr>
              <a:t>Sentiment by Verification Status</a:t>
            </a:r>
            <a:endParaRPr lang="en-PK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4A40-A23F-AF51-476D-C99D4586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Comparing sentiment between Verified and Not Verified reviews: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Verified reviews tend to have a slightly higher average sentiment score 0.066.</a:t>
            </a:r>
          </a:p>
          <a:p>
            <a:pPr marL="742950" lvl="1" indent="-285750"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Not Verified reviews have a slightly lower average sentiment score 0.045.</a:t>
            </a:r>
          </a:p>
          <a:p>
            <a:pPr algn="l">
              <a:lnSpc>
                <a:spcPct val="1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 Text"/>
              </a:rPr>
              <a:t>Both groups show a wide range of sentiment, indicating that both verified and unverified feedback can be strongly positive or negative.</a:t>
            </a:r>
          </a:p>
          <a:p>
            <a:pPr marL="0" indent="0">
              <a:lnSpc>
                <a:spcPct val="100000"/>
              </a:lnSpc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2155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1113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Google Sans Text</vt:lpstr>
      <vt:lpstr>Office Theme</vt:lpstr>
      <vt:lpstr>Understanding the Voice of the Customer: An Analysis of British Airways Reviews</vt:lpstr>
      <vt:lpstr>Introduction - Why Analyze Customer Feedback?  </vt:lpstr>
      <vt:lpstr>Methodology - Our Data Science Workflow</vt:lpstr>
      <vt:lpstr>Data Snapshot - What Reviews Did We Analyze?</vt:lpstr>
      <vt:lpstr>PowerPoint Presentation</vt:lpstr>
      <vt:lpstr>PowerPoint Presentation</vt:lpstr>
      <vt:lpstr>Overall Sentiment - The General Mood</vt:lpstr>
      <vt:lpstr>PowerPoint Presentation</vt:lpstr>
      <vt:lpstr>Sentiment by Verification Status</vt:lpstr>
      <vt:lpstr>PowerPoint Presentation</vt:lpstr>
      <vt:lpstr>PowerPoint Presentation</vt:lpstr>
      <vt:lpstr>What Are Customers Talking About? - Common Words</vt:lpstr>
      <vt:lpstr>PowerPoint Presentation</vt:lpstr>
      <vt:lpstr>What Are Customers Talking About? - Key Phrases</vt:lpstr>
      <vt:lpstr>PowerPoint Presentation</vt:lpstr>
      <vt:lpstr>Focus Areas - Which Aspects Drive Feedback?</vt:lpstr>
      <vt:lpstr>PowerPoint Presentation</vt:lpstr>
      <vt:lpstr>Deeper Dive: Uncovering Underlying Topics</vt:lpstr>
      <vt:lpstr>Key Findings Summary</vt:lpstr>
      <vt:lpstr>Potential Next Steps</vt:lpstr>
      <vt:lpstr>Thank You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Umer Hayat</dc:creator>
  <cp:lastModifiedBy>Umer Hayat</cp:lastModifiedBy>
  <cp:revision>1</cp:revision>
  <dcterms:created xsi:type="dcterms:W3CDTF">2025-05-19T10:25:56Z</dcterms:created>
  <dcterms:modified xsi:type="dcterms:W3CDTF">2025-05-19T11:18:36Z</dcterms:modified>
</cp:coreProperties>
</file>