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1" r:id="rId2"/>
    <p:sldId id="256" r:id="rId3"/>
    <p:sldId id="257" r:id="rId4"/>
    <p:sldId id="258" r:id="rId5"/>
    <p:sldId id="259" r:id="rId6"/>
    <p:sldId id="276" r:id="rId7"/>
    <p:sldId id="277" r:id="rId8"/>
    <p:sldId id="278" r:id="rId9"/>
    <p:sldId id="279" r:id="rId10"/>
    <p:sldId id="267" r:id="rId11"/>
    <p:sldId id="268" r:id="rId12"/>
    <p:sldId id="269" r:id="rId13"/>
    <p:sldId id="270" r:id="rId14"/>
    <p:sldId id="271" r:id="rId15"/>
    <p:sldId id="272" r:id="rId16"/>
    <p:sldId id="273" r:id="rId17"/>
    <p:sldId id="274" r:id="rId18"/>
    <p:sldId id="275" r:id="rId19"/>
    <p:sldId id="265" r:id="rId20"/>
    <p:sldId id="266" r:id="rId21"/>
    <p:sldId id="260" r:id="rId22"/>
    <p:sldId id="261" r:id="rId23"/>
    <p:sldId id="262" r:id="rId24"/>
    <p:sldId id="263" r:id="rId25"/>
    <p:sldId id="264"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ka Bishnoi" userId="a76457c306aed0e8" providerId="LiveId" clId="{49C3D407-4525-450C-95E8-B1FDD4CA3DF8}"/>
    <pc:docChg chg="modSld">
      <pc:chgData name="Sarika Bishnoi" userId="a76457c306aed0e8" providerId="LiveId" clId="{49C3D407-4525-450C-95E8-B1FDD4CA3DF8}" dt="2022-06-09T18:03:00.757" v="60" actId="20577"/>
      <pc:docMkLst>
        <pc:docMk/>
      </pc:docMkLst>
      <pc:sldChg chg="modSp mod">
        <pc:chgData name="Sarika Bishnoi" userId="a76457c306aed0e8" providerId="LiveId" clId="{49C3D407-4525-450C-95E8-B1FDD4CA3DF8}" dt="2022-06-09T18:03:00.757" v="60" actId="20577"/>
        <pc:sldMkLst>
          <pc:docMk/>
          <pc:sldMk cId="758072598" sldId="282"/>
        </pc:sldMkLst>
        <pc:spChg chg="mod">
          <ac:chgData name="Sarika Bishnoi" userId="a76457c306aed0e8" providerId="LiveId" clId="{49C3D407-4525-450C-95E8-B1FDD4CA3DF8}" dt="2022-06-09T18:03:00.757" v="60" actId="20577"/>
          <ac:spMkLst>
            <pc:docMk/>
            <pc:sldMk cId="758072598" sldId="282"/>
            <ac:spMk id="5" creationId="{1B0F33C9-FA55-3EA9-DB34-41D118B18A99}"/>
          </ac:spMkLst>
        </pc:spChg>
      </pc:sldChg>
      <pc:sldChg chg="modSp">
        <pc:chgData name="Sarika Bishnoi" userId="a76457c306aed0e8" providerId="LiveId" clId="{49C3D407-4525-450C-95E8-B1FDD4CA3DF8}" dt="2022-06-09T18:01:44.729" v="0"/>
        <pc:sldMkLst>
          <pc:docMk/>
          <pc:sldMk cId="3501347425" sldId="283"/>
        </pc:sldMkLst>
        <pc:picChg chg="mod">
          <ac:chgData name="Sarika Bishnoi" userId="a76457c306aed0e8" providerId="LiveId" clId="{49C3D407-4525-450C-95E8-B1FDD4CA3DF8}" dt="2022-06-09T18:01:44.729" v="0"/>
          <ac:picMkLst>
            <pc:docMk/>
            <pc:sldMk cId="3501347425" sldId="283"/>
            <ac:picMk id="5" creationId="{A21EA617-6D48-425F-97A8-7FEC82C8F40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818F1-DFB4-4B38-9893-241BADFB203C}"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ADFD-EEDB-429D-B5FA-D959BE320585}" type="slidenum">
              <a:rPr lang="en-IN" smtClean="0"/>
              <a:t>‹#›</a:t>
            </a:fld>
            <a:endParaRPr lang="en-IN"/>
          </a:p>
        </p:txBody>
      </p:sp>
    </p:spTree>
    <p:extLst>
      <p:ext uri="{BB962C8B-B14F-4D97-AF65-F5344CB8AC3E}">
        <p14:creationId xmlns:p14="http://schemas.microsoft.com/office/powerpoint/2010/main" val="3917574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6/9/2022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6/9/2022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6/9/2022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6/9/2022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6/9/2022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6/9/2022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6/9/2022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6/9/2022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6/9/2022</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6/9/2022</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6/9/2022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6/9/2022</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atabase.guide/what-is-a-table/" TargetMode="External"/><Relationship Id="rId2" Type="http://schemas.openxmlformats.org/officeDocument/2006/relationships/hyperlink" Target="https://database.guide/what-is-a-relationship/" TargetMode="External"/><Relationship Id="rId1" Type="http://schemas.openxmlformats.org/officeDocument/2006/relationships/slideLayout" Target="../slideLayouts/slideLayout2.xml"/><Relationship Id="rId5" Type="http://schemas.openxmlformats.org/officeDocument/2006/relationships/hyperlink" Target="https://database.guide/what-is-a-primary-key/" TargetMode="External"/><Relationship Id="rId4" Type="http://schemas.openxmlformats.org/officeDocument/2006/relationships/hyperlink" Target="https://database.guide/what-is-a-foreign-ke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dirty="0"/>
              <a:t>INTRODUCTION TO DBMS</a:t>
            </a:r>
            <a:endParaRPr lang="en-US" sz="6000" dirty="0"/>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201B-3BD0-E7EA-DFF4-8E49B4B1870B}"/>
              </a:ext>
            </a:extLst>
          </p:cNvPr>
          <p:cNvSpPr>
            <a:spLocks noGrp="1"/>
          </p:cNvSpPr>
          <p:nvPr>
            <p:ph type="title"/>
          </p:nvPr>
        </p:nvSpPr>
        <p:spPr/>
        <p:txBody>
          <a:bodyPr/>
          <a:lstStyle/>
          <a:p>
            <a:r>
              <a:rPr lang="en-IN" dirty="0"/>
              <a:t>KEYS</a:t>
            </a:r>
          </a:p>
        </p:txBody>
      </p:sp>
      <p:sp>
        <p:nvSpPr>
          <p:cNvPr id="3" name="Content Placeholder 2">
            <a:extLst>
              <a:ext uri="{FF2B5EF4-FFF2-40B4-BE49-F238E27FC236}">
                <a16:creationId xmlns:a16="http://schemas.microsoft.com/office/drawing/2014/main" id="{24CCBB92-D78B-0A6D-3232-917543BA1A2B}"/>
              </a:ext>
            </a:extLst>
          </p:cNvPr>
          <p:cNvSpPr>
            <a:spLocks noGrp="1"/>
          </p:cNvSpPr>
          <p:nvPr>
            <p:ph idx="1"/>
          </p:nvPr>
        </p:nvSpPr>
        <p:spPr/>
        <p:txBody>
          <a:bodyPr/>
          <a:lstStyle/>
          <a:p>
            <a:r>
              <a:rPr lang="en-US" b="0" i="0" dirty="0">
                <a:effectLst/>
                <a:latin typeface="urw-din"/>
              </a:rPr>
              <a:t>CANDIDATE KEY</a:t>
            </a:r>
          </a:p>
          <a:p>
            <a:r>
              <a:rPr lang="en-US" b="0" i="0" dirty="0">
                <a:effectLst/>
                <a:latin typeface="urw-din"/>
              </a:rPr>
              <a:t>The minimal set of attributes that can uniquely identify a tuple is known as a candidate key. For Example, STUD_NO in STUDENT relation. </a:t>
            </a:r>
            <a:br>
              <a:rPr lang="en-US" dirty="0"/>
            </a:br>
            <a:r>
              <a:rPr lang="en-US" b="0" i="0" dirty="0">
                <a:effectLst/>
                <a:latin typeface="urw-din"/>
              </a:rPr>
              <a:t>*It is a minimal super key.</a:t>
            </a:r>
            <a:br>
              <a:rPr lang="en-US" dirty="0"/>
            </a:br>
            <a:r>
              <a:rPr lang="en-US" b="0" i="0" dirty="0">
                <a:effectLst/>
                <a:latin typeface="urw-din"/>
              </a:rPr>
              <a:t>*It is a super key with no repeated data is called as candidate key.</a:t>
            </a:r>
            <a:br>
              <a:rPr lang="en-US" dirty="0"/>
            </a:br>
            <a:r>
              <a:rPr lang="en-US" b="0" i="0" dirty="0">
                <a:effectLst/>
                <a:latin typeface="urw-din"/>
              </a:rPr>
              <a:t>* The minimal set of attributes which can uniquely identify a record.</a:t>
            </a:r>
            <a:br>
              <a:rPr lang="en-US" dirty="0"/>
            </a:br>
            <a:r>
              <a:rPr lang="en-US" b="0" i="0" dirty="0">
                <a:effectLst/>
                <a:latin typeface="urw-din"/>
              </a:rPr>
              <a:t>*It must contain unique values, must not contain NULL values.</a:t>
            </a:r>
            <a:br>
              <a:rPr lang="en-US" dirty="0"/>
            </a:br>
            <a:r>
              <a:rPr lang="en-US" b="0" i="0" dirty="0">
                <a:effectLst/>
                <a:latin typeface="urw-din"/>
              </a:rPr>
              <a:t>* Every table must have at least a single candidate key.</a:t>
            </a:r>
            <a:br>
              <a:rPr lang="en-US" dirty="0"/>
            </a:br>
            <a:r>
              <a:rPr lang="en-US" b="0" i="0" dirty="0">
                <a:effectLst/>
                <a:latin typeface="urw-din"/>
              </a:rPr>
              <a:t>*A table can have multiple candidate keys but only one primary key.</a:t>
            </a:r>
            <a:endParaRPr lang="en-IN" dirty="0"/>
          </a:p>
        </p:txBody>
      </p:sp>
    </p:spTree>
    <p:extLst>
      <p:ext uri="{BB962C8B-B14F-4D97-AF65-F5344CB8AC3E}">
        <p14:creationId xmlns:p14="http://schemas.microsoft.com/office/powerpoint/2010/main" val="352294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9C3F-3A79-9740-BC83-DE6AB03C75BF}"/>
              </a:ext>
            </a:extLst>
          </p:cNvPr>
          <p:cNvSpPr>
            <a:spLocks noGrp="1"/>
          </p:cNvSpPr>
          <p:nvPr>
            <p:ph type="title"/>
          </p:nvPr>
        </p:nvSpPr>
        <p:spPr/>
        <p:txBody>
          <a:bodyPr/>
          <a:lstStyle/>
          <a:p>
            <a:r>
              <a:rPr lang="en-IN" dirty="0"/>
              <a:t>Super key</a:t>
            </a:r>
          </a:p>
        </p:txBody>
      </p:sp>
      <p:sp>
        <p:nvSpPr>
          <p:cNvPr id="3" name="Content Placeholder 2">
            <a:extLst>
              <a:ext uri="{FF2B5EF4-FFF2-40B4-BE49-F238E27FC236}">
                <a16:creationId xmlns:a16="http://schemas.microsoft.com/office/drawing/2014/main" id="{71A5A87B-EBF3-27A7-9CF1-10053B2D8183}"/>
              </a:ext>
            </a:extLst>
          </p:cNvPr>
          <p:cNvSpPr>
            <a:spLocks noGrp="1"/>
          </p:cNvSpPr>
          <p:nvPr>
            <p:ph idx="1"/>
          </p:nvPr>
        </p:nvSpPr>
        <p:spPr/>
        <p:txBody>
          <a:bodyPr/>
          <a:lstStyle/>
          <a:p>
            <a:pPr algn="l" fontAlgn="base"/>
            <a:r>
              <a:rPr lang="en-US" b="0" i="0" dirty="0">
                <a:effectLst/>
                <a:latin typeface="urw-din"/>
              </a:rPr>
              <a:t>The set of attributes that can uniquely identify a tuple is known as Super Key. For Example, STUD_NO, (STUD_NO, STUD_NAME), etc. </a:t>
            </a:r>
            <a:br>
              <a:rPr lang="en-US" b="0" i="0" dirty="0">
                <a:effectLst/>
                <a:latin typeface="urw-din"/>
              </a:rPr>
            </a:br>
            <a:r>
              <a:rPr lang="en-US" b="0" i="0" dirty="0">
                <a:effectLst/>
                <a:latin typeface="urw-din"/>
              </a:rPr>
              <a:t> Or  A super key is a group of single or multiple keys which identifies </a:t>
            </a:r>
            <a:br>
              <a:rPr lang="en-US" b="0" i="0" dirty="0">
                <a:effectLst/>
                <a:latin typeface="urw-din"/>
              </a:rPr>
            </a:br>
            <a:r>
              <a:rPr lang="en-US" b="0" i="0" dirty="0">
                <a:effectLst/>
                <a:latin typeface="urw-din"/>
              </a:rPr>
              <a:t>rows in a table.</a:t>
            </a:r>
            <a:br>
              <a:rPr lang="en-US" b="0" i="0" dirty="0">
                <a:effectLst/>
                <a:latin typeface="urw-din"/>
              </a:rPr>
            </a:br>
            <a:r>
              <a:rPr lang="en-US" b="0" i="0" dirty="0">
                <a:effectLst/>
                <a:latin typeface="urw-din"/>
              </a:rPr>
              <a:t>* It supports NULL values.</a:t>
            </a:r>
            <a:br>
              <a:rPr lang="en-US" b="0" i="0" dirty="0">
                <a:effectLst/>
                <a:latin typeface="urw-din"/>
              </a:rPr>
            </a:br>
            <a:r>
              <a:rPr lang="en-US" b="0" i="0" dirty="0" err="1">
                <a:effectLst/>
                <a:latin typeface="urw-din"/>
              </a:rPr>
              <a:t>Eg</a:t>
            </a:r>
            <a:r>
              <a:rPr lang="en-US" b="0" i="0" dirty="0">
                <a:effectLst/>
                <a:latin typeface="urw-din"/>
              </a:rPr>
              <a:t>:- SNO+PHONE is a super key.</a:t>
            </a:r>
          </a:p>
          <a:p>
            <a:pPr algn="l" fontAlgn="base">
              <a:buFont typeface="Arial" panose="020B0604020202020204" pitchFamily="34" charset="0"/>
              <a:buChar char="•"/>
            </a:pPr>
            <a:r>
              <a:rPr lang="en-US" b="0" i="0" dirty="0">
                <a:effectLst/>
                <a:latin typeface="urw-din"/>
              </a:rPr>
              <a:t>Adding zero or more attributes to the candidate key generates the super key.</a:t>
            </a:r>
          </a:p>
          <a:p>
            <a:pPr algn="l" fontAlgn="base">
              <a:buFont typeface="Arial" panose="020B0604020202020204" pitchFamily="34" charset="0"/>
              <a:buChar char="•"/>
            </a:pPr>
            <a:r>
              <a:rPr lang="en-US" b="0" i="0" dirty="0">
                <a:effectLst/>
                <a:latin typeface="urw-din"/>
              </a:rPr>
              <a:t>A candidate key is a super key but vice versa is not true.</a:t>
            </a:r>
          </a:p>
          <a:p>
            <a:endParaRPr lang="en-IN" dirty="0"/>
          </a:p>
        </p:txBody>
      </p:sp>
    </p:spTree>
    <p:extLst>
      <p:ext uri="{BB962C8B-B14F-4D97-AF65-F5344CB8AC3E}">
        <p14:creationId xmlns:p14="http://schemas.microsoft.com/office/powerpoint/2010/main" val="167990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55078-8794-1BBE-6FAE-6A772B4EDD5B}"/>
              </a:ext>
            </a:extLst>
          </p:cNvPr>
          <p:cNvSpPr>
            <a:spLocks noGrp="1"/>
          </p:cNvSpPr>
          <p:nvPr>
            <p:ph type="title"/>
          </p:nvPr>
        </p:nvSpPr>
        <p:spPr/>
        <p:txBody>
          <a:bodyPr/>
          <a:lstStyle/>
          <a:p>
            <a:r>
              <a:rPr lang="en-IN" dirty="0"/>
              <a:t>PRIMARY KEY</a:t>
            </a:r>
          </a:p>
        </p:txBody>
      </p:sp>
      <p:sp>
        <p:nvSpPr>
          <p:cNvPr id="3" name="Content Placeholder 2">
            <a:extLst>
              <a:ext uri="{FF2B5EF4-FFF2-40B4-BE49-F238E27FC236}">
                <a16:creationId xmlns:a16="http://schemas.microsoft.com/office/drawing/2014/main" id="{DF6D54F6-5594-908C-09BE-B61E3F97514F}"/>
              </a:ext>
            </a:extLst>
          </p:cNvPr>
          <p:cNvSpPr>
            <a:spLocks noGrp="1"/>
          </p:cNvSpPr>
          <p:nvPr>
            <p:ph idx="1"/>
          </p:nvPr>
        </p:nvSpPr>
        <p:spPr/>
        <p:txBody>
          <a:bodyPr>
            <a:normAutofit fontScale="92500"/>
          </a:bodyPr>
          <a:lstStyle/>
          <a:p>
            <a:r>
              <a:rPr lang="en-US" b="0" i="0" dirty="0">
                <a:effectLst/>
                <a:latin typeface="urw-din"/>
              </a:rPr>
              <a:t>There can be more than one candidate key in relation out of which one can be chosen as the primary key. For Example, STUD_NO, as well as STUD_PHONE both, are candidate keys for relation STUDENT but STUD_NO can be chosen as the primary key (only one out of many candidate keys).  </a:t>
            </a:r>
            <a:br>
              <a:rPr lang="en-US" dirty="0"/>
            </a:br>
            <a:r>
              <a:rPr lang="en-US" b="0" i="0" dirty="0">
                <a:effectLst/>
                <a:latin typeface="urw-din"/>
              </a:rPr>
              <a:t>Primary Key:-</a:t>
            </a:r>
            <a:br>
              <a:rPr lang="en-US" dirty="0"/>
            </a:br>
            <a:r>
              <a:rPr lang="en-US" b="0" i="0" dirty="0">
                <a:effectLst/>
                <a:latin typeface="urw-din"/>
              </a:rPr>
              <a:t> It is a unique key.</a:t>
            </a:r>
            <a:br>
              <a:rPr lang="en-US" dirty="0"/>
            </a:br>
            <a:r>
              <a:rPr lang="en-US" b="0" i="0" dirty="0">
                <a:effectLst/>
                <a:latin typeface="urw-din"/>
              </a:rPr>
              <a:t> It can identify only one tuple (record) at a time.</a:t>
            </a:r>
            <a:br>
              <a:rPr lang="en-US" dirty="0"/>
            </a:br>
            <a:r>
              <a:rPr lang="en-US" dirty="0">
                <a:latin typeface="urw-din"/>
              </a:rPr>
              <a:t> </a:t>
            </a:r>
            <a:r>
              <a:rPr lang="en-US" b="0" i="0" dirty="0">
                <a:effectLst/>
                <a:latin typeface="urw-din"/>
              </a:rPr>
              <a:t>It has no duplicate values, it has unique values.</a:t>
            </a:r>
            <a:br>
              <a:rPr lang="en-US" dirty="0"/>
            </a:br>
            <a:r>
              <a:rPr lang="en-US" b="0" i="0" dirty="0">
                <a:effectLst/>
                <a:latin typeface="urw-din"/>
              </a:rPr>
              <a:t> It cannot be NULL.</a:t>
            </a:r>
            <a:br>
              <a:rPr lang="en-US" dirty="0"/>
            </a:br>
            <a:r>
              <a:rPr lang="en-US" b="0" i="0" dirty="0">
                <a:effectLst/>
                <a:latin typeface="urw-din"/>
              </a:rPr>
              <a:t> Primary keys are not necessarily to be a single column; more than one </a:t>
            </a:r>
            <a:br>
              <a:rPr lang="en-US" dirty="0"/>
            </a:br>
            <a:r>
              <a:rPr lang="en-US" b="0" i="0" dirty="0">
                <a:effectLst/>
                <a:latin typeface="urw-din"/>
              </a:rPr>
              <a:t>column can also be a primary key for a table.</a:t>
            </a:r>
            <a:endParaRPr lang="en-IN" dirty="0"/>
          </a:p>
        </p:txBody>
      </p:sp>
    </p:spTree>
    <p:extLst>
      <p:ext uri="{BB962C8B-B14F-4D97-AF65-F5344CB8AC3E}">
        <p14:creationId xmlns:p14="http://schemas.microsoft.com/office/powerpoint/2010/main" val="65760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F8F8-4349-E380-509B-33F71191995F}"/>
              </a:ext>
            </a:extLst>
          </p:cNvPr>
          <p:cNvSpPr>
            <a:spLocks noGrp="1"/>
          </p:cNvSpPr>
          <p:nvPr>
            <p:ph type="title"/>
          </p:nvPr>
        </p:nvSpPr>
        <p:spPr/>
        <p:txBody>
          <a:bodyPr/>
          <a:lstStyle/>
          <a:p>
            <a:r>
              <a:rPr lang="en-IN" dirty="0"/>
              <a:t>Alternate Key</a:t>
            </a:r>
          </a:p>
        </p:txBody>
      </p:sp>
      <p:sp>
        <p:nvSpPr>
          <p:cNvPr id="3" name="Content Placeholder 2">
            <a:extLst>
              <a:ext uri="{FF2B5EF4-FFF2-40B4-BE49-F238E27FC236}">
                <a16:creationId xmlns:a16="http://schemas.microsoft.com/office/drawing/2014/main" id="{4F67D927-362E-703B-E39D-F0E33BBC4816}"/>
              </a:ext>
            </a:extLst>
          </p:cNvPr>
          <p:cNvSpPr>
            <a:spLocks noGrp="1"/>
          </p:cNvSpPr>
          <p:nvPr>
            <p:ph idx="1"/>
          </p:nvPr>
        </p:nvSpPr>
        <p:spPr/>
        <p:txBody>
          <a:bodyPr/>
          <a:lstStyle/>
          <a:p>
            <a:r>
              <a:rPr lang="en-US" b="0" i="0" dirty="0">
                <a:effectLst/>
                <a:latin typeface="urw-din"/>
              </a:rPr>
              <a:t>The candidate key other than the primary key is called an alternate key. For Example, STUD_NO, as well as STUD_PHONE both, are candidate keys for relation STUDENT but STUD_PHONE will be an alternate key (only one out of many candidate keys). It is a secondary key</a:t>
            </a:r>
            <a:br>
              <a:rPr lang="en-US" dirty="0"/>
            </a:br>
            <a:r>
              <a:rPr lang="en-US" b="0" i="0" dirty="0">
                <a:effectLst/>
                <a:latin typeface="urw-din"/>
              </a:rPr>
              <a:t> All the keys which are not primary key are called an alternate key.</a:t>
            </a:r>
            <a:br>
              <a:rPr lang="en-US" dirty="0"/>
            </a:br>
            <a:r>
              <a:rPr lang="en-US" b="0" i="0" dirty="0">
                <a:effectLst/>
                <a:latin typeface="urw-din"/>
              </a:rPr>
              <a:t> It contains two or more fields to identify two or more records.</a:t>
            </a:r>
            <a:br>
              <a:rPr lang="en-US" dirty="0"/>
            </a:br>
            <a:r>
              <a:rPr lang="en-US" b="0" i="0" dirty="0">
                <a:effectLst/>
                <a:latin typeface="urw-din"/>
              </a:rPr>
              <a:t> These values are repeated.</a:t>
            </a:r>
            <a:br>
              <a:rPr lang="en-US" dirty="0"/>
            </a:br>
            <a:r>
              <a:rPr lang="en-US" b="0" i="0" dirty="0" err="1">
                <a:effectLst/>
                <a:latin typeface="urw-din"/>
              </a:rPr>
              <a:t>Eg</a:t>
            </a:r>
            <a:r>
              <a:rPr lang="en-US" b="0" i="0" dirty="0">
                <a:effectLst/>
                <a:latin typeface="urw-din"/>
              </a:rPr>
              <a:t>:- SNAME, ADDRESS are Alternate keys </a:t>
            </a:r>
            <a:endParaRPr lang="en-IN" dirty="0"/>
          </a:p>
        </p:txBody>
      </p:sp>
    </p:spTree>
    <p:extLst>
      <p:ext uri="{BB962C8B-B14F-4D97-AF65-F5344CB8AC3E}">
        <p14:creationId xmlns:p14="http://schemas.microsoft.com/office/powerpoint/2010/main" val="189616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E0D2-0C6C-382F-13CC-5A1D2CB1A630}"/>
              </a:ext>
            </a:extLst>
          </p:cNvPr>
          <p:cNvSpPr>
            <a:spLocks noGrp="1"/>
          </p:cNvSpPr>
          <p:nvPr>
            <p:ph type="title"/>
          </p:nvPr>
        </p:nvSpPr>
        <p:spPr/>
        <p:txBody>
          <a:bodyPr/>
          <a:lstStyle/>
          <a:p>
            <a:r>
              <a:rPr lang="en-IN" dirty="0"/>
              <a:t>Foreign Key</a:t>
            </a:r>
          </a:p>
        </p:txBody>
      </p:sp>
      <p:sp>
        <p:nvSpPr>
          <p:cNvPr id="3" name="Content Placeholder 2">
            <a:extLst>
              <a:ext uri="{FF2B5EF4-FFF2-40B4-BE49-F238E27FC236}">
                <a16:creationId xmlns:a16="http://schemas.microsoft.com/office/drawing/2014/main" id="{20D1CD64-86CF-248A-77FA-0E07E994324D}"/>
              </a:ext>
            </a:extLst>
          </p:cNvPr>
          <p:cNvSpPr>
            <a:spLocks noGrp="1"/>
          </p:cNvSpPr>
          <p:nvPr>
            <p:ph idx="1"/>
          </p:nvPr>
        </p:nvSpPr>
        <p:spPr/>
        <p:txBody>
          <a:bodyPr>
            <a:normAutofit fontScale="92500" lnSpcReduction="20000"/>
          </a:bodyPr>
          <a:lstStyle/>
          <a:p>
            <a:pPr marL="0" indent="0" algn="l" fontAlgn="base">
              <a:buNone/>
            </a:pPr>
            <a:r>
              <a:rPr lang="en-US" b="0" i="0" dirty="0">
                <a:effectLst/>
                <a:latin typeface="urw-din"/>
              </a:rPr>
              <a:t>If an attribute can only take the values which are present as values of some other attribute, it will be a foreign key to the attribute to which it refers. The relation which is being referenced is called referenced relation and the corresponding attribute is called referenced attribute and the relation which refers to the referenced relation is called referencing relation and the corresponding attribute is called referencing attribute. The referenced attribute of the referenced relation should be the primary key to it. For Example, STUD_NO in STUDENT_COURSE is a foreign key to STUD_NO in STUDENT relation.  </a:t>
            </a:r>
          </a:p>
          <a:p>
            <a:pPr algn="l" fontAlgn="base"/>
            <a:r>
              <a:rPr lang="en-US" b="0" i="0" dirty="0">
                <a:effectLst/>
                <a:latin typeface="urw-din"/>
              </a:rPr>
              <a:t>It is a key it acts as a primary key in one table and it acts as </a:t>
            </a:r>
            <a:br>
              <a:rPr lang="en-US" b="0" i="0" dirty="0">
                <a:effectLst/>
                <a:latin typeface="urw-din"/>
              </a:rPr>
            </a:br>
            <a:r>
              <a:rPr lang="en-US" b="0" i="0" dirty="0">
                <a:effectLst/>
                <a:latin typeface="urw-din"/>
              </a:rPr>
              <a:t>secondary key in another table.</a:t>
            </a:r>
          </a:p>
          <a:p>
            <a:pPr algn="l" fontAlgn="base"/>
            <a:r>
              <a:rPr lang="en-US" b="0" i="0" dirty="0">
                <a:effectLst/>
                <a:latin typeface="urw-din"/>
              </a:rPr>
              <a:t>It combines two or more relations (table) at a time.</a:t>
            </a:r>
            <a:endParaRPr lang="en-US" dirty="0">
              <a:latin typeface="urw-din"/>
            </a:endParaRPr>
          </a:p>
          <a:p>
            <a:pPr algn="l" fontAlgn="base"/>
            <a:r>
              <a:rPr lang="en-US" b="0" i="0" dirty="0">
                <a:effectLst/>
                <a:latin typeface="urw-din"/>
              </a:rPr>
              <a:t> They act as a cross reference between the tables.</a:t>
            </a:r>
          </a:p>
          <a:p>
            <a:endParaRPr lang="en-IN" dirty="0"/>
          </a:p>
        </p:txBody>
      </p:sp>
    </p:spTree>
    <p:extLst>
      <p:ext uri="{BB962C8B-B14F-4D97-AF65-F5344CB8AC3E}">
        <p14:creationId xmlns:p14="http://schemas.microsoft.com/office/powerpoint/2010/main" val="382065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61C8-69EA-A961-FD7B-94F131B4AF93}"/>
              </a:ext>
            </a:extLst>
          </p:cNvPr>
          <p:cNvSpPr>
            <a:spLocks noGrp="1"/>
          </p:cNvSpPr>
          <p:nvPr>
            <p:ph type="title"/>
          </p:nvPr>
        </p:nvSpPr>
        <p:spPr/>
        <p:txBody>
          <a:bodyPr/>
          <a:lstStyle/>
          <a:p>
            <a:r>
              <a:rPr lang="en-IN" dirty="0"/>
              <a:t>Types of Relationships</a:t>
            </a:r>
          </a:p>
        </p:txBody>
      </p:sp>
      <p:sp>
        <p:nvSpPr>
          <p:cNvPr id="3" name="Content Placeholder 2">
            <a:extLst>
              <a:ext uri="{FF2B5EF4-FFF2-40B4-BE49-F238E27FC236}">
                <a16:creationId xmlns:a16="http://schemas.microsoft.com/office/drawing/2014/main" id="{4761979C-F489-92A6-AB69-FF8DA7635C4C}"/>
              </a:ext>
            </a:extLst>
          </p:cNvPr>
          <p:cNvSpPr>
            <a:spLocks noGrp="1"/>
          </p:cNvSpPr>
          <p:nvPr>
            <p:ph idx="1"/>
          </p:nvPr>
        </p:nvSpPr>
        <p:spPr/>
        <p:txBody>
          <a:bodyPr/>
          <a:lstStyle/>
          <a:p>
            <a:pPr algn="l"/>
            <a:r>
              <a:rPr lang="en-US" b="0" i="0" dirty="0">
                <a:effectLst/>
                <a:latin typeface="PT Serif" panose="020B0604020202020204" pitchFamily="18" charset="0"/>
              </a:rPr>
              <a:t>Any association between two entity types is called a relationship. Entities take part in the relationship. It is represented by a diamond shape.</a:t>
            </a:r>
            <a:r>
              <a:rPr lang="en-US" b="0" i="0" dirty="0">
                <a:effectLst/>
                <a:latin typeface="PT Serif" panose="020A0603040505020204" pitchFamily="18" charset="0"/>
              </a:rPr>
              <a:t> There are three types of relationships that can exist between two entities.</a:t>
            </a:r>
          </a:p>
          <a:p>
            <a:pPr algn="l">
              <a:buFont typeface="Arial" panose="020B0604020202020204" pitchFamily="34" charset="0"/>
              <a:buChar char="•"/>
            </a:pPr>
            <a:r>
              <a:rPr lang="en-US" b="0" i="0" dirty="0">
                <a:effectLst/>
                <a:latin typeface="PT Serif" panose="020A0603040505020204" pitchFamily="18" charset="0"/>
              </a:rPr>
              <a:t>One-to-One Relationship</a:t>
            </a:r>
          </a:p>
          <a:p>
            <a:pPr algn="l">
              <a:buFont typeface="Arial" panose="020B0604020202020204" pitchFamily="34" charset="0"/>
              <a:buChar char="•"/>
            </a:pPr>
            <a:r>
              <a:rPr lang="en-US" b="0" i="0" dirty="0">
                <a:effectLst/>
                <a:latin typeface="PT Serif" panose="020A0603040505020204" pitchFamily="18" charset="0"/>
              </a:rPr>
              <a:t>One-to-Many or Many-to-One Relationship</a:t>
            </a:r>
          </a:p>
          <a:p>
            <a:pPr algn="l">
              <a:buFont typeface="Arial" panose="020B0604020202020204" pitchFamily="34" charset="0"/>
              <a:buChar char="•"/>
            </a:pPr>
            <a:r>
              <a:rPr lang="en-US" b="0" i="0" dirty="0">
                <a:effectLst/>
                <a:latin typeface="PT Serif" panose="020A0603040505020204" pitchFamily="18" charset="0"/>
              </a:rPr>
              <a:t>Many-to-Many Relationship</a:t>
            </a:r>
          </a:p>
          <a:p>
            <a:endParaRPr lang="en-IN" dirty="0"/>
          </a:p>
        </p:txBody>
      </p:sp>
    </p:spTree>
    <p:extLst>
      <p:ext uri="{BB962C8B-B14F-4D97-AF65-F5344CB8AC3E}">
        <p14:creationId xmlns:p14="http://schemas.microsoft.com/office/powerpoint/2010/main" val="55598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6CD2-770C-79AF-366F-746F5FF76BD2}"/>
              </a:ext>
            </a:extLst>
          </p:cNvPr>
          <p:cNvSpPr>
            <a:spLocks noGrp="1"/>
          </p:cNvSpPr>
          <p:nvPr>
            <p:ph type="title"/>
          </p:nvPr>
        </p:nvSpPr>
        <p:spPr/>
        <p:txBody>
          <a:bodyPr/>
          <a:lstStyle/>
          <a:p>
            <a:r>
              <a:rPr lang="en-IN" b="1" i="0" dirty="0">
                <a:effectLst/>
                <a:latin typeface="Roboto" panose="02000000000000000000" pitchFamily="2" charset="0"/>
              </a:rPr>
              <a:t>One-to-One Relationship</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2264168-C9C2-6040-456B-AB6AE5CAFACC}"/>
              </a:ext>
            </a:extLst>
          </p:cNvPr>
          <p:cNvSpPr>
            <a:spLocks noGrp="1"/>
          </p:cNvSpPr>
          <p:nvPr>
            <p:ph idx="1"/>
          </p:nvPr>
        </p:nvSpPr>
        <p:spPr>
          <a:xfrm>
            <a:off x="838200" y="1225118"/>
            <a:ext cx="10515600" cy="5353235"/>
          </a:xfrm>
        </p:spPr>
        <p:txBody>
          <a:bodyPr>
            <a:normAutofit/>
          </a:bodyPr>
          <a:lstStyle/>
          <a:p>
            <a:r>
              <a:rPr lang="en-US" b="0" i="0" dirty="0">
                <a:effectLst/>
                <a:latin typeface="PT Serif" panose="020A0603040505020204" pitchFamily="18" charset="0"/>
              </a:rPr>
              <a:t>Such a relationship exists when each record of one table is related to only one record of the other table.</a:t>
            </a:r>
          </a:p>
          <a:p>
            <a:r>
              <a:rPr lang="en-US" b="1" i="1" dirty="0">
                <a:effectLst/>
                <a:latin typeface="PT Serif" panose="020A0603040505020204" pitchFamily="18" charset="0"/>
              </a:rPr>
              <a:t>For example,</a:t>
            </a:r>
            <a:r>
              <a:rPr lang="en-US" b="0" i="0" dirty="0">
                <a:effectLst/>
                <a:latin typeface="PT Serif" panose="020A0603040505020204" pitchFamily="18" charset="0"/>
              </a:rPr>
              <a:t> If there are two entities ‘Person’ (Id, Name, Age, Address)and ‘Passport’(</a:t>
            </a:r>
            <a:r>
              <a:rPr lang="en-US" b="0" i="0" dirty="0" err="1">
                <a:effectLst/>
                <a:latin typeface="PT Serif" panose="020A0603040505020204" pitchFamily="18" charset="0"/>
              </a:rPr>
              <a:t>Passport_id</a:t>
            </a:r>
            <a:r>
              <a:rPr lang="en-US" b="0" i="0" dirty="0">
                <a:effectLst/>
                <a:latin typeface="PT Serif" panose="020A0603040505020204" pitchFamily="18" charset="0"/>
              </a:rPr>
              <a:t>, </a:t>
            </a:r>
            <a:r>
              <a:rPr lang="en-US" b="0" i="0" dirty="0" err="1">
                <a:effectLst/>
                <a:latin typeface="PT Serif" panose="020A0603040505020204" pitchFamily="18" charset="0"/>
              </a:rPr>
              <a:t>Passport_no</a:t>
            </a:r>
            <a:r>
              <a:rPr lang="en-US" b="0" i="0" dirty="0">
                <a:effectLst/>
                <a:latin typeface="PT Serif" panose="020A0603040505020204" pitchFamily="18" charset="0"/>
              </a:rPr>
              <a:t>). So, each person can have only one passport and each passport belongs to only one person. Such a relationship is not very common. However, such a relationship is used for security purposes. In the above example, we can easily store the passport id in the ‘Person’ table only. But, we make another table for the ‘Passport’ because Passport number may be sensitive data and it should be hidden from certain users. So, by making a separate table we provide extra security that only certain database users can see it.</a:t>
            </a:r>
            <a:endParaRPr lang="en-IN" dirty="0"/>
          </a:p>
        </p:txBody>
      </p:sp>
    </p:spTree>
    <p:extLst>
      <p:ext uri="{BB962C8B-B14F-4D97-AF65-F5344CB8AC3E}">
        <p14:creationId xmlns:p14="http://schemas.microsoft.com/office/powerpoint/2010/main" val="1851178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4D67-251C-6A41-1454-20A883006A9F}"/>
              </a:ext>
            </a:extLst>
          </p:cNvPr>
          <p:cNvSpPr>
            <a:spLocks noGrp="1"/>
          </p:cNvSpPr>
          <p:nvPr>
            <p:ph type="title"/>
          </p:nvPr>
        </p:nvSpPr>
        <p:spPr/>
        <p:txBody>
          <a:bodyPr>
            <a:normAutofit fontScale="90000"/>
          </a:bodyPr>
          <a:lstStyle/>
          <a:p>
            <a:r>
              <a:rPr lang="en-IN" b="1" i="0" dirty="0">
                <a:effectLst/>
                <a:latin typeface="Roboto" panose="02000000000000000000" pitchFamily="2" charset="0"/>
              </a:rPr>
              <a:t>One-to-Many or Many-to-One Relationship</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8C9B600-9AE1-A58C-F1D6-94111B21349F}"/>
              </a:ext>
            </a:extLst>
          </p:cNvPr>
          <p:cNvSpPr>
            <a:spLocks noGrp="1"/>
          </p:cNvSpPr>
          <p:nvPr>
            <p:ph idx="1"/>
          </p:nvPr>
        </p:nvSpPr>
        <p:spPr/>
        <p:txBody>
          <a:bodyPr/>
          <a:lstStyle/>
          <a:p>
            <a:r>
              <a:rPr lang="en-US" b="0" i="0" dirty="0">
                <a:effectLst/>
                <a:latin typeface="PT Serif" panose="020A0603040505020204" pitchFamily="18" charset="0"/>
              </a:rPr>
              <a:t>Such a relationship exists when each record of one table can be related to one or more than one record of the other table. This relationship is the most common relationship found. A one-to-many relationship can also be said as a many-to-one relationship depending upon the way we view it.</a:t>
            </a:r>
            <a:endParaRPr lang="en-IN" dirty="0"/>
          </a:p>
        </p:txBody>
      </p:sp>
    </p:spTree>
    <p:extLst>
      <p:ext uri="{BB962C8B-B14F-4D97-AF65-F5344CB8AC3E}">
        <p14:creationId xmlns:p14="http://schemas.microsoft.com/office/powerpoint/2010/main" val="138385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376B-F7E8-66D3-70CD-16D2152614A9}"/>
              </a:ext>
            </a:extLst>
          </p:cNvPr>
          <p:cNvSpPr>
            <a:spLocks noGrp="1"/>
          </p:cNvSpPr>
          <p:nvPr>
            <p:ph type="title"/>
          </p:nvPr>
        </p:nvSpPr>
        <p:spPr/>
        <p:txBody>
          <a:bodyPr/>
          <a:lstStyle/>
          <a:p>
            <a:r>
              <a:rPr lang="en-IN" b="1" i="0" dirty="0">
                <a:effectLst/>
                <a:latin typeface="Roboto" panose="02000000000000000000" pitchFamily="2" charset="0"/>
              </a:rPr>
              <a:t>Many-to-Many Relationship</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17670E3-6144-6A31-0119-C304C79DFF25}"/>
              </a:ext>
            </a:extLst>
          </p:cNvPr>
          <p:cNvSpPr>
            <a:spLocks noGrp="1"/>
          </p:cNvSpPr>
          <p:nvPr>
            <p:ph idx="1"/>
          </p:nvPr>
        </p:nvSpPr>
        <p:spPr/>
        <p:txBody>
          <a:bodyPr/>
          <a:lstStyle/>
          <a:p>
            <a:r>
              <a:rPr lang="en-US" b="0" i="0" dirty="0">
                <a:effectLst/>
                <a:latin typeface="PT Serif" panose="020A0603040505020204" pitchFamily="18" charset="0"/>
              </a:rPr>
              <a:t>Such a relationship exists when each record of the first table can be related to one or more than one record of the second table and a single record of the second table can be related to one or more than one record of the first table. A many-to-many relationship can be seen as a two one-to-many relationship which is linked by a 'linking table' or 'associate table'. The linking table links two tables by having fields which are the primary key of the other two tables. We can understand this with the following example.</a:t>
            </a:r>
            <a:endParaRPr lang="en-IN" dirty="0"/>
          </a:p>
        </p:txBody>
      </p:sp>
    </p:spTree>
    <p:extLst>
      <p:ext uri="{BB962C8B-B14F-4D97-AF65-F5344CB8AC3E}">
        <p14:creationId xmlns:p14="http://schemas.microsoft.com/office/powerpoint/2010/main" val="94909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67AF-4E7C-4DE5-353C-0ABEA978C4ED}"/>
              </a:ext>
            </a:extLst>
          </p:cNvPr>
          <p:cNvSpPr>
            <a:spLocks noGrp="1"/>
          </p:cNvSpPr>
          <p:nvPr>
            <p:ph type="title"/>
          </p:nvPr>
        </p:nvSpPr>
        <p:spPr/>
        <p:txBody>
          <a:bodyPr/>
          <a:lstStyle/>
          <a:p>
            <a:r>
              <a:rPr lang="en-IN" dirty="0"/>
              <a:t>REFERENTIAL INTEGRITY</a:t>
            </a:r>
          </a:p>
        </p:txBody>
      </p:sp>
      <p:sp>
        <p:nvSpPr>
          <p:cNvPr id="3" name="Content Placeholder 2">
            <a:extLst>
              <a:ext uri="{FF2B5EF4-FFF2-40B4-BE49-F238E27FC236}">
                <a16:creationId xmlns:a16="http://schemas.microsoft.com/office/drawing/2014/main" id="{029904CB-1CD1-06D8-7B14-219B7ED24DFA}"/>
              </a:ext>
            </a:extLst>
          </p:cNvPr>
          <p:cNvSpPr>
            <a:spLocks noGrp="1"/>
          </p:cNvSpPr>
          <p:nvPr>
            <p:ph idx="1"/>
          </p:nvPr>
        </p:nvSpPr>
        <p:spPr/>
        <p:txBody>
          <a:bodyPr/>
          <a:lstStyle/>
          <a:p>
            <a:pPr algn="l"/>
            <a:r>
              <a:rPr lang="en-US" b="0" i="1" dirty="0">
                <a:effectLst/>
                <a:latin typeface="Open Sans" panose="020B0606030504020204" pitchFamily="34" charset="0"/>
              </a:rPr>
              <a:t>Referential integrity</a:t>
            </a:r>
            <a:r>
              <a:rPr lang="en-US" b="0" i="0" dirty="0">
                <a:effectLst/>
                <a:latin typeface="Open Sans" panose="020B0606030504020204" pitchFamily="34" charset="0"/>
              </a:rPr>
              <a:t> refers to the accuracy and consistency of data within a </a:t>
            </a:r>
            <a:r>
              <a:rPr lang="en-US" b="0" i="0" u="none" strike="noStrike" dirty="0">
                <a:effectLst/>
                <a:latin typeface="Open Sans" panose="020B0606030504020204" pitchFamily="34" charset="0"/>
                <a:hlinkClick r:id="rId2">
                  <a:extLst>
                    <a:ext uri="{A12FA001-AC4F-418D-AE19-62706E023703}">
                      <ahyp:hlinkClr xmlns:ahyp="http://schemas.microsoft.com/office/drawing/2018/hyperlinkcolor" val="tx"/>
                    </a:ext>
                  </a:extLst>
                </a:hlinkClick>
              </a:rPr>
              <a:t>relationship</a:t>
            </a:r>
            <a:r>
              <a:rPr lang="en-US" b="0" i="0" dirty="0">
                <a:effectLst/>
                <a:latin typeface="Open Sans" panose="020B0606030504020204" pitchFamily="34" charset="0"/>
              </a:rPr>
              <a:t>.</a:t>
            </a:r>
          </a:p>
          <a:p>
            <a:pPr algn="l"/>
            <a:r>
              <a:rPr lang="en-US" b="0" i="0" dirty="0">
                <a:effectLst/>
                <a:latin typeface="Open Sans" panose="020B0606030504020204" pitchFamily="34" charset="0"/>
              </a:rPr>
              <a:t>In relationships, data is linked between two or more </a:t>
            </a:r>
            <a:r>
              <a:rPr lang="en-US" b="0" i="0" u="none" strike="noStrike" dirty="0">
                <a:effectLst/>
                <a:latin typeface="Open Sans" panose="020B0606030504020204" pitchFamily="34" charset="0"/>
                <a:hlinkClick r:id="rId3">
                  <a:extLst>
                    <a:ext uri="{A12FA001-AC4F-418D-AE19-62706E023703}">
                      <ahyp:hlinkClr xmlns:ahyp="http://schemas.microsoft.com/office/drawing/2018/hyperlinkcolor" val="tx"/>
                    </a:ext>
                  </a:extLst>
                </a:hlinkClick>
              </a:rPr>
              <a:t>tables</a:t>
            </a:r>
            <a:r>
              <a:rPr lang="en-US" b="0" i="0" dirty="0">
                <a:effectLst/>
                <a:latin typeface="Open Sans" panose="020B0606030504020204" pitchFamily="34" charset="0"/>
              </a:rPr>
              <a:t>. This is achieved by having the </a:t>
            </a:r>
            <a:r>
              <a:rPr lang="en-US" b="0" i="0" u="none" strike="noStrike" dirty="0">
                <a:effectLst/>
                <a:latin typeface="Open Sans" panose="020B0606030504020204" pitchFamily="34" charset="0"/>
                <a:hlinkClick r:id="rId4">
                  <a:extLst>
                    <a:ext uri="{A12FA001-AC4F-418D-AE19-62706E023703}">
                      <ahyp:hlinkClr xmlns:ahyp="http://schemas.microsoft.com/office/drawing/2018/hyperlinkcolor" val="tx"/>
                    </a:ext>
                  </a:extLst>
                </a:hlinkClick>
              </a:rPr>
              <a:t>foreign key</a:t>
            </a:r>
            <a:r>
              <a:rPr lang="en-US" b="0" i="0" dirty="0">
                <a:effectLst/>
                <a:latin typeface="Open Sans" panose="020B0606030504020204" pitchFamily="34" charset="0"/>
              </a:rPr>
              <a:t> (in the associated table) reference a </a:t>
            </a:r>
            <a:r>
              <a:rPr lang="en-US" b="0" i="0" u="none" strike="noStrike" dirty="0">
                <a:effectLst/>
                <a:latin typeface="Open Sans" panose="020B0606030504020204" pitchFamily="34" charset="0"/>
                <a:hlinkClick r:id="rId5">
                  <a:extLst>
                    <a:ext uri="{A12FA001-AC4F-418D-AE19-62706E023703}">
                      <ahyp:hlinkClr xmlns:ahyp="http://schemas.microsoft.com/office/drawing/2018/hyperlinkcolor" val="tx"/>
                    </a:ext>
                  </a:extLst>
                </a:hlinkClick>
              </a:rPr>
              <a:t>primary key</a:t>
            </a:r>
            <a:r>
              <a:rPr lang="en-US" b="0" i="0" dirty="0">
                <a:effectLst/>
                <a:latin typeface="Open Sans" panose="020B0606030504020204" pitchFamily="34" charset="0"/>
              </a:rPr>
              <a:t> value (in the primary – or parent – table). Because of this, we need to ensure that data on both sides of the relationship remain intact.</a:t>
            </a:r>
          </a:p>
          <a:p>
            <a:pPr algn="l"/>
            <a:r>
              <a:rPr lang="en-US" b="0" i="0" dirty="0">
                <a:effectLst/>
                <a:latin typeface="Open Sans" panose="020B0606030504020204" pitchFamily="34" charset="0"/>
              </a:rPr>
              <a:t>So, referential integrity requires that, </a:t>
            </a:r>
            <a:r>
              <a:rPr lang="en-US" b="1" i="0" dirty="0">
                <a:effectLst/>
                <a:latin typeface="Open Sans" panose="020B0606030504020204" pitchFamily="34" charset="0"/>
              </a:rPr>
              <a:t>whenever a foreign key value is used it must reference a valid, existing primary key in the parent table.</a:t>
            </a:r>
            <a:endParaRPr lang="en-US" b="0" i="0" dirty="0">
              <a:effectLst/>
              <a:latin typeface="Open Sans" panose="020B0606030504020204" pitchFamily="34" charset="0"/>
            </a:endParaRPr>
          </a:p>
          <a:p>
            <a:endParaRPr lang="en-IN" dirty="0"/>
          </a:p>
        </p:txBody>
      </p:sp>
    </p:spTree>
    <p:extLst>
      <p:ext uri="{BB962C8B-B14F-4D97-AF65-F5344CB8AC3E}">
        <p14:creationId xmlns:p14="http://schemas.microsoft.com/office/powerpoint/2010/main" val="216045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A78B-387F-0061-5F67-0A5615830F66}"/>
              </a:ext>
            </a:extLst>
          </p:cNvPr>
          <p:cNvSpPr>
            <a:spLocks noGrp="1"/>
          </p:cNvSpPr>
          <p:nvPr>
            <p:ph type="ctrTitle"/>
          </p:nvPr>
        </p:nvSpPr>
        <p:spPr/>
        <p:txBody>
          <a:bodyPr/>
          <a:lstStyle/>
          <a:p>
            <a:r>
              <a:rPr lang="en-IN" dirty="0"/>
              <a:t>Why dbms?</a:t>
            </a:r>
          </a:p>
        </p:txBody>
      </p:sp>
      <p:sp>
        <p:nvSpPr>
          <p:cNvPr id="3" name="Subtitle 2">
            <a:extLst>
              <a:ext uri="{FF2B5EF4-FFF2-40B4-BE49-F238E27FC236}">
                <a16:creationId xmlns:a16="http://schemas.microsoft.com/office/drawing/2014/main" id="{CD4D6B7A-C903-DACA-3C14-301026E83698}"/>
              </a:ext>
            </a:extLst>
          </p:cNvPr>
          <p:cNvSpPr>
            <a:spLocks noGrp="1"/>
          </p:cNvSpPr>
          <p:nvPr>
            <p:ph type="subTitle" idx="1"/>
          </p:nvPr>
        </p:nvSpPr>
        <p:spPr/>
        <p:txBody>
          <a:bodyPr>
            <a:normAutofit/>
          </a:bodyPr>
          <a:lstStyle/>
          <a:p>
            <a:r>
              <a:rPr lang="en-IN" sz="3600" dirty="0"/>
              <a:t>File system v/s dbms</a:t>
            </a:r>
          </a:p>
        </p:txBody>
      </p:sp>
    </p:spTree>
    <p:extLst>
      <p:ext uri="{BB962C8B-B14F-4D97-AF65-F5344CB8AC3E}">
        <p14:creationId xmlns:p14="http://schemas.microsoft.com/office/powerpoint/2010/main" val="3320509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38E9-784E-87BC-7C27-5B9660400E96}"/>
              </a:ext>
            </a:extLst>
          </p:cNvPr>
          <p:cNvSpPr>
            <a:spLocks noGrp="1"/>
          </p:cNvSpPr>
          <p:nvPr>
            <p:ph type="title"/>
          </p:nvPr>
        </p:nvSpPr>
        <p:spPr/>
        <p:txBody>
          <a:bodyPr/>
          <a:lstStyle/>
          <a:p>
            <a:r>
              <a:rPr lang="en-IN" dirty="0"/>
              <a:t>Weak entity type</a:t>
            </a:r>
          </a:p>
        </p:txBody>
      </p:sp>
      <p:sp>
        <p:nvSpPr>
          <p:cNvPr id="3" name="Content Placeholder 2">
            <a:extLst>
              <a:ext uri="{FF2B5EF4-FFF2-40B4-BE49-F238E27FC236}">
                <a16:creationId xmlns:a16="http://schemas.microsoft.com/office/drawing/2014/main" id="{557934C9-463F-AD68-12A0-8E9E913C2297}"/>
              </a:ext>
            </a:extLst>
          </p:cNvPr>
          <p:cNvSpPr>
            <a:spLocks noGrp="1"/>
          </p:cNvSpPr>
          <p:nvPr>
            <p:ph idx="1"/>
          </p:nvPr>
        </p:nvSpPr>
        <p:spPr/>
        <p:txBody>
          <a:bodyPr/>
          <a:lstStyle/>
          <a:p>
            <a:r>
              <a:rPr lang="en-US" b="0" i="0" dirty="0">
                <a:effectLst/>
                <a:latin typeface="urw-din"/>
              </a:rPr>
              <a:t> An entity type has a key attribute which uniquely identifies each entity in the entity set. But there exists </a:t>
            </a:r>
            <a:r>
              <a:rPr lang="en-US" b="1" i="0" dirty="0">
                <a:effectLst/>
                <a:latin typeface="urw-din"/>
              </a:rPr>
              <a:t>some entity type for which key attribute can’t be defined</a:t>
            </a:r>
            <a:r>
              <a:rPr lang="en-US" b="0" i="0" dirty="0">
                <a:effectLst/>
                <a:latin typeface="urw-din"/>
              </a:rPr>
              <a:t>. These are called Weak Entity type. </a:t>
            </a:r>
          </a:p>
          <a:p>
            <a:r>
              <a:rPr lang="en-US" b="0" i="0" dirty="0">
                <a:effectLst/>
                <a:latin typeface="urw-din"/>
              </a:rPr>
              <a:t>For example, A company may store the information of dependents (Parents, Children, Spouse) of an Employee. But the dependents don’t have existence without the employee. So Dependent will be weak entity type and Employee will be Identifying Entity type for Dependent. </a:t>
            </a:r>
            <a:endParaRPr lang="en-IN" dirty="0"/>
          </a:p>
        </p:txBody>
      </p:sp>
    </p:spTree>
    <p:extLst>
      <p:ext uri="{BB962C8B-B14F-4D97-AF65-F5344CB8AC3E}">
        <p14:creationId xmlns:p14="http://schemas.microsoft.com/office/powerpoint/2010/main" val="429456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2F87-BA7F-D4E9-D826-1AC25F963E39}"/>
              </a:ext>
            </a:extLst>
          </p:cNvPr>
          <p:cNvSpPr>
            <a:spLocks noGrp="1"/>
          </p:cNvSpPr>
          <p:nvPr>
            <p:ph type="title"/>
          </p:nvPr>
        </p:nvSpPr>
        <p:spPr>
          <a:xfrm>
            <a:off x="838200" y="1017279"/>
            <a:ext cx="10515600" cy="2852737"/>
          </a:xfrm>
        </p:spPr>
        <p:txBody>
          <a:bodyPr/>
          <a:lstStyle/>
          <a:p>
            <a:r>
              <a:rPr lang="en-IN" dirty="0"/>
              <a:t>NORMALIZATION</a:t>
            </a:r>
          </a:p>
        </p:txBody>
      </p:sp>
      <p:sp>
        <p:nvSpPr>
          <p:cNvPr id="3" name="Text Placeholder 2">
            <a:extLst>
              <a:ext uri="{FF2B5EF4-FFF2-40B4-BE49-F238E27FC236}">
                <a16:creationId xmlns:a16="http://schemas.microsoft.com/office/drawing/2014/main" id="{E06FB525-5322-736C-2AF6-9080CE74C8B1}"/>
              </a:ext>
            </a:extLst>
          </p:cNvPr>
          <p:cNvSpPr>
            <a:spLocks noGrp="1"/>
          </p:cNvSpPr>
          <p:nvPr>
            <p:ph type="body" idx="1"/>
          </p:nvPr>
        </p:nvSpPr>
        <p:spPr>
          <a:xfrm>
            <a:off x="838200" y="3870016"/>
            <a:ext cx="10515600" cy="1500187"/>
          </a:xfrm>
        </p:spPr>
        <p:txBody>
          <a:bodyPr/>
          <a:lstStyle/>
          <a:p>
            <a:r>
              <a:rPr lang="en-US" b="1" i="0" dirty="0">
                <a:solidFill>
                  <a:schemeClr val="tx1"/>
                </a:solidFill>
                <a:effectLst/>
                <a:latin typeface="urw-din"/>
              </a:rPr>
              <a:t>Normalization</a:t>
            </a:r>
            <a:r>
              <a:rPr lang="en-US" b="0" i="0" dirty="0">
                <a:solidFill>
                  <a:schemeClr val="tx1"/>
                </a:solidFill>
                <a:effectLst/>
                <a:latin typeface="urw-din"/>
              </a:rPr>
              <a:t> is the process of minimizing </a:t>
            </a:r>
            <a:r>
              <a:rPr lang="en-US" b="1" i="0" dirty="0">
                <a:solidFill>
                  <a:schemeClr val="tx1"/>
                </a:solidFill>
                <a:effectLst/>
                <a:latin typeface="urw-din"/>
              </a:rPr>
              <a:t>redundancy</a:t>
            </a:r>
            <a:r>
              <a:rPr lang="en-US" b="0" i="0" dirty="0">
                <a:solidFill>
                  <a:schemeClr val="tx1"/>
                </a:solidFill>
                <a:effectLst/>
                <a:latin typeface="urw-din"/>
              </a:rPr>
              <a:t> from a relation or set of relations. Redundancy in relation may cause insertion, deletion, and update anomalies. So, it helps to minimize the redundancy in relations. </a:t>
            </a:r>
            <a:r>
              <a:rPr lang="en-US" b="1" i="0" dirty="0">
                <a:solidFill>
                  <a:schemeClr val="tx1"/>
                </a:solidFill>
                <a:effectLst/>
                <a:latin typeface="urw-din"/>
              </a:rPr>
              <a:t>Normal forms</a:t>
            </a:r>
            <a:r>
              <a:rPr lang="en-US" b="0" i="0" dirty="0">
                <a:solidFill>
                  <a:schemeClr val="tx1"/>
                </a:solidFill>
                <a:effectLst/>
                <a:latin typeface="urw-din"/>
              </a:rPr>
              <a:t> are used to eliminate or reduce redundancy in database tables.</a:t>
            </a:r>
            <a:endParaRPr lang="en-IN" dirty="0">
              <a:solidFill>
                <a:schemeClr val="tx1"/>
              </a:solidFill>
            </a:endParaRPr>
          </a:p>
        </p:txBody>
      </p:sp>
    </p:spTree>
    <p:extLst>
      <p:ext uri="{BB962C8B-B14F-4D97-AF65-F5344CB8AC3E}">
        <p14:creationId xmlns:p14="http://schemas.microsoft.com/office/powerpoint/2010/main" val="228919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D69F4E-36A7-F310-E11D-E253714D318F}"/>
              </a:ext>
            </a:extLst>
          </p:cNvPr>
          <p:cNvSpPr>
            <a:spLocks noGrp="1"/>
          </p:cNvSpPr>
          <p:nvPr>
            <p:ph type="title"/>
          </p:nvPr>
        </p:nvSpPr>
        <p:spPr/>
        <p:txBody>
          <a:bodyPr/>
          <a:lstStyle/>
          <a:p>
            <a:r>
              <a:rPr lang="en-IN" dirty="0"/>
              <a:t>FIRST NORMAL FORM</a:t>
            </a:r>
          </a:p>
        </p:txBody>
      </p:sp>
      <p:sp>
        <p:nvSpPr>
          <p:cNvPr id="5" name="Content Placeholder 4">
            <a:extLst>
              <a:ext uri="{FF2B5EF4-FFF2-40B4-BE49-F238E27FC236}">
                <a16:creationId xmlns:a16="http://schemas.microsoft.com/office/drawing/2014/main" id="{3A2E342F-7CD0-56B5-14F5-44E03BC3DF3C}"/>
              </a:ext>
            </a:extLst>
          </p:cNvPr>
          <p:cNvSpPr>
            <a:spLocks noGrp="1"/>
          </p:cNvSpPr>
          <p:nvPr>
            <p:ph idx="1"/>
          </p:nvPr>
        </p:nvSpPr>
        <p:spPr/>
        <p:txBody>
          <a:bodyPr/>
          <a:lstStyle/>
          <a:p>
            <a:r>
              <a:rPr lang="en-US" b="0" i="0" dirty="0">
                <a:solidFill>
                  <a:schemeClr val="tx1">
                    <a:lumMod val="95000"/>
                  </a:schemeClr>
                </a:solidFill>
                <a:effectLst/>
                <a:latin typeface="urw-din"/>
              </a:rPr>
              <a:t>If a relation contain composite or multi-valued attribute, it violates first normal form or a relation is in first normal form if it does not contain any composite or multi-valued attribute. A relation is in first normal form if every attribute in that relation is </a:t>
            </a:r>
            <a:r>
              <a:rPr lang="en-US" b="1" i="0" dirty="0">
                <a:solidFill>
                  <a:schemeClr val="tx1">
                    <a:lumMod val="95000"/>
                  </a:schemeClr>
                </a:solidFill>
                <a:effectLst/>
                <a:latin typeface="urw-din"/>
              </a:rPr>
              <a:t>singled valued attribute</a:t>
            </a:r>
            <a:r>
              <a:rPr lang="en-US" b="0" i="0" dirty="0">
                <a:solidFill>
                  <a:schemeClr val="tx1">
                    <a:lumMod val="95000"/>
                  </a:schemeClr>
                </a:solidFill>
                <a:effectLst/>
                <a:latin typeface="urw-din"/>
              </a:rPr>
              <a:t>.</a:t>
            </a:r>
          </a:p>
          <a:p>
            <a:pPr marL="0" indent="0">
              <a:buNone/>
            </a:pPr>
            <a:endParaRPr lang="en-IN" dirty="0">
              <a:solidFill>
                <a:schemeClr val="tx1">
                  <a:lumMod val="95000"/>
                </a:schemeClr>
              </a:solidFill>
            </a:endParaRPr>
          </a:p>
        </p:txBody>
      </p:sp>
    </p:spTree>
    <p:extLst>
      <p:ext uri="{BB962C8B-B14F-4D97-AF65-F5344CB8AC3E}">
        <p14:creationId xmlns:p14="http://schemas.microsoft.com/office/powerpoint/2010/main" val="1609959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494F-D374-844E-E44E-EA2E3BC630D2}"/>
              </a:ext>
            </a:extLst>
          </p:cNvPr>
          <p:cNvSpPr>
            <a:spLocks noGrp="1"/>
          </p:cNvSpPr>
          <p:nvPr>
            <p:ph type="title"/>
          </p:nvPr>
        </p:nvSpPr>
        <p:spPr/>
        <p:txBody>
          <a:bodyPr/>
          <a:lstStyle/>
          <a:p>
            <a:r>
              <a:rPr lang="en-IN" dirty="0"/>
              <a:t>SECOND NORMAL FORM</a:t>
            </a:r>
          </a:p>
        </p:txBody>
      </p:sp>
      <p:sp>
        <p:nvSpPr>
          <p:cNvPr id="3" name="Content Placeholder 2">
            <a:extLst>
              <a:ext uri="{FF2B5EF4-FFF2-40B4-BE49-F238E27FC236}">
                <a16:creationId xmlns:a16="http://schemas.microsoft.com/office/drawing/2014/main" id="{4B37B115-6B3A-1B83-B8ED-C1B08DD52D1F}"/>
              </a:ext>
            </a:extLst>
          </p:cNvPr>
          <p:cNvSpPr>
            <a:spLocks noGrp="1"/>
          </p:cNvSpPr>
          <p:nvPr>
            <p:ph idx="1"/>
          </p:nvPr>
        </p:nvSpPr>
        <p:spPr/>
        <p:txBody>
          <a:bodyPr/>
          <a:lstStyle/>
          <a:p>
            <a:pPr algn="l" fontAlgn="base"/>
            <a:r>
              <a:rPr lang="en-US" b="0" i="0" dirty="0">
                <a:effectLst/>
                <a:latin typeface="urw-din"/>
              </a:rPr>
              <a:t>To be in second normal form, a relation must be in first normal form and relation must not contain any partial dependency. A relation is in 2NF if it has </a:t>
            </a:r>
            <a:r>
              <a:rPr lang="en-US" b="1" i="0" dirty="0">
                <a:effectLst/>
                <a:latin typeface="urw-din"/>
              </a:rPr>
              <a:t>No Partial Dependency, </a:t>
            </a:r>
            <a:r>
              <a:rPr lang="en-US" b="0" i="0" dirty="0">
                <a:effectLst/>
                <a:latin typeface="urw-din"/>
              </a:rPr>
              <a:t>i.e.</a:t>
            </a:r>
            <a:r>
              <a:rPr lang="en-US" b="1" i="0" dirty="0">
                <a:effectLst/>
                <a:latin typeface="urw-din"/>
              </a:rPr>
              <a:t>, </a:t>
            </a:r>
            <a:r>
              <a:rPr lang="en-US" b="0" i="0" dirty="0">
                <a:effectLst/>
                <a:latin typeface="urw-din"/>
              </a:rPr>
              <a:t>no non-prime attribute (attributes which are not part of any candidate key) is dependent on any proper subset of any candidate key of the table.</a:t>
            </a:r>
          </a:p>
          <a:p>
            <a:pPr algn="l" fontAlgn="base"/>
            <a:r>
              <a:rPr lang="en-US" b="1" i="0" dirty="0">
                <a:effectLst/>
                <a:latin typeface="urw-din"/>
              </a:rPr>
              <a:t>Partial Dependency –</a:t>
            </a:r>
            <a:r>
              <a:rPr lang="en-US" b="0" i="0" dirty="0">
                <a:effectLst/>
                <a:latin typeface="urw-din"/>
              </a:rPr>
              <a:t> If the proper subset of candidate key determines non-prime attribute, it is called partial dependency.</a:t>
            </a:r>
          </a:p>
          <a:p>
            <a:endParaRPr lang="en-IN" dirty="0"/>
          </a:p>
        </p:txBody>
      </p:sp>
    </p:spTree>
    <p:extLst>
      <p:ext uri="{BB962C8B-B14F-4D97-AF65-F5344CB8AC3E}">
        <p14:creationId xmlns:p14="http://schemas.microsoft.com/office/powerpoint/2010/main" val="4005891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D1D3-1655-A794-8443-2CBBAF2926F6}"/>
              </a:ext>
            </a:extLst>
          </p:cNvPr>
          <p:cNvSpPr>
            <a:spLocks noGrp="1"/>
          </p:cNvSpPr>
          <p:nvPr>
            <p:ph type="title"/>
          </p:nvPr>
        </p:nvSpPr>
        <p:spPr/>
        <p:txBody>
          <a:bodyPr/>
          <a:lstStyle/>
          <a:p>
            <a:r>
              <a:rPr lang="en-IN" dirty="0"/>
              <a:t>THIRD NORMAL FORM</a:t>
            </a:r>
          </a:p>
        </p:txBody>
      </p:sp>
      <p:sp>
        <p:nvSpPr>
          <p:cNvPr id="3" name="Content Placeholder 2">
            <a:extLst>
              <a:ext uri="{FF2B5EF4-FFF2-40B4-BE49-F238E27FC236}">
                <a16:creationId xmlns:a16="http://schemas.microsoft.com/office/drawing/2014/main" id="{D1A25164-6F7C-A6D0-53A2-800F50C32732}"/>
              </a:ext>
            </a:extLst>
          </p:cNvPr>
          <p:cNvSpPr>
            <a:spLocks noGrp="1"/>
          </p:cNvSpPr>
          <p:nvPr>
            <p:ph idx="1"/>
          </p:nvPr>
        </p:nvSpPr>
        <p:spPr/>
        <p:txBody>
          <a:bodyPr/>
          <a:lstStyle/>
          <a:p>
            <a:pPr algn="l" fontAlgn="base"/>
            <a:r>
              <a:rPr lang="en-US" b="0" i="0" dirty="0">
                <a:effectLst/>
                <a:latin typeface="urw-din"/>
              </a:rPr>
              <a:t>A relation is in third normal form, if there is </a:t>
            </a:r>
            <a:r>
              <a:rPr lang="en-US" b="1" i="0" dirty="0">
                <a:effectLst/>
                <a:latin typeface="urw-din"/>
              </a:rPr>
              <a:t>no transitive dependency</a:t>
            </a:r>
            <a:r>
              <a:rPr lang="en-US" b="0" i="0" dirty="0">
                <a:effectLst/>
                <a:latin typeface="urw-din"/>
              </a:rPr>
              <a:t> for non-prime attributes as well as it is in second normal form.</a:t>
            </a:r>
            <a:br>
              <a:rPr lang="en-US" b="0" i="0" dirty="0">
                <a:effectLst/>
                <a:latin typeface="urw-din"/>
              </a:rPr>
            </a:br>
            <a:r>
              <a:rPr lang="en-US" b="0" i="0" dirty="0">
                <a:effectLst/>
                <a:latin typeface="urw-din"/>
              </a:rPr>
              <a:t>A relation is in 3NF if </a:t>
            </a:r>
            <a:r>
              <a:rPr lang="en-US" b="1" i="0" dirty="0">
                <a:effectLst/>
                <a:latin typeface="urw-din"/>
              </a:rPr>
              <a:t>at least one of the following condition holds</a:t>
            </a:r>
            <a:r>
              <a:rPr lang="en-US" b="0" i="0" dirty="0">
                <a:effectLst/>
                <a:latin typeface="urw-din"/>
              </a:rPr>
              <a:t> in every non-trivial function dependency X –&gt; Y</a:t>
            </a:r>
          </a:p>
          <a:p>
            <a:pPr marL="742950" lvl="1" indent="-285750" algn="l" fontAlgn="base">
              <a:buFont typeface="+mj-lt"/>
              <a:buAutoNum type="arabicPeriod"/>
            </a:pPr>
            <a:r>
              <a:rPr lang="en-US" b="0" i="0" dirty="0">
                <a:effectLst/>
                <a:latin typeface="urw-din"/>
              </a:rPr>
              <a:t>X is a super key.</a:t>
            </a:r>
          </a:p>
          <a:p>
            <a:pPr marL="742950" lvl="1" indent="-285750" algn="l" fontAlgn="base">
              <a:buFont typeface="+mj-lt"/>
              <a:buAutoNum type="arabicPeriod"/>
            </a:pPr>
            <a:r>
              <a:rPr lang="en-US" b="0" i="0" dirty="0">
                <a:effectLst/>
                <a:latin typeface="urw-din"/>
              </a:rPr>
              <a:t>Y is a prime attribute (each element of Y is part of some candidate key).</a:t>
            </a:r>
          </a:p>
          <a:p>
            <a:r>
              <a:rPr lang="en-US" b="1" i="0" dirty="0">
                <a:effectLst/>
                <a:latin typeface="urw-din"/>
              </a:rPr>
              <a:t>Transitive dependency –</a:t>
            </a:r>
            <a:r>
              <a:rPr lang="en-US" b="0" i="0" dirty="0">
                <a:effectLst/>
                <a:latin typeface="urw-din"/>
              </a:rPr>
              <a:t> If A-&gt;B and B-&gt;C are two FDs then A-&gt;C is called transitive dependency.</a:t>
            </a:r>
            <a:endParaRPr lang="en-IN" dirty="0"/>
          </a:p>
        </p:txBody>
      </p:sp>
    </p:spTree>
    <p:extLst>
      <p:ext uri="{BB962C8B-B14F-4D97-AF65-F5344CB8AC3E}">
        <p14:creationId xmlns:p14="http://schemas.microsoft.com/office/powerpoint/2010/main" val="1136909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68AA-0FB7-387D-814A-597A9AC6F49F}"/>
              </a:ext>
            </a:extLst>
          </p:cNvPr>
          <p:cNvSpPr>
            <a:spLocks noGrp="1"/>
          </p:cNvSpPr>
          <p:nvPr>
            <p:ph type="title"/>
          </p:nvPr>
        </p:nvSpPr>
        <p:spPr/>
        <p:txBody>
          <a:bodyPr/>
          <a:lstStyle/>
          <a:p>
            <a:r>
              <a:rPr lang="en-IN" dirty="0"/>
              <a:t>BOYCE-CODD NORMAL FORM(BCNF)</a:t>
            </a:r>
          </a:p>
        </p:txBody>
      </p:sp>
      <p:sp>
        <p:nvSpPr>
          <p:cNvPr id="3" name="Content Placeholder 2">
            <a:extLst>
              <a:ext uri="{FF2B5EF4-FFF2-40B4-BE49-F238E27FC236}">
                <a16:creationId xmlns:a16="http://schemas.microsoft.com/office/drawing/2014/main" id="{749B5913-1AE7-53A1-C0FC-9F04FE56A5EF}"/>
              </a:ext>
            </a:extLst>
          </p:cNvPr>
          <p:cNvSpPr>
            <a:spLocks noGrp="1"/>
          </p:cNvSpPr>
          <p:nvPr>
            <p:ph idx="1"/>
          </p:nvPr>
        </p:nvSpPr>
        <p:spPr/>
        <p:txBody>
          <a:bodyPr>
            <a:normAutofit fontScale="85000" lnSpcReduction="20000"/>
          </a:bodyPr>
          <a:lstStyle/>
          <a:p>
            <a:r>
              <a:rPr lang="en-US" b="0" i="0" dirty="0">
                <a:effectLst/>
                <a:latin typeface="urw-din"/>
              </a:rPr>
              <a:t>A relation R is in BCNF if R is in Third Normal Form and for every FD, LHS is super key. A relation is in BCNF if in every non-trivial functional dependency X –&gt; Y, X is a super key.</a:t>
            </a:r>
          </a:p>
          <a:p>
            <a:pPr algn="l" fontAlgn="base"/>
            <a:r>
              <a:rPr lang="en-US" b="1" i="0" dirty="0">
                <a:effectLst/>
                <a:latin typeface="urw-din"/>
              </a:rPr>
              <a:t>Key Points –</a:t>
            </a:r>
            <a:endParaRPr lang="en-US" b="0" i="0" dirty="0">
              <a:effectLst/>
              <a:latin typeface="urw-din"/>
            </a:endParaRPr>
          </a:p>
          <a:p>
            <a:pPr marL="742950" lvl="1" indent="-285750" algn="l" fontAlgn="base">
              <a:buFont typeface="+mj-lt"/>
              <a:buAutoNum type="arabicPeriod"/>
            </a:pPr>
            <a:r>
              <a:rPr lang="en-US" b="0" i="0" dirty="0">
                <a:effectLst/>
                <a:latin typeface="urw-din"/>
              </a:rPr>
              <a:t>BCNF is free from redundancy.</a:t>
            </a:r>
          </a:p>
          <a:p>
            <a:pPr marL="742950" lvl="1" indent="-285750" algn="l" fontAlgn="base">
              <a:buFont typeface="+mj-lt"/>
              <a:buAutoNum type="arabicPeriod"/>
            </a:pPr>
            <a:r>
              <a:rPr lang="en-US" b="0" i="0" dirty="0">
                <a:effectLst/>
                <a:latin typeface="urw-din"/>
              </a:rPr>
              <a:t>If a relation is in BCNF, then 3NF is also satisfied.</a:t>
            </a:r>
          </a:p>
          <a:p>
            <a:pPr marL="742950" lvl="1" indent="-285750" algn="l" fontAlgn="base">
              <a:buFont typeface="+mj-lt"/>
              <a:buAutoNum type="arabicPeriod"/>
            </a:pPr>
            <a:r>
              <a:rPr lang="en-US" b="0" i="0" dirty="0">
                <a:effectLst/>
                <a:latin typeface="urw-din"/>
              </a:rPr>
              <a:t> If all attributes of relation are prime attribute, then the relation is always in 3NF.</a:t>
            </a:r>
          </a:p>
          <a:p>
            <a:pPr marL="742950" lvl="1" indent="-285750" algn="l" fontAlgn="base">
              <a:buFont typeface="+mj-lt"/>
              <a:buAutoNum type="arabicPeriod"/>
            </a:pPr>
            <a:r>
              <a:rPr lang="en-US" b="0" i="0" dirty="0">
                <a:effectLst/>
                <a:latin typeface="urw-din"/>
              </a:rPr>
              <a:t>A relation in a Relational Database is always and at least in 1NF form.</a:t>
            </a:r>
          </a:p>
          <a:p>
            <a:pPr marL="742950" lvl="1" indent="-285750" algn="l" fontAlgn="base">
              <a:buFont typeface="+mj-lt"/>
              <a:buAutoNum type="arabicPeriod"/>
            </a:pPr>
            <a:r>
              <a:rPr lang="en-US" b="0" i="0" dirty="0">
                <a:effectLst/>
                <a:latin typeface="urw-din"/>
              </a:rPr>
              <a:t>Every Binary Relation ( a Relation with only 2 attributes ) is always in BCNF.</a:t>
            </a:r>
          </a:p>
          <a:p>
            <a:pPr marL="742950" lvl="1" indent="-285750" algn="l" fontAlgn="base">
              <a:buFont typeface="+mj-lt"/>
              <a:buAutoNum type="arabicPeriod"/>
            </a:pPr>
            <a:r>
              <a:rPr lang="en-US" b="0" i="0" dirty="0">
                <a:effectLst/>
                <a:latin typeface="urw-din"/>
              </a:rPr>
              <a:t>If a Relation has only singleton candidate keys( i.e. every candidate key consists of only 1 attribute), then the Relation is always in 2NF( because no Partial functional dependency possible).</a:t>
            </a:r>
          </a:p>
          <a:p>
            <a:pPr marL="742950" lvl="1" indent="-285750" algn="l" fontAlgn="base">
              <a:buFont typeface="+mj-lt"/>
              <a:buAutoNum type="arabicPeriod"/>
            </a:pPr>
            <a:r>
              <a:rPr lang="en-US" b="0" i="0" dirty="0">
                <a:effectLst/>
                <a:latin typeface="urw-din"/>
              </a:rPr>
              <a:t>Sometimes going for BCNF form may not preserve functional dependency. In that case go for BCNF only if the lost FD(s) is not required, else normalize till 3NF only.</a:t>
            </a:r>
          </a:p>
          <a:p>
            <a:pPr marL="742950" lvl="1" indent="-285750" algn="l" fontAlgn="base">
              <a:buFont typeface="+mj-lt"/>
              <a:buAutoNum type="arabicPeriod"/>
            </a:pPr>
            <a:r>
              <a:rPr lang="en-US" b="0" i="0" dirty="0">
                <a:effectLst/>
                <a:latin typeface="urw-din"/>
              </a:rPr>
              <a:t>There are many more Normal forms that exist after BCNF, like 4NF and more. But in real world database systems it’s generally not required to go beyond BCNF.</a:t>
            </a:r>
          </a:p>
          <a:p>
            <a:endParaRPr lang="en-IN" dirty="0"/>
          </a:p>
        </p:txBody>
      </p:sp>
    </p:spTree>
    <p:extLst>
      <p:ext uri="{BB962C8B-B14F-4D97-AF65-F5344CB8AC3E}">
        <p14:creationId xmlns:p14="http://schemas.microsoft.com/office/powerpoint/2010/main" val="3726894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AD531B-CE52-7E78-8C60-FFB5CC1148C9}"/>
              </a:ext>
            </a:extLst>
          </p:cNvPr>
          <p:cNvSpPr>
            <a:spLocks noGrp="1"/>
          </p:cNvSpPr>
          <p:nvPr>
            <p:ph type="ctrTitle"/>
          </p:nvPr>
        </p:nvSpPr>
        <p:spPr/>
        <p:txBody>
          <a:bodyPr/>
          <a:lstStyle/>
          <a:p>
            <a:r>
              <a:rPr lang="en-IN" dirty="0"/>
              <a:t>SQL</a:t>
            </a:r>
          </a:p>
        </p:txBody>
      </p:sp>
      <p:sp>
        <p:nvSpPr>
          <p:cNvPr id="5" name="Subtitle 4">
            <a:extLst>
              <a:ext uri="{FF2B5EF4-FFF2-40B4-BE49-F238E27FC236}">
                <a16:creationId xmlns:a16="http://schemas.microsoft.com/office/drawing/2014/main" id="{1B0F33C9-FA55-3EA9-DB34-41D118B18A99}"/>
              </a:ext>
            </a:extLst>
          </p:cNvPr>
          <p:cNvSpPr>
            <a:spLocks noGrp="1"/>
          </p:cNvSpPr>
          <p:nvPr>
            <p:ph type="subTitle" idx="1"/>
          </p:nvPr>
        </p:nvSpPr>
        <p:spPr/>
        <p:txBody>
          <a:bodyPr/>
          <a:lstStyle/>
          <a:p>
            <a:r>
              <a:rPr lang="en-IN" dirty="0"/>
              <a:t>&lt;WOULD BE PRESENTEDTHROUGH SQL NOTEBOOK&gt;</a:t>
            </a:r>
          </a:p>
        </p:txBody>
      </p:sp>
    </p:spTree>
    <p:extLst>
      <p:ext uri="{BB962C8B-B14F-4D97-AF65-F5344CB8AC3E}">
        <p14:creationId xmlns:p14="http://schemas.microsoft.com/office/powerpoint/2010/main" val="758072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4" y="1419226"/>
            <a:ext cx="3599804" cy="1746762"/>
          </a:xfrm>
        </p:spPr>
        <p:txBody>
          <a:bodyPr>
            <a:normAutofit/>
          </a:bodyPr>
          <a:lstStyle/>
          <a:p>
            <a:r>
              <a:rPr lang="en-US" dirty="0" err="1">
                <a:solidFill>
                  <a:srgbClr val="FFFFFF"/>
                </a:solidFill>
              </a:rPr>
              <a:t>ThaNk</a:t>
            </a:r>
            <a:r>
              <a:rPr lang="en-US" dirty="0">
                <a:solidFill>
                  <a:srgbClr val="FFFFFF"/>
                </a:solidFill>
              </a:rPr>
              <a:t>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112B0E-55C7-A53C-9F9F-2D63CD5C5C92}"/>
              </a:ext>
            </a:extLst>
          </p:cNvPr>
          <p:cNvSpPr>
            <a:spLocks noGrp="1"/>
          </p:cNvSpPr>
          <p:nvPr>
            <p:ph type="title"/>
          </p:nvPr>
        </p:nvSpPr>
        <p:spPr/>
        <p:txBody>
          <a:bodyPr/>
          <a:lstStyle/>
          <a:p>
            <a:r>
              <a:rPr lang="en-IN" dirty="0"/>
              <a:t>File system has major disadvantages-</a:t>
            </a:r>
          </a:p>
        </p:txBody>
      </p:sp>
      <p:sp>
        <p:nvSpPr>
          <p:cNvPr id="7" name="Content Placeholder 6">
            <a:extLst>
              <a:ext uri="{FF2B5EF4-FFF2-40B4-BE49-F238E27FC236}">
                <a16:creationId xmlns:a16="http://schemas.microsoft.com/office/drawing/2014/main" id="{882F8352-024A-BEE4-F121-A31B7B18748D}"/>
              </a:ext>
            </a:extLst>
          </p:cNvPr>
          <p:cNvSpPr>
            <a:spLocks noGrp="1"/>
          </p:cNvSpPr>
          <p:nvPr>
            <p:ph idx="1"/>
          </p:nvPr>
        </p:nvSpPr>
        <p:spPr/>
        <p:txBody>
          <a:bodyPr/>
          <a:lstStyle/>
          <a:p>
            <a:r>
              <a:rPr lang="en-IN" dirty="0"/>
              <a:t>Data redundancy and inconsistency</a:t>
            </a:r>
          </a:p>
          <a:p>
            <a:r>
              <a:rPr lang="en-IN" dirty="0"/>
              <a:t>Difficulty in accessing data</a:t>
            </a:r>
          </a:p>
          <a:p>
            <a:r>
              <a:rPr lang="en-IN" dirty="0"/>
              <a:t>Data isolation</a:t>
            </a:r>
          </a:p>
          <a:p>
            <a:r>
              <a:rPr lang="en-IN" dirty="0"/>
              <a:t>Integrity problems</a:t>
            </a:r>
          </a:p>
          <a:p>
            <a:r>
              <a:rPr lang="en-IN" dirty="0"/>
              <a:t>Atomicity problems</a:t>
            </a:r>
          </a:p>
          <a:p>
            <a:r>
              <a:rPr lang="en-IN" dirty="0"/>
              <a:t>Concurrent –access anomalies</a:t>
            </a:r>
          </a:p>
          <a:p>
            <a:r>
              <a:rPr lang="en-IN" dirty="0"/>
              <a:t>Security problems </a:t>
            </a:r>
          </a:p>
        </p:txBody>
      </p:sp>
    </p:spTree>
    <p:extLst>
      <p:ext uri="{BB962C8B-B14F-4D97-AF65-F5344CB8AC3E}">
        <p14:creationId xmlns:p14="http://schemas.microsoft.com/office/powerpoint/2010/main" val="43803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4B8E-CB4A-F60C-EAFB-740F93037FBB}"/>
              </a:ext>
            </a:extLst>
          </p:cNvPr>
          <p:cNvSpPr>
            <a:spLocks noGrp="1"/>
          </p:cNvSpPr>
          <p:nvPr>
            <p:ph type="title"/>
          </p:nvPr>
        </p:nvSpPr>
        <p:spPr/>
        <p:txBody>
          <a:bodyPr/>
          <a:lstStyle/>
          <a:p>
            <a:r>
              <a:rPr lang="en-IN" dirty="0"/>
              <a:t>NoSQL v/s Relational Database</a:t>
            </a:r>
          </a:p>
        </p:txBody>
      </p:sp>
      <p:sp>
        <p:nvSpPr>
          <p:cNvPr id="3" name="Content Placeholder 2">
            <a:extLst>
              <a:ext uri="{FF2B5EF4-FFF2-40B4-BE49-F238E27FC236}">
                <a16:creationId xmlns:a16="http://schemas.microsoft.com/office/drawing/2014/main" id="{FE5C8007-BB87-F2C9-7F81-F765584FE22F}"/>
              </a:ext>
            </a:extLst>
          </p:cNvPr>
          <p:cNvSpPr>
            <a:spLocks noGrp="1"/>
          </p:cNvSpPr>
          <p:nvPr>
            <p:ph idx="1"/>
          </p:nvPr>
        </p:nvSpPr>
        <p:spPr/>
        <p:txBody>
          <a:bodyPr>
            <a:normAutofit lnSpcReduction="10000"/>
          </a:bodyPr>
          <a:lstStyle/>
          <a:p>
            <a:pPr algn="l" fontAlgn="base"/>
            <a:r>
              <a:rPr lang="en-US" b="1" i="0" dirty="0">
                <a:effectLst/>
                <a:latin typeface="urw-din"/>
              </a:rPr>
              <a:t>Relational Database :</a:t>
            </a:r>
            <a:r>
              <a:rPr lang="en-US" b="0" i="0" dirty="0">
                <a:effectLst/>
                <a:latin typeface="urw-din"/>
              </a:rPr>
              <a:t> </a:t>
            </a:r>
            <a:br>
              <a:rPr lang="en-US" b="0" i="0" dirty="0">
                <a:effectLst/>
                <a:latin typeface="urw-din"/>
              </a:rPr>
            </a:br>
            <a:r>
              <a:rPr lang="en-US" b="0" i="0" dirty="0">
                <a:effectLst/>
                <a:latin typeface="urw-din"/>
              </a:rPr>
              <a:t>RDBMS stands for Relational Database Management Systems. It is most popular database. In it, data is store in the form of row that is in the form of tuple. It contain numbers of table and data can be easily accessed because data is store in the table. This Model was proposed by E.F. Codd. </a:t>
            </a:r>
          </a:p>
          <a:p>
            <a:pPr algn="l" fontAlgn="base"/>
            <a:r>
              <a:rPr lang="en-US" b="1" i="0" dirty="0">
                <a:effectLst/>
                <a:latin typeface="urw-din"/>
              </a:rPr>
              <a:t>NoSQL :</a:t>
            </a:r>
            <a:r>
              <a:rPr lang="en-US" b="0" i="0" dirty="0">
                <a:effectLst/>
                <a:latin typeface="urw-din"/>
              </a:rPr>
              <a:t> </a:t>
            </a:r>
            <a:br>
              <a:rPr lang="en-US" b="0" i="0" dirty="0">
                <a:effectLst/>
                <a:latin typeface="urw-din"/>
              </a:rPr>
            </a:br>
            <a:r>
              <a:rPr lang="en-US" b="0" i="0" dirty="0">
                <a:effectLst/>
                <a:latin typeface="urw-din"/>
              </a:rPr>
              <a:t>NoSQL Database stands for a non-SQL database. NoSQL database doesn’t use table to store the data like relational database. It is used for storing and fetching the data in database and generally used to store the large amount of data. It supports query language and provides better performance.</a:t>
            </a:r>
          </a:p>
          <a:p>
            <a:endParaRPr lang="en-IN" dirty="0"/>
          </a:p>
        </p:txBody>
      </p:sp>
    </p:spTree>
    <p:extLst>
      <p:ext uri="{BB962C8B-B14F-4D97-AF65-F5344CB8AC3E}">
        <p14:creationId xmlns:p14="http://schemas.microsoft.com/office/powerpoint/2010/main" val="101873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6E3CD1-EA5B-6BD9-1A91-6268FCD17279}"/>
              </a:ext>
            </a:extLst>
          </p:cNvPr>
          <p:cNvGraphicFramePr>
            <a:graphicFrameLocks noGrp="1"/>
          </p:cNvGraphicFramePr>
          <p:nvPr>
            <p:extLst>
              <p:ext uri="{D42A27DB-BD31-4B8C-83A1-F6EECF244321}">
                <p14:modId xmlns:p14="http://schemas.microsoft.com/office/powerpoint/2010/main" val="1101254557"/>
              </p:ext>
            </p:extLst>
          </p:nvPr>
        </p:nvGraphicFramePr>
        <p:xfrm>
          <a:off x="1078143" y="905522"/>
          <a:ext cx="10035714" cy="4892614"/>
        </p:xfrm>
        <a:graphic>
          <a:graphicData uri="http://schemas.openxmlformats.org/drawingml/2006/table">
            <a:tbl>
              <a:tblPr firstRow="1" bandRow="1">
                <a:tableStyleId>{68D230F3-CF80-4859-8CE7-A43EE81993B5}</a:tableStyleId>
              </a:tblPr>
              <a:tblGrid>
                <a:gridCol w="5017857">
                  <a:extLst>
                    <a:ext uri="{9D8B030D-6E8A-4147-A177-3AD203B41FA5}">
                      <a16:colId xmlns:a16="http://schemas.microsoft.com/office/drawing/2014/main" val="153210990"/>
                    </a:ext>
                  </a:extLst>
                </a:gridCol>
                <a:gridCol w="5017857">
                  <a:extLst>
                    <a:ext uri="{9D8B030D-6E8A-4147-A177-3AD203B41FA5}">
                      <a16:colId xmlns:a16="http://schemas.microsoft.com/office/drawing/2014/main" val="1487346767"/>
                    </a:ext>
                  </a:extLst>
                </a:gridCol>
              </a:tblGrid>
              <a:tr h="456144">
                <a:tc>
                  <a:txBody>
                    <a:bodyPr/>
                    <a:lstStyle/>
                    <a:p>
                      <a:pPr algn="ctr"/>
                      <a:r>
                        <a:rPr lang="en-IN" sz="2000" b="1" i="0" kern="1200" dirty="0">
                          <a:solidFill>
                            <a:schemeClr val="tx1"/>
                          </a:solidFill>
                          <a:effectLst/>
                          <a:latin typeface="+mn-lt"/>
                          <a:ea typeface="+mn-ea"/>
                          <a:cs typeface="+mn-cs"/>
                        </a:rPr>
                        <a:t>RELATIONAL DATABASE</a:t>
                      </a:r>
                    </a:p>
                  </a:txBody>
                  <a:tcPr/>
                </a:tc>
                <a:tc>
                  <a:txBody>
                    <a:bodyPr/>
                    <a:lstStyle/>
                    <a:p>
                      <a:pPr algn="ctr"/>
                      <a:r>
                        <a:rPr lang="en-IN" sz="2000" b="1" i="0" kern="1200" dirty="0">
                          <a:solidFill>
                            <a:schemeClr val="tx1"/>
                          </a:solidFill>
                          <a:effectLst/>
                          <a:latin typeface="+mn-lt"/>
                          <a:ea typeface="+mn-ea"/>
                          <a:cs typeface="+mn-cs"/>
                        </a:rPr>
                        <a:t>NoSQL</a:t>
                      </a:r>
                      <a:endParaRPr lang="en-IN" sz="2000" b="1" dirty="0"/>
                    </a:p>
                  </a:txBody>
                  <a:tcPr/>
                </a:tc>
                <a:extLst>
                  <a:ext uri="{0D108BD9-81ED-4DB2-BD59-A6C34878D82A}">
                    <a16:rowId xmlns:a16="http://schemas.microsoft.com/office/drawing/2014/main" val="3918604434"/>
                  </a:ext>
                </a:extLst>
              </a:tr>
              <a:tr h="787318">
                <a:tc>
                  <a:txBody>
                    <a:bodyPr/>
                    <a:lstStyle/>
                    <a:p>
                      <a:r>
                        <a:rPr lang="en-US" sz="1800" b="0" i="0" kern="1200" dirty="0">
                          <a:solidFill>
                            <a:schemeClr val="tx1"/>
                          </a:solidFill>
                          <a:effectLst/>
                          <a:latin typeface="+mn-lt"/>
                          <a:ea typeface="+mn-ea"/>
                          <a:cs typeface="+mn-cs"/>
                        </a:rPr>
                        <a:t>It is used to handle data coming in low velocity.</a:t>
                      </a:r>
                      <a:endParaRPr lang="en-IN" dirty="0"/>
                    </a:p>
                  </a:txBody>
                  <a:tcPr/>
                </a:tc>
                <a:tc>
                  <a:txBody>
                    <a:bodyPr/>
                    <a:lstStyle/>
                    <a:p>
                      <a:pPr algn="l" fontAlgn="base"/>
                      <a:r>
                        <a:rPr lang="en-US" b="0" dirty="0">
                          <a:effectLst/>
                        </a:rPr>
                        <a:t>It is used to handle data coming in high velocity.</a:t>
                      </a:r>
                    </a:p>
                  </a:txBody>
                  <a:tcPr anchor="ctr"/>
                </a:tc>
                <a:extLst>
                  <a:ext uri="{0D108BD9-81ED-4DB2-BD59-A6C34878D82A}">
                    <a16:rowId xmlns:a16="http://schemas.microsoft.com/office/drawing/2014/main" val="726492536"/>
                  </a:ext>
                </a:extLst>
              </a:tr>
              <a:tr h="456144">
                <a:tc>
                  <a:txBody>
                    <a:bodyPr/>
                    <a:lstStyle/>
                    <a:p>
                      <a:pPr algn="l" fontAlgn="base"/>
                      <a:r>
                        <a:rPr lang="en-US" b="0" dirty="0">
                          <a:effectLst/>
                        </a:rPr>
                        <a:t>It gives only read scalability.</a:t>
                      </a:r>
                    </a:p>
                  </a:txBody>
                  <a:tcPr anchor="ctr"/>
                </a:tc>
                <a:tc>
                  <a:txBody>
                    <a:bodyPr/>
                    <a:lstStyle/>
                    <a:p>
                      <a:pPr algn="l" fontAlgn="base"/>
                      <a:r>
                        <a:rPr lang="en-US" b="0">
                          <a:effectLst/>
                        </a:rPr>
                        <a:t>It gives both read and write scalability.</a:t>
                      </a:r>
                    </a:p>
                  </a:txBody>
                  <a:tcPr anchor="ctr"/>
                </a:tc>
                <a:extLst>
                  <a:ext uri="{0D108BD9-81ED-4DB2-BD59-A6C34878D82A}">
                    <a16:rowId xmlns:a16="http://schemas.microsoft.com/office/drawing/2014/main" val="227251198"/>
                  </a:ext>
                </a:extLst>
              </a:tr>
              <a:tr h="456144">
                <a:tc>
                  <a:txBody>
                    <a:bodyPr/>
                    <a:lstStyle/>
                    <a:p>
                      <a:pPr algn="l" fontAlgn="base"/>
                      <a:r>
                        <a:rPr lang="en-IN" b="0">
                          <a:effectLst/>
                        </a:rPr>
                        <a:t>It manages structured data.</a:t>
                      </a:r>
                    </a:p>
                  </a:txBody>
                  <a:tcPr anchor="ctr"/>
                </a:tc>
                <a:tc>
                  <a:txBody>
                    <a:bodyPr/>
                    <a:lstStyle/>
                    <a:p>
                      <a:pPr algn="l" fontAlgn="base"/>
                      <a:r>
                        <a:rPr lang="en-US" b="0">
                          <a:effectLst/>
                        </a:rPr>
                        <a:t>It manages all type of data.</a:t>
                      </a:r>
                    </a:p>
                  </a:txBody>
                  <a:tcPr anchor="ctr"/>
                </a:tc>
                <a:extLst>
                  <a:ext uri="{0D108BD9-81ED-4DB2-BD59-A6C34878D82A}">
                    <a16:rowId xmlns:a16="http://schemas.microsoft.com/office/drawing/2014/main" val="3105441481"/>
                  </a:ext>
                </a:extLst>
              </a:tr>
              <a:tr h="456144">
                <a:tc>
                  <a:txBody>
                    <a:bodyPr/>
                    <a:lstStyle/>
                    <a:p>
                      <a:pPr algn="l" fontAlgn="base"/>
                      <a:r>
                        <a:rPr lang="en-US" b="0">
                          <a:effectLst/>
                        </a:rPr>
                        <a:t>Data arrives from one or few locations.</a:t>
                      </a:r>
                    </a:p>
                  </a:txBody>
                  <a:tcPr anchor="ctr"/>
                </a:tc>
                <a:tc>
                  <a:txBody>
                    <a:bodyPr/>
                    <a:lstStyle/>
                    <a:p>
                      <a:pPr algn="l" fontAlgn="base"/>
                      <a:r>
                        <a:rPr lang="en-US" b="0">
                          <a:effectLst/>
                        </a:rPr>
                        <a:t>Data arrives from many locations.</a:t>
                      </a:r>
                    </a:p>
                  </a:txBody>
                  <a:tcPr anchor="ctr"/>
                </a:tc>
                <a:extLst>
                  <a:ext uri="{0D108BD9-81ED-4DB2-BD59-A6C34878D82A}">
                    <a16:rowId xmlns:a16="http://schemas.microsoft.com/office/drawing/2014/main" val="1648819511"/>
                  </a:ext>
                </a:extLst>
              </a:tr>
              <a:tr h="456144">
                <a:tc>
                  <a:txBody>
                    <a:bodyPr/>
                    <a:lstStyle/>
                    <a:p>
                      <a:pPr algn="l" fontAlgn="base"/>
                      <a:r>
                        <a:rPr lang="en-IN" b="0">
                          <a:effectLst/>
                        </a:rPr>
                        <a:t>It supports complex transactions.</a:t>
                      </a:r>
                    </a:p>
                  </a:txBody>
                  <a:tcPr anchor="ctr"/>
                </a:tc>
                <a:tc>
                  <a:txBody>
                    <a:bodyPr/>
                    <a:lstStyle/>
                    <a:p>
                      <a:pPr algn="l" fontAlgn="base"/>
                      <a:r>
                        <a:rPr lang="en-IN" b="0">
                          <a:effectLst/>
                        </a:rPr>
                        <a:t>It supports simple transactions.</a:t>
                      </a:r>
                    </a:p>
                  </a:txBody>
                  <a:tcPr anchor="ctr"/>
                </a:tc>
                <a:extLst>
                  <a:ext uri="{0D108BD9-81ED-4DB2-BD59-A6C34878D82A}">
                    <a16:rowId xmlns:a16="http://schemas.microsoft.com/office/drawing/2014/main" val="1205200306"/>
                  </a:ext>
                </a:extLst>
              </a:tr>
              <a:tr h="456144">
                <a:tc>
                  <a:txBody>
                    <a:bodyPr/>
                    <a:lstStyle/>
                    <a:p>
                      <a:pPr algn="l" fontAlgn="base"/>
                      <a:r>
                        <a:rPr lang="en-US" b="0">
                          <a:effectLst/>
                        </a:rPr>
                        <a:t>It has single point of failure.</a:t>
                      </a:r>
                    </a:p>
                  </a:txBody>
                  <a:tcPr anchor="ctr"/>
                </a:tc>
                <a:tc>
                  <a:txBody>
                    <a:bodyPr/>
                    <a:lstStyle/>
                    <a:p>
                      <a:pPr algn="l" fontAlgn="base"/>
                      <a:r>
                        <a:rPr lang="en-US" b="0">
                          <a:effectLst/>
                        </a:rPr>
                        <a:t>No single point of failure.</a:t>
                      </a:r>
                    </a:p>
                  </a:txBody>
                  <a:tcPr anchor="ctr"/>
                </a:tc>
                <a:extLst>
                  <a:ext uri="{0D108BD9-81ED-4DB2-BD59-A6C34878D82A}">
                    <a16:rowId xmlns:a16="http://schemas.microsoft.com/office/drawing/2014/main" val="3935759481"/>
                  </a:ext>
                </a:extLst>
              </a:tr>
              <a:tr h="456144">
                <a:tc>
                  <a:txBody>
                    <a:bodyPr/>
                    <a:lstStyle/>
                    <a:p>
                      <a:pPr algn="l" fontAlgn="base"/>
                      <a:r>
                        <a:rPr lang="en-US" b="0" dirty="0">
                          <a:effectLst/>
                        </a:rPr>
                        <a:t>It handles data in less volume.</a:t>
                      </a:r>
                    </a:p>
                  </a:txBody>
                  <a:tcPr anchor="ctr"/>
                </a:tc>
                <a:tc>
                  <a:txBody>
                    <a:bodyPr/>
                    <a:lstStyle/>
                    <a:p>
                      <a:pPr algn="l" fontAlgn="base"/>
                      <a:r>
                        <a:rPr lang="en-US" b="0" dirty="0">
                          <a:effectLst/>
                        </a:rPr>
                        <a:t>It handles data in high volume.</a:t>
                      </a:r>
                    </a:p>
                  </a:txBody>
                  <a:tcPr anchor="ctr"/>
                </a:tc>
                <a:extLst>
                  <a:ext uri="{0D108BD9-81ED-4DB2-BD59-A6C34878D82A}">
                    <a16:rowId xmlns:a16="http://schemas.microsoft.com/office/drawing/2014/main" val="3344826502"/>
                  </a:ext>
                </a:extLst>
              </a:tr>
              <a:tr h="456144">
                <a:tc>
                  <a:txBody>
                    <a:bodyPr/>
                    <a:lstStyle/>
                    <a:p>
                      <a:pPr algn="l" fontAlgn="base"/>
                      <a:r>
                        <a:rPr lang="en-US" b="0" dirty="0">
                          <a:effectLst/>
                        </a:rPr>
                        <a:t>Transactions written in one location.</a:t>
                      </a:r>
                    </a:p>
                  </a:txBody>
                  <a:tcPr anchor="ctr"/>
                </a:tc>
                <a:tc>
                  <a:txBody>
                    <a:bodyPr/>
                    <a:lstStyle/>
                    <a:p>
                      <a:pPr algn="l" fontAlgn="base"/>
                      <a:r>
                        <a:rPr lang="en-US" b="0">
                          <a:effectLst/>
                        </a:rPr>
                        <a:t>Transactions written in many locations.</a:t>
                      </a:r>
                    </a:p>
                  </a:txBody>
                  <a:tcPr anchor="ctr"/>
                </a:tc>
                <a:extLst>
                  <a:ext uri="{0D108BD9-81ED-4DB2-BD59-A6C34878D82A}">
                    <a16:rowId xmlns:a16="http://schemas.microsoft.com/office/drawing/2014/main" val="2962485903"/>
                  </a:ext>
                </a:extLst>
              </a:tr>
              <a:tr h="456144">
                <a:tc>
                  <a:txBody>
                    <a:bodyPr/>
                    <a:lstStyle/>
                    <a:p>
                      <a:pPr algn="l" fontAlgn="base"/>
                      <a:r>
                        <a:rPr lang="en-IN" b="0">
                          <a:effectLst/>
                        </a:rPr>
                        <a:t>Deployed in vertical fashion.</a:t>
                      </a:r>
                    </a:p>
                  </a:txBody>
                  <a:tcPr anchor="ctr"/>
                </a:tc>
                <a:tc>
                  <a:txBody>
                    <a:bodyPr/>
                    <a:lstStyle/>
                    <a:p>
                      <a:pPr algn="l" fontAlgn="base"/>
                      <a:r>
                        <a:rPr lang="en-IN" b="0" dirty="0">
                          <a:effectLst/>
                        </a:rPr>
                        <a:t>Deployed in Horizontal fashion.</a:t>
                      </a:r>
                    </a:p>
                  </a:txBody>
                  <a:tcPr anchor="ctr"/>
                </a:tc>
                <a:extLst>
                  <a:ext uri="{0D108BD9-81ED-4DB2-BD59-A6C34878D82A}">
                    <a16:rowId xmlns:a16="http://schemas.microsoft.com/office/drawing/2014/main" val="846635025"/>
                  </a:ext>
                </a:extLst>
              </a:tr>
            </a:tbl>
          </a:graphicData>
        </a:graphic>
      </p:graphicFrame>
    </p:spTree>
    <p:extLst>
      <p:ext uri="{BB962C8B-B14F-4D97-AF65-F5344CB8AC3E}">
        <p14:creationId xmlns:p14="http://schemas.microsoft.com/office/powerpoint/2010/main" val="349733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149D-F04A-9C2D-D34E-DF1523FAE72C}"/>
              </a:ext>
            </a:extLst>
          </p:cNvPr>
          <p:cNvSpPr>
            <a:spLocks noGrp="1"/>
          </p:cNvSpPr>
          <p:nvPr>
            <p:ph type="title"/>
          </p:nvPr>
        </p:nvSpPr>
        <p:spPr/>
        <p:txBody>
          <a:bodyPr/>
          <a:lstStyle/>
          <a:p>
            <a:r>
              <a:rPr lang="en-IN" dirty="0"/>
              <a:t>ER Model</a:t>
            </a:r>
          </a:p>
        </p:txBody>
      </p:sp>
      <p:sp>
        <p:nvSpPr>
          <p:cNvPr id="3" name="Content Placeholder 2">
            <a:extLst>
              <a:ext uri="{FF2B5EF4-FFF2-40B4-BE49-F238E27FC236}">
                <a16:creationId xmlns:a16="http://schemas.microsoft.com/office/drawing/2014/main" id="{59E41FA2-F789-A177-8541-3B6CFFD1DA8F}"/>
              </a:ext>
            </a:extLst>
          </p:cNvPr>
          <p:cNvSpPr>
            <a:spLocks noGrp="1"/>
          </p:cNvSpPr>
          <p:nvPr>
            <p:ph idx="1"/>
          </p:nvPr>
        </p:nvSpPr>
        <p:spPr/>
        <p:txBody>
          <a:bodyPr/>
          <a:lstStyle/>
          <a:p>
            <a:pPr algn="l" fontAlgn="base"/>
            <a:r>
              <a:rPr lang="en-US" b="0" i="0" dirty="0">
                <a:effectLst/>
                <a:latin typeface="urw-din"/>
              </a:rPr>
              <a:t>ER Model is used to model the logical view of the system from data perspective which consists of these components: </a:t>
            </a:r>
          </a:p>
          <a:p>
            <a:pPr algn="l" fontAlgn="base"/>
            <a:r>
              <a:rPr lang="en-US" b="1" i="0" dirty="0">
                <a:effectLst/>
                <a:latin typeface="urw-din"/>
              </a:rPr>
              <a:t>Entity, Entity Type, Entity Set –</a:t>
            </a:r>
            <a:r>
              <a:rPr lang="en-US" b="0" i="0" dirty="0">
                <a:effectLst/>
                <a:latin typeface="urw-din"/>
              </a:rPr>
              <a:t> </a:t>
            </a:r>
          </a:p>
          <a:p>
            <a:pPr algn="l" fontAlgn="base"/>
            <a:r>
              <a:rPr lang="en-US" b="0" i="0" dirty="0">
                <a:effectLst/>
                <a:latin typeface="urw-din"/>
              </a:rPr>
              <a:t>An Entity may be an object with a physical existence – a particular person, car, house, or employee – or it may be an object with a conceptual existence – a company, a job, or a university course. </a:t>
            </a:r>
          </a:p>
          <a:p>
            <a:pPr algn="l" fontAlgn="base"/>
            <a:r>
              <a:rPr lang="en-US" b="0" i="0" dirty="0">
                <a:effectLst/>
                <a:latin typeface="urw-din"/>
              </a:rPr>
              <a:t>An Entity is an object of Entity Type and set of all entities is called as entity set. e.g.; E1 is an entity having Entity Type Student and set of all students is called Entity Set.</a:t>
            </a:r>
          </a:p>
          <a:p>
            <a:endParaRPr lang="en-IN" dirty="0"/>
          </a:p>
        </p:txBody>
      </p:sp>
    </p:spTree>
    <p:extLst>
      <p:ext uri="{BB962C8B-B14F-4D97-AF65-F5344CB8AC3E}">
        <p14:creationId xmlns:p14="http://schemas.microsoft.com/office/powerpoint/2010/main" val="135495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6CE5-8DC9-D4C9-23A5-FE1AC3EAE4BF}"/>
              </a:ext>
            </a:extLst>
          </p:cNvPr>
          <p:cNvSpPr>
            <a:spLocks noGrp="1"/>
          </p:cNvSpPr>
          <p:nvPr>
            <p:ph type="title"/>
          </p:nvPr>
        </p:nvSpPr>
        <p:spPr/>
        <p:txBody>
          <a:bodyPr>
            <a:normAutofit/>
          </a:bodyPr>
          <a:lstStyle/>
          <a:p>
            <a:r>
              <a:rPr lang="en-US" b="1" i="0" dirty="0">
                <a:effectLst/>
                <a:latin typeface="urw-din"/>
              </a:rPr>
              <a:t>Attribute(s):</a:t>
            </a:r>
            <a:r>
              <a:rPr lang="en-US" b="0" i="0" dirty="0">
                <a:effectLst/>
                <a:latin typeface="urw-din"/>
              </a:rPr>
              <a:t> </a:t>
            </a:r>
            <a:br>
              <a:rPr lang="en-US" dirty="0"/>
            </a:br>
            <a:endParaRPr lang="en-IN" dirty="0"/>
          </a:p>
        </p:txBody>
      </p:sp>
      <p:sp>
        <p:nvSpPr>
          <p:cNvPr id="3" name="Content Placeholder 2">
            <a:extLst>
              <a:ext uri="{FF2B5EF4-FFF2-40B4-BE49-F238E27FC236}">
                <a16:creationId xmlns:a16="http://schemas.microsoft.com/office/drawing/2014/main" id="{1125C6B6-67C8-9123-3163-6B467141597C}"/>
              </a:ext>
            </a:extLst>
          </p:cNvPr>
          <p:cNvSpPr>
            <a:spLocks noGrp="1"/>
          </p:cNvSpPr>
          <p:nvPr>
            <p:ph idx="1"/>
          </p:nvPr>
        </p:nvSpPr>
        <p:spPr/>
        <p:txBody>
          <a:bodyPr/>
          <a:lstStyle/>
          <a:p>
            <a:r>
              <a:rPr lang="en-US" b="0" i="0" dirty="0">
                <a:effectLst/>
                <a:latin typeface="urw-din"/>
              </a:rPr>
              <a:t>Attributes are the </a:t>
            </a:r>
            <a:r>
              <a:rPr lang="en-US" b="1" i="0" dirty="0">
                <a:effectLst/>
                <a:latin typeface="urw-din"/>
              </a:rPr>
              <a:t>properties which define the entity type</a:t>
            </a:r>
            <a:r>
              <a:rPr lang="en-US" b="0" i="0" dirty="0">
                <a:effectLst/>
                <a:latin typeface="urw-din"/>
              </a:rPr>
              <a:t>.</a:t>
            </a:r>
          </a:p>
          <a:p>
            <a:pPr algn="l" fontAlgn="base"/>
            <a:r>
              <a:rPr lang="en-US" b="1" i="0" dirty="0">
                <a:effectLst/>
                <a:latin typeface="urw-din"/>
              </a:rPr>
              <a:t>1. Key Attribute –</a:t>
            </a:r>
            <a:r>
              <a:rPr lang="en-US" b="0" i="0" dirty="0">
                <a:effectLst/>
                <a:latin typeface="urw-din"/>
              </a:rPr>
              <a:t> </a:t>
            </a:r>
            <a:br>
              <a:rPr lang="en-US" b="0" i="0" dirty="0">
                <a:effectLst/>
                <a:latin typeface="urw-din"/>
              </a:rPr>
            </a:br>
            <a:r>
              <a:rPr lang="en-US" b="0" i="0" dirty="0">
                <a:effectLst/>
                <a:latin typeface="urw-din"/>
              </a:rPr>
              <a:t>The attribute which </a:t>
            </a:r>
            <a:r>
              <a:rPr lang="en-US" b="1" i="0" dirty="0">
                <a:effectLst/>
                <a:latin typeface="urw-din"/>
              </a:rPr>
              <a:t>uniquely identifies each entity</a:t>
            </a:r>
            <a:r>
              <a:rPr lang="en-US" b="0" i="0" dirty="0">
                <a:effectLst/>
                <a:latin typeface="urw-din"/>
              </a:rPr>
              <a:t> in the entity set is called key </a:t>
            </a:r>
            <a:r>
              <a:rPr lang="en-US" b="0" i="0" dirty="0" err="1">
                <a:effectLst/>
                <a:latin typeface="urw-din"/>
              </a:rPr>
              <a:t>attribute.For</a:t>
            </a:r>
            <a:r>
              <a:rPr lang="en-US" b="0" i="0" dirty="0">
                <a:effectLst/>
                <a:latin typeface="urw-din"/>
              </a:rPr>
              <a:t> example, </a:t>
            </a:r>
            <a:r>
              <a:rPr lang="en-US" b="0" i="0" dirty="0" err="1">
                <a:effectLst/>
                <a:latin typeface="urw-din"/>
              </a:rPr>
              <a:t>Roll_No</a:t>
            </a:r>
            <a:r>
              <a:rPr lang="en-US" b="0" i="0" dirty="0">
                <a:effectLst/>
                <a:latin typeface="urw-din"/>
              </a:rPr>
              <a:t> will be unique for each student. In ER diagram, key attribute is represented by an oval with underlying lines.</a:t>
            </a:r>
          </a:p>
          <a:p>
            <a:pPr marL="0" indent="0">
              <a:buNone/>
            </a:pPr>
            <a:br>
              <a:rPr lang="en-US" dirty="0"/>
            </a:br>
            <a:endParaRPr lang="en-IN" dirty="0"/>
          </a:p>
        </p:txBody>
      </p:sp>
    </p:spTree>
    <p:extLst>
      <p:ext uri="{BB962C8B-B14F-4D97-AF65-F5344CB8AC3E}">
        <p14:creationId xmlns:p14="http://schemas.microsoft.com/office/powerpoint/2010/main" val="117216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644B-4609-069E-D0BA-CE950FC88B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3B52D5-8A23-24F7-2BA8-8F704806438F}"/>
              </a:ext>
            </a:extLst>
          </p:cNvPr>
          <p:cNvSpPr>
            <a:spLocks noGrp="1"/>
          </p:cNvSpPr>
          <p:nvPr>
            <p:ph idx="1"/>
          </p:nvPr>
        </p:nvSpPr>
        <p:spPr/>
        <p:txBody>
          <a:bodyPr/>
          <a:lstStyle/>
          <a:p>
            <a:pPr algn="l" fontAlgn="base"/>
            <a:r>
              <a:rPr lang="en-US" b="1" i="0" dirty="0">
                <a:effectLst/>
                <a:latin typeface="urw-din"/>
              </a:rPr>
              <a:t>2. Composite Attribute –</a:t>
            </a:r>
            <a:r>
              <a:rPr lang="en-US" b="0" i="0" dirty="0">
                <a:effectLst/>
                <a:latin typeface="urw-din"/>
              </a:rPr>
              <a:t> </a:t>
            </a:r>
            <a:br>
              <a:rPr lang="en-US" b="0" i="0" dirty="0">
                <a:effectLst/>
                <a:latin typeface="urw-din"/>
              </a:rPr>
            </a:br>
            <a:r>
              <a:rPr lang="en-US" b="0" i="0" dirty="0">
                <a:effectLst/>
                <a:latin typeface="urw-din"/>
              </a:rPr>
              <a:t>An attribute </a:t>
            </a:r>
            <a:r>
              <a:rPr lang="en-US" b="1" i="0" dirty="0">
                <a:effectLst/>
                <a:latin typeface="urw-din"/>
              </a:rPr>
              <a:t>composed of many other attribute</a:t>
            </a:r>
            <a:r>
              <a:rPr lang="en-US" b="0" i="0" dirty="0">
                <a:effectLst/>
                <a:latin typeface="urw-din"/>
              </a:rPr>
              <a:t> is called as composite attribute. For example, Address attribute of student Entity type consists of Street, City, State, and Country. In ER diagram, composite attribute is represented by an oval comprising of ovals. </a:t>
            </a:r>
          </a:p>
          <a:p>
            <a:br>
              <a:rPr lang="en-US" dirty="0"/>
            </a:br>
            <a:r>
              <a:rPr lang="en-US" b="1" i="0" dirty="0">
                <a:effectLst/>
                <a:latin typeface="urw-din"/>
              </a:rPr>
              <a:t>3. Multivalued Attribute –</a:t>
            </a:r>
            <a:r>
              <a:rPr lang="en-US" b="0" i="0" dirty="0">
                <a:effectLst/>
                <a:latin typeface="urw-din"/>
              </a:rPr>
              <a:t> </a:t>
            </a:r>
            <a:br>
              <a:rPr lang="en-US" dirty="0"/>
            </a:br>
            <a:r>
              <a:rPr lang="en-US" b="0" i="0" dirty="0">
                <a:effectLst/>
                <a:latin typeface="urw-din"/>
              </a:rPr>
              <a:t>An attribute consisting </a:t>
            </a:r>
            <a:r>
              <a:rPr lang="en-US" b="1" i="0" dirty="0">
                <a:effectLst/>
                <a:latin typeface="urw-din"/>
              </a:rPr>
              <a:t>more than one value</a:t>
            </a:r>
            <a:r>
              <a:rPr lang="en-US" b="0" i="0" dirty="0">
                <a:effectLst/>
                <a:latin typeface="urw-din"/>
              </a:rPr>
              <a:t> for a given entity. For example, </a:t>
            </a:r>
            <a:r>
              <a:rPr lang="en-US" b="0" i="0" dirty="0" err="1">
                <a:effectLst/>
                <a:latin typeface="urw-din"/>
              </a:rPr>
              <a:t>Phone_No</a:t>
            </a:r>
            <a:r>
              <a:rPr lang="en-US" b="0" i="0" dirty="0">
                <a:effectLst/>
                <a:latin typeface="urw-din"/>
              </a:rPr>
              <a:t> (can be more than one for a given student). In ER diagram, multivalued attribute is represented by double oval. </a:t>
            </a:r>
            <a:endParaRPr lang="en-IN" dirty="0"/>
          </a:p>
        </p:txBody>
      </p:sp>
    </p:spTree>
    <p:extLst>
      <p:ext uri="{BB962C8B-B14F-4D97-AF65-F5344CB8AC3E}">
        <p14:creationId xmlns:p14="http://schemas.microsoft.com/office/powerpoint/2010/main" val="3627553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C969-8826-CCDB-4DCE-AEE3BFD2B6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0CA6D5-C97E-DCB5-87EF-95D7CD3801FA}"/>
              </a:ext>
            </a:extLst>
          </p:cNvPr>
          <p:cNvSpPr>
            <a:spLocks noGrp="1"/>
          </p:cNvSpPr>
          <p:nvPr>
            <p:ph idx="1"/>
          </p:nvPr>
        </p:nvSpPr>
        <p:spPr/>
        <p:txBody>
          <a:bodyPr/>
          <a:lstStyle/>
          <a:p>
            <a:r>
              <a:rPr lang="en-US" b="1" i="0" dirty="0">
                <a:effectLst/>
                <a:latin typeface="urw-din"/>
              </a:rPr>
              <a:t>4. Derived Attribute –</a:t>
            </a:r>
            <a:r>
              <a:rPr lang="en-US" b="0" i="0" dirty="0">
                <a:effectLst/>
                <a:latin typeface="urw-din"/>
              </a:rPr>
              <a:t> </a:t>
            </a:r>
            <a:br>
              <a:rPr lang="en-US" dirty="0"/>
            </a:br>
            <a:r>
              <a:rPr lang="en-US" b="0" i="0" dirty="0">
                <a:effectLst/>
                <a:latin typeface="urw-din"/>
              </a:rPr>
              <a:t>An attribute which can be </a:t>
            </a:r>
            <a:r>
              <a:rPr lang="en-US" b="1" i="0" dirty="0">
                <a:effectLst/>
                <a:latin typeface="urw-din"/>
              </a:rPr>
              <a:t>derived from other attributes</a:t>
            </a:r>
            <a:r>
              <a:rPr lang="en-US" b="0" i="0" dirty="0">
                <a:effectLst/>
                <a:latin typeface="urw-din"/>
              </a:rPr>
              <a:t> of the entity type is known as derived attribute. e.g.; Age (can be derived from DOB). In ER diagram, derived attribute is represented by dashed oval. </a:t>
            </a:r>
            <a:endParaRPr lang="en-IN" dirty="0"/>
          </a:p>
        </p:txBody>
      </p:sp>
    </p:spTree>
    <p:extLst>
      <p:ext uri="{BB962C8B-B14F-4D97-AF65-F5344CB8AC3E}">
        <p14:creationId xmlns:p14="http://schemas.microsoft.com/office/powerpoint/2010/main" val="1598680779"/>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Funky shapes dark</Template>
  <TotalTime>118</TotalTime>
  <Words>2344</Words>
  <Application>Microsoft Office PowerPoint</Application>
  <PresentationFormat>Widescreen</PresentationFormat>
  <Paragraphs>109</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Open Sans</vt:lpstr>
      <vt:lpstr>PT Serif</vt:lpstr>
      <vt:lpstr>Roboto</vt:lpstr>
      <vt:lpstr>Source Sans Pro</vt:lpstr>
      <vt:lpstr>urw-din</vt:lpstr>
      <vt:lpstr>FunkyShapesDarkVTI</vt:lpstr>
      <vt:lpstr>INTRODUCTION TO DBMS</vt:lpstr>
      <vt:lpstr>Why dbms?</vt:lpstr>
      <vt:lpstr>File system has major disadvantages-</vt:lpstr>
      <vt:lpstr>NoSQL v/s Relational Database</vt:lpstr>
      <vt:lpstr>PowerPoint Presentation</vt:lpstr>
      <vt:lpstr>ER Model</vt:lpstr>
      <vt:lpstr>Attribute(s):  </vt:lpstr>
      <vt:lpstr>PowerPoint Presentation</vt:lpstr>
      <vt:lpstr>PowerPoint Presentation</vt:lpstr>
      <vt:lpstr>KEYS</vt:lpstr>
      <vt:lpstr>Super key</vt:lpstr>
      <vt:lpstr>PRIMARY KEY</vt:lpstr>
      <vt:lpstr>Alternate Key</vt:lpstr>
      <vt:lpstr>Foreign Key</vt:lpstr>
      <vt:lpstr>Types of Relationships</vt:lpstr>
      <vt:lpstr>One-to-One Relationship </vt:lpstr>
      <vt:lpstr>One-to-Many or Many-to-One Relationship </vt:lpstr>
      <vt:lpstr>Many-to-Many Relationship </vt:lpstr>
      <vt:lpstr>REFERENTIAL INTEGRITY</vt:lpstr>
      <vt:lpstr>Weak entity type</vt:lpstr>
      <vt:lpstr>NORMALIZATION</vt:lpstr>
      <vt:lpstr>FIRST NORMAL FORM</vt:lpstr>
      <vt:lpstr>SECOND NORMAL FORM</vt:lpstr>
      <vt:lpstr>THIRD NORMAL FORM</vt:lpstr>
      <vt:lpstr>BOYCE-CODD NORMAL FORM(BCNF)</vt:lpstr>
      <vt:lpstr>SQL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Sarika Bishnoi</dc:creator>
  <cp:lastModifiedBy>Sarika Bishnoi</cp:lastModifiedBy>
  <cp:revision>1</cp:revision>
  <dcterms:created xsi:type="dcterms:W3CDTF">2022-06-09T16:04:17Z</dcterms:created>
  <dcterms:modified xsi:type="dcterms:W3CDTF">2022-06-09T18:03:05Z</dcterms:modified>
</cp:coreProperties>
</file>