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0" r:id="rId2"/>
    <p:sldId id="323" r:id="rId3"/>
    <p:sldId id="302" r:id="rId4"/>
    <p:sldId id="299" r:id="rId5"/>
    <p:sldId id="304" r:id="rId6"/>
    <p:sldId id="305" r:id="rId7"/>
    <p:sldId id="325" r:id="rId8"/>
    <p:sldId id="326" r:id="rId9"/>
    <p:sldId id="321" r:id="rId10"/>
    <p:sldId id="320" r:id="rId11"/>
    <p:sldId id="313" r:id="rId12"/>
    <p:sldId id="317" r:id="rId13"/>
    <p:sldId id="318" r:id="rId14"/>
    <p:sldId id="319" r:id="rId15"/>
    <p:sldId id="306" r:id="rId16"/>
    <p:sldId id="322" r:id="rId17"/>
    <p:sldId id="303" r:id="rId18"/>
    <p:sldId id="312" r:id="rId19"/>
    <p:sldId id="314" r:id="rId20"/>
    <p:sldId id="315" r:id="rId21"/>
    <p:sldId id="307" r:id="rId22"/>
    <p:sldId id="316" r:id="rId23"/>
    <p:sldId id="308" r:id="rId24"/>
    <p:sldId id="310" r:id="rId25"/>
    <p:sldId id="311" r:id="rId26"/>
    <p:sldId id="324" r:id="rId27"/>
    <p:sldId id="309" r:id="rId28"/>
  </p:sldIdLst>
  <p:sldSz cx="9144000" cy="7010400"/>
  <p:notesSz cx="9144000" cy="7010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296" y="5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6180" y="435886"/>
            <a:ext cx="8331639" cy="4648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925824"/>
            <a:ext cx="6400800" cy="175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Prof.ssa</a:t>
            </a:r>
            <a:r>
              <a:rPr spc="-15" dirty="0"/>
              <a:t> </a:t>
            </a:r>
            <a:r>
              <a:rPr spc="-5" dirty="0"/>
              <a:t>M.</a:t>
            </a:r>
            <a:r>
              <a:rPr spc="-15" dirty="0"/>
              <a:t> </a:t>
            </a:r>
            <a:r>
              <a:rPr spc="-5" dirty="0"/>
              <a:t>Di</a:t>
            </a:r>
            <a:r>
              <a:rPr spc="-10" dirty="0"/>
              <a:t> </a:t>
            </a:r>
            <a:r>
              <a:rPr spc="-5" dirty="0"/>
              <a:t>Nicola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Prof.ssa</a:t>
            </a:r>
            <a:r>
              <a:rPr spc="-15" dirty="0"/>
              <a:t> </a:t>
            </a:r>
            <a:r>
              <a:rPr spc="-5" dirty="0"/>
              <a:t>M.</a:t>
            </a:r>
            <a:r>
              <a:rPr spc="-15" dirty="0"/>
              <a:t> </a:t>
            </a:r>
            <a:r>
              <a:rPr spc="-5" dirty="0"/>
              <a:t>Di</a:t>
            </a:r>
            <a:r>
              <a:rPr spc="-10" dirty="0"/>
              <a:t> </a:t>
            </a:r>
            <a:r>
              <a:rPr spc="-5" dirty="0"/>
              <a:t>Nicola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612392"/>
            <a:ext cx="3977640" cy="462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612392"/>
            <a:ext cx="3977640" cy="462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Prof.ssa</a:t>
            </a:r>
            <a:r>
              <a:rPr spc="-15" dirty="0"/>
              <a:t> </a:t>
            </a:r>
            <a:r>
              <a:rPr spc="-5" dirty="0"/>
              <a:t>M.</a:t>
            </a:r>
            <a:r>
              <a:rPr spc="-15" dirty="0"/>
              <a:t> </a:t>
            </a:r>
            <a:r>
              <a:rPr spc="-5" dirty="0"/>
              <a:t>Di</a:t>
            </a:r>
            <a:r>
              <a:rPr spc="-10" dirty="0"/>
              <a:t> </a:t>
            </a:r>
            <a:r>
              <a:rPr spc="-5" dirty="0"/>
              <a:t>Nicola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Prof.ssa</a:t>
            </a:r>
            <a:r>
              <a:rPr spc="-15" dirty="0"/>
              <a:t> </a:t>
            </a:r>
            <a:r>
              <a:rPr spc="-5" dirty="0"/>
              <a:t>M.</a:t>
            </a:r>
            <a:r>
              <a:rPr spc="-15" dirty="0"/>
              <a:t> </a:t>
            </a:r>
            <a:r>
              <a:rPr spc="-5" dirty="0"/>
              <a:t>Di</a:t>
            </a:r>
            <a:r>
              <a:rPr spc="-10" dirty="0"/>
              <a:t> </a:t>
            </a:r>
            <a:r>
              <a:rPr spc="-5" dirty="0"/>
              <a:t>Nicola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Prof.ssa</a:t>
            </a:r>
            <a:r>
              <a:rPr spc="-15" dirty="0"/>
              <a:t> </a:t>
            </a:r>
            <a:r>
              <a:rPr spc="-5" dirty="0"/>
              <a:t>M.</a:t>
            </a:r>
            <a:r>
              <a:rPr spc="-15" dirty="0"/>
              <a:t> </a:t>
            </a:r>
            <a:r>
              <a:rPr spc="-5" dirty="0"/>
              <a:t>Di</a:t>
            </a:r>
            <a:r>
              <a:rPr spc="-10" dirty="0"/>
              <a:t> </a:t>
            </a:r>
            <a:r>
              <a:rPr spc="-5" dirty="0"/>
              <a:t>Nicola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7905" y="1765574"/>
            <a:ext cx="7868189" cy="746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5489" y="1774310"/>
            <a:ext cx="8237855" cy="3894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968" y="6436666"/>
            <a:ext cx="1683385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Prof.ssa</a:t>
            </a:r>
            <a:r>
              <a:rPr spc="-15" dirty="0"/>
              <a:t> </a:t>
            </a:r>
            <a:r>
              <a:rPr spc="-5" dirty="0"/>
              <a:t>M.</a:t>
            </a:r>
            <a:r>
              <a:rPr spc="-15" dirty="0"/>
              <a:t> </a:t>
            </a:r>
            <a:r>
              <a:rPr spc="-5" dirty="0"/>
              <a:t>Di</a:t>
            </a:r>
            <a:r>
              <a:rPr spc="-10" dirty="0"/>
              <a:t> </a:t>
            </a:r>
            <a:r>
              <a:rPr spc="-5" dirty="0"/>
              <a:t>Nicola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519672"/>
            <a:ext cx="210312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519672"/>
            <a:ext cx="210312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d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7009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61E07A-9603-F902-9EC1-E7B2BCF1C9F4}"/>
              </a:ext>
            </a:extLst>
          </p:cNvPr>
          <p:cNvSpPr txBox="1"/>
          <p:nvPr/>
        </p:nvSpPr>
        <p:spPr>
          <a:xfrm>
            <a:off x="530052" y="2971800"/>
            <a:ext cx="6098843" cy="24406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CLUSTERING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3051325"/>
            <a:ext cx="548639" cy="68842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70103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400594"/>
            <a:ext cx="4507025" cy="6150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FB1A03-F7AB-FCFA-1526-A497AA3DE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5" r="302" b="-1"/>
          <a:stretch/>
        </p:blipFill>
        <p:spPr bwMode="auto">
          <a:xfrm>
            <a:off x="4441869" y="681553"/>
            <a:ext cx="4152000" cy="55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3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408506-F962-00BA-7F82-735E5AA86421}"/>
              </a:ext>
            </a:extLst>
          </p:cNvPr>
          <p:cNvSpPr txBox="1"/>
          <p:nvPr/>
        </p:nvSpPr>
        <p:spPr>
          <a:xfrm>
            <a:off x="312825" y="1465883"/>
            <a:ext cx="4953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b="0" i="0" dirty="0">
                <a:effectLst/>
                <a:latin typeface="Open Sans" panose="020B0604020202020204" pitchFamily="34" charset="0"/>
              </a:rPr>
              <a:t>Si tratta di un grafico ad albero dove sull’asse delle ordinate è riportata la “</a:t>
            </a:r>
            <a:r>
              <a:rPr lang="it-IT" sz="2000" b="0" i="1" dirty="0">
                <a:effectLst/>
                <a:latin typeface="Open Sans" panose="020B0604020202020204" pitchFamily="34" charset="0"/>
              </a:rPr>
              <a:t>distanza</a:t>
            </a:r>
            <a:r>
              <a:rPr lang="it-IT" sz="2000" b="0" i="0" dirty="0">
                <a:effectLst/>
                <a:latin typeface="Open Sans" panose="020B0604020202020204" pitchFamily="34" charset="0"/>
              </a:rPr>
              <a:t>” tra i cluster e sull’asse orizzontale vengono riportati i vari dati in ingresso.</a:t>
            </a:r>
          </a:p>
          <a:p>
            <a:pPr algn="l"/>
            <a:endParaRPr lang="it-IT" sz="2000" b="0" i="0" dirty="0">
              <a:effectLst/>
              <a:latin typeface="Open Sans" panose="020B0604020202020204" pitchFamily="34" charset="0"/>
            </a:endParaRPr>
          </a:p>
          <a:p>
            <a:pPr algn="l"/>
            <a:r>
              <a:rPr lang="it-IT" sz="2000" b="0" i="0" dirty="0">
                <a:effectLst/>
                <a:latin typeface="Open Sans" panose="020B0604020202020204" pitchFamily="34" charset="0"/>
              </a:rPr>
              <a:t>In questo diagramma, inoltre, le righe verticali corrispondono ad un cluster, quelle orizzontali ad operazioni di unione (se si usa la versione agglomerativa dell’algoritmo, che si legge dal basso verso l’alto</a:t>
            </a:r>
          </a:p>
          <a:p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AE20530-6BDC-FE1A-D3DF-24830DCC9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1"/>
          <a:stretch/>
        </p:blipFill>
        <p:spPr bwMode="auto">
          <a:xfrm>
            <a:off x="5112327" y="975907"/>
            <a:ext cx="3879274" cy="460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D0D3C380-FA58-1996-6D50-5C0042249348}"/>
              </a:ext>
            </a:extLst>
          </p:cNvPr>
          <p:cNvSpPr txBox="1">
            <a:spLocks/>
          </p:cNvSpPr>
          <p:nvPr/>
        </p:nvSpPr>
        <p:spPr>
          <a:xfrm>
            <a:off x="2590800" y="228600"/>
            <a:ext cx="529463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GB" sz="3200" b="1" kern="0" spc="-5" dirty="0">
                <a:solidFill>
                  <a:srgbClr val="FF0000"/>
                </a:solidFill>
              </a:rPr>
              <a:t>DENDOGRAMMA</a:t>
            </a:r>
          </a:p>
        </p:txBody>
      </p:sp>
    </p:spTree>
    <p:extLst>
      <p:ext uri="{BB962C8B-B14F-4D97-AF65-F5344CB8AC3E}">
        <p14:creationId xmlns:p14="http://schemas.microsoft.com/office/powerpoint/2010/main" val="197446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BF18A1-6F45-3B89-29B7-66F5CF283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620124" cy="3546151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5BFF8E1D-86D2-BABB-6726-101A45966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3800"/>
            <a:ext cx="6858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2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5CF119-7A1E-045C-9973-53FF8564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8403942" cy="4724911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D4B2E65-7CC1-AD13-6975-C13FC040979D}"/>
              </a:ext>
            </a:extLst>
          </p:cNvPr>
          <p:cNvSpPr txBox="1">
            <a:spLocks noChangeArrowheads="1"/>
          </p:cNvSpPr>
          <p:nvPr/>
        </p:nvSpPr>
        <p:spPr>
          <a:xfrm>
            <a:off x="366571" y="285239"/>
            <a:ext cx="8280400" cy="55245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kern="0" dirty="0">
                <a:solidFill>
                  <a:srgbClr val="FF0000"/>
                </a:solidFill>
                <a:latin typeface="Tahoma" charset="0"/>
              </a:rPr>
              <a:t>Come definire la similarità Inter-Cluster ?</a:t>
            </a:r>
          </a:p>
        </p:txBody>
      </p:sp>
    </p:spTree>
    <p:extLst>
      <p:ext uri="{BB962C8B-B14F-4D97-AF65-F5344CB8AC3E}">
        <p14:creationId xmlns:p14="http://schemas.microsoft.com/office/powerpoint/2010/main" val="115550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F336B5F-7D3D-7A61-5F93-45C1DA6AD135}"/>
              </a:ext>
            </a:extLst>
          </p:cNvPr>
          <p:cNvSpPr txBox="1">
            <a:spLocks noChangeArrowheads="1"/>
          </p:cNvSpPr>
          <p:nvPr/>
        </p:nvSpPr>
        <p:spPr>
          <a:xfrm>
            <a:off x="1485900" y="274229"/>
            <a:ext cx="6172200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kern="0" dirty="0">
                <a:solidFill>
                  <a:srgbClr val="FF0000"/>
                </a:solidFill>
              </a:rPr>
              <a:t>Confronto tra metodi gerarchici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3A1EE-66E7-4955-B1EC-A75963206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13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2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A5DE27F-B435-9474-162D-9AECF4887D50}"/>
              </a:ext>
            </a:extLst>
          </p:cNvPr>
          <p:cNvSpPr txBox="1">
            <a:spLocks noChangeArrowheads="1"/>
          </p:cNvSpPr>
          <p:nvPr/>
        </p:nvSpPr>
        <p:spPr>
          <a:xfrm>
            <a:off x="1028700" y="152400"/>
            <a:ext cx="7162800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Complessità dei metodi gerarchici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5FB7CDB-6F99-F983-422D-B353F92E43FF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1066800"/>
            <a:ext cx="9067800" cy="54864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zh-CN" sz="2000" u="sng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Non scalano</a:t>
            </a:r>
            <a:r>
              <a:rPr lang="it-IT" altLang="zh-C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bene: la complessità in tempo è </a:t>
            </a:r>
            <a:r>
              <a:rPr lang="it-IT" altLang="zh-CN" sz="2000" i="1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O</a:t>
            </a:r>
            <a:r>
              <a:rPr lang="it-IT" altLang="zh-C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(</a:t>
            </a:r>
            <a:r>
              <a:rPr lang="it-IT" altLang="zh-CN" sz="2000" i="1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n</a:t>
            </a:r>
            <a:r>
              <a:rPr lang="it-IT" altLang="zh-CN" sz="2000" i="1" kern="0" baseline="30000" dirty="0">
                <a:solidFill>
                  <a:sysClr val="windowText" lastClr="00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2</a:t>
            </a:r>
            <a:r>
              <a:rPr lang="it-IT" altLang="zh-C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), dove </a:t>
            </a:r>
            <a:r>
              <a:rPr lang="it-IT" altLang="zh-CN" sz="2000" i="1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n</a:t>
            </a:r>
            <a:r>
              <a:rPr lang="it-IT" altLang="zh-CN" sz="20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è il numero totale di oggetti, poiché dobbiamo costruire la matrice completa delle distanze</a:t>
            </a:r>
          </a:p>
          <a:p>
            <a:pPr lvl="1"/>
            <a:endParaRPr lang="it-IT" altLang="zh-CN" sz="2000" kern="0" dirty="0">
              <a:solidFill>
                <a:sysClr val="windowText" lastClr="000000"/>
              </a:solidFill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r>
              <a:rPr lang="it-IT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volta che una decisione è stata presa relativamente all’agglomerazione/divisione di cluster, non possiamo disfarla</a:t>
            </a:r>
          </a:p>
          <a:p>
            <a:endParaRPr lang="it-IT" sz="2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Schemi differenti hanno mostrato uno o più di questi problemi:</a:t>
            </a:r>
          </a:p>
          <a:p>
            <a:pPr marL="800100" lvl="1" indent="-342900"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Sensibilità al rumore o agli outliers  </a:t>
            </a:r>
          </a:p>
          <a:p>
            <a:pPr marL="800100" lvl="1" indent="-342900"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Difficoltà nel gestire cluster di dimensioni differenti e forme convesse</a:t>
            </a:r>
          </a:p>
          <a:p>
            <a:pPr marL="800100" lvl="1" indent="-342900"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Grandi cluster possono risultare suddivisi</a:t>
            </a:r>
          </a:p>
          <a:p>
            <a:endParaRPr lang="it-IT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24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3D9083E-C929-C85B-B61A-39A3395E8A02}"/>
              </a:ext>
            </a:extLst>
          </p:cNvPr>
          <p:cNvSpPr txBox="1">
            <a:spLocks/>
          </p:cNvSpPr>
          <p:nvPr/>
        </p:nvSpPr>
        <p:spPr>
          <a:xfrm>
            <a:off x="3468228" y="304800"/>
            <a:ext cx="247537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GB" sz="4400" kern="0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GB" sz="4400" kern="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-me</a:t>
            </a:r>
            <a:r>
              <a:rPr lang="en-GB" sz="4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4400" kern="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7AD1BFA9-EB4D-66B7-AD5A-EC81CDF02008}"/>
              </a:ext>
            </a:extLst>
          </p:cNvPr>
          <p:cNvSpPr txBox="1"/>
          <p:nvPr/>
        </p:nvSpPr>
        <p:spPr>
          <a:xfrm>
            <a:off x="306424" y="1379981"/>
            <a:ext cx="7770775" cy="215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è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metodo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computazionalmente</a:t>
            </a:r>
            <a:r>
              <a:rPr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molto </a:t>
            </a:r>
            <a:r>
              <a:rPr spc="-43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semplice</a:t>
            </a:r>
            <a:r>
              <a:rPr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altrettanto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semplice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implementare:</a:t>
            </a:r>
            <a:r>
              <a:rPr spc="430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pc="4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questo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motivo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è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spesso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la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prima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scelta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risolvere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problemi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clustering.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1684" indent="-285750" algn="just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Minimizza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«implicitamente»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distanze</a:t>
            </a:r>
            <a:r>
              <a:rPr spc="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</a:t>
            </a:r>
            <a:r>
              <a:rPr spc="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centroidi.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1684" indent="-285750" algn="just">
              <a:spcBef>
                <a:spcPts val="765"/>
              </a:spcBef>
              <a:buFont typeface="Arial" panose="020B0604020202020204" pitchFamily="34" charset="0"/>
              <a:buChar char="•"/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Richiede</a:t>
            </a:r>
            <a:r>
              <a:rPr spc="4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pc="4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spc="4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pc="4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numero</a:t>
            </a:r>
            <a:r>
              <a:rPr spc="440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pc="42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spc="42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pc="5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𝑠</a:t>
            </a:r>
            <a:r>
              <a:rPr spc="5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pc="4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4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pc="4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 err="1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soluzione</a:t>
            </a:r>
            <a:r>
              <a:rPr lang="en-GB" spc="-10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pc="-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pc="-20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it-IT" spc="-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pc="-1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it-IT" spc="-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pc="-20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t-IT" spc="-5" dirty="0">
                <a:solidFill>
                  <a:srgbClr val="0000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lang="it-IT" spc="-5" dirty="0">
                <a:latin typeface="Arial" panose="020B0604020202020204" pitchFamily="34" charset="0"/>
                <a:cs typeface="Arial" panose="020B0604020202020204" pitchFamily="34" charset="0"/>
              </a:rPr>
              <a:t>. Produ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it-IT" spc="-5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it-IT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buoni ri</a:t>
            </a:r>
            <a:r>
              <a:rPr lang="it-IT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it-IT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it-IT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tati </a:t>
            </a:r>
            <a:r>
              <a:rPr lang="it-IT" spc="-5" dirty="0">
                <a:latin typeface="Arial" panose="020B0604020202020204" pitchFamily="34" charset="0"/>
                <a:cs typeface="Arial" panose="020B0604020202020204" pitchFamily="34" charset="0"/>
              </a:rPr>
              <a:t>a patto di </a:t>
            </a:r>
            <a:r>
              <a:rPr lang="it-IT" spc="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pc="-5" dirty="0">
                <a:latin typeface="Arial" panose="020B0604020202020204" pitchFamily="34" charset="0"/>
                <a:cs typeface="Arial" panose="020B0604020202020204" pitchFamily="34" charset="0"/>
              </a:rPr>
              <a:t>ornire una </a:t>
            </a:r>
            <a:r>
              <a:rPr lang="it-IT" sz="1800" spc="-5" dirty="0">
                <a:latin typeface="Arial MT"/>
                <a:cs typeface="Arial MT"/>
              </a:rPr>
              <a:t>ragionevole soluzione</a:t>
            </a:r>
            <a:r>
              <a:rPr lang="it-IT" sz="1800" spc="-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iniziale</a:t>
            </a:r>
            <a:r>
              <a:rPr lang="it-IT" sz="1800" spc="-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e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un</a:t>
            </a:r>
            <a:r>
              <a:rPr lang="it-IT" sz="1800" spc="1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numero</a:t>
            </a:r>
            <a:r>
              <a:rPr lang="it-IT" sz="1800" spc="2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adeguato</a:t>
            </a:r>
            <a:r>
              <a:rPr lang="it-IT" sz="1800" spc="1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classi.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442BC61-F9FA-A7E1-E72D-3FD9CC7E43EC}"/>
              </a:ext>
            </a:extLst>
          </p:cNvPr>
          <p:cNvSpPr txBox="1"/>
          <p:nvPr/>
        </p:nvSpPr>
        <p:spPr>
          <a:xfrm>
            <a:off x="838200" y="3810000"/>
            <a:ext cx="7723909" cy="20400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Il</a:t>
            </a:r>
            <a:r>
              <a:rPr spc="9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tipo</a:t>
            </a:r>
            <a:r>
              <a:rPr spc="9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</a:t>
            </a:r>
            <a:r>
              <a:rPr spc="90" dirty="0"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ottimizzazione</a:t>
            </a:r>
            <a:r>
              <a:rPr spc="10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è</a:t>
            </a:r>
            <a:r>
              <a:rPr spc="90" dirty="0"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000FC"/>
                </a:solidFill>
                <a:latin typeface="Arial MT"/>
                <a:cs typeface="Arial MT"/>
              </a:rPr>
              <a:t>iterativa</a:t>
            </a:r>
            <a:r>
              <a:rPr spc="80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</a:t>
            </a:r>
            <a:r>
              <a:rPr spc="90" dirty="0"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000FC"/>
                </a:solidFill>
                <a:latin typeface="Arial MT"/>
                <a:cs typeface="Arial MT"/>
              </a:rPr>
              <a:t>locale</a:t>
            </a:r>
            <a:r>
              <a:rPr spc="-5" dirty="0">
                <a:latin typeface="Arial MT"/>
                <a:cs typeface="Arial MT"/>
              </a:rPr>
              <a:t>;</a:t>
            </a:r>
            <a:r>
              <a:rPr spc="8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pertanto</a:t>
            </a:r>
            <a:r>
              <a:rPr spc="9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il</a:t>
            </a:r>
            <a:r>
              <a:rPr spc="90" dirty="0">
                <a:latin typeface="Arial MT"/>
                <a:cs typeface="Arial MT"/>
              </a:rPr>
              <a:t> </a:t>
            </a:r>
            <a:r>
              <a:rPr spc="-5" dirty="0" err="1">
                <a:latin typeface="Arial MT"/>
                <a:cs typeface="Arial MT"/>
              </a:rPr>
              <a:t>metodo</a:t>
            </a:r>
            <a:r>
              <a:rPr lang="en-GB" spc="-5" dirty="0">
                <a:latin typeface="Arial MT"/>
                <a:cs typeface="Arial MT"/>
              </a:rPr>
              <a:t> </a:t>
            </a:r>
            <a:r>
              <a:rPr lang="it-IT" spc="-5" dirty="0">
                <a:solidFill>
                  <a:srgbClr val="FF0000"/>
                </a:solidFill>
                <a:latin typeface="Arial MT"/>
                <a:cs typeface="Arial MT"/>
              </a:rPr>
              <a:t>convergenza</a:t>
            </a:r>
            <a:r>
              <a:rPr lang="it-IT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dirty="0">
                <a:latin typeface="Arial MT"/>
                <a:cs typeface="Arial MT"/>
              </a:rPr>
              <a:t>si</a:t>
            </a:r>
            <a:r>
              <a:rPr lang="it-IT" spc="-5" dirty="0">
                <a:latin typeface="Arial MT"/>
                <a:cs typeface="Arial MT"/>
              </a:rPr>
              <a:t> ottiene</a:t>
            </a:r>
            <a:r>
              <a:rPr lang="it-IT" spc="20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solitamente</a:t>
            </a:r>
            <a:r>
              <a:rPr lang="it-IT" spc="10" dirty="0">
                <a:latin typeface="Arial MT"/>
                <a:cs typeface="Arial MT"/>
              </a:rPr>
              <a:t> </a:t>
            </a:r>
            <a:r>
              <a:rPr lang="it-IT" dirty="0">
                <a:latin typeface="Arial MT"/>
                <a:cs typeface="Arial MT"/>
              </a:rPr>
              <a:t>in</a:t>
            </a:r>
            <a:r>
              <a:rPr lang="it-IT" spc="-10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pochi</a:t>
            </a:r>
            <a:r>
              <a:rPr lang="it-IT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passi:</a:t>
            </a:r>
            <a:r>
              <a:rPr lang="it-IT" spc="5" dirty="0">
                <a:latin typeface="Arial MT"/>
                <a:cs typeface="Arial MT"/>
              </a:rPr>
              <a:t> </a:t>
            </a:r>
            <a:r>
              <a:rPr lang="it-IT" spc="-5" dirty="0">
                <a:solidFill>
                  <a:srgbClr val="0000FC"/>
                </a:solidFill>
                <a:latin typeface="Arial MT"/>
                <a:cs typeface="Arial MT"/>
              </a:rPr>
              <a:t>&lt;</a:t>
            </a:r>
            <a:r>
              <a:rPr lang="it-IT" spc="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lang="it-IT" spc="-5" dirty="0">
                <a:solidFill>
                  <a:srgbClr val="0000FC"/>
                </a:solidFill>
                <a:latin typeface="Arial MT"/>
                <a:cs typeface="Arial MT"/>
              </a:rPr>
              <a:t>10</a:t>
            </a:r>
            <a:r>
              <a:rPr lang="it-IT" spc="-5" dirty="0">
                <a:latin typeface="Arial MT"/>
                <a:cs typeface="Arial MT"/>
              </a:rPr>
              <a:t>):</a:t>
            </a:r>
            <a:endParaRPr lang="it-IT" dirty="0">
              <a:latin typeface="Arial MT"/>
              <a:cs typeface="Arial MT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lang="it-IT" spc="-5" dirty="0">
                <a:latin typeface="Arial MT"/>
                <a:cs typeface="Arial MT"/>
              </a:rPr>
              <a:t>Identifica cluster </a:t>
            </a:r>
            <a:r>
              <a:rPr lang="it-IT" spc="-5" dirty="0">
                <a:solidFill>
                  <a:srgbClr val="0000FC"/>
                </a:solidFill>
                <a:latin typeface="Arial MT"/>
                <a:cs typeface="Arial MT"/>
              </a:rPr>
              <a:t>iper-sferici </a:t>
            </a:r>
            <a:r>
              <a:rPr lang="it-IT" spc="-10" dirty="0">
                <a:latin typeface="Arial MT"/>
                <a:cs typeface="Arial MT"/>
              </a:rPr>
              <a:t>nel caso </a:t>
            </a:r>
            <a:r>
              <a:rPr lang="it-IT" dirty="0">
                <a:latin typeface="Arial MT"/>
                <a:cs typeface="Arial MT"/>
              </a:rPr>
              <a:t>in </a:t>
            </a:r>
            <a:r>
              <a:rPr lang="it-IT" spc="-10" dirty="0">
                <a:latin typeface="Arial MT"/>
                <a:cs typeface="Arial MT"/>
              </a:rPr>
              <a:t>cui </a:t>
            </a:r>
            <a:r>
              <a:rPr lang="it-IT" spc="-5" dirty="0">
                <a:latin typeface="Arial MT"/>
                <a:cs typeface="Arial MT"/>
              </a:rPr>
              <a:t>venga utilizzata </a:t>
            </a:r>
            <a:r>
              <a:rPr lang="it-IT" spc="-15" dirty="0">
                <a:latin typeface="Arial MT"/>
                <a:cs typeface="Arial MT"/>
              </a:rPr>
              <a:t>la </a:t>
            </a:r>
            <a:r>
              <a:rPr lang="it-IT" spc="-10" dirty="0">
                <a:latin typeface="Arial MT"/>
                <a:cs typeface="Arial MT"/>
              </a:rPr>
              <a:t> </a:t>
            </a:r>
            <a:r>
              <a:rPr lang="it-IT" spc="-5" dirty="0">
                <a:solidFill>
                  <a:srgbClr val="FF0000"/>
                </a:solidFill>
                <a:latin typeface="Arial MT"/>
                <a:cs typeface="Arial MT"/>
              </a:rPr>
              <a:t>distanza</a:t>
            </a:r>
            <a:r>
              <a:rPr lang="it-IT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pc="-5" dirty="0">
                <a:solidFill>
                  <a:srgbClr val="FF0000"/>
                </a:solidFill>
                <a:latin typeface="Arial MT"/>
                <a:cs typeface="Arial MT"/>
              </a:rPr>
              <a:t>euclidea</a:t>
            </a:r>
            <a:r>
              <a:rPr lang="it-IT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come</a:t>
            </a:r>
            <a:r>
              <a:rPr lang="it-IT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misura</a:t>
            </a:r>
            <a:r>
              <a:rPr lang="it-IT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di</a:t>
            </a:r>
            <a:r>
              <a:rPr lang="it-IT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distanza</a:t>
            </a:r>
            <a:r>
              <a:rPr lang="it-IT" dirty="0">
                <a:latin typeface="Arial MT"/>
                <a:cs typeface="Arial MT"/>
              </a:rPr>
              <a:t> tra</a:t>
            </a:r>
            <a:r>
              <a:rPr lang="it-IT" spc="5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i</a:t>
            </a:r>
            <a:r>
              <a:rPr lang="it-IT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pattern</a:t>
            </a:r>
            <a:r>
              <a:rPr lang="it-IT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o </a:t>
            </a:r>
            <a:r>
              <a:rPr lang="it-IT" spc="-430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cluster</a:t>
            </a:r>
            <a:r>
              <a:rPr lang="it-IT" spc="5" dirty="0">
                <a:latin typeface="Arial MT"/>
                <a:cs typeface="Arial MT"/>
              </a:rPr>
              <a:t> </a:t>
            </a:r>
            <a:r>
              <a:rPr lang="it-IT" spc="-5" dirty="0">
                <a:solidFill>
                  <a:srgbClr val="0000FC"/>
                </a:solidFill>
                <a:latin typeface="Arial MT"/>
                <a:cs typeface="Arial MT"/>
              </a:rPr>
              <a:t>iper-ellissoidali</a:t>
            </a:r>
            <a:r>
              <a:rPr lang="it-IT" spc="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nel</a:t>
            </a:r>
            <a:r>
              <a:rPr lang="it-IT" spc="-30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caso</a:t>
            </a:r>
            <a:r>
              <a:rPr lang="it-IT" spc="15" dirty="0">
                <a:latin typeface="Arial MT"/>
                <a:cs typeface="Arial MT"/>
              </a:rPr>
              <a:t> </a:t>
            </a:r>
            <a:r>
              <a:rPr lang="it-IT" spc="-5" dirty="0">
                <a:latin typeface="Arial MT"/>
                <a:cs typeface="Arial MT"/>
              </a:rPr>
              <a:t>di</a:t>
            </a:r>
            <a:r>
              <a:rPr lang="it-IT" spc="10" dirty="0">
                <a:latin typeface="Arial MT"/>
                <a:cs typeface="Arial MT"/>
              </a:rPr>
              <a:t> </a:t>
            </a:r>
            <a:r>
              <a:rPr lang="it-IT" spc="-5" dirty="0">
                <a:solidFill>
                  <a:srgbClr val="FF0000"/>
                </a:solidFill>
                <a:latin typeface="Arial MT"/>
                <a:cs typeface="Arial MT"/>
              </a:rPr>
              <a:t>distanza di</a:t>
            </a:r>
            <a:r>
              <a:rPr lang="it-IT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pc="-5" dirty="0">
                <a:solidFill>
                  <a:srgbClr val="FF0000"/>
                </a:solidFill>
                <a:latin typeface="Arial MT"/>
                <a:cs typeface="Arial MT"/>
              </a:rPr>
              <a:t>Mahalanobis</a:t>
            </a:r>
            <a:r>
              <a:rPr lang="it-IT" spc="-5" dirty="0">
                <a:latin typeface="Arial MT"/>
                <a:cs typeface="Arial MT"/>
              </a:rPr>
              <a:t>.</a:t>
            </a:r>
            <a:endParaRPr lang="it-IT" dirty="0">
              <a:latin typeface="Arial MT"/>
              <a:cs typeface="Arial MT"/>
            </a:endParaRPr>
          </a:p>
          <a:p>
            <a:pPr marL="12700" marR="5080">
              <a:lnSpc>
                <a:spcPct val="140000"/>
              </a:lnSpc>
              <a:spcBef>
                <a:spcPts val="100"/>
              </a:spcBef>
            </a:pPr>
            <a:endParaRPr sz="1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817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4">
            <a:extLst>
              <a:ext uri="{FF2B5EF4-FFF2-40B4-BE49-F238E27FC236}">
                <a16:creationId xmlns:a16="http://schemas.microsoft.com/office/drawing/2014/main" id="{D195980B-74DF-0D10-44F8-735ACE47912B}"/>
              </a:ext>
            </a:extLst>
          </p:cNvPr>
          <p:cNvSpPr txBox="1"/>
          <p:nvPr/>
        </p:nvSpPr>
        <p:spPr>
          <a:xfrm>
            <a:off x="840104" y="3713481"/>
            <a:ext cx="7008495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MT"/>
                <a:cs typeface="Arial MT"/>
              </a:rPr>
              <a:t>I</a:t>
            </a:r>
            <a:r>
              <a:rPr spc="434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cluster</a:t>
            </a:r>
            <a:r>
              <a:rPr spc="87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sono</a:t>
            </a:r>
            <a:r>
              <a:rPr spc="875" dirty="0"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000FC"/>
                </a:solidFill>
                <a:latin typeface="Arial MT"/>
                <a:cs typeface="Arial MT"/>
              </a:rPr>
              <a:t>modificati</a:t>
            </a:r>
            <a:r>
              <a:rPr spc="87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000FC"/>
                </a:solidFill>
                <a:latin typeface="Arial MT"/>
                <a:cs typeface="Arial MT"/>
              </a:rPr>
              <a:t>iterativamente</a:t>
            </a:r>
            <a:r>
              <a:rPr spc="87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</a:t>
            </a:r>
            <a:r>
              <a:rPr spc="87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seguito</a:t>
            </a:r>
            <a:r>
              <a:rPr spc="87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del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ricalcolo del loro centroide. </a:t>
            </a:r>
            <a:r>
              <a:rPr spc="-15" dirty="0">
                <a:latin typeface="Arial MT"/>
                <a:cs typeface="Arial MT"/>
              </a:rPr>
              <a:t>L’algoritmo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termina </a:t>
            </a:r>
            <a:r>
              <a:rPr spc="-5" dirty="0">
                <a:latin typeface="Arial MT"/>
                <a:cs typeface="Arial MT"/>
              </a:rPr>
              <a:t>(converge) quando i </a:t>
            </a:r>
            <a:r>
              <a:rPr spc="-43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centroidi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sono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stabili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quindi </a:t>
            </a:r>
            <a:r>
              <a:rPr dirty="0">
                <a:latin typeface="Arial MT"/>
                <a:cs typeface="Arial MT"/>
              </a:rPr>
              <a:t>le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partizioni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non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000FC"/>
                </a:solidFill>
                <a:latin typeface="Arial MT"/>
                <a:cs typeface="Arial MT"/>
              </a:rPr>
              <a:t>cambiano</a:t>
            </a:r>
            <a:r>
              <a:rPr spc="-5" dirty="0">
                <a:latin typeface="Arial MT"/>
                <a:cs typeface="Arial MT"/>
              </a:rPr>
              <a:t>.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CF2B6DD0-A923-4726-66F6-9614F5C62655}"/>
              </a:ext>
            </a:extLst>
          </p:cNvPr>
          <p:cNvSpPr txBox="1"/>
          <p:nvPr/>
        </p:nvSpPr>
        <p:spPr>
          <a:xfrm>
            <a:off x="840104" y="762000"/>
            <a:ext cx="6248400" cy="2232660"/>
          </a:xfrm>
          <a:prstGeom prst="rect">
            <a:avLst/>
          </a:prstGeom>
          <a:solidFill>
            <a:srgbClr val="FFFF99"/>
          </a:solidFill>
          <a:ln w="9144">
            <a:solidFill>
              <a:srgbClr val="000000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1035"/>
              </a:spcBef>
            </a:pPr>
            <a:r>
              <a:rPr sz="1500" dirty="0">
                <a:solidFill>
                  <a:srgbClr val="0000FC"/>
                </a:solidFill>
                <a:latin typeface="Arial MT"/>
                <a:cs typeface="Arial MT"/>
              </a:rPr>
              <a:t>Inizializza</a:t>
            </a:r>
            <a:r>
              <a:rPr sz="1500" spc="-4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r>
              <a:rPr sz="1500" spc="10" dirty="0">
                <a:latin typeface="Arial MT"/>
                <a:cs typeface="Arial MT"/>
              </a:rPr>
              <a:t>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0000"/>
                </a:solidFill>
                <a:latin typeface="Cambria Math"/>
                <a:cs typeface="Cambria Math"/>
              </a:rPr>
              <a:t>𝑠</a:t>
            </a:r>
            <a:endParaRPr sz="1500" dirty="0">
              <a:latin typeface="Cambria Math"/>
              <a:cs typeface="Cambria Math"/>
            </a:endParaRPr>
          </a:p>
          <a:p>
            <a:pPr marL="271780" marR="417195">
              <a:lnSpc>
                <a:spcPct val="133300"/>
              </a:lnSpc>
              <a:tabLst>
                <a:tab pos="633095" algn="l"/>
              </a:tabLst>
            </a:pPr>
            <a:r>
              <a:rPr sz="1500" spc="-5" dirty="0">
                <a:latin typeface="Arial MT"/>
                <a:cs typeface="Arial MT"/>
              </a:rPr>
              <a:t>Scegli </a:t>
            </a:r>
            <a:r>
              <a:rPr sz="1500" dirty="0">
                <a:latin typeface="Arial MT"/>
                <a:cs typeface="Arial MT"/>
              </a:rPr>
              <a:t>casualmente </a:t>
            </a:r>
            <a:r>
              <a:rPr sz="1500" dirty="0">
                <a:solidFill>
                  <a:srgbClr val="FF0000"/>
                </a:solidFill>
                <a:latin typeface="Cambria Math"/>
                <a:cs typeface="Cambria Math"/>
              </a:rPr>
              <a:t>𝑠</a:t>
            </a:r>
            <a:r>
              <a:rPr sz="1500" spc="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500" spc="-5" dirty="0">
                <a:latin typeface="Arial MT"/>
                <a:cs typeface="Arial MT"/>
              </a:rPr>
              <a:t>pattern </a:t>
            </a:r>
            <a:r>
              <a:rPr sz="1500" dirty="0">
                <a:latin typeface="Arial MT"/>
                <a:cs typeface="Arial MT"/>
              </a:rPr>
              <a:t>da </a:t>
            </a:r>
            <a:r>
              <a:rPr sz="1500" spc="-5" dirty="0">
                <a:latin typeface="Arial MT"/>
                <a:cs typeface="Arial MT"/>
              </a:rPr>
              <a:t>utilizzare come </a:t>
            </a:r>
            <a:r>
              <a:rPr sz="1500" dirty="0">
                <a:latin typeface="Arial MT"/>
                <a:cs typeface="Arial MT"/>
              </a:rPr>
              <a:t>centroidi iniziali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	{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assegna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ogni </a:t>
            </a:r>
            <a:r>
              <a:rPr sz="1500" spc="-5" dirty="0">
                <a:latin typeface="Arial MT"/>
                <a:cs typeface="Arial MT"/>
              </a:rPr>
              <a:t>pattern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cluster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cui</a:t>
            </a:r>
            <a:r>
              <a:rPr sz="1500" spc="-5" dirty="0">
                <a:latin typeface="Arial MT"/>
                <a:cs typeface="Arial MT"/>
              </a:rPr>
              <a:t> è </a:t>
            </a:r>
            <a:r>
              <a:rPr sz="1500" dirty="0">
                <a:solidFill>
                  <a:srgbClr val="0000FC"/>
                </a:solidFill>
                <a:latin typeface="Arial MT"/>
                <a:cs typeface="Arial MT"/>
              </a:rPr>
              <a:t>minima</a:t>
            </a:r>
            <a:r>
              <a:rPr sz="1500" spc="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000FC"/>
                </a:solidFill>
                <a:latin typeface="Arial MT"/>
                <a:cs typeface="Arial MT"/>
              </a:rPr>
              <a:t>la</a:t>
            </a:r>
            <a:r>
              <a:rPr sz="1500" dirty="0">
                <a:solidFill>
                  <a:srgbClr val="0000FC"/>
                </a:solidFill>
                <a:latin typeface="Arial MT"/>
                <a:cs typeface="Arial MT"/>
              </a:rPr>
              <a:t> distanza</a:t>
            </a:r>
            <a:endParaRPr sz="1500" dirty="0">
              <a:latin typeface="Arial MT"/>
              <a:cs typeface="Arial MT"/>
            </a:endParaRPr>
          </a:p>
          <a:p>
            <a:pPr marL="984885">
              <a:lnSpc>
                <a:spcPct val="100000"/>
              </a:lnSpc>
              <a:spcBef>
                <a:spcPts val="600"/>
              </a:spcBef>
            </a:pPr>
            <a:r>
              <a:rPr sz="1500" dirty="0">
                <a:latin typeface="Arial MT"/>
                <a:cs typeface="Arial MT"/>
              </a:rPr>
              <a:t>dal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centroide.</a:t>
            </a:r>
          </a:p>
          <a:p>
            <a:pPr marL="803910">
              <a:lnSpc>
                <a:spcPct val="100000"/>
              </a:lnSpc>
              <a:spcBef>
                <a:spcPts val="600"/>
              </a:spcBef>
            </a:pPr>
            <a:r>
              <a:rPr sz="1500" dirty="0">
                <a:solidFill>
                  <a:srgbClr val="0000FC"/>
                </a:solidFill>
                <a:latin typeface="Arial MT"/>
                <a:cs typeface="Arial MT"/>
              </a:rPr>
              <a:t>calcola</a:t>
            </a:r>
            <a:r>
              <a:rPr sz="1500" spc="-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 </a:t>
            </a:r>
            <a:r>
              <a:rPr sz="1500" dirty="0">
                <a:latin typeface="Arial MT"/>
                <a:cs typeface="Arial MT"/>
              </a:rPr>
              <a:t>centroidi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dei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cluster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come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media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dei</a:t>
            </a:r>
            <a:r>
              <a:rPr sz="1500" spc="-5" dirty="0">
                <a:latin typeface="Arial MT"/>
                <a:cs typeface="Arial MT"/>
              </a:rPr>
              <a:t> rispettivi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pattern</a:t>
            </a:r>
            <a:endParaRPr sz="1500" dirty="0">
              <a:latin typeface="Arial MT"/>
              <a:cs typeface="Arial MT"/>
            </a:endParaRPr>
          </a:p>
          <a:p>
            <a:pPr marL="633095">
              <a:lnSpc>
                <a:spcPct val="100000"/>
              </a:lnSpc>
              <a:spcBef>
                <a:spcPts val="600"/>
              </a:spcBef>
            </a:pPr>
            <a:r>
              <a:rPr sz="1500" dirty="0">
                <a:latin typeface="Arial MT"/>
                <a:cs typeface="Arial MT"/>
              </a:rPr>
              <a:t>}</a:t>
            </a:r>
            <a:r>
              <a:rPr sz="1500" spc="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while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</a:t>
            </a:r>
            <a:r>
              <a:rPr sz="1500" i="1" spc="-5" dirty="0">
                <a:latin typeface="Arial"/>
                <a:cs typeface="Arial"/>
              </a:rPr>
              <a:t>i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cluster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sono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stati</a:t>
            </a:r>
            <a:r>
              <a:rPr sz="1500" i="1" spc="-3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modificati</a:t>
            </a:r>
            <a:r>
              <a:rPr sz="1500" i="1" spc="40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&amp;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iteration</a:t>
            </a:r>
            <a:r>
              <a:rPr sz="1500" i="1" spc="-2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&lt;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max</a:t>
            </a:r>
            <a:r>
              <a:rPr sz="1500" dirty="0">
                <a:latin typeface="Arial MT"/>
                <a:cs typeface="Arial M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836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9C217-0F0B-0102-581C-C6BDB341C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8058"/>
            <a:ext cx="6705600" cy="651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73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1F2E4D-D6B5-3ADB-5D2B-58ABD0998438}"/>
              </a:ext>
            </a:extLst>
          </p:cNvPr>
          <p:cNvSpPr txBox="1">
            <a:spLocks noChangeArrowheads="1"/>
          </p:cNvSpPr>
          <p:nvPr/>
        </p:nvSpPr>
        <p:spPr>
          <a:xfrm>
            <a:off x="296013" y="320913"/>
            <a:ext cx="8314587" cy="54864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it-IT" sz="2400" b="1" kern="0" dirty="0">
                <a:solidFill>
                  <a:sysClr val="windowText" lastClr="000000"/>
                </a:solidFill>
              </a:rPr>
              <a:t>La qualità del risultato del clustering dipende: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000" b="1" kern="0" dirty="0">
                <a:solidFill>
                  <a:srgbClr val="FF0000"/>
                </a:solidFill>
              </a:rPr>
              <a:t>dalla misura di similarità usata, o dallo specifico algoritmo usato</a:t>
            </a:r>
          </a:p>
          <a:p>
            <a:pPr>
              <a:lnSpc>
                <a:spcPct val="120000"/>
              </a:lnSpc>
            </a:pPr>
            <a:r>
              <a:rPr lang="it-IT" sz="2000" kern="0" dirty="0">
                <a:solidFill>
                  <a:sysClr val="windowText" lastClr="000000"/>
                </a:solidFill>
              </a:rPr>
              <a:t>La qualità del clustering è anche misurato in base alla sua abilità di scoprire alcuni o tutti i pattern nascosti</a:t>
            </a:r>
          </a:p>
          <a:p>
            <a:pPr>
              <a:lnSpc>
                <a:spcPct val="120000"/>
              </a:lnSpc>
            </a:pPr>
            <a:endParaRPr lang="it-IT" sz="2000" kern="0" dirty="0">
              <a:solidFill>
                <a:sysClr val="windowText" lastClr="000000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2000" kern="0" dirty="0">
                <a:solidFill>
                  <a:sysClr val="windowText" lastClr="000000"/>
                </a:solidFill>
              </a:rPr>
              <a:t>Purtroppo la nozione di cluster può essere ambigua: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AA5F1-43B0-A366-A6E9-14D94D004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13" y="3064113"/>
            <a:ext cx="8475774" cy="34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18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5" descr="latex-image-1.pdf">
            <a:extLst>
              <a:ext uri="{FF2B5EF4-FFF2-40B4-BE49-F238E27FC236}">
                <a16:creationId xmlns:a16="http://schemas.microsoft.com/office/drawing/2014/main" id="{8EEC03B6-5FE6-535E-2B5E-C9A468EF303A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295400" y="3505200"/>
            <a:ext cx="5270500" cy="1250054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E5D6D97C-3026-1A66-5A30-7E67A4774EAA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838200"/>
            <a:ext cx="8839200" cy="22098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misura di valutazione più comune è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b="1" kern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the Squared Error (SSE)</a:t>
            </a:r>
          </a:p>
          <a:p>
            <a:pPr lvl="1">
              <a:lnSpc>
                <a:spcPct val="90000"/>
              </a:lnSpc>
            </a:pPr>
            <a:endParaRPr lang="it-IT" sz="2100" kern="0" dirty="0">
              <a:solidFill>
                <a:srgbClr val="D929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it-IT" sz="19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Calcolo di SSE: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19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ciascun punto </a:t>
            </a:r>
            <a:r>
              <a:rPr lang="it-IT" sz="1900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it-IT" sz="19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l’</a:t>
            </a:r>
            <a:r>
              <a:rPr lang="en-US" sz="19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it-IT" sz="19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è la distanza rispetto al centro (centroide, medoide) </a:t>
            </a:r>
            <a:r>
              <a:rPr lang="it-IT" sz="1900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it-IT" sz="1900" i="1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1900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9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cluster </a:t>
            </a:r>
            <a:r>
              <a:rPr lang="it-IT" sz="1900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it-IT" sz="1900" i="1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1900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9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 appartenenza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19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ottenere </a:t>
            </a:r>
            <a:r>
              <a:rPr lang="en-US" sz="19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SSE, </a:t>
            </a:r>
            <a:r>
              <a:rPr lang="it-IT" sz="19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eleviamo al quadrato e sommiamo i vari errori </a:t>
            </a:r>
            <a:r>
              <a:rPr lang="it-IT" sz="17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quadrato può amplificare SSE in presenza di outlier</a:t>
            </a:r>
            <a:endParaRPr lang="it-IT" sz="1700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0E6D6-5CC2-094F-38D3-42F14DC16836}"/>
              </a:ext>
            </a:extLst>
          </p:cNvPr>
          <p:cNvSpPr txBox="1"/>
          <p:nvPr/>
        </p:nvSpPr>
        <p:spPr>
          <a:xfrm>
            <a:off x="152400" y="4876800"/>
            <a:ext cx="8382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endParaRPr lang="it-IT" sz="18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Dati due clustering ottenuti con diversi run di K-means</a:t>
            </a:r>
            <a:r>
              <a:rPr lang="en-US" sz="1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possiamo scegliere quello che minimizza l’errore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modo semplicistico per</a:t>
            </a:r>
            <a:r>
              <a:rPr lang="en-US" sz="1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lang="it-IT" sz="1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idurre </a:t>
            </a:r>
            <a:r>
              <a:rPr lang="en-US" sz="1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SSE </a:t>
            </a:r>
            <a:r>
              <a:rPr lang="it-IT" sz="1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 aumentare</a:t>
            </a:r>
            <a:r>
              <a:rPr lang="en-US" sz="1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K, </a:t>
            </a:r>
            <a:r>
              <a:rPr lang="it-IT" sz="18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numero di cluster</a:t>
            </a:r>
            <a:endParaRPr lang="en-US" sz="18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35FD6FE-F4E7-5FE9-2EEE-F3A08AA47B86}"/>
              </a:ext>
            </a:extLst>
          </p:cNvPr>
          <p:cNvSpPr txBox="1">
            <a:spLocks/>
          </p:cNvSpPr>
          <p:nvPr/>
        </p:nvSpPr>
        <p:spPr>
          <a:xfrm>
            <a:off x="2362200" y="88918"/>
            <a:ext cx="441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it-IT" sz="4000" dirty="0">
                <a:solidFill>
                  <a:srgbClr val="FF0000"/>
                </a:solidFill>
              </a:rPr>
              <a:t>Valutare il clustering</a:t>
            </a:r>
            <a:endParaRPr lang="en-GB" sz="2800" kern="0" spc="-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46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ep learning supervised unsupervised reinforcement for Sale OFF 71%">
            <a:extLst>
              <a:ext uri="{FF2B5EF4-FFF2-40B4-BE49-F238E27FC236}">
                <a16:creationId xmlns:a16="http://schemas.microsoft.com/office/drawing/2014/main" id="{0A44045C-F799-4435-3ECB-9D6CA7A21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2506"/>
            <a:ext cx="7543800" cy="65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957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97D104E-5499-46EB-B43A-F912F8A8237F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1066800"/>
            <a:ext cx="9067800" cy="54864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kern="0" dirty="0">
                <a:solidFill>
                  <a:sysClr val="windowText" lastClr="000000"/>
                </a:solidFill>
              </a:rPr>
              <a:t>K-means </a:t>
            </a:r>
            <a:r>
              <a:rPr lang="it-IT" sz="2400" b="1" kern="0" dirty="0">
                <a:solidFill>
                  <a:sysClr val="windowText" lastClr="000000"/>
                </a:solidFill>
              </a:rPr>
              <a:t>ha problemi quando i</a:t>
            </a:r>
            <a:r>
              <a:rPr lang="en-US" sz="2400" b="1" kern="0" dirty="0">
                <a:solidFill>
                  <a:sysClr val="windowText" lastClr="000000"/>
                </a:solidFill>
              </a:rPr>
              <a:t> cluster</a:t>
            </a:r>
            <a:r>
              <a:rPr lang="it-IT" sz="2400" b="1" kern="0" dirty="0">
                <a:solidFill>
                  <a:sysClr val="windowText" lastClr="000000"/>
                </a:solidFill>
              </a:rPr>
              <a:t> hanno differenti:</a:t>
            </a:r>
            <a:r>
              <a:rPr lang="en-US" sz="2400" b="1" kern="0" dirty="0">
                <a:solidFill>
                  <a:sysClr val="windowText" lastClr="000000"/>
                </a:solidFill>
              </a:rPr>
              <a:t> 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400" kern="0" dirty="0">
                <a:solidFill>
                  <a:sysClr val="windowText" lastClr="000000"/>
                </a:solidFill>
              </a:rPr>
              <a:t>Dimensioni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400" kern="0" dirty="0">
                <a:solidFill>
                  <a:sysClr val="windowText" lastClr="000000"/>
                </a:solidFill>
              </a:rPr>
              <a:t>Densità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400" kern="0" dirty="0">
                <a:solidFill>
                  <a:sysClr val="windowText" lastClr="000000"/>
                </a:solidFill>
              </a:rPr>
              <a:t>Forma non </a:t>
            </a:r>
            <a:r>
              <a:rPr lang="en-US" sz="2400" kern="0" dirty="0">
                <a:solidFill>
                  <a:sysClr val="windowText" lastClr="000000"/>
                </a:solidFill>
              </a:rPr>
              <a:t>globular</a:t>
            </a:r>
            <a:r>
              <a:rPr lang="it-IT" sz="2400" kern="0" dirty="0">
                <a:solidFill>
                  <a:sysClr val="windowText" lastClr="000000"/>
                </a:solidFill>
              </a:rPr>
              <a:t>e</a:t>
            </a:r>
            <a:endParaRPr lang="en-US" sz="2400" kern="0" dirty="0">
              <a:solidFill>
                <a:sysClr val="windowText" lastClr="000000"/>
              </a:solidFill>
            </a:endParaRPr>
          </a:p>
          <a:p>
            <a:pPr>
              <a:lnSpc>
                <a:spcPct val="90000"/>
              </a:lnSpc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>
              <a:lnSpc>
                <a:spcPct val="90000"/>
              </a:lnSpc>
            </a:pPr>
            <a:endParaRPr lang="en-US" sz="2400" b="1" kern="0" dirty="0">
              <a:solidFill>
                <a:sysClr val="windowText" lastClr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kern="0" dirty="0">
                <a:solidFill>
                  <a:sysClr val="windowText" lastClr="000000"/>
                </a:solidFill>
              </a:rPr>
              <a:t>K-means </a:t>
            </a:r>
            <a:r>
              <a:rPr lang="it-IT" sz="2400" b="1" kern="0" dirty="0">
                <a:solidFill>
                  <a:sysClr val="windowText" lastClr="000000"/>
                </a:solidFill>
              </a:rPr>
              <a:t>ha ancora problemi quando i dati presentano </a:t>
            </a:r>
            <a:r>
              <a:rPr lang="en-US" sz="2400" b="1" kern="0" dirty="0">
                <a:solidFill>
                  <a:sysClr val="windowText" lastClr="000000"/>
                </a:solidFill>
              </a:rPr>
              <a:t>outliers</a:t>
            </a:r>
          </a:p>
          <a:p>
            <a:pPr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2400" b="1" kern="0" dirty="0">
                <a:solidFill>
                  <a:sysClr val="windowText" lastClr="000000"/>
                </a:solidFill>
              </a:rPr>
              <a:t>Una soluzione potrebbe essere quella di usare K alti (molti </a:t>
            </a:r>
            <a:r>
              <a:rPr lang="en-US" sz="2400" b="1" kern="0" dirty="0">
                <a:solidFill>
                  <a:sysClr val="windowText" lastClr="000000"/>
                </a:solidFill>
              </a:rPr>
              <a:t>clusters</a:t>
            </a:r>
            <a:r>
              <a:rPr lang="it-IT" sz="2400" b="1" kern="0" dirty="0">
                <a:solidFill>
                  <a:sysClr val="windowText" lastClr="000000"/>
                </a:solidFill>
              </a:rPr>
              <a:t>):</a:t>
            </a:r>
            <a:endParaRPr lang="en-US" sz="2400" b="1" kern="0" dirty="0">
              <a:solidFill>
                <a:sysClr val="windowText" lastClr="000000"/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400" kern="0" dirty="0">
                <a:solidFill>
                  <a:sysClr val="windowText" lastClr="000000"/>
                </a:solidFill>
              </a:rPr>
              <a:t>I cluster trovati sono partizioni dei cluster effettivamente presenti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400" kern="0" dirty="0">
                <a:solidFill>
                  <a:sysClr val="windowText" lastClr="000000"/>
                </a:solidFill>
              </a:rPr>
              <a:t>Necessario rimettere assieme le partizioni trovate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A3510-414A-757D-B7ED-55926045BC57}"/>
              </a:ext>
            </a:extLst>
          </p:cNvPr>
          <p:cNvSpPr txBox="1">
            <a:spLocks noChangeArrowheads="1"/>
          </p:cNvSpPr>
          <p:nvPr/>
        </p:nvSpPr>
        <p:spPr>
          <a:xfrm>
            <a:off x="2133600" y="152400"/>
            <a:ext cx="5257800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solidFill>
                  <a:srgbClr val="FF0000"/>
                </a:solidFill>
              </a:rPr>
              <a:t>Problemi</a:t>
            </a:r>
            <a:r>
              <a:rPr lang="it-IT" sz="2800" kern="0" dirty="0">
                <a:solidFill>
                  <a:srgbClr val="FF0000"/>
                </a:solidFill>
              </a:rPr>
              <a:t> </a:t>
            </a:r>
            <a:r>
              <a:rPr lang="it-IT" sz="4000" dirty="0">
                <a:solidFill>
                  <a:srgbClr val="FF0000"/>
                </a:solidFill>
              </a:rPr>
              <a:t>legati ai cluster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19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535F018-7D52-4702-898B-1D537B4CC18E}"/>
              </a:ext>
            </a:extLst>
          </p:cNvPr>
          <p:cNvSpPr txBox="1">
            <a:spLocks/>
          </p:cNvSpPr>
          <p:nvPr/>
        </p:nvSpPr>
        <p:spPr>
          <a:xfrm>
            <a:off x="2590800" y="165670"/>
            <a:ext cx="6019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GB" sz="4000" kern="0" spc="-5" dirty="0">
                <a:solidFill>
                  <a:srgbClr val="FF0000"/>
                </a:solidFill>
              </a:rPr>
              <a:t>K-means:</a:t>
            </a:r>
            <a:r>
              <a:rPr lang="en-GB" sz="4000" kern="0" dirty="0">
                <a:solidFill>
                  <a:srgbClr val="FF0000"/>
                </a:solidFill>
              </a:rPr>
              <a:t> </a:t>
            </a:r>
            <a:r>
              <a:rPr lang="en-GB" sz="4000" kern="0" spc="-5" dirty="0">
                <a:solidFill>
                  <a:srgbClr val="FF0000"/>
                </a:solidFill>
              </a:rPr>
              <a:t>limitazioni</a:t>
            </a: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7A0908E8-BBB0-4725-6AEB-592D5F71988A}"/>
              </a:ext>
            </a:extLst>
          </p:cNvPr>
          <p:cNvGrpSpPr/>
          <p:nvPr/>
        </p:nvGrpSpPr>
        <p:grpSpPr>
          <a:xfrm>
            <a:off x="304486" y="892883"/>
            <a:ext cx="3332989" cy="2818384"/>
            <a:chOff x="324611" y="1487424"/>
            <a:chExt cx="4051300" cy="3235960"/>
          </a:xfrm>
        </p:grpSpPr>
        <p:pic>
          <p:nvPicPr>
            <p:cNvPr id="10" name="object 4">
              <a:extLst>
                <a:ext uri="{FF2B5EF4-FFF2-40B4-BE49-F238E27FC236}">
                  <a16:creationId xmlns:a16="http://schemas.microsoft.com/office/drawing/2014/main" id="{0E300A8C-3629-6829-CEC6-92A20765401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635" y="2148867"/>
              <a:ext cx="3538728" cy="2336877"/>
            </a:xfrm>
            <a:prstGeom prst="rect">
              <a:avLst/>
            </a:prstGeom>
          </p:spPr>
        </p:pic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59627824-9415-26C6-70D3-2902CF54D146}"/>
                </a:ext>
              </a:extLst>
            </p:cNvPr>
            <p:cNvSpPr/>
            <p:nvPr/>
          </p:nvSpPr>
          <p:spPr>
            <a:xfrm>
              <a:off x="329183" y="1491996"/>
              <a:ext cx="4041775" cy="3226435"/>
            </a:xfrm>
            <a:custGeom>
              <a:avLst/>
              <a:gdLst/>
              <a:ahLst/>
              <a:cxnLst/>
              <a:rect l="l" t="t" r="r" b="b"/>
              <a:pathLst>
                <a:path w="4041775" h="3226435">
                  <a:moveTo>
                    <a:pt x="0" y="3226307"/>
                  </a:moveTo>
                  <a:lnTo>
                    <a:pt x="4041648" y="3226307"/>
                  </a:lnTo>
                  <a:lnTo>
                    <a:pt x="4041648" y="0"/>
                  </a:lnTo>
                  <a:lnTo>
                    <a:pt x="0" y="0"/>
                  </a:lnTo>
                  <a:lnTo>
                    <a:pt x="0" y="322630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7">
            <a:extLst>
              <a:ext uri="{FF2B5EF4-FFF2-40B4-BE49-F238E27FC236}">
                <a16:creationId xmlns:a16="http://schemas.microsoft.com/office/drawing/2014/main" id="{C3C2EB3D-BDE2-C563-DED6-E14748194B76}"/>
              </a:ext>
            </a:extLst>
          </p:cNvPr>
          <p:cNvGrpSpPr/>
          <p:nvPr/>
        </p:nvGrpSpPr>
        <p:grpSpPr>
          <a:xfrm>
            <a:off x="308247" y="3886200"/>
            <a:ext cx="3325153" cy="2900868"/>
            <a:chOff x="324611" y="4872228"/>
            <a:chExt cx="4051300" cy="3775075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25F52C91-B8CD-881F-1742-74D69A27488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568" y="5031159"/>
              <a:ext cx="3678985" cy="3463077"/>
            </a:xfrm>
            <a:prstGeom prst="rect">
              <a:avLst/>
            </a:prstGeom>
          </p:spPr>
        </p:pic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8ADCFA79-165B-96FC-7274-48AF268170ED}"/>
                </a:ext>
              </a:extLst>
            </p:cNvPr>
            <p:cNvSpPr/>
            <p:nvPr/>
          </p:nvSpPr>
          <p:spPr>
            <a:xfrm>
              <a:off x="329183" y="4876800"/>
              <a:ext cx="4041775" cy="3766185"/>
            </a:xfrm>
            <a:custGeom>
              <a:avLst/>
              <a:gdLst/>
              <a:ahLst/>
              <a:cxnLst/>
              <a:rect l="l" t="t" r="r" b="b"/>
              <a:pathLst>
                <a:path w="4041775" h="3766184">
                  <a:moveTo>
                    <a:pt x="0" y="3765804"/>
                  </a:moveTo>
                  <a:lnTo>
                    <a:pt x="4041648" y="3765804"/>
                  </a:lnTo>
                  <a:lnTo>
                    <a:pt x="4041648" y="0"/>
                  </a:lnTo>
                  <a:lnTo>
                    <a:pt x="0" y="0"/>
                  </a:lnTo>
                  <a:lnTo>
                    <a:pt x="0" y="37658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6">
            <a:extLst>
              <a:ext uri="{FF2B5EF4-FFF2-40B4-BE49-F238E27FC236}">
                <a16:creationId xmlns:a16="http://schemas.microsoft.com/office/drawing/2014/main" id="{2959A75B-0635-E1DE-9E9F-C6DD0827B0CD}"/>
              </a:ext>
            </a:extLst>
          </p:cNvPr>
          <p:cNvSpPr txBox="1"/>
          <p:nvPr/>
        </p:nvSpPr>
        <p:spPr>
          <a:xfrm>
            <a:off x="4260272" y="1393327"/>
            <a:ext cx="3893127" cy="15401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000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</a:t>
            </a:r>
            <a:r>
              <a:rPr sz="2000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iterazioni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spcBef>
                <a:spcPts val="52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Minimizzando</a:t>
            </a:r>
            <a:r>
              <a:rPr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distanze </a:t>
            </a:r>
            <a:r>
              <a:rPr spc="-3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dai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centroidi, K-means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non è in grado di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identificare cluster dalla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forma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sferica.</a:t>
            </a: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0294C21-83A7-AA23-73C4-71228F46E088}"/>
              </a:ext>
            </a:extLst>
          </p:cNvPr>
          <p:cNvSpPr txBox="1"/>
          <p:nvPr/>
        </p:nvSpPr>
        <p:spPr>
          <a:xfrm>
            <a:off x="4260273" y="4260933"/>
            <a:ext cx="3317334" cy="13561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spc="-6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sz="2000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classi,</a:t>
            </a:r>
            <a:r>
              <a:rPr sz="2000" spc="-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z="2000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iteraz.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spcBef>
                <a:spcPts val="525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anche in questo caso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tutti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hanno </a:t>
            </a:r>
            <a:r>
              <a:rPr sz="2000" spc="-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forma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sferica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64350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B1765A-8A5E-1B1E-AF70-39D4F70FD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38" y="1395192"/>
            <a:ext cx="8567523" cy="4220015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7E28B9A2-078D-8FA2-74B0-037A7EAFE135}"/>
              </a:ext>
            </a:extLst>
          </p:cNvPr>
          <p:cNvSpPr txBox="1">
            <a:spLocks/>
          </p:cNvSpPr>
          <p:nvPr/>
        </p:nvSpPr>
        <p:spPr>
          <a:xfrm>
            <a:off x="2438400" y="304800"/>
            <a:ext cx="39624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GB" sz="3200" b="1" kern="0" spc="-5" dirty="0">
                <a:solidFill>
                  <a:srgbClr val="FF0000"/>
                </a:solidFill>
              </a:rPr>
              <a:t>K-means:</a:t>
            </a:r>
            <a:r>
              <a:rPr lang="en-GB" sz="3200" b="1" kern="0" dirty="0">
                <a:solidFill>
                  <a:srgbClr val="FF0000"/>
                </a:solidFill>
              </a:rPr>
              <a:t> </a:t>
            </a:r>
            <a:r>
              <a:rPr lang="en-GB" sz="3200" b="1" kern="0" spc="-5" dirty="0">
                <a:solidFill>
                  <a:srgbClr val="FF0000"/>
                </a:solidFill>
              </a:rPr>
              <a:t>limitazioni</a:t>
            </a:r>
          </a:p>
        </p:txBody>
      </p:sp>
    </p:spTree>
    <p:extLst>
      <p:ext uri="{BB962C8B-B14F-4D97-AF65-F5344CB8AC3E}">
        <p14:creationId xmlns:p14="http://schemas.microsoft.com/office/powerpoint/2010/main" val="4044125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C2FFD2-233C-F119-71BF-34CF8C68EA19}"/>
              </a:ext>
            </a:extLst>
          </p:cNvPr>
          <p:cNvSpPr txBox="1"/>
          <p:nvPr/>
        </p:nvSpPr>
        <p:spPr>
          <a:xfrm>
            <a:off x="2133600" y="3048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spc="-5" dirty="0">
                <a:solidFill>
                  <a:srgbClr val="FF0000"/>
                </a:solidFill>
              </a:rPr>
              <a:t>K-means:</a:t>
            </a:r>
            <a:r>
              <a:rPr lang="en-GB" sz="2800" spc="15" dirty="0">
                <a:solidFill>
                  <a:srgbClr val="FF0000"/>
                </a:solidFill>
              </a:rPr>
              <a:t> </a:t>
            </a:r>
            <a:r>
              <a:rPr lang="en-GB" sz="2800" spc="-5" dirty="0" err="1">
                <a:solidFill>
                  <a:srgbClr val="FF0000"/>
                </a:solidFill>
              </a:rPr>
              <a:t>soluzione</a:t>
            </a:r>
            <a:r>
              <a:rPr lang="en-GB" sz="2800" spc="30" dirty="0">
                <a:solidFill>
                  <a:srgbClr val="FF0000"/>
                </a:solidFill>
              </a:rPr>
              <a:t> </a:t>
            </a:r>
            <a:r>
              <a:rPr lang="en-GB" sz="2800" spc="-5" dirty="0" err="1">
                <a:solidFill>
                  <a:srgbClr val="FF0000"/>
                </a:solidFill>
              </a:rPr>
              <a:t>iniziale</a:t>
            </a:r>
            <a:r>
              <a:rPr lang="en-GB" sz="2800" spc="35" dirty="0">
                <a:solidFill>
                  <a:srgbClr val="FF0000"/>
                </a:solidFill>
              </a:rPr>
              <a:t> 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42A92-BE98-F1B9-E45F-FE242DD723B2}"/>
              </a:ext>
            </a:extLst>
          </p:cNvPr>
          <p:cNvSpPr txBox="1"/>
          <p:nvPr/>
        </p:nvSpPr>
        <p:spPr>
          <a:xfrm>
            <a:off x="457200" y="1153180"/>
            <a:ext cx="8229600" cy="480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lang="it-IT" sz="2400" b="1" spc="-5" dirty="0">
                <a:latin typeface="Arial MT"/>
                <a:cs typeface="Arial MT"/>
              </a:rPr>
              <a:t>Quanti cluster</a:t>
            </a:r>
            <a:r>
              <a:rPr lang="it-IT" sz="2400" b="1" spc="-20" dirty="0">
                <a:latin typeface="Arial MT"/>
                <a:cs typeface="Arial MT"/>
              </a:rPr>
              <a:t> con K-means</a:t>
            </a:r>
            <a:r>
              <a:rPr lang="it-IT" sz="2400" b="1" spc="-5" dirty="0">
                <a:latin typeface="Arial MT"/>
                <a:cs typeface="Arial MT"/>
              </a:rPr>
              <a:t>?</a:t>
            </a:r>
          </a:p>
          <a:p>
            <a:pPr marL="50800">
              <a:lnSpc>
                <a:spcPct val="100000"/>
              </a:lnSpc>
            </a:pPr>
            <a:endParaRPr lang="it-IT" sz="2400" b="1" dirty="0">
              <a:latin typeface="Arial MT"/>
              <a:cs typeface="Arial MT"/>
            </a:endParaRPr>
          </a:p>
          <a:p>
            <a:pPr marL="315595" marR="54610" algn="just">
              <a:lnSpc>
                <a:spcPct val="100000"/>
              </a:lnSpc>
              <a:spcBef>
                <a:spcPts val="1200"/>
              </a:spcBef>
            </a:pPr>
            <a:r>
              <a:rPr lang="it-IT" sz="1800" spc="-5" dirty="0">
                <a:latin typeface="Arial MT"/>
                <a:cs typeface="Arial MT"/>
              </a:rPr>
              <a:t>Le</a:t>
            </a:r>
            <a:r>
              <a:rPr lang="it-IT" sz="1800" spc="409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tecniche</a:t>
            </a:r>
            <a:r>
              <a:rPr lang="it-IT" sz="1800" spc="415" dirty="0">
                <a:latin typeface="Arial MT"/>
                <a:cs typeface="Arial MT"/>
              </a:rPr>
              <a:t> </a:t>
            </a:r>
            <a:r>
              <a:rPr lang="it-IT" sz="1800" spc="-10" dirty="0">
                <a:latin typeface="Arial MT"/>
                <a:cs typeface="Arial MT"/>
              </a:rPr>
              <a:t>di</a:t>
            </a:r>
            <a:r>
              <a:rPr lang="it-IT" sz="1800" spc="405" dirty="0">
                <a:latin typeface="Arial MT"/>
                <a:cs typeface="Arial MT"/>
              </a:rPr>
              <a:t> </a:t>
            </a:r>
            <a:r>
              <a:rPr lang="it-IT" sz="1800" spc="-5" dirty="0">
                <a:solidFill>
                  <a:srgbClr val="FF0000"/>
                </a:solidFill>
                <a:latin typeface="Arial MT"/>
                <a:cs typeface="Arial MT"/>
              </a:rPr>
              <a:t>validazione</a:t>
            </a:r>
            <a:r>
              <a:rPr lang="it-IT" sz="1800" spc="409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tendono</a:t>
            </a:r>
            <a:r>
              <a:rPr lang="it-IT" sz="1800" spc="41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</a:t>
            </a:r>
            <a:r>
              <a:rPr lang="it-IT" sz="1800" spc="409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valutare</a:t>
            </a:r>
            <a:r>
              <a:rPr lang="it-IT" sz="1800" spc="409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</a:t>
            </a:r>
            <a:r>
              <a:rPr lang="it-IT" sz="1800" spc="409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posteriori</a:t>
            </a:r>
            <a:r>
              <a:rPr lang="it-IT" sz="1800" spc="420" dirty="0">
                <a:latin typeface="Arial MT"/>
                <a:cs typeface="Arial MT"/>
              </a:rPr>
              <a:t> </a:t>
            </a:r>
            <a:r>
              <a:rPr lang="it-IT" sz="1800" dirty="0">
                <a:latin typeface="Arial MT"/>
                <a:cs typeface="Arial MT"/>
              </a:rPr>
              <a:t>la </a:t>
            </a:r>
            <a:r>
              <a:rPr lang="it-IT" sz="1800" spc="-434" dirty="0">
                <a:latin typeface="Arial MT"/>
                <a:cs typeface="Arial MT"/>
              </a:rPr>
              <a:t> 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bontà</a:t>
            </a:r>
            <a:r>
              <a:rPr lang="it-IT" sz="1800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delle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10" dirty="0">
                <a:solidFill>
                  <a:srgbClr val="0000FC"/>
                </a:solidFill>
                <a:latin typeface="Arial MT"/>
                <a:cs typeface="Arial MT"/>
              </a:rPr>
              <a:t>soluzioni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 prodotte</a:t>
            </a:r>
            <a:r>
              <a:rPr lang="it-IT" sz="1800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per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diversi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valori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solidFill>
                  <a:srgbClr val="FF0000"/>
                </a:solidFill>
                <a:latin typeface="Cambria Math"/>
                <a:cs typeface="Cambria Math"/>
              </a:rPr>
              <a:t>𝑠 </a:t>
            </a:r>
            <a:r>
              <a:rPr lang="it-IT" sz="1800" spc="-5" dirty="0">
                <a:latin typeface="Arial MT"/>
                <a:cs typeface="Arial MT"/>
              </a:rPr>
              <a:t>,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e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 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sceglierne una </a:t>
            </a:r>
            <a:r>
              <a:rPr lang="it-IT" sz="1800" dirty="0">
                <a:latin typeface="Arial MT"/>
                <a:cs typeface="Arial MT"/>
              </a:rPr>
              <a:t>sulla </a:t>
            </a:r>
            <a:r>
              <a:rPr lang="it-IT" sz="1800" spc="-5" dirty="0">
                <a:latin typeface="Arial MT"/>
                <a:cs typeface="Arial MT"/>
              </a:rPr>
              <a:t>base di un </a:t>
            </a:r>
            <a:r>
              <a:rPr lang="it-IT" sz="1800" spc="-5" dirty="0">
                <a:solidFill>
                  <a:srgbClr val="FF0000"/>
                </a:solidFill>
                <a:latin typeface="Arial MT"/>
                <a:cs typeface="Arial MT"/>
              </a:rPr>
              <a:t>criterio di validazione </a:t>
            </a:r>
            <a:r>
              <a:rPr lang="it-IT" sz="1800" spc="-5" dirty="0">
                <a:latin typeface="Arial MT"/>
                <a:cs typeface="Arial MT"/>
              </a:rPr>
              <a:t>che tenga 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conto</a:t>
            </a:r>
            <a:r>
              <a:rPr lang="it-IT" sz="1800" spc="20" dirty="0">
                <a:latin typeface="Arial MT"/>
                <a:cs typeface="Arial MT"/>
              </a:rPr>
              <a:t> </a:t>
            </a:r>
            <a:r>
              <a:rPr lang="it-IT" sz="1800" dirty="0">
                <a:latin typeface="Arial MT"/>
                <a:cs typeface="Arial MT"/>
              </a:rPr>
              <a:t>sia</a:t>
            </a:r>
            <a:r>
              <a:rPr lang="it-IT" sz="1800" spc="-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della 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bontà </a:t>
            </a:r>
            <a:r>
              <a:rPr lang="it-IT" sz="1800" spc="-5" dirty="0">
                <a:latin typeface="Arial MT"/>
                <a:cs typeface="Arial MT"/>
              </a:rPr>
              <a:t>della soluzione</a:t>
            </a:r>
            <a:r>
              <a:rPr lang="it-IT" sz="1800" spc="-15" dirty="0">
                <a:latin typeface="Arial MT"/>
                <a:cs typeface="Arial MT"/>
              </a:rPr>
              <a:t> </a:t>
            </a:r>
            <a:r>
              <a:rPr lang="it-IT" sz="1800" dirty="0">
                <a:latin typeface="Arial MT"/>
                <a:cs typeface="Arial MT"/>
              </a:rPr>
              <a:t>sia</a:t>
            </a:r>
            <a:r>
              <a:rPr lang="it-IT" sz="1800" spc="-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della sua</a:t>
            </a:r>
            <a:r>
              <a:rPr lang="it-IT" sz="1800" spc="10" dirty="0">
                <a:latin typeface="Arial MT"/>
                <a:cs typeface="Arial MT"/>
              </a:rPr>
              <a:t> 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complessità</a:t>
            </a:r>
            <a:r>
              <a:rPr lang="it-IT" sz="1800" spc="-5" dirty="0">
                <a:latin typeface="Arial MT"/>
                <a:cs typeface="Arial MT"/>
              </a:rPr>
              <a:t>:</a:t>
            </a:r>
            <a:endParaRPr lang="it-IT" sz="1800" dirty="0">
              <a:latin typeface="Arial MT"/>
              <a:cs typeface="Arial MT"/>
            </a:endParaRPr>
          </a:p>
          <a:p>
            <a:pPr marL="593090" marR="55880" algn="just">
              <a:lnSpc>
                <a:spcPct val="100000"/>
              </a:lnSpc>
              <a:spcBef>
                <a:spcPts val="600"/>
              </a:spcBef>
            </a:pPr>
            <a:r>
              <a:rPr lang="it-IT" sz="1800" spc="-5" dirty="0">
                <a:solidFill>
                  <a:srgbClr val="FF0000"/>
                </a:solidFill>
                <a:latin typeface="Arial MT"/>
                <a:cs typeface="Arial MT"/>
              </a:rPr>
              <a:t>Problema</a:t>
            </a:r>
            <a:r>
              <a:rPr lang="it-IT" sz="1800" spc="-5" dirty="0">
                <a:latin typeface="Arial MT"/>
                <a:cs typeface="Arial MT"/>
              </a:rPr>
              <a:t>:</a:t>
            </a:r>
            <a:r>
              <a:rPr lang="it-IT" sz="1800" dirty="0">
                <a:latin typeface="Arial MT"/>
                <a:cs typeface="Arial MT"/>
              </a:rPr>
              <a:t> considerando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dirty="0">
                <a:latin typeface="Arial MT"/>
                <a:cs typeface="Arial MT"/>
              </a:rPr>
              <a:t>il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criterio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</a:t>
            </a:r>
            <a:r>
              <a:rPr lang="it-IT" sz="1800" spc="434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«minimizzazione 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distanze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10" dirty="0">
                <a:latin typeface="Arial MT"/>
                <a:cs typeface="Arial MT"/>
              </a:rPr>
              <a:t>dai</a:t>
            </a:r>
            <a:r>
              <a:rPr lang="it-IT" sz="1800" spc="-5" dirty="0">
                <a:latin typeface="Arial MT"/>
                <a:cs typeface="Arial MT"/>
              </a:rPr>
              <a:t> centroidi»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e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lanciando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K-means</a:t>
            </a:r>
            <a:r>
              <a:rPr lang="it-IT" sz="1800" spc="43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con</a:t>
            </a:r>
            <a:r>
              <a:rPr lang="it-IT" sz="1800" spc="434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diversi 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valori </a:t>
            </a:r>
            <a:r>
              <a:rPr lang="it-IT" sz="1800" spc="-10" dirty="0">
                <a:latin typeface="Arial MT"/>
                <a:cs typeface="Arial MT"/>
              </a:rPr>
              <a:t>di </a:t>
            </a:r>
            <a:r>
              <a:rPr lang="it-IT" sz="1800" spc="10" dirty="0">
                <a:solidFill>
                  <a:srgbClr val="FF0000"/>
                </a:solidFill>
                <a:latin typeface="Cambria Math"/>
                <a:cs typeface="Cambria Math"/>
              </a:rPr>
              <a:t>𝑠</a:t>
            </a:r>
            <a:r>
              <a:rPr lang="it-IT" sz="1800" spc="10" dirty="0">
                <a:latin typeface="Arial MT"/>
                <a:cs typeface="Arial MT"/>
              </a:rPr>
              <a:t>, </a:t>
            </a:r>
            <a:r>
              <a:rPr lang="it-IT" sz="1800" spc="-5" dirty="0">
                <a:latin typeface="Arial MT"/>
                <a:cs typeface="Arial MT"/>
              </a:rPr>
              <a:t>è </a:t>
            </a:r>
            <a:r>
              <a:rPr lang="it-IT" sz="1800" dirty="0">
                <a:latin typeface="Arial MT"/>
                <a:cs typeface="Arial MT"/>
              </a:rPr>
              <a:t>molto </a:t>
            </a:r>
            <a:r>
              <a:rPr lang="it-IT" sz="1800" spc="-5" dirty="0">
                <a:latin typeface="Arial MT"/>
                <a:cs typeface="Arial MT"/>
              </a:rPr>
              <a:t>più facile ottenere valori </a:t>
            </a:r>
            <a:r>
              <a:rPr lang="it-IT" sz="1800" dirty="0">
                <a:latin typeface="Arial MT"/>
                <a:cs typeface="Arial MT"/>
              </a:rPr>
              <a:t>ridotti </a:t>
            </a:r>
            <a:r>
              <a:rPr lang="it-IT" sz="1800" spc="-5" dirty="0">
                <a:latin typeface="Arial MT"/>
                <a:cs typeface="Arial MT"/>
              </a:rPr>
              <a:t>di </a:t>
            </a:r>
            <a:r>
              <a:rPr lang="it-IT" sz="1800" spc="-20" dirty="0">
                <a:solidFill>
                  <a:srgbClr val="FF0000"/>
                </a:solidFill>
                <a:latin typeface="Cambria Math"/>
                <a:cs typeface="Cambria Math"/>
              </a:rPr>
              <a:t>𝐽</a:t>
            </a:r>
            <a:r>
              <a:rPr lang="it-IT" sz="2000" spc="-30" baseline="-14492" dirty="0">
                <a:solidFill>
                  <a:srgbClr val="FF0000"/>
                </a:solidFill>
                <a:latin typeface="Cambria Math"/>
                <a:cs typeface="Cambria Math"/>
              </a:rPr>
              <a:t>𝑒</a:t>
            </a:r>
            <a:r>
              <a:rPr lang="it-IT" sz="2000" spc="-22" baseline="-14492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per 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valori </a:t>
            </a:r>
            <a:r>
              <a:rPr lang="it-IT" sz="1800" spc="-10" dirty="0">
                <a:latin typeface="Arial MT"/>
                <a:cs typeface="Arial MT"/>
              </a:rPr>
              <a:t>elevati </a:t>
            </a:r>
            <a:r>
              <a:rPr lang="it-IT" sz="1800" spc="-5" dirty="0">
                <a:latin typeface="Arial MT"/>
                <a:cs typeface="Arial MT"/>
              </a:rPr>
              <a:t>di </a:t>
            </a:r>
            <a:r>
              <a:rPr lang="it-IT" sz="1800" spc="10" dirty="0">
                <a:solidFill>
                  <a:srgbClr val="FF0000"/>
                </a:solidFill>
                <a:latin typeface="Cambria Math"/>
                <a:cs typeface="Cambria Math"/>
              </a:rPr>
              <a:t>𝑠</a:t>
            </a:r>
            <a:r>
              <a:rPr lang="it-IT" sz="1800" spc="10" dirty="0">
                <a:latin typeface="Arial MT"/>
                <a:cs typeface="Arial MT"/>
              </a:rPr>
              <a:t>. </a:t>
            </a:r>
            <a:r>
              <a:rPr lang="it-IT" sz="1800" spc="-5" dirty="0">
                <a:latin typeface="Arial MT"/>
                <a:cs typeface="Arial MT"/>
              </a:rPr>
              <a:t>Quanto vale </a:t>
            </a:r>
            <a:r>
              <a:rPr lang="it-IT" sz="1800" spc="-20" dirty="0">
                <a:solidFill>
                  <a:srgbClr val="FF0000"/>
                </a:solidFill>
                <a:latin typeface="Cambria Math"/>
                <a:cs typeface="Cambria Math"/>
              </a:rPr>
              <a:t>𝐽</a:t>
            </a:r>
            <a:r>
              <a:rPr lang="it-IT" sz="2000" spc="-30" baseline="-14492" dirty="0">
                <a:solidFill>
                  <a:srgbClr val="FF0000"/>
                </a:solidFill>
                <a:latin typeface="Cambria Math"/>
                <a:cs typeface="Cambria Math"/>
              </a:rPr>
              <a:t>𝑒</a:t>
            </a:r>
            <a:r>
              <a:rPr lang="it-IT" sz="2000" spc="322" baseline="-14492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per </a:t>
            </a:r>
            <a:r>
              <a:rPr lang="it-IT" sz="1800" spc="-5" dirty="0">
                <a:solidFill>
                  <a:srgbClr val="FF0000"/>
                </a:solidFill>
                <a:latin typeface="Cambria Math"/>
                <a:cs typeface="Cambria Math"/>
              </a:rPr>
              <a:t>𝑠 = 𝑛 </a:t>
            </a:r>
            <a:r>
              <a:rPr lang="it-IT" sz="1800" spc="-5" dirty="0">
                <a:latin typeface="Arial MT"/>
                <a:cs typeface="Arial MT"/>
              </a:rPr>
              <a:t>(ogni cluster un 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solo</a:t>
            </a:r>
            <a:r>
              <a:rPr lang="it-IT" sz="1800" spc="-1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pattern)</a:t>
            </a:r>
            <a:r>
              <a:rPr lang="it-IT" sz="1800" spc="3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?</a:t>
            </a:r>
            <a:endParaRPr lang="it-IT" sz="1800" dirty="0">
              <a:latin typeface="Arial MT"/>
              <a:cs typeface="Arial MT"/>
            </a:endParaRPr>
          </a:p>
          <a:p>
            <a:pPr marL="593090" marR="57150" algn="just">
              <a:lnSpc>
                <a:spcPct val="100000"/>
              </a:lnSpc>
              <a:spcBef>
                <a:spcPts val="1275"/>
              </a:spcBef>
            </a:pPr>
            <a:r>
              <a:rPr lang="it-IT" sz="1800" spc="-10" dirty="0">
                <a:solidFill>
                  <a:srgbClr val="FF0000"/>
                </a:solidFill>
                <a:latin typeface="Arial MT"/>
                <a:cs typeface="Arial MT"/>
              </a:rPr>
              <a:t>Possibile </a:t>
            </a:r>
            <a:r>
              <a:rPr lang="it-IT" sz="1800" spc="-5" dirty="0">
                <a:solidFill>
                  <a:srgbClr val="FF0000"/>
                </a:solidFill>
                <a:latin typeface="Arial MT"/>
                <a:cs typeface="Arial MT"/>
              </a:rPr>
              <a:t>soluzione</a:t>
            </a:r>
            <a:r>
              <a:rPr lang="it-IT" sz="1800" spc="-5" dirty="0">
                <a:latin typeface="Arial MT"/>
                <a:cs typeface="Arial MT"/>
              </a:rPr>
              <a:t>: penalizzare </a:t>
            </a:r>
            <a:r>
              <a:rPr lang="it-IT" sz="1800" spc="-10" dirty="0">
                <a:latin typeface="Arial MT"/>
                <a:cs typeface="Arial MT"/>
              </a:rPr>
              <a:t>le </a:t>
            </a:r>
            <a:r>
              <a:rPr lang="it-IT" sz="1800" spc="-5" dirty="0">
                <a:latin typeface="Arial MT"/>
                <a:cs typeface="Arial MT"/>
              </a:rPr>
              <a:t>soluzioni con molti cluster; </a:t>
            </a:r>
            <a:r>
              <a:rPr lang="it-IT" sz="1800" spc="-43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ad esempio:</a:t>
            </a:r>
            <a:endParaRPr lang="it-IT" sz="1800" dirty="0">
              <a:latin typeface="Arial MT"/>
              <a:cs typeface="Arial MT"/>
            </a:endParaRPr>
          </a:p>
          <a:p>
            <a:pPr marR="272415" algn="ctr">
              <a:lnSpc>
                <a:spcPct val="100000"/>
              </a:lnSpc>
              <a:spcBef>
                <a:spcPts val="675"/>
              </a:spcBef>
            </a:pPr>
            <a:r>
              <a:rPr lang="it-IT" sz="1800" spc="25" dirty="0">
                <a:latin typeface="Cambria Math"/>
                <a:cs typeface="Cambria Math"/>
              </a:rPr>
              <a:t>𝐽</a:t>
            </a:r>
            <a:r>
              <a:rPr lang="it-IT" sz="2000" spc="37" baseline="-14492" dirty="0">
                <a:latin typeface="Cambria Math"/>
                <a:cs typeface="Cambria Math"/>
              </a:rPr>
              <a:t>𝑒</a:t>
            </a:r>
            <a:r>
              <a:rPr lang="it-IT" sz="2000" spc="37" baseline="33816" dirty="0">
                <a:latin typeface="Cambria Math"/>
                <a:cs typeface="Cambria Math"/>
              </a:rPr>
              <a:t>∗</a:t>
            </a:r>
            <a:r>
              <a:rPr lang="it-IT" sz="2000" spc="359" baseline="33816" dirty="0">
                <a:latin typeface="Cambria Math"/>
                <a:cs typeface="Cambria Math"/>
              </a:rPr>
              <a:t> </a:t>
            </a:r>
            <a:r>
              <a:rPr lang="it-IT" sz="1800" spc="-5" dirty="0">
                <a:latin typeface="Cambria Math"/>
                <a:cs typeface="Cambria Math"/>
              </a:rPr>
              <a:t>=</a:t>
            </a:r>
            <a:r>
              <a:rPr lang="it-IT" sz="1800" spc="85" dirty="0">
                <a:latin typeface="Cambria Math"/>
                <a:cs typeface="Cambria Math"/>
              </a:rPr>
              <a:t> </a:t>
            </a:r>
            <a:r>
              <a:rPr lang="it-IT" sz="1800" spc="-20" dirty="0">
                <a:latin typeface="Cambria Math"/>
                <a:cs typeface="Cambria Math"/>
              </a:rPr>
              <a:t>𝐽</a:t>
            </a:r>
            <a:r>
              <a:rPr lang="it-IT" sz="2000" spc="-30" baseline="-14492" dirty="0">
                <a:latin typeface="Cambria Math"/>
                <a:cs typeface="Cambria Math"/>
              </a:rPr>
              <a:t>𝑒  </a:t>
            </a:r>
            <a:r>
              <a:rPr lang="it-IT" sz="1800" spc="-5" dirty="0">
                <a:latin typeface="Cambria Math"/>
                <a:cs typeface="Cambria Math"/>
              </a:rPr>
              <a:t>+ 𝑝𝑒𝑛𝑎𝑙𝑡𝑦</a:t>
            </a:r>
            <a:r>
              <a:rPr lang="it-IT" sz="1800" spc="20" dirty="0">
                <a:latin typeface="Cambria Math"/>
                <a:cs typeface="Cambria Math"/>
              </a:rPr>
              <a:t> </a:t>
            </a:r>
            <a:r>
              <a:rPr lang="it-IT" sz="1800" spc="55" dirty="0">
                <a:latin typeface="Cambria Math"/>
                <a:cs typeface="Cambria Math"/>
              </a:rPr>
              <a:t>∙</a:t>
            </a:r>
            <a:r>
              <a:rPr lang="it-IT" sz="1800" spc="5" dirty="0">
                <a:latin typeface="Cambria Math"/>
                <a:cs typeface="Cambria Math"/>
              </a:rPr>
              <a:t> </a:t>
            </a:r>
            <a:r>
              <a:rPr lang="it-IT" sz="1800" spc="-5" dirty="0">
                <a:latin typeface="Cambria Math"/>
                <a:cs typeface="Cambria Math"/>
              </a:rPr>
              <a:t>𝑠</a:t>
            </a:r>
            <a:endParaRPr lang="it-IT" sz="1800" dirty="0">
              <a:latin typeface="Cambria Math"/>
              <a:cs typeface="Cambria Math"/>
            </a:endParaRPr>
          </a:p>
          <a:p>
            <a:pPr marL="593090" algn="just">
              <a:lnSpc>
                <a:spcPct val="100000"/>
              </a:lnSpc>
              <a:spcBef>
                <a:spcPts val="1270"/>
              </a:spcBef>
            </a:pPr>
            <a:r>
              <a:rPr lang="it-IT" sz="1800" spc="-5" dirty="0">
                <a:latin typeface="Arial MT"/>
                <a:cs typeface="Arial MT"/>
              </a:rPr>
              <a:t>Di fatto</a:t>
            </a:r>
            <a:r>
              <a:rPr lang="it-IT" sz="1800" spc="2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però</a:t>
            </a:r>
            <a:r>
              <a:rPr lang="it-IT" sz="1800" spc="25" dirty="0">
                <a:latin typeface="Arial MT"/>
                <a:cs typeface="Arial MT"/>
              </a:rPr>
              <a:t> </a:t>
            </a:r>
            <a:r>
              <a:rPr lang="it-IT" sz="1800" dirty="0">
                <a:latin typeface="Arial MT"/>
                <a:cs typeface="Arial MT"/>
              </a:rPr>
              <a:t>il</a:t>
            </a:r>
            <a:r>
              <a:rPr lang="it-IT" sz="1800" spc="-1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problema</a:t>
            </a:r>
            <a:r>
              <a:rPr lang="it-IT" sz="1800" spc="15" dirty="0">
                <a:latin typeface="Arial MT"/>
                <a:cs typeface="Arial MT"/>
              </a:rPr>
              <a:t> </a:t>
            </a:r>
            <a:r>
              <a:rPr lang="it-IT" sz="1800" dirty="0">
                <a:latin typeface="Arial MT"/>
                <a:cs typeface="Arial MT"/>
              </a:rPr>
              <a:t>si </a:t>
            </a:r>
            <a:r>
              <a:rPr lang="it-IT" sz="1800" spc="-5" dirty="0">
                <a:latin typeface="Arial MT"/>
                <a:cs typeface="Arial MT"/>
              </a:rPr>
              <a:t>ribalta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nella scelta</a:t>
            </a:r>
            <a:r>
              <a:rPr lang="it-IT" sz="1800" spc="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</a:t>
            </a:r>
            <a:r>
              <a:rPr lang="it-IT" sz="1800" spc="-95" dirty="0">
                <a:latin typeface="Arial MT"/>
                <a:cs typeface="Arial MT"/>
              </a:rPr>
              <a:t> </a:t>
            </a:r>
            <a:r>
              <a:rPr lang="it-IT" sz="1800" spc="-10" dirty="0">
                <a:latin typeface="Cambria Math"/>
                <a:cs typeface="Cambria Math"/>
              </a:rPr>
              <a:t>𝑝𝑒𝑛𝑎𝑙𝑡𝑦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145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AED5054F-18CD-DE75-1407-4057DA62E5AB}"/>
              </a:ext>
            </a:extLst>
          </p:cNvPr>
          <p:cNvSpPr txBox="1"/>
          <p:nvPr/>
        </p:nvSpPr>
        <p:spPr>
          <a:xfrm>
            <a:off x="371847" y="508338"/>
            <a:ext cx="8229600" cy="25000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lang="en-GB" sz="2000" spc="-5" dirty="0">
                <a:solidFill>
                  <a:srgbClr val="FF0000"/>
                </a:solidFill>
                <a:latin typeface="Arial MT"/>
                <a:cs typeface="Arial MT"/>
              </a:rPr>
              <a:t>ELBOW METHOD</a:t>
            </a:r>
          </a:p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endParaRPr lang="en-GB" sz="2000" spc="-5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2000" spc="-5" dirty="0" err="1">
                <a:solidFill>
                  <a:srgbClr val="FF0000"/>
                </a:solidFill>
                <a:latin typeface="Arial MT"/>
                <a:cs typeface="Arial MT"/>
              </a:rPr>
              <a:t>Discontinuità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nel grafico</a:t>
            </a:r>
            <a:r>
              <a:rPr sz="2000" spc="-5" dirty="0">
                <a:latin typeface="Arial MT"/>
                <a:cs typeface="Arial MT"/>
              </a:rPr>
              <a:t>: un modo più efficace per determinare </a:t>
            </a:r>
            <a:r>
              <a:rPr sz="2000" dirty="0">
                <a:latin typeface="Arial MT"/>
                <a:cs typeface="Arial MT"/>
              </a:rPr>
              <a:t>il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numero </a:t>
            </a:r>
            <a:r>
              <a:rPr sz="2000" dirty="0">
                <a:latin typeface="Arial MT"/>
                <a:cs typeface="Arial MT"/>
              </a:rPr>
              <a:t>ottimale </a:t>
            </a:r>
            <a:r>
              <a:rPr sz="2000" spc="-5" dirty="0">
                <a:latin typeface="Arial MT"/>
                <a:cs typeface="Arial MT"/>
              </a:rPr>
              <a:t>di cluster è quello di cercare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punti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di inflessione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(anche detti </a:t>
            </a:r>
            <a:r>
              <a:rPr sz="2000" i="1" spc="-5" dirty="0">
                <a:latin typeface="Arial"/>
                <a:cs typeface="Arial"/>
              </a:rPr>
              <a:t>elbow</a:t>
            </a:r>
            <a:r>
              <a:rPr sz="2000" spc="-5" dirty="0">
                <a:latin typeface="Arial MT"/>
                <a:cs typeface="Arial MT"/>
              </a:rPr>
              <a:t>) nel valore di </a:t>
            </a:r>
            <a:r>
              <a:rPr sz="2000" spc="-20" dirty="0">
                <a:latin typeface="Cambria Math"/>
                <a:cs typeface="Cambria Math"/>
              </a:rPr>
              <a:t>𝐽</a:t>
            </a:r>
            <a:r>
              <a:rPr sz="2000" spc="-30" baseline="-14492" dirty="0">
                <a:latin typeface="Cambria Math"/>
                <a:cs typeface="Cambria Math"/>
              </a:rPr>
              <a:t>𝑒</a:t>
            </a:r>
            <a:r>
              <a:rPr sz="2000" spc="-22" baseline="-14492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Arial MT"/>
                <a:cs typeface="Arial MT"/>
              </a:rPr>
              <a:t>al variare di </a:t>
            </a:r>
            <a:r>
              <a:rPr sz="2000" spc="10" dirty="0">
                <a:solidFill>
                  <a:srgbClr val="FF0000"/>
                </a:solidFill>
                <a:latin typeface="Cambria Math"/>
                <a:cs typeface="Cambria Math"/>
              </a:rPr>
              <a:t>𝑠</a:t>
            </a:r>
            <a:r>
              <a:rPr sz="2000" spc="10" dirty="0">
                <a:latin typeface="Arial MT"/>
                <a:cs typeface="Arial MT"/>
              </a:rPr>
              <a:t>. </a:t>
            </a:r>
            <a:r>
              <a:rPr sz="2000" dirty="0">
                <a:latin typeface="Arial MT"/>
                <a:cs typeface="Arial MT"/>
              </a:rPr>
              <a:t>Infatti, se </a:t>
            </a:r>
            <a:r>
              <a:rPr sz="2000" spc="-5" dirty="0">
                <a:latin typeface="Arial MT"/>
                <a:cs typeface="Arial MT"/>
              </a:rPr>
              <a:t>i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pattern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formano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raggruppamenti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evidenti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identificabili,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scegliendo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il</a:t>
            </a:r>
            <a:r>
              <a:rPr sz="2000" spc="-5" dirty="0">
                <a:latin typeface="Arial MT"/>
                <a:cs typeface="Arial MT"/>
              </a:rPr>
              <a:t> corretto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valore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𝑠 </a:t>
            </a:r>
            <a:r>
              <a:rPr sz="2000" spc="-5" dirty="0">
                <a:latin typeface="Arial MT"/>
                <a:cs typeface="Arial MT"/>
              </a:rPr>
              <a:t>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dovremmo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riscontrare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una </a:t>
            </a:r>
            <a:r>
              <a:rPr sz="2000" spc="-5" dirty="0">
                <a:latin typeface="Arial MT"/>
                <a:cs typeface="Arial MT"/>
              </a:rPr>
              <a:t> discontinuità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nel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grafico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𝐽</a:t>
            </a:r>
            <a:r>
              <a:rPr sz="2000" spc="-30" baseline="-14492" dirty="0">
                <a:latin typeface="Cambria Math"/>
                <a:cs typeface="Cambria Math"/>
              </a:rPr>
              <a:t>𝑒</a:t>
            </a:r>
            <a:r>
              <a:rPr sz="2000" spc="307" baseline="-14492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Arial MT"/>
                <a:cs typeface="Arial MT"/>
              </a:rPr>
              <a:t>al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variare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 </a:t>
            </a:r>
            <a:r>
              <a:rPr sz="2000" spc="10" dirty="0">
                <a:latin typeface="Cambria Math"/>
                <a:cs typeface="Cambria Math"/>
              </a:rPr>
              <a:t>𝑠</a:t>
            </a:r>
            <a:r>
              <a:rPr sz="2000" spc="10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81E01-DBF1-63E0-8CCB-AE888FECF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98" y="3008381"/>
            <a:ext cx="7512299" cy="321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89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F58599CB-C1C9-6CE7-F30B-A53B3E232ABF}"/>
              </a:ext>
            </a:extLst>
          </p:cNvPr>
          <p:cNvSpPr txBox="1"/>
          <p:nvPr/>
        </p:nvSpPr>
        <p:spPr>
          <a:xfrm>
            <a:off x="495300" y="228600"/>
            <a:ext cx="8153400" cy="339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Silhouette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score</a:t>
            </a:r>
            <a:r>
              <a:rPr sz="2000" spc="-5" dirty="0">
                <a:latin typeface="Arial MT"/>
                <a:cs typeface="Arial MT"/>
              </a:rPr>
              <a:t>: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criterio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più</a:t>
            </a:r>
            <a:r>
              <a:rPr sz="2000" spc="-5" dirty="0">
                <a:latin typeface="Arial MT"/>
                <a:cs typeface="Arial MT"/>
              </a:rPr>
              <a:t> oggettivo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(che</a:t>
            </a:r>
            <a:r>
              <a:rPr sz="2000" spc="4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funziona</a:t>
            </a:r>
            <a:r>
              <a:rPr sz="2000" spc="43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cluster</a:t>
            </a:r>
            <a:r>
              <a:rPr sz="2000" dirty="0">
                <a:latin typeface="Arial MT"/>
                <a:cs typeface="Arial MT"/>
              </a:rPr>
              <a:t> sferici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come</a:t>
            </a:r>
            <a:r>
              <a:rPr sz="2000" spc="-5" dirty="0">
                <a:latin typeface="Arial MT"/>
                <a:cs typeface="Arial MT"/>
              </a:rPr>
              <a:t> quelli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prodotti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</a:t>
            </a:r>
            <a:r>
              <a:rPr sz="2000" dirty="0">
                <a:latin typeface="Arial MT"/>
                <a:cs typeface="Arial MT"/>
              </a:rPr>
              <a:t> k-means)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quello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calcolare </a:t>
            </a:r>
            <a:r>
              <a:rPr sz="2000" spc="-10" dirty="0">
                <a:latin typeface="Arial MT"/>
                <a:cs typeface="Arial MT"/>
              </a:rPr>
              <a:t>il </a:t>
            </a:r>
            <a:r>
              <a:rPr sz="2000" spc="-5" dirty="0">
                <a:latin typeface="Arial MT"/>
                <a:cs typeface="Arial MT"/>
              </a:rPr>
              <a:t>silhouette score come media dei </a:t>
            </a:r>
            <a:r>
              <a:rPr sz="2000" i="1" spc="-5" dirty="0">
                <a:latin typeface="Arial"/>
                <a:cs typeface="Arial"/>
              </a:rPr>
              <a:t>silhouette cefficient </a:t>
            </a:r>
            <a:r>
              <a:rPr sz="2000" spc="-5" dirty="0">
                <a:latin typeface="Arial MT"/>
                <a:cs typeface="Arial MT"/>
              </a:rPr>
              <a:t>di </a:t>
            </a:r>
            <a:r>
              <a:rPr sz="2000" spc="-4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ciascun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pattern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scegliere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𝑠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Arial MT"/>
                <a:cs typeface="Arial MT"/>
              </a:rPr>
              <a:t>che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massimizza.</a:t>
            </a:r>
            <a:endParaRPr sz="20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latin typeface="Cambria Math"/>
                <a:cs typeface="Cambria Math"/>
              </a:rPr>
              <a:t>𝑆𝑖𝑙ℎ𝑜𝑢𝑒𝑡𝑡𝑒</a:t>
            </a:r>
            <a:r>
              <a:rPr sz="2000" b="1" spc="45" dirty="0">
                <a:latin typeface="Cambria Math"/>
                <a:cs typeface="Cambria Math"/>
              </a:rPr>
              <a:t> </a:t>
            </a:r>
            <a:r>
              <a:rPr sz="2000" b="1" spc="-5" dirty="0">
                <a:latin typeface="Cambria Math"/>
                <a:cs typeface="Cambria Math"/>
              </a:rPr>
              <a:t>𝑐𝑒𝑓𝑓𝑖𝑐𝑖𝑒𝑛𝑡</a:t>
            </a:r>
            <a:r>
              <a:rPr sz="2000" b="1" spc="165" dirty="0">
                <a:latin typeface="Cambria Math"/>
                <a:cs typeface="Cambria Math"/>
              </a:rPr>
              <a:t> </a:t>
            </a:r>
            <a:r>
              <a:rPr sz="2000" b="1" spc="-5" dirty="0">
                <a:latin typeface="Cambria Math"/>
                <a:cs typeface="Cambria Math"/>
              </a:rPr>
              <a:t>=</a:t>
            </a:r>
            <a:r>
              <a:rPr sz="2000" b="1" spc="95" dirty="0">
                <a:latin typeface="Cambria Math"/>
                <a:cs typeface="Cambria Math"/>
              </a:rPr>
              <a:t> </a:t>
            </a:r>
            <a:r>
              <a:rPr sz="2000" b="1" spc="-5" dirty="0">
                <a:latin typeface="Cambria Math"/>
                <a:cs typeface="Cambria Math"/>
              </a:rPr>
              <a:t>(𝑏</a:t>
            </a:r>
            <a:r>
              <a:rPr sz="2000" b="1" spc="35" dirty="0">
                <a:latin typeface="Cambria Math"/>
                <a:cs typeface="Cambria Math"/>
              </a:rPr>
              <a:t> </a:t>
            </a:r>
            <a:r>
              <a:rPr sz="2000" b="1" spc="-5" dirty="0">
                <a:latin typeface="Cambria Math"/>
                <a:cs typeface="Cambria Math"/>
              </a:rPr>
              <a:t>−</a:t>
            </a:r>
            <a:r>
              <a:rPr sz="2000" b="1" spc="15" dirty="0">
                <a:latin typeface="Cambria Math"/>
                <a:cs typeface="Cambria Math"/>
              </a:rPr>
              <a:t> </a:t>
            </a:r>
            <a:r>
              <a:rPr sz="2000" b="1" spc="5" dirty="0">
                <a:latin typeface="Cambria Math"/>
                <a:cs typeface="Cambria Math"/>
              </a:rPr>
              <a:t>𝑎)/𝑚𝑎𝑥(𝑎,</a:t>
            </a:r>
            <a:r>
              <a:rPr sz="2000" b="1" spc="-95" dirty="0">
                <a:latin typeface="Cambria Math"/>
                <a:cs typeface="Cambria Math"/>
              </a:rPr>
              <a:t> </a:t>
            </a:r>
            <a:r>
              <a:rPr sz="2000" b="1" spc="15" dirty="0">
                <a:latin typeface="Cambria Math"/>
                <a:cs typeface="Cambria Math"/>
              </a:rPr>
              <a:t>𝑏)</a:t>
            </a:r>
            <a:endParaRPr sz="2000" b="1" dirty="0">
              <a:latin typeface="Cambria Math"/>
              <a:cs typeface="Cambria Math"/>
            </a:endParaRPr>
          </a:p>
          <a:p>
            <a:pPr marL="12700" marR="5080" algn="just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 MT"/>
                <a:cs typeface="Arial MT"/>
              </a:rPr>
              <a:t>dove </a:t>
            </a:r>
            <a:r>
              <a:rPr sz="2000" spc="-5" dirty="0">
                <a:latin typeface="Cambria Math"/>
                <a:cs typeface="Cambria Math"/>
              </a:rPr>
              <a:t>𝑎 </a:t>
            </a:r>
            <a:r>
              <a:rPr sz="2000" spc="-5" dirty="0">
                <a:latin typeface="Arial MT"/>
                <a:cs typeface="Arial MT"/>
              </a:rPr>
              <a:t>è </a:t>
            </a:r>
            <a:r>
              <a:rPr sz="2000" dirty="0">
                <a:latin typeface="Arial MT"/>
                <a:cs typeface="Arial MT"/>
              </a:rPr>
              <a:t>la </a:t>
            </a:r>
            <a:r>
              <a:rPr sz="2000" spc="-5" dirty="0">
                <a:latin typeface="Arial MT"/>
                <a:cs typeface="Arial MT"/>
              </a:rPr>
              <a:t>distanza media intra cluster del pattern e </a:t>
            </a:r>
            <a:r>
              <a:rPr sz="2000" spc="-5" dirty="0">
                <a:latin typeface="Cambria Math"/>
                <a:cs typeface="Cambria Math"/>
              </a:rPr>
              <a:t>𝑏 </a:t>
            </a:r>
            <a:r>
              <a:rPr sz="2000" dirty="0">
                <a:latin typeface="Arial MT"/>
                <a:cs typeface="Arial MT"/>
              </a:rPr>
              <a:t>la </a:t>
            </a:r>
            <a:r>
              <a:rPr sz="2000" spc="-5" dirty="0">
                <a:latin typeface="Arial MT"/>
                <a:cs typeface="Arial MT"/>
              </a:rPr>
              <a:t>distanza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 </a:t>
            </a:r>
            <a:r>
              <a:rPr sz="2000" dirty="0">
                <a:latin typeface="Arial MT"/>
                <a:cs typeface="Arial MT"/>
              </a:rPr>
              <a:t>il </a:t>
            </a:r>
            <a:r>
              <a:rPr sz="2000" spc="-5" dirty="0">
                <a:latin typeface="Arial MT"/>
                <a:cs typeface="Arial MT"/>
              </a:rPr>
              <a:t>pattern e i pattern del cluster ad esso più vicino (escluso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quello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appartenenza).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È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presente</a:t>
            </a:r>
            <a:r>
              <a:rPr sz="2000" dirty="0">
                <a:latin typeface="Arial MT"/>
                <a:cs typeface="Arial MT"/>
              </a:rPr>
              <a:t> 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scikit-learn</a:t>
            </a:r>
            <a:r>
              <a:rPr sz="2000" dirty="0">
                <a:latin typeface="Arial MT"/>
                <a:cs typeface="Arial MT"/>
              </a:rPr>
              <a:t> la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funzione </a:t>
            </a:r>
            <a:r>
              <a:rPr sz="2000" spc="-430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silhouette_score</a:t>
            </a:r>
            <a:r>
              <a:rPr sz="2000" spc="-5" dirty="0">
                <a:latin typeface="Arial MT"/>
                <a:cs typeface="Arial MT"/>
              </a:rPr>
              <a:t>()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calcola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questa</a:t>
            </a:r>
            <a:r>
              <a:rPr sz="2000" dirty="0">
                <a:latin typeface="Arial MT"/>
                <a:cs typeface="Arial MT"/>
              </a:rPr>
              <a:t> metrica.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Risulta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però </a:t>
            </a:r>
            <a:r>
              <a:rPr sz="2000" spc="-4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computazionalmente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pesante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grandi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dataset.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Picture 2" descr="An Example for Computing the Silhouette Coefficient. | Download Scientific  Diagram">
            <a:extLst>
              <a:ext uri="{FF2B5EF4-FFF2-40B4-BE49-F238E27FC236}">
                <a16:creationId xmlns:a16="http://schemas.microsoft.com/office/drawing/2014/main" id="{BE31E34E-2043-4230-F783-18FF56D75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26325"/>
            <a:ext cx="5981710" cy="338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954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electing the number of clusters with silhouette analysis on KMeans  clustering — scikit-learn 1.1.1 documentation">
            <a:extLst>
              <a:ext uri="{FF2B5EF4-FFF2-40B4-BE49-F238E27FC236}">
                <a16:creationId xmlns:a16="http://schemas.microsoft.com/office/drawing/2014/main" id="{293845D8-24EA-2598-756D-3A0CB9F00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r="9166"/>
          <a:stretch/>
        </p:blipFill>
        <p:spPr bwMode="auto">
          <a:xfrm>
            <a:off x="609600" y="777949"/>
            <a:ext cx="7713617" cy="37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0AAA9F-CEBD-DEC1-640B-DA48709B9AEE}"/>
              </a:ext>
            </a:extLst>
          </p:cNvPr>
          <p:cNvSpPr txBox="1"/>
          <p:nvPr/>
        </p:nvSpPr>
        <p:spPr>
          <a:xfrm>
            <a:off x="377635" y="152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SILHOUETTE</a:t>
            </a:r>
          </a:p>
        </p:txBody>
      </p:sp>
      <p:pic>
        <p:nvPicPr>
          <p:cNvPr id="6" name="Picture 2" descr="Silhouette Analysis in K-means Clustering | by Mukesh Chaudhary | Medium">
            <a:extLst>
              <a:ext uri="{FF2B5EF4-FFF2-40B4-BE49-F238E27FC236}">
                <a16:creationId xmlns:a16="http://schemas.microsoft.com/office/drawing/2014/main" id="{21822585-6555-795C-6D34-8BFB82E3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08" y="4589780"/>
            <a:ext cx="7315200" cy="226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951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7117029-DD5E-15EE-C715-8EBC94D979C4}"/>
              </a:ext>
            </a:extLst>
          </p:cNvPr>
          <p:cNvSpPr txBox="1">
            <a:spLocks/>
          </p:cNvSpPr>
          <p:nvPr/>
        </p:nvSpPr>
        <p:spPr>
          <a:xfrm>
            <a:off x="1957387" y="304800"/>
            <a:ext cx="522922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GB" sz="2800" kern="0" spc="-5" dirty="0">
                <a:solidFill>
                  <a:srgbClr val="FF0000"/>
                </a:solidFill>
              </a:rPr>
              <a:t>Expectation</a:t>
            </a:r>
            <a:r>
              <a:rPr lang="en-GB" sz="2800" kern="0" dirty="0">
                <a:solidFill>
                  <a:srgbClr val="FF0000"/>
                </a:solidFill>
              </a:rPr>
              <a:t> </a:t>
            </a:r>
            <a:r>
              <a:rPr lang="en-GB" sz="2800" kern="0" spc="-5" dirty="0">
                <a:solidFill>
                  <a:srgbClr val="FF0000"/>
                </a:solidFill>
              </a:rPr>
              <a:t>–</a:t>
            </a:r>
            <a:r>
              <a:rPr lang="en-GB" sz="2800" kern="0" dirty="0">
                <a:solidFill>
                  <a:srgbClr val="FF0000"/>
                </a:solidFill>
              </a:rPr>
              <a:t> Maximization</a:t>
            </a:r>
            <a:r>
              <a:rPr lang="en-GB" sz="2800" kern="0" spc="5" dirty="0">
                <a:solidFill>
                  <a:srgbClr val="FF0000"/>
                </a:solidFill>
              </a:rPr>
              <a:t> </a:t>
            </a:r>
            <a:r>
              <a:rPr lang="en-GB" sz="2800" kern="0" spc="-5" dirty="0">
                <a:solidFill>
                  <a:srgbClr val="FF0000"/>
                </a:solidFill>
              </a:rPr>
              <a:t>(EM)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58644ED-EBE3-085E-32C5-6FC655722EC8}"/>
              </a:ext>
            </a:extLst>
          </p:cNvPr>
          <p:cNvSpPr txBox="1"/>
          <p:nvPr/>
        </p:nvSpPr>
        <p:spPr>
          <a:xfrm>
            <a:off x="2667000" y="838200"/>
            <a:ext cx="2973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con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Gaussian</a:t>
            </a:r>
            <a:r>
              <a:rPr sz="2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Mixture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84237-5D59-7DD0-64A7-6F0912FD480D}"/>
              </a:ext>
            </a:extLst>
          </p:cNvPr>
          <p:cNvSpPr txBox="1"/>
          <p:nvPr/>
        </p:nvSpPr>
        <p:spPr>
          <a:xfrm>
            <a:off x="381000" y="122936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4805" algn="l"/>
                <a:tab pos="1186180" algn="l"/>
                <a:tab pos="1664335" algn="l"/>
                <a:tab pos="1863089" algn="l"/>
                <a:tab pos="2646680" algn="l"/>
                <a:tab pos="3285490" algn="l"/>
                <a:tab pos="3811270" algn="l"/>
                <a:tab pos="4696460" algn="l"/>
                <a:tab pos="5074920" algn="l"/>
                <a:tab pos="5454650" algn="l"/>
                <a:tab pos="5922645" algn="l"/>
              </a:tabLst>
            </a:pPr>
            <a:r>
              <a:rPr lang="it-IT" sz="1800" spc="-5" dirty="0">
                <a:latin typeface="Arial MT"/>
                <a:cs typeface="Arial MT"/>
              </a:rPr>
              <a:t>Si	ipotiz</a:t>
            </a:r>
            <a:r>
              <a:rPr lang="it-IT" sz="1800" dirty="0">
                <a:latin typeface="Arial MT"/>
                <a:cs typeface="Arial MT"/>
              </a:rPr>
              <a:t>z</a:t>
            </a:r>
            <a:r>
              <a:rPr lang="it-IT" sz="1800" spc="-5" dirty="0">
                <a:latin typeface="Arial MT"/>
                <a:cs typeface="Arial MT"/>
              </a:rPr>
              <a:t>a</a:t>
            </a:r>
            <a:r>
              <a:rPr lang="it-IT" sz="1800" dirty="0">
                <a:latin typeface="Arial MT"/>
                <a:cs typeface="Arial MT"/>
              </a:rPr>
              <a:t>	</a:t>
            </a:r>
            <a:r>
              <a:rPr lang="it-IT" sz="1800" spc="-5" dirty="0">
                <a:latin typeface="Arial MT"/>
                <a:cs typeface="Arial MT"/>
              </a:rPr>
              <a:t>che</a:t>
            </a:r>
            <a:r>
              <a:rPr lang="it-IT" sz="1800" dirty="0">
                <a:latin typeface="Arial MT"/>
                <a:cs typeface="Arial MT"/>
              </a:rPr>
              <a:t>	</a:t>
            </a:r>
            <a:r>
              <a:rPr lang="it-IT" sz="1800" spc="-5" dirty="0">
                <a:latin typeface="Arial MT"/>
                <a:cs typeface="Arial MT"/>
              </a:rPr>
              <a:t>i</a:t>
            </a:r>
            <a:r>
              <a:rPr lang="it-IT" sz="1800" dirty="0">
                <a:latin typeface="Arial MT"/>
                <a:cs typeface="Arial MT"/>
              </a:rPr>
              <a:t>	</a:t>
            </a:r>
            <a:r>
              <a:rPr lang="it-IT" sz="1800" spc="-5" dirty="0">
                <a:latin typeface="Arial MT"/>
                <a:cs typeface="Arial MT"/>
              </a:rPr>
              <a:t>pattern</a:t>
            </a:r>
            <a:r>
              <a:rPr lang="it-IT" sz="1800" dirty="0">
                <a:latin typeface="Arial MT"/>
                <a:cs typeface="Arial MT"/>
              </a:rPr>
              <a:t>	</a:t>
            </a:r>
            <a:r>
              <a:rPr lang="it-IT" sz="1800" spc="-5" dirty="0">
                <a:latin typeface="Arial MT"/>
                <a:cs typeface="Arial MT"/>
              </a:rPr>
              <a:t>siano</a:t>
            </a:r>
            <a:r>
              <a:rPr lang="it-IT" sz="1800" dirty="0">
                <a:latin typeface="Arial MT"/>
                <a:cs typeface="Arial MT"/>
              </a:rPr>
              <a:t>	</a:t>
            </a:r>
            <a:r>
              <a:rPr lang="it-IT" sz="1800" spc="-5" dirty="0">
                <a:latin typeface="Arial MT"/>
                <a:cs typeface="Arial MT"/>
              </a:rPr>
              <a:t>stati</a:t>
            </a:r>
            <a:r>
              <a:rPr lang="it-IT" sz="1800" dirty="0">
                <a:latin typeface="Arial MT"/>
                <a:cs typeface="Arial MT"/>
              </a:rPr>
              <a:t>	</a:t>
            </a:r>
            <a:r>
              <a:rPr lang="it-IT" sz="1800" spc="-5" dirty="0">
                <a:latin typeface="Arial MT"/>
                <a:cs typeface="Arial MT"/>
              </a:rPr>
              <a:t>generati</a:t>
            </a:r>
            <a:r>
              <a:rPr lang="it-IT" sz="1800" dirty="0">
                <a:latin typeface="Arial MT"/>
                <a:cs typeface="Arial MT"/>
              </a:rPr>
              <a:t>	</a:t>
            </a:r>
            <a:r>
              <a:rPr lang="it-IT" sz="1800" spc="-5" dirty="0">
                <a:latin typeface="Arial MT"/>
                <a:cs typeface="Arial MT"/>
              </a:rPr>
              <a:t>da</a:t>
            </a:r>
            <a:r>
              <a:rPr lang="it-IT" sz="1800" dirty="0">
                <a:latin typeface="Arial MT"/>
                <a:cs typeface="Arial MT"/>
              </a:rPr>
              <a:t>	</a:t>
            </a:r>
            <a:r>
              <a:rPr lang="it-IT" sz="1800" spc="-5" dirty="0">
                <a:latin typeface="Arial MT"/>
                <a:cs typeface="Arial MT"/>
              </a:rPr>
              <a:t>un</a:t>
            </a:r>
            <a:r>
              <a:rPr lang="it-IT" sz="1800" dirty="0">
                <a:latin typeface="Arial MT"/>
                <a:cs typeface="Arial MT"/>
              </a:rPr>
              <a:t>	</a:t>
            </a:r>
            <a:r>
              <a:rPr lang="it-IT" sz="1800" i="1" spc="-1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lang="it-IT" sz="1800" i="1" spc="-5" dirty="0">
                <a:solidFill>
                  <a:srgbClr val="FF0000"/>
                </a:solidFill>
                <a:latin typeface="Arial"/>
                <a:cs typeface="Arial"/>
              </a:rPr>
              <a:t>ix</a:t>
            </a:r>
            <a:r>
              <a:rPr lang="it-IT" sz="1800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lang="it-IT" sz="1800" i="1" spc="-5" dirty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sz="1800" i="1" spc="-5" dirty="0">
                <a:solidFill>
                  <a:srgbClr val="FF0000"/>
                </a:solidFill>
                <a:latin typeface="Arial"/>
                <a:cs typeface="Arial"/>
              </a:rPr>
              <a:t>distribuzioni</a:t>
            </a:r>
            <a:r>
              <a:rPr lang="it-IT" i="1" spc="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sz="1800" dirty="0">
                <a:latin typeface="Arial MT"/>
                <a:cs typeface="Arial MT"/>
              </a:rPr>
              <a:t>(“</a:t>
            </a:r>
            <a:r>
              <a:rPr lang="it-IT" sz="1800" dirty="0">
                <a:solidFill>
                  <a:srgbClr val="0000FC"/>
                </a:solidFill>
                <a:latin typeface="Arial MT"/>
                <a:cs typeface="Arial MT"/>
              </a:rPr>
              <a:t>mixture</a:t>
            </a:r>
            <a:r>
              <a:rPr lang="it-IT" sz="1800" dirty="0">
                <a:latin typeface="Arial MT"/>
                <a:cs typeface="Arial MT"/>
              </a:rPr>
              <a:t>”</a:t>
            </a:r>
            <a:r>
              <a:rPr lang="it-IT" sz="1800" spc="185" dirty="0">
                <a:latin typeface="Arial MT"/>
                <a:cs typeface="Arial MT"/>
              </a:rPr>
              <a:t> </a:t>
            </a:r>
            <a:r>
              <a:rPr lang="it-IT" sz="1800" dirty="0">
                <a:latin typeface="Arial MT"/>
                <a:cs typeface="Arial MT"/>
              </a:rPr>
              <a:t>in</a:t>
            </a:r>
            <a:r>
              <a:rPr lang="it-IT" sz="1800" spc="19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inglese):</a:t>
            </a:r>
            <a:r>
              <a:rPr lang="it-IT" sz="1800" spc="19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ogni</a:t>
            </a:r>
            <a:r>
              <a:rPr lang="it-IT" sz="1800" spc="19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classe</a:t>
            </a:r>
            <a:r>
              <a:rPr lang="it-IT" sz="1800" spc="19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ha</a:t>
            </a:r>
            <a:r>
              <a:rPr lang="it-IT" sz="1800" spc="19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generato</a:t>
            </a:r>
            <a:r>
              <a:rPr lang="it-IT" sz="1800" spc="2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dati</a:t>
            </a:r>
            <a:r>
              <a:rPr lang="it-IT" sz="1800" spc="195" dirty="0">
                <a:latin typeface="Arial MT"/>
                <a:cs typeface="Arial MT"/>
              </a:rPr>
              <a:t> </a:t>
            </a:r>
            <a:r>
              <a:rPr lang="it-IT" sz="1800" dirty="0">
                <a:latin typeface="Arial MT"/>
                <a:cs typeface="Arial MT"/>
              </a:rPr>
              <a:t>in </a:t>
            </a:r>
            <a:r>
              <a:rPr lang="it-IT" sz="1800" spc="-5" dirty="0">
                <a:latin typeface="Arial MT"/>
                <a:cs typeface="Arial MT"/>
              </a:rPr>
              <a:t>accordo	con</a:t>
            </a:r>
            <a:r>
              <a:rPr lang="it-IT" spc="-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una 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spe</a:t>
            </a:r>
            <a:r>
              <a:rPr lang="it-IT" sz="1800" dirty="0">
                <a:solidFill>
                  <a:srgbClr val="0000FC"/>
                </a:solidFill>
                <a:latin typeface="Arial MT"/>
                <a:cs typeface="Arial MT"/>
              </a:rPr>
              <a:t>c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i</a:t>
            </a:r>
            <a:r>
              <a:rPr lang="it-IT" sz="1800" spc="-20" dirty="0">
                <a:solidFill>
                  <a:srgbClr val="0000FC"/>
                </a:solidFill>
                <a:latin typeface="Arial MT"/>
                <a:cs typeface="Arial MT"/>
              </a:rPr>
              <a:t>f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ica</a:t>
            </a:r>
            <a:r>
              <a:rPr lang="it-IT" spc="-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lang="it-IT" sz="1800" spc="-20" dirty="0">
                <a:solidFill>
                  <a:srgbClr val="0000FC"/>
                </a:solidFill>
                <a:latin typeface="Arial MT"/>
                <a:cs typeface="Arial MT"/>
              </a:rPr>
              <a:t>d</a:t>
            </a:r>
            <a:r>
              <a:rPr lang="it-IT" sz="1800" spc="-15" dirty="0">
                <a:solidFill>
                  <a:srgbClr val="0000FC"/>
                </a:solidFill>
                <a:latin typeface="Arial MT"/>
                <a:cs typeface="Arial MT"/>
              </a:rPr>
              <a:t>i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stribu</a:t>
            </a:r>
            <a:r>
              <a:rPr lang="it-IT" sz="1800" dirty="0">
                <a:solidFill>
                  <a:srgbClr val="0000FC"/>
                </a:solidFill>
                <a:latin typeface="Arial MT"/>
                <a:cs typeface="Arial MT"/>
              </a:rPr>
              <a:t>z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ion</a:t>
            </a:r>
            <a:r>
              <a:rPr lang="it-IT" sz="1800" dirty="0">
                <a:solidFill>
                  <a:srgbClr val="0000FC"/>
                </a:solidFill>
                <a:latin typeface="Arial MT"/>
                <a:cs typeface="Arial MT"/>
              </a:rPr>
              <a:t>e</a:t>
            </a:r>
            <a:r>
              <a:rPr lang="it-IT" sz="1800" spc="-5" dirty="0">
                <a:latin typeface="Arial MT"/>
                <a:cs typeface="Arial MT"/>
              </a:rPr>
              <a:t>,  generazione</a:t>
            </a:r>
            <a:r>
              <a:rPr lang="it-IT" spc="-5" dirty="0">
                <a:latin typeface="Arial MT"/>
                <a:cs typeface="Arial MT"/>
              </a:rPr>
              <a:t> i </a:t>
            </a:r>
            <a:r>
              <a:rPr lang="it-IT" sz="1800" spc="-5" dirty="0">
                <a:latin typeface="Arial MT"/>
                <a:cs typeface="Arial MT"/>
              </a:rPr>
              <a:t>pattern appaiono</a:t>
            </a:r>
            <a:r>
              <a:rPr lang="it-IT" spc="-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come 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distribuzione</a:t>
            </a:r>
            <a:r>
              <a:rPr lang="it-IT" sz="1800" spc="-20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multi-modale</a:t>
            </a:r>
            <a:r>
              <a:rPr lang="it-IT" sz="1800" spc="-5" dirty="0">
                <a:latin typeface="Arial MT"/>
                <a:cs typeface="Arial MT"/>
              </a:rPr>
              <a:t>.</a:t>
            </a:r>
            <a:endParaRPr lang="it-IT" sz="1800" dirty="0">
              <a:latin typeface="Arial MT"/>
              <a:cs typeface="Arial MT"/>
            </a:endParaRPr>
          </a:p>
        </p:txBody>
      </p:sp>
      <p:pic>
        <p:nvPicPr>
          <p:cNvPr id="5" name="object 17">
            <a:extLst>
              <a:ext uri="{FF2B5EF4-FFF2-40B4-BE49-F238E27FC236}">
                <a16:creationId xmlns:a16="http://schemas.microsoft.com/office/drawing/2014/main" id="{881F86BF-77B5-4DE2-2733-4891B3F54FD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7387" y="1950566"/>
            <a:ext cx="4027932" cy="265785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4B6CEFF4-C97C-FD47-1271-D578B60709A5}"/>
              </a:ext>
            </a:extLst>
          </p:cNvPr>
          <p:cNvSpPr txBox="1"/>
          <p:nvPr/>
        </p:nvSpPr>
        <p:spPr>
          <a:xfrm>
            <a:off x="381000" y="4608421"/>
            <a:ext cx="800100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Obiettivo </a:t>
            </a:r>
            <a:r>
              <a:rPr sz="1600" spc="-5" dirty="0">
                <a:latin typeface="Arial MT"/>
                <a:cs typeface="Arial MT"/>
              </a:rPr>
              <a:t>del clustering con EM è </a:t>
            </a:r>
            <a:r>
              <a:rPr sz="1600" spc="-5" dirty="0">
                <a:solidFill>
                  <a:srgbClr val="0000FC"/>
                </a:solidFill>
                <a:latin typeface="Arial MT"/>
                <a:cs typeface="Arial MT"/>
              </a:rPr>
              <a:t>risalire </a:t>
            </a:r>
            <a:r>
              <a:rPr sz="1600" spc="-5" dirty="0">
                <a:latin typeface="Arial MT"/>
                <a:cs typeface="Arial MT"/>
              </a:rPr>
              <a:t>(a </a:t>
            </a:r>
            <a:r>
              <a:rPr sz="1600" dirty="0">
                <a:latin typeface="Arial MT"/>
                <a:cs typeface="Arial MT"/>
              </a:rPr>
              <a:t>partire </a:t>
            </a:r>
            <a:r>
              <a:rPr sz="1600" spc="-5" dirty="0">
                <a:latin typeface="Arial MT"/>
                <a:cs typeface="Arial MT"/>
              </a:rPr>
              <a:t>dai pattern </a:t>
            </a:r>
            <a:r>
              <a:rPr sz="1600" dirty="0">
                <a:latin typeface="Arial MT"/>
                <a:cs typeface="Arial MT"/>
              </a:rPr>
              <a:t>del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training set)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ai parametri delle singole distribuzioni </a:t>
            </a:r>
            <a:r>
              <a:rPr sz="1600" spc="-5" dirty="0">
                <a:latin typeface="Arial MT"/>
                <a:cs typeface="Arial MT"/>
              </a:rPr>
              <a:t>che </a:t>
            </a:r>
            <a:r>
              <a:rPr sz="1600" spc="-10" dirty="0">
                <a:latin typeface="Arial MT"/>
                <a:cs typeface="Arial MT"/>
              </a:rPr>
              <a:t>li </a:t>
            </a:r>
            <a:r>
              <a:rPr sz="1600" spc="-5" dirty="0">
                <a:latin typeface="Arial MT"/>
                <a:cs typeface="Arial MT"/>
              </a:rPr>
              <a:t>hanno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generati. A tal </a:t>
            </a:r>
            <a:r>
              <a:rPr sz="1600" dirty="0">
                <a:latin typeface="Arial MT"/>
                <a:cs typeface="Arial MT"/>
              </a:rPr>
              <a:t>fine </a:t>
            </a:r>
            <a:r>
              <a:rPr sz="1600" spc="-5" dirty="0">
                <a:latin typeface="Arial MT"/>
                <a:cs typeface="Arial MT"/>
              </a:rPr>
              <a:t>si ipotizza </a:t>
            </a:r>
            <a:r>
              <a:rPr sz="1600" spc="-5" dirty="0">
                <a:solidFill>
                  <a:srgbClr val="0000FC"/>
                </a:solidFill>
                <a:latin typeface="Arial MT"/>
                <a:cs typeface="Arial MT"/>
              </a:rPr>
              <a:t>nota </a:t>
            </a:r>
            <a:r>
              <a:rPr sz="1600" dirty="0">
                <a:solidFill>
                  <a:srgbClr val="0000FC"/>
                </a:solidFill>
                <a:latin typeface="Arial MT"/>
                <a:cs typeface="Arial MT"/>
              </a:rPr>
              <a:t>la </a:t>
            </a:r>
            <a:r>
              <a:rPr sz="1600" spc="-5" dirty="0">
                <a:solidFill>
                  <a:srgbClr val="0000FC"/>
                </a:solidFill>
                <a:latin typeface="Arial MT"/>
                <a:cs typeface="Arial MT"/>
              </a:rPr>
              <a:t>forma </a:t>
            </a:r>
            <a:r>
              <a:rPr sz="1600" dirty="0">
                <a:latin typeface="Arial MT"/>
                <a:cs typeface="Arial MT"/>
              </a:rPr>
              <a:t>delle </a:t>
            </a:r>
            <a:r>
              <a:rPr sz="1600" spc="-5" dirty="0">
                <a:latin typeface="Arial MT"/>
                <a:cs typeface="Arial MT"/>
              </a:rPr>
              <a:t>distribuzioni e si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assume, per semplicità, che esse siano </a:t>
            </a:r>
            <a:r>
              <a:rPr sz="1600" spc="-5" dirty="0">
                <a:solidFill>
                  <a:srgbClr val="0000FC"/>
                </a:solidFill>
                <a:latin typeface="Arial MT"/>
                <a:cs typeface="Arial MT"/>
              </a:rPr>
              <a:t>tutte dello stesso tipo</a:t>
            </a:r>
            <a:r>
              <a:rPr sz="1600" spc="-5" dirty="0">
                <a:latin typeface="Arial MT"/>
                <a:cs typeface="Arial MT"/>
              </a:rPr>
              <a:t>. Il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caso più frequente è quello </a:t>
            </a:r>
            <a:r>
              <a:rPr sz="1600" spc="-10" dirty="0">
                <a:latin typeface="Arial MT"/>
                <a:cs typeface="Arial MT"/>
              </a:rPr>
              <a:t>di </a:t>
            </a:r>
            <a:r>
              <a:rPr sz="1600" i="1" spc="-10" dirty="0">
                <a:solidFill>
                  <a:srgbClr val="FF0000"/>
                </a:solidFill>
                <a:latin typeface="Arial"/>
                <a:cs typeface="Arial"/>
              </a:rPr>
              <a:t>mix </a:t>
            </a:r>
            <a:r>
              <a:rPr sz="1600" spc="-5" dirty="0">
                <a:latin typeface="Arial MT"/>
                <a:cs typeface="Arial MT"/>
              </a:rPr>
              <a:t>di </a:t>
            </a:r>
            <a:r>
              <a:rPr sz="1600" spc="-5" dirty="0">
                <a:solidFill>
                  <a:srgbClr val="FF0000"/>
                </a:solidFill>
                <a:latin typeface="Cambria Math"/>
                <a:cs typeface="Cambria Math"/>
              </a:rPr>
              <a:t>𝑠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latin typeface="Arial MT"/>
                <a:cs typeface="Arial MT"/>
              </a:rPr>
              <a:t>distribuzioni </a:t>
            </a:r>
            <a:r>
              <a:rPr sz="1600" i="1" spc="-5" dirty="0">
                <a:solidFill>
                  <a:srgbClr val="FF0000"/>
                </a:solidFill>
                <a:latin typeface="Arial"/>
                <a:cs typeface="Arial"/>
              </a:rPr>
              <a:t>multinormali </a:t>
            </a:r>
            <a:r>
              <a:rPr sz="16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(gaussiane), di cui </a:t>
            </a:r>
            <a:r>
              <a:rPr sz="1600" spc="-10" dirty="0">
                <a:latin typeface="Arial MT"/>
                <a:cs typeface="Arial MT"/>
              </a:rPr>
              <a:t>si </a:t>
            </a:r>
            <a:r>
              <a:rPr sz="1600" spc="-5" dirty="0">
                <a:latin typeface="Arial MT"/>
                <a:cs typeface="Arial MT"/>
              </a:rPr>
              <a:t>vogliono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stimare </a:t>
            </a:r>
            <a:r>
              <a:rPr sz="1600" spc="-5" dirty="0">
                <a:latin typeface="Arial MT"/>
                <a:cs typeface="Arial MT"/>
              </a:rPr>
              <a:t>i parametri di definizione (</a:t>
            </a:r>
            <a:r>
              <a:rPr sz="1600" spc="-5" dirty="0">
                <a:solidFill>
                  <a:srgbClr val="0000FF"/>
                </a:solidFill>
                <a:latin typeface="Cambria Math"/>
                <a:cs typeface="Cambria Math"/>
              </a:rPr>
              <a:t>𝑠 </a:t>
            </a:r>
            <a:r>
              <a:rPr sz="160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00FC"/>
                </a:solidFill>
                <a:latin typeface="Arial MT"/>
                <a:cs typeface="Arial MT"/>
              </a:rPr>
              <a:t>vettori</a:t>
            </a:r>
            <a:r>
              <a:rPr sz="1600" spc="1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C"/>
                </a:solidFill>
                <a:latin typeface="Arial MT"/>
                <a:cs typeface="Arial MT"/>
              </a:rPr>
              <a:t>medi</a:t>
            </a:r>
            <a:r>
              <a:rPr sz="1600" spc="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C"/>
                </a:solidFill>
                <a:latin typeface="Arial MT"/>
                <a:cs typeface="Arial MT"/>
              </a:rPr>
              <a:t>+</a:t>
            </a:r>
            <a:r>
              <a:rPr sz="1600" spc="1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mbria Math"/>
                <a:cs typeface="Cambria Math"/>
              </a:rPr>
              <a:t>𝑠</a:t>
            </a:r>
            <a:r>
              <a:rPr sz="1600" spc="12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00FC"/>
                </a:solidFill>
                <a:latin typeface="Arial MT"/>
                <a:cs typeface="Arial MT"/>
              </a:rPr>
              <a:t>matrici</a:t>
            </a:r>
            <a:r>
              <a:rPr sz="1600" spc="1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C"/>
                </a:solidFill>
                <a:latin typeface="Arial MT"/>
                <a:cs typeface="Arial MT"/>
              </a:rPr>
              <a:t>di</a:t>
            </a:r>
            <a:r>
              <a:rPr sz="1600" spc="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C"/>
                </a:solidFill>
                <a:latin typeface="Arial MT"/>
                <a:cs typeface="Arial MT"/>
              </a:rPr>
              <a:t>covarianza +</a:t>
            </a:r>
            <a:r>
              <a:rPr sz="1600" spc="1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mbria Math"/>
                <a:cs typeface="Cambria Math"/>
              </a:rPr>
              <a:t>𝑠</a:t>
            </a:r>
            <a:r>
              <a:rPr sz="1600" spc="12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0000FC"/>
                </a:solidFill>
                <a:latin typeface="Arial MT"/>
                <a:cs typeface="Arial MT"/>
              </a:rPr>
              <a:t>coefficienti</a:t>
            </a:r>
            <a:r>
              <a:rPr sz="1600" spc="5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C"/>
                </a:solidFill>
                <a:latin typeface="Symbol"/>
                <a:cs typeface="Symbol"/>
              </a:rPr>
              <a:t></a:t>
            </a:r>
            <a:r>
              <a:rPr sz="1600" spc="-5" dirty="0">
                <a:latin typeface="Arial MT"/>
                <a:cs typeface="Arial MT"/>
              </a:rPr>
              <a:t>):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1BE611-B890-EB01-EE70-6F87F2E66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16" y="6172200"/>
            <a:ext cx="5579567" cy="61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2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supervised learning in deep learning for Sale OFF 68%">
            <a:extLst>
              <a:ext uri="{FF2B5EF4-FFF2-40B4-BE49-F238E27FC236}">
                <a16:creationId xmlns:a16="http://schemas.microsoft.com/office/drawing/2014/main" id="{AC272A3E-6FF3-F82B-3A84-C72288B47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8" b="11321"/>
          <a:stretch/>
        </p:blipFill>
        <p:spPr bwMode="auto">
          <a:xfrm>
            <a:off x="546354" y="3352799"/>
            <a:ext cx="8039100" cy="345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thena Analytics on Twitter: &quot;The difference between supervised and unsupervised  learning, illustrated by @Ciaraioch #supervisedlearning  #unsupervisedlearning #machinelearning #dataanalytics #BigData #Analytics  #DataScience #Statistics #DataScientists ...">
            <a:extLst>
              <a:ext uri="{FF2B5EF4-FFF2-40B4-BE49-F238E27FC236}">
                <a16:creationId xmlns:a16="http://schemas.microsoft.com/office/drawing/2014/main" id="{8489B2C2-21AA-DC33-0427-C4F4E202A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38" y="203328"/>
            <a:ext cx="7849918" cy="291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03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6BE567AD-36E0-1F91-A411-3BC29AFD232A}"/>
              </a:ext>
            </a:extLst>
          </p:cNvPr>
          <p:cNvSpPr txBox="1"/>
          <p:nvPr/>
        </p:nvSpPr>
        <p:spPr>
          <a:xfrm>
            <a:off x="648335" y="473119"/>
            <a:ext cx="7847330" cy="2317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MT"/>
                <a:cs typeface="Arial MT"/>
              </a:rPr>
              <a:t>Con </a:t>
            </a:r>
            <a:r>
              <a:rPr dirty="0">
                <a:latin typeface="Arial MT"/>
                <a:cs typeface="Arial MT"/>
              </a:rPr>
              <a:t>il </a:t>
            </a:r>
            <a:r>
              <a:rPr spc="-5" dirty="0">
                <a:latin typeface="Arial MT"/>
                <a:cs typeface="Arial MT"/>
              </a:rPr>
              <a:t>termine Clustering (in italiano «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raggruppamento</a:t>
            </a:r>
            <a:r>
              <a:rPr spc="-5" dirty="0">
                <a:latin typeface="Arial MT"/>
                <a:cs typeface="Arial MT"/>
              </a:rPr>
              <a:t>») </a:t>
            </a:r>
            <a:r>
              <a:rPr dirty="0">
                <a:latin typeface="Arial MT"/>
                <a:cs typeface="Arial MT"/>
              </a:rPr>
              <a:t>si </a:t>
            </a:r>
            <a:r>
              <a:rPr spc="-5" dirty="0">
                <a:latin typeface="Arial MT"/>
                <a:cs typeface="Arial MT"/>
              </a:rPr>
              <a:t>denota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un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famiglia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metodi</a:t>
            </a:r>
            <a:r>
              <a:rPr dirty="0">
                <a:latin typeface="Arial MT"/>
                <a:cs typeface="Arial MT"/>
              </a:rPr>
              <a:t> </a:t>
            </a:r>
            <a:r>
              <a:rPr i="1" spc="-5" dirty="0">
                <a:solidFill>
                  <a:srgbClr val="0000FC"/>
                </a:solidFill>
                <a:latin typeface="Arial"/>
                <a:cs typeface="Arial"/>
              </a:rPr>
              <a:t>non</a:t>
            </a:r>
            <a:r>
              <a:rPr i="1" dirty="0">
                <a:solidFill>
                  <a:srgbClr val="0000FC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FC"/>
                </a:solidFill>
                <a:latin typeface="Arial"/>
                <a:cs typeface="Arial"/>
              </a:rPr>
              <a:t>supervisionati</a:t>
            </a:r>
            <a:r>
              <a:rPr i="1" dirty="0">
                <a:solidFill>
                  <a:srgbClr val="0000FC"/>
                </a:solidFill>
                <a:latin typeface="Arial"/>
                <a:cs typeface="Arial"/>
              </a:rPr>
              <a:t> </a:t>
            </a:r>
            <a:r>
              <a:rPr dirty="0">
                <a:latin typeface="Arial MT"/>
                <a:cs typeface="Arial MT"/>
              </a:rPr>
              <a:t>in </a:t>
            </a:r>
            <a:r>
              <a:rPr spc="-5" dirty="0">
                <a:latin typeface="Arial MT"/>
                <a:cs typeface="Arial MT"/>
              </a:rPr>
              <a:t>grado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individuare </a:t>
            </a:r>
            <a:r>
              <a:rPr spc="-430" dirty="0"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raggruppamenti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intrinseci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(</a:t>
            </a:r>
            <a:r>
              <a:rPr spc="-5" dirty="0">
                <a:solidFill>
                  <a:srgbClr val="0000FC"/>
                </a:solidFill>
                <a:latin typeface="Arial MT"/>
                <a:cs typeface="Arial MT"/>
              </a:rPr>
              <a:t>cluster</a:t>
            </a:r>
            <a:r>
              <a:rPr spc="-5" dirty="0">
                <a:latin typeface="Arial MT"/>
                <a:cs typeface="Arial MT"/>
              </a:rPr>
              <a:t>)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</a:t>
            </a:r>
            <a:r>
              <a:rPr dirty="0">
                <a:latin typeface="Arial MT"/>
                <a:cs typeface="Arial MT"/>
              </a:rPr>
              <a:t> pattern</a:t>
            </a:r>
            <a:r>
              <a:rPr lang="en-GB" spc="5" dirty="0">
                <a:latin typeface="Arial MT"/>
                <a:cs typeface="Arial MT"/>
              </a:rPr>
              <a:t> </a:t>
            </a:r>
            <a:r>
              <a:rPr spc="-5" dirty="0" err="1">
                <a:latin typeface="Arial MT"/>
                <a:cs typeface="Arial MT"/>
              </a:rPr>
              <a:t>nello</a:t>
            </a:r>
            <a:r>
              <a:rPr lang="en-GB" spc="-5" dirty="0">
                <a:latin typeface="Arial MT"/>
                <a:cs typeface="Arial MT"/>
              </a:rPr>
              <a:t> </a:t>
            </a:r>
            <a:r>
              <a:rPr spc="-5" dirty="0" err="1">
                <a:latin typeface="Arial MT"/>
                <a:cs typeface="Arial MT"/>
              </a:rPr>
              <a:t>spazio</a:t>
            </a:r>
            <a:r>
              <a:rPr lang="en-GB" spc="-5" dirty="0">
                <a:latin typeface="Arial MT"/>
                <a:cs typeface="Arial MT"/>
              </a:rPr>
              <a:t> </a:t>
            </a:r>
            <a:r>
              <a:rPr b="1" spc="-5" dirty="0" err="1">
                <a:latin typeface="Arial MT"/>
                <a:cs typeface="Arial MT"/>
              </a:rPr>
              <a:t>multidimensionale</a:t>
            </a:r>
            <a:r>
              <a:rPr spc="-5" dirty="0">
                <a:latin typeface="Arial MT"/>
                <a:cs typeface="Arial MT"/>
              </a:rPr>
              <a:t>, e (opzionalmente) di </a:t>
            </a:r>
            <a:r>
              <a:rPr spc="-5" dirty="0">
                <a:solidFill>
                  <a:srgbClr val="0000FC"/>
                </a:solidFill>
                <a:latin typeface="Arial MT"/>
                <a:cs typeface="Arial MT"/>
              </a:rPr>
              <a:t>definire </a:t>
            </a:r>
            <a:r>
              <a:rPr dirty="0">
                <a:solidFill>
                  <a:srgbClr val="0000FC"/>
                </a:solidFill>
                <a:latin typeface="Arial MT"/>
                <a:cs typeface="Arial MT"/>
              </a:rPr>
              <a:t>in </a:t>
            </a:r>
            <a:r>
              <a:rPr spc="-5" dirty="0">
                <a:solidFill>
                  <a:srgbClr val="0000FC"/>
                </a:solidFill>
                <a:latin typeface="Arial MT"/>
                <a:cs typeface="Arial MT"/>
              </a:rPr>
              <a:t>corrispondenza </a:t>
            </a:r>
            <a:r>
              <a:rPr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tali raggruppamenti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le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classi</a:t>
            </a:r>
            <a:r>
              <a:rPr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(incognite).</a:t>
            </a:r>
            <a:endParaRPr dirty="0">
              <a:latin typeface="Arial MT"/>
              <a:cs typeface="Arial MT"/>
            </a:endParaRPr>
          </a:p>
          <a:p>
            <a:pPr marL="12700" marR="8890" algn="just">
              <a:lnSpc>
                <a:spcPct val="100000"/>
              </a:lnSpc>
              <a:spcBef>
                <a:spcPts val="695"/>
              </a:spcBef>
            </a:pPr>
            <a:r>
              <a:rPr spc="-5" dirty="0">
                <a:latin typeface="Arial MT"/>
                <a:cs typeface="Arial MT"/>
              </a:rPr>
              <a:t>Il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clustering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ha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0000"/>
                </a:solidFill>
                <a:latin typeface="Arial MT"/>
                <a:cs typeface="Arial MT"/>
              </a:rPr>
              <a:t>applicazioni</a:t>
            </a: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in</a:t>
            </a:r>
            <a:r>
              <a:rPr spc="-5" dirty="0">
                <a:latin typeface="Arial MT"/>
                <a:cs typeface="Arial MT"/>
              </a:rPr>
              <a:t> numerose</a:t>
            </a:r>
            <a:r>
              <a:rPr dirty="0">
                <a:latin typeface="Arial MT"/>
                <a:cs typeface="Arial MT"/>
              </a:rPr>
              <a:t> discipline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(</a:t>
            </a:r>
            <a:r>
              <a:rPr i="1" spc="-5" dirty="0">
                <a:latin typeface="Arial"/>
                <a:cs typeface="Arial"/>
              </a:rPr>
              <a:t>pattern </a:t>
            </a:r>
            <a:r>
              <a:rPr i="1" spc="-43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recognition, machine learning, computer vision, data mining, data </a:t>
            </a:r>
            <a:r>
              <a:rPr i="1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base,</a:t>
            </a:r>
            <a:r>
              <a:rPr i="1" spc="1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...</a:t>
            </a:r>
            <a:r>
              <a:rPr spc="-5" dirty="0">
                <a:latin typeface="Arial MT"/>
                <a:cs typeface="Arial MT"/>
              </a:rPr>
              <a:t>)</a:t>
            </a:r>
            <a:r>
              <a:rPr spc="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pertanto</a:t>
            </a:r>
            <a:r>
              <a:rPr spc="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ha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sempre</a:t>
            </a:r>
            <a:r>
              <a:rPr spc="3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ricevuto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un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000FC"/>
                </a:solidFill>
                <a:latin typeface="Arial MT"/>
                <a:cs typeface="Arial MT"/>
              </a:rPr>
              <a:t>notevole</a:t>
            </a:r>
            <a:r>
              <a:rPr spc="10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0000FC"/>
                </a:solidFill>
                <a:latin typeface="Arial MT"/>
                <a:cs typeface="Arial MT"/>
              </a:rPr>
              <a:t>interesse</a:t>
            </a:r>
            <a:r>
              <a:rPr spc="-5" dirty="0">
                <a:latin typeface="Arial MT"/>
                <a:cs typeface="Arial MT"/>
              </a:rPr>
              <a:t>.</a:t>
            </a:r>
            <a:endParaRPr dirty="0">
              <a:latin typeface="Arial MT"/>
              <a:cs typeface="Arial MT"/>
            </a:endParaRPr>
          </a:p>
        </p:txBody>
      </p:sp>
      <p:grpSp>
        <p:nvGrpSpPr>
          <p:cNvPr id="3" name="object 5">
            <a:extLst>
              <a:ext uri="{FF2B5EF4-FFF2-40B4-BE49-F238E27FC236}">
                <a16:creationId xmlns:a16="http://schemas.microsoft.com/office/drawing/2014/main" id="{6F99AA72-4EA6-0424-10E8-606443A2EDD6}"/>
              </a:ext>
            </a:extLst>
          </p:cNvPr>
          <p:cNvGrpSpPr/>
          <p:nvPr/>
        </p:nvGrpSpPr>
        <p:grpSpPr>
          <a:xfrm>
            <a:off x="2256281" y="3075432"/>
            <a:ext cx="4631437" cy="3422904"/>
            <a:chOff x="1540763" y="3872484"/>
            <a:chExt cx="3637915" cy="2598420"/>
          </a:xfrm>
        </p:grpSpPr>
        <p:sp>
          <p:nvSpPr>
            <p:cNvPr id="4" name="object 6">
              <a:extLst>
                <a:ext uri="{FF2B5EF4-FFF2-40B4-BE49-F238E27FC236}">
                  <a16:creationId xmlns:a16="http://schemas.microsoft.com/office/drawing/2014/main" id="{9895FEFB-107B-CFCD-758B-3F5BC9F05262}"/>
                </a:ext>
              </a:extLst>
            </p:cNvPr>
            <p:cNvSpPr/>
            <p:nvPr/>
          </p:nvSpPr>
          <p:spPr>
            <a:xfrm>
              <a:off x="1540764" y="3872483"/>
              <a:ext cx="3637915" cy="2598420"/>
            </a:xfrm>
            <a:custGeom>
              <a:avLst/>
              <a:gdLst/>
              <a:ahLst/>
              <a:cxnLst/>
              <a:rect l="l" t="t" r="r" b="b"/>
              <a:pathLst>
                <a:path w="3637915" h="2598420">
                  <a:moveTo>
                    <a:pt x="3637788" y="2424684"/>
                  </a:moveTo>
                  <a:lnTo>
                    <a:pt x="3625088" y="2418334"/>
                  </a:lnTo>
                  <a:lnTo>
                    <a:pt x="3561588" y="2386584"/>
                  </a:lnTo>
                  <a:lnTo>
                    <a:pt x="3582746" y="2418334"/>
                  </a:lnTo>
                  <a:lnTo>
                    <a:pt x="265430" y="2418334"/>
                  </a:lnTo>
                  <a:lnTo>
                    <a:pt x="265430" y="55041"/>
                  </a:lnTo>
                  <a:lnTo>
                    <a:pt x="297180" y="76200"/>
                  </a:lnTo>
                  <a:lnTo>
                    <a:pt x="284480" y="50800"/>
                  </a:lnTo>
                  <a:lnTo>
                    <a:pt x="259080" y="0"/>
                  </a:lnTo>
                  <a:lnTo>
                    <a:pt x="220980" y="76200"/>
                  </a:lnTo>
                  <a:lnTo>
                    <a:pt x="252730" y="55041"/>
                  </a:lnTo>
                  <a:lnTo>
                    <a:pt x="252730" y="2418334"/>
                  </a:lnTo>
                  <a:lnTo>
                    <a:pt x="0" y="2418334"/>
                  </a:lnTo>
                  <a:lnTo>
                    <a:pt x="0" y="2431034"/>
                  </a:lnTo>
                  <a:lnTo>
                    <a:pt x="252730" y="2431034"/>
                  </a:lnTo>
                  <a:lnTo>
                    <a:pt x="252730" y="2598420"/>
                  </a:lnTo>
                  <a:lnTo>
                    <a:pt x="265430" y="2598420"/>
                  </a:lnTo>
                  <a:lnTo>
                    <a:pt x="265430" y="2431034"/>
                  </a:lnTo>
                  <a:lnTo>
                    <a:pt x="3582746" y="2431034"/>
                  </a:lnTo>
                  <a:lnTo>
                    <a:pt x="3561588" y="2462784"/>
                  </a:lnTo>
                  <a:lnTo>
                    <a:pt x="3625088" y="2431034"/>
                  </a:lnTo>
                  <a:lnTo>
                    <a:pt x="3637788" y="24246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7">
              <a:extLst>
                <a:ext uri="{FF2B5EF4-FFF2-40B4-BE49-F238E27FC236}">
                  <a16:creationId xmlns:a16="http://schemas.microsoft.com/office/drawing/2014/main" id="{E3644D9C-380D-5688-9B0B-4CB50362649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753" y="5031994"/>
              <a:ext cx="66039" cy="65912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57D47849-5922-70EC-CF59-6EE6D349CA0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0161" y="5073851"/>
              <a:ext cx="1441472" cy="1081705"/>
            </a:xfrm>
            <a:prstGeom prst="rect">
              <a:avLst/>
            </a:prstGeom>
          </p:spPr>
        </p:pic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B918DC5E-C2C9-286E-B15E-1C95128F77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4511" y="5700014"/>
              <a:ext cx="66039" cy="65912"/>
            </a:xfrm>
            <a:prstGeom prst="rect">
              <a:avLst/>
            </a:prstGeom>
          </p:spPr>
        </p:pic>
        <p:pic>
          <p:nvPicPr>
            <p:cNvPr id="8" name="object 10">
              <a:extLst>
                <a:ext uri="{FF2B5EF4-FFF2-40B4-BE49-F238E27FC236}">
                  <a16:creationId xmlns:a16="http://schemas.microsoft.com/office/drawing/2014/main" id="{D10C4D75-42EE-66C5-81C6-F6EF04A0EF4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5779" y="5698871"/>
              <a:ext cx="63626" cy="65912"/>
            </a:xfrm>
            <a:prstGeom prst="rect">
              <a:avLst/>
            </a:prstGeom>
          </p:spPr>
        </p:pic>
        <p:pic>
          <p:nvPicPr>
            <p:cNvPr id="9" name="object 11">
              <a:extLst>
                <a:ext uri="{FF2B5EF4-FFF2-40B4-BE49-F238E27FC236}">
                  <a16:creationId xmlns:a16="http://schemas.microsoft.com/office/drawing/2014/main" id="{F92BC381-19B9-AFF6-C8E9-451DE33A8E5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99231" y="4031107"/>
              <a:ext cx="66039" cy="63753"/>
            </a:xfrm>
            <a:prstGeom prst="rect">
              <a:avLst/>
            </a:prstGeom>
          </p:spPr>
        </p:pic>
        <p:pic>
          <p:nvPicPr>
            <p:cNvPr id="10" name="object 12">
              <a:extLst>
                <a:ext uri="{FF2B5EF4-FFF2-40B4-BE49-F238E27FC236}">
                  <a16:creationId xmlns:a16="http://schemas.microsoft.com/office/drawing/2014/main" id="{D3870CF2-B3AF-0F6C-385C-2BEBEAF8C71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35463" y="4257294"/>
              <a:ext cx="1124458" cy="1228477"/>
            </a:xfrm>
            <a:prstGeom prst="rect">
              <a:avLst/>
            </a:prstGeom>
          </p:spPr>
        </p:pic>
        <p:pic>
          <p:nvPicPr>
            <p:cNvPr id="11" name="object 13">
              <a:extLst>
                <a:ext uri="{FF2B5EF4-FFF2-40B4-BE49-F238E27FC236}">
                  <a16:creationId xmlns:a16="http://schemas.microsoft.com/office/drawing/2014/main" id="{BD5963CC-F0A0-099D-894B-BF861C4C6C3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39925" y="4116324"/>
              <a:ext cx="1409827" cy="866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25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33FF9-1600-CD48-9461-2B6FE6543F47}"/>
              </a:ext>
            </a:extLst>
          </p:cNvPr>
          <p:cNvSpPr txBox="1"/>
          <p:nvPr/>
        </p:nvSpPr>
        <p:spPr>
          <a:xfrm>
            <a:off x="1352550" y="228600"/>
            <a:ext cx="643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ALGORITMI DI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303A4-98F5-073E-1F54-A5E6565082AE}"/>
              </a:ext>
            </a:extLst>
          </p:cNvPr>
          <p:cNvSpPr txBox="1"/>
          <p:nvPr/>
        </p:nvSpPr>
        <p:spPr>
          <a:xfrm>
            <a:off x="419100" y="1295400"/>
            <a:ext cx="8305800" cy="4352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9760" indent="-285750" algn="just">
              <a:lnSpc>
                <a:spcPct val="100000"/>
              </a:lnSpc>
              <a:spcBef>
                <a:spcPts val="765"/>
              </a:spcBef>
              <a:buFont typeface="Arial" panose="020B0604020202020204" pitchFamily="34" charset="0"/>
              <a:buChar char="•"/>
            </a:pPr>
            <a:r>
              <a:rPr lang="it-IT" sz="1800" b="1" spc="-5" dirty="0">
                <a:solidFill>
                  <a:srgbClr val="FF0000"/>
                </a:solidFill>
                <a:latin typeface="Arial MT"/>
                <a:cs typeface="Arial MT"/>
              </a:rPr>
              <a:t>Clustering</a:t>
            </a:r>
            <a:r>
              <a:rPr lang="it-IT" sz="1800" b="1" spc="869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1800" b="1" spc="-5" dirty="0">
                <a:solidFill>
                  <a:srgbClr val="FF0000"/>
                </a:solidFill>
                <a:latin typeface="Arial MT"/>
                <a:cs typeface="Arial MT"/>
              </a:rPr>
              <a:t>gerarchico</a:t>
            </a:r>
            <a:r>
              <a:rPr lang="it-IT" sz="1800" b="1" spc="-5" dirty="0">
                <a:latin typeface="Arial MT"/>
                <a:cs typeface="Arial MT"/>
              </a:rPr>
              <a:t>:</a:t>
            </a:r>
            <a:r>
              <a:rPr lang="it-IT" sz="1800" b="1" spc="865" dirty="0">
                <a:latin typeface="Arial MT"/>
                <a:cs typeface="Arial MT"/>
              </a:rPr>
              <a:t> </a:t>
            </a:r>
            <a:r>
              <a:rPr lang="it-IT" sz="1800" dirty="0">
                <a:latin typeface="Arial MT"/>
                <a:cs typeface="Arial MT"/>
              </a:rPr>
              <a:t>attraverso</a:t>
            </a:r>
            <a:r>
              <a:rPr lang="it-IT" sz="1800" spc="844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operazioni</a:t>
            </a:r>
            <a:r>
              <a:rPr lang="it-IT" sz="1800" spc="869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tipicamente</a:t>
            </a:r>
            <a:r>
              <a:rPr lang="it-IT" spc="-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«</a:t>
            </a:r>
            <a:r>
              <a:rPr lang="it-IT" sz="1800" spc="-5" dirty="0">
                <a:solidFill>
                  <a:srgbClr val="0000FF"/>
                </a:solidFill>
                <a:latin typeface="Arial MT"/>
                <a:cs typeface="Arial MT"/>
              </a:rPr>
              <a:t>bottom-up</a:t>
            </a:r>
            <a:r>
              <a:rPr lang="it-IT" sz="1800" spc="-5" dirty="0">
                <a:latin typeface="Arial MT"/>
                <a:cs typeface="Arial MT"/>
              </a:rPr>
              <a:t>», </a:t>
            </a:r>
            <a:r>
              <a:rPr lang="it-IT" sz="1800" dirty="0">
                <a:latin typeface="Arial MT"/>
                <a:cs typeface="Arial MT"/>
              </a:rPr>
              <a:t>che </a:t>
            </a:r>
            <a:r>
              <a:rPr lang="it-IT" sz="1800" spc="-5" dirty="0">
                <a:latin typeface="Arial MT"/>
                <a:cs typeface="Arial MT"/>
              </a:rPr>
              <a:t>aggregano </a:t>
            </a:r>
            <a:r>
              <a:rPr lang="it-IT" sz="1800" dirty="0">
                <a:latin typeface="Arial MT"/>
                <a:cs typeface="Arial MT"/>
              </a:rPr>
              <a:t>pattern in </a:t>
            </a:r>
            <a:r>
              <a:rPr lang="it-IT" sz="1800" spc="-5" dirty="0">
                <a:latin typeface="Arial MT"/>
                <a:cs typeface="Arial MT"/>
              </a:rPr>
              <a:t>base a </a:t>
            </a:r>
            <a:r>
              <a:rPr lang="it-IT" sz="1800" dirty="0">
                <a:latin typeface="Arial MT"/>
                <a:cs typeface="Arial MT"/>
              </a:rPr>
              <a:t>una </a:t>
            </a:r>
            <a:r>
              <a:rPr lang="it-IT" sz="1800" spc="-5" dirty="0">
                <a:latin typeface="Arial MT"/>
                <a:cs typeface="Arial MT"/>
              </a:rPr>
              <a:t>misura di </a:t>
            </a:r>
            <a:r>
              <a:rPr lang="it-IT" sz="1800" spc="-43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distanza,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10" dirty="0">
                <a:latin typeface="Arial MT"/>
                <a:cs typeface="Arial MT"/>
              </a:rPr>
              <a:t>si</a:t>
            </a:r>
            <a:r>
              <a:rPr lang="it-IT" sz="1800" spc="-5" dirty="0">
                <a:latin typeface="Arial MT"/>
                <a:cs typeface="Arial MT"/>
              </a:rPr>
              <a:t> organizzano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i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dati</a:t>
            </a:r>
            <a:r>
              <a:rPr lang="it-IT" sz="1800" dirty="0">
                <a:latin typeface="Arial MT"/>
                <a:cs typeface="Arial MT"/>
              </a:rPr>
              <a:t> in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dirty="0">
                <a:latin typeface="Arial MT"/>
                <a:cs typeface="Arial MT"/>
              </a:rPr>
              <a:t>struttura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ad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albero </a:t>
            </a:r>
            <a:r>
              <a:rPr lang="it-IT" sz="1800" spc="-43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(</a:t>
            </a:r>
            <a:r>
              <a:rPr lang="it-IT" sz="1800" b="1" spc="-5" dirty="0">
                <a:latin typeface="Arial MT"/>
                <a:cs typeface="Arial MT"/>
              </a:rPr>
              <a:t>dendogramma</a:t>
            </a:r>
            <a:r>
              <a:rPr lang="it-IT" sz="1800" spc="-5" dirty="0">
                <a:latin typeface="Arial MT"/>
                <a:cs typeface="Arial MT"/>
              </a:rPr>
              <a:t>).</a:t>
            </a:r>
            <a:endParaRPr lang="it-IT" sz="1800" dirty="0">
              <a:latin typeface="Arial MT"/>
              <a:cs typeface="Arial MT"/>
            </a:endParaRPr>
          </a:p>
          <a:p>
            <a:pPr marL="334010" algn="just">
              <a:lnSpc>
                <a:spcPct val="100000"/>
              </a:lnSpc>
              <a:spcBef>
                <a:spcPts val="765"/>
              </a:spcBef>
            </a:pPr>
            <a:endParaRPr lang="it-IT" sz="1800" dirty="0">
              <a:latin typeface="Arial MT"/>
              <a:cs typeface="Arial MT"/>
            </a:endParaRPr>
          </a:p>
          <a:p>
            <a:pPr marL="619760" marR="5080" indent="-285750" algn="just">
              <a:lnSpc>
                <a:spcPct val="100000"/>
              </a:lnSpc>
              <a:spcBef>
                <a:spcPts val="1295"/>
              </a:spcBef>
              <a:buFont typeface="Arial" panose="020B0604020202020204" pitchFamily="34" charset="0"/>
              <a:buChar char="•"/>
            </a:pPr>
            <a:r>
              <a:rPr lang="it-IT" sz="1800" b="1" spc="-5" dirty="0">
                <a:solidFill>
                  <a:srgbClr val="FF0000"/>
                </a:solidFill>
                <a:latin typeface="Arial MT"/>
                <a:cs typeface="Arial MT"/>
              </a:rPr>
              <a:t>Clustering</a:t>
            </a:r>
            <a:r>
              <a:rPr lang="it-IT" sz="1800" b="1" spc="4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1800" b="1" spc="-5" dirty="0">
                <a:solidFill>
                  <a:srgbClr val="FF0000"/>
                </a:solidFill>
                <a:latin typeface="Arial MT"/>
                <a:cs typeface="Arial MT"/>
              </a:rPr>
              <a:t>basato </a:t>
            </a:r>
            <a:r>
              <a:rPr lang="it-IT" sz="1800" b="1" dirty="0">
                <a:solidFill>
                  <a:srgbClr val="FF0000"/>
                </a:solidFill>
                <a:latin typeface="Arial MT"/>
                <a:cs typeface="Arial MT"/>
              </a:rPr>
              <a:t>su </a:t>
            </a:r>
            <a:r>
              <a:rPr lang="it-IT" sz="1800" b="1" spc="-5" dirty="0">
                <a:solidFill>
                  <a:srgbClr val="FF0000"/>
                </a:solidFill>
                <a:latin typeface="Arial MT"/>
                <a:cs typeface="Arial MT"/>
              </a:rPr>
              <a:t>centroidi</a:t>
            </a:r>
            <a:r>
              <a:rPr lang="it-IT" sz="1800" b="1" spc="-5" dirty="0">
                <a:latin typeface="Arial MT"/>
                <a:cs typeface="Arial MT"/>
              </a:rPr>
              <a:t>: </a:t>
            </a:r>
            <a:r>
              <a:rPr lang="it-IT" sz="1800" dirty="0">
                <a:latin typeface="Arial MT"/>
                <a:cs typeface="Arial MT"/>
              </a:rPr>
              <a:t>attraverso </a:t>
            </a:r>
            <a:r>
              <a:rPr lang="it-IT" sz="1800" spc="-5" dirty="0">
                <a:latin typeface="Arial MT"/>
                <a:cs typeface="Arial MT"/>
              </a:rPr>
              <a:t>euristici</a:t>
            </a:r>
            <a:r>
              <a:rPr lang="it-IT" sz="1800" spc="434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(iterativi) </a:t>
            </a:r>
            <a:r>
              <a:rPr lang="it-IT" sz="1800" dirty="0">
                <a:latin typeface="Arial MT"/>
                <a:cs typeface="Arial MT"/>
              </a:rPr>
              <a:t> si </a:t>
            </a:r>
            <a:r>
              <a:rPr lang="it-IT" sz="1800" spc="-5" dirty="0">
                <a:latin typeface="Arial MT"/>
                <a:cs typeface="Arial MT"/>
              </a:rPr>
              <a:t>individuano i cluster cercando di minimizzare </a:t>
            </a:r>
            <a:r>
              <a:rPr lang="it-IT" sz="1800" dirty="0">
                <a:latin typeface="Arial MT"/>
                <a:cs typeface="Arial MT"/>
              </a:rPr>
              <a:t>la </a:t>
            </a:r>
            <a:r>
              <a:rPr lang="it-IT" sz="1800" spc="-5" dirty="0">
                <a:latin typeface="Arial MT"/>
                <a:cs typeface="Arial MT"/>
              </a:rPr>
              <a:t>distanza 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dei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pattern</a:t>
            </a:r>
            <a:r>
              <a:rPr lang="it-IT" sz="1800" spc="2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dai</a:t>
            </a:r>
            <a:r>
              <a:rPr lang="it-IT" sz="1800" spc="-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centroidi</a:t>
            </a:r>
            <a:r>
              <a:rPr lang="it-IT" sz="1800" spc="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dei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cluster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cui appartengono:</a:t>
            </a:r>
          </a:p>
          <a:p>
            <a:pPr marL="1534160" marR="5080" lvl="2" indent="-285750" algn="just">
              <a:spcBef>
                <a:spcPts val="1295"/>
              </a:spcBef>
              <a:buFont typeface="Wingdings" panose="05000000000000000000" pitchFamily="2" charset="2"/>
              <a:buChar char="§"/>
            </a:pPr>
            <a:r>
              <a:rPr lang="en-GB" sz="1800" spc="-5" dirty="0">
                <a:solidFill>
                  <a:srgbClr val="0000FF"/>
                </a:solidFill>
                <a:latin typeface="Arial MT"/>
                <a:cs typeface="Arial MT"/>
              </a:rPr>
              <a:t>K-means</a:t>
            </a:r>
            <a:endParaRPr lang="it-IT" sz="1800" spc="-5" dirty="0">
              <a:solidFill>
                <a:srgbClr val="0000FF"/>
              </a:solidFill>
              <a:latin typeface="Arial MT"/>
              <a:cs typeface="Arial MT"/>
            </a:endParaRPr>
          </a:p>
          <a:p>
            <a:pPr marL="1534160" marR="5080" lvl="2" indent="-285750" algn="just">
              <a:spcBef>
                <a:spcPts val="1295"/>
              </a:spcBef>
              <a:buFont typeface="Wingdings" panose="05000000000000000000" pitchFamily="2" charset="2"/>
              <a:buChar char="§"/>
            </a:pPr>
            <a:r>
              <a:rPr lang="en-GB" sz="1800" spc="-5" dirty="0">
                <a:solidFill>
                  <a:srgbClr val="0000FF"/>
                </a:solidFill>
                <a:latin typeface="Arial MT"/>
                <a:cs typeface="Arial MT"/>
              </a:rPr>
              <a:t>Expectation</a:t>
            </a:r>
            <a:r>
              <a:rPr lang="en-GB"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GB" sz="1800" spc="-5" dirty="0">
                <a:solidFill>
                  <a:srgbClr val="0000FF"/>
                </a:solidFill>
                <a:latin typeface="Arial MT"/>
                <a:cs typeface="Arial MT"/>
              </a:rPr>
              <a:t>–</a:t>
            </a:r>
            <a:r>
              <a:rPr lang="en-GB" sz="1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GB" sz="1800" spc="-5" dirty="0">
                <a:solidFill>
                  <a:srgbClr val="0000FF"/>
                </a:solidFill>
                <a:latin typeface="Arial MT"/>
                <a:cs typeface="Arial MT"/>
              </a:rPr>
              <a:t>Maximization (Gaussian</a:t>
            </a:r>
            <a:r>
              <a:rPr lang="en-GB" sz="18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GB" sz="1800" spc="-5" dirty="0">
                <a:solidFill>
                  <a:srgbClr val="0000FF"/>
                </a:solidFill>
                <a:latin typeface="Arial MT"/>
                <a:cs typeface="Arial MT"/>
              </a:rPr>
              <a:t>Mixture)</a:t>
            </a:r>
          </a:p>
          <a:p>
            <a:pPr marL="1248410" marR="5080" lvl="2" algn="just">
              <a:spcBef>
                <a:spcPts val="1295"/>
              </a:spcBef>
            </a:pPr>
            <a:endParaRPr lang="it-IT" spc="-5" dirty="0">
              <a:solidFill>
                <a:srgbClr val="0000FF"/>
              </a:solidFill>
              <a:latin typeface="Arial MT"/>
              <a:cs typeface="Arial MT"/>
            </a:endParaRPr>
          </a:p>
          <a:p>
            <a:pPr marL="619760" marR="5080" indent="-285750" algn="just">
              <a:spcBef>
                <a:spcPts val="1295"/>
              </a:spcBef>
              <a:buFont typeface="Arial" panose="020B0604020202020204" pitchFamily="34" charset="0"/>
              <a:buChar char="•"/>
            </a:pPr>
            <a:r>
              <a:rPr lang="it-IT" sz="1800" b="1" spc="-5" dirty="0">
                <a:solidFill>
                  <a:srgbClr val="FF0000"/>
                </a:solidFill>
                <a:latin typeface="Arial MT"/>
                <a:cs typeface="Arial MT"/>
              </a:rPr>
              <a:t>Clustering</a:t>
            </a:r>
            <a:r>
              <a:rPr lang="it-IT" sz="1800" b="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1800" b="1" spc="-5" dirty="0">
                <a:solidFill>
                  <a:srgbClr val="FF0000"/>
                </a:solidFill>
                <a:latin typeface="Arial MT"/>
                <a:cs typeface="Arial MT"/>
              </a:rPr>
              <a:t>basato</a:t>
            </a:r>
            <a:r>
              <a:rPr lang="it-IT" sz="1800" b="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1800" b="1" spc="-5" dirty="0">
                <a:solidFill>
                  <a:srgbClr val="FF0000"/>
                </a:solidFill>
                <a:latin typeface="Arial MT"/>
                <a:cs typeface="Arial MT"/>
              </a:rPr>
              <a:t>sulla</a:t>
            </a:r>
            <a:r>
              <a:rPr lang="it-IT" sz="1800" b="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1800" b="1" spc="-5" dirty="0">
                <a:solidFill>
                  <a:srgbClr val="FF0000"/>
                </a:solidFill>
                <a:latin typeface="Arial MT"/>
                <a:cs typeface="Arial MT"/>
              </a:rPr>
              <a:t>densità</a:t>
            </a:r>
            <a:r>
              <a:rPr lang="it-IT" sz="1800" b="1" spc="-5" dirty="0">
                <a:latin typeface="Arial MT"/>
                <a:cs typeface="Arial MT"/>
              </a:rPr>
              <a:t>:</a:t>
            </a:r>
            <a:r>
              <a:rPr lang="it-IT" sz="1800" b="1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i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cluster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individuati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sono 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regioni connesse </a:t>
            </a:r>
            <a:r>
              <a:rPr lang="it-IT" sz="1800" dirty="0">
                <a:latin typeface="Arial MT"/>
                <a:cs typeface="Arial MT"/>
              </a:rPr>
              <a:t>in </a:t>
            </a:r>
            <a:r>
              <a:rPr lang="it-IT" sz="1800" spc="-5" dirty="0">
                <a:latin typeface="Arial MT"/>
                <a:cs typeface="Arial MT"/>
              </a:rPr>
              <a:t>aree ad elevata densità. </a:t>
            </a:r>
            <a:r>
              <a:rPr lang="it-IT" sz="1800" spc="-15" dirty="0">
                <a:latin typeface="Arial MT"/>
                <a:cs typeface="Arial MT"/>
              </a:rPr>
              <a:t>L’approccio </a:t>
            </a:r>
            <a:r>
              <a:rPr lang="it-IT" sz="1800" spc="-5" dirty="0">
                <a:latin typeface="Arial MT"/>
                <a:cs typeface="Arial MT"/>
              </a:rPr>
              <a:t>più 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noto</a:t>
            </a:r>
            <a:r>
              <a:rPr lang="it-IT" sz="1800" spc="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è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solidFill>
                  <a:srgbClr val="0000FF"/>
                </a:solidFill>
                <a:latin typeface="Arial MT"/>
                <a:cs typeface="Arial MT"/>
              </a:rPr>
              <a:t>DBSCAN</a:t>
            </a:r>
            <a:endParaRPr lang="it-IT" spc="-5" dirty="0">
              <a:solidFill>
                <a:srgbClr val="0000FF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9885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1A3460E-1FB1-17DF-531D-C08E92A747C3}"/>
              </a:ext>
            </a:extLst>
          </p:cNvPr>
          <p:cNvSpPr txBox="1">
            <a:spLocks/>
          </p:cNvSpPr>
          <p:nvPr/>
        </p:nvSpPr>
        <p:spPr>
          <a:xfrm>
            <a:off x="2590800" y="228600"/>
            <a:ext cx="529463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GB" sz="3200" b="1" kern="0" spc="-5" dirty="0">
                <a:solidFill>
                  <a:srgbClr val="FF0000"/>
                </a:solidFill>
              </a:rPr>
              <a:t>Clustering</a:t>
            </a:r>
            <a:r>
              <a:rPr lang="en-GB" sz="3200" b="1" kern="0" spc="5" dirty="0">
                <a:solidFill>
                  <a:srgbClr val="FF0000"/>
                </a:solidFill>
              </a:rPr>
              <a:t> </a:t>
            </a:r>
            <a:r>
              <a:rPr lang="en-GB" sz="3200" b="1" kern="0" spc="-5" dirty="0">
                <a:solidFill>
                  <a:srgbClr val="FF0000"/>
                </a:solidFill>
              </a:rPr>
              <a:t>Gerarchico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FCC1D-0CF6-8970-7C61-27A9283F8874}"/>
              </a:ext>
            </a:extLst>
          </p:cNvPr>
          <p:cNvSpPr txBox="1"/>
          <p:nvPr/>
        </p:nvSpPr>
        <p:spPr>
          <a:xfrm>
            <a:off x="228568" y="761961"/>
            <a:ext cx="8686864" cy="366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70"/>
              </a:spcBef>
            </a:pPr>
            <a:r>
              <a:rPr lang="it-IT" sz="1800" spc="-5" dirty="0">
                <a:latin typeface="Arial MT"/>
                <a:cs typeface="Arial MT"/>
              </a:rPr>
              <a:t>Gli</a:t>
            </a:r>
            <a:r>
              <a:rPr lang="it-IT" sz="1800" spc="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algoritmi</a:t>
            </a:r>
            <a:r>
              <a:rPr lang="it-IT" sz="1800" spc="1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sono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generalmente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solidFill>
                  <a:srgbClr val="FF0000"/>
                </a:solidFill>
                <a:latin typeface="Arial MT"/>
                <a:cs typeface="Arial MT"/>
              </a:rPr>
              <a:t>bottom-up</a:t>
            </a:r>
            <a:r>
              <a:rPr lang="it-IT" sz="18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(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agglomerativi</a:t>
            </a:r>
            <a:r>
              <a:rPr lang="it-IT" sz="1800" spc="-5" dirty="0">
                <a:latin typeface="Arial MT"/>
                <a:cs typeface="Arial MT"/>
              </a:rPr>
              <a:t>):</a:t>
            </a:r>
            <a:endParaRPr lang="it-IT" sz="1800" dirty="0">
              <a:latin typeface="Arial MT"/>
              <a:cs typeface="Arial MT"/>
            </a:endParaRPr>
          </a:p>
          <a:p>
            <a:pPr marL="584835" marR="5080" indent="-285750" algn="just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latin typeface="Arial MT"/>
                <a:cs typeface="Arial MT"/>
              </a:rPr>
              <a:t>si </a:t>
            </a:r>
            <a:r>
              <a:rPr lang="it-IT" sz="1800" spc="-5" dirty="0">
                <a:latin typeface="Arial MT"/>
                <a:cs typeface="Arial MT"/>
              </a:rPr>
              <a:t>parte cercando di </a:t>
            </a:r>
            <a:r>
              <a:rPr lang="it-IT" sz="1800" spc="-5" dirty="0">
                <a:solidFill>
                  <a:srgbClr val="FF0000"/>
                </a:solidFill>
                <a:latin typeface="Arial MT"/>
                <a:cs typeface="Arial MT"/>
              </a:rPr>
              <a:t>aggregare </a:t>
            </a:r>
            <a:r>
              <a:rPr lang="it-IT" sz="1800" spc="-5" dirty="0">
                <a:latin typeface="Arial MT"/>
                <a:cs typeface="Arial MT"/>
              </a:rPr>
              <a:t>singoli elementi e ad ogni passo 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(livello)</a:t>
            </a:r>
            <a:r>
              <a:rPr lang="it-IT" sz="1800" dirty="0">
                <a:latin typeface="Arial MT"/>
                <a:cs typeface="Arial MT"/>
              </a:rPr>
              <a:t> si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solidFill>
                  <a:srgbClr val="0000FC"/>
                </a:solidFill>
                <a:latin typeface="Arial MT"/>
                <a:cs typeface="Arial MT"/>
              </a:rPr>
              <a:t>aggregano</a:t>
            </a:r>
            <a:r>
              <a:rPr lang="it-IT" sz="1800" dirty="0">
                <a:solidFill>
                  <a:srgbClr val="0000FC"/>
                </a:solidFill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(</a:t>
            </a:r>
            <a:r>
              <a:rPr lang="it-IT" sz="1800" i="1" spc="-5" dirty="0">
                <a:latin typeface="Arial"/>
                <a:cs typeface="Arial"/>
              </a:rPr>
              <a:t>pattern</a:t>
            </a:r>
            <a:r>
              <a:rPr lang="it-IT" sz="1800" i="1" dirty="0">
                <a:latin typeface="Arial"/>
                <a:cs typeface="Arial"/>
              </a:rPr>
              <a:t> </a:t>
            </a:r>
            <a:r>
              <a:rPr lang="it-IT" sz="1800" i="1" spc="-5" dirty="0">
                <a:latin typeface="Arial"/>
                <a:cs typeface="Arial"/>
              </a:rPr>
              <a:t>a</a:t>
            </a:r>
            <a:r>
              <a:rPr lang="it-IT" sz="1800" i="1" dirty="0">
                <a:latin typeface="Arial"/>
                <a:cs typeface="Arial"/>
              </a:rPr>
              <a:t> </a:t>
            </a:r>
            <a:r>
              <a:rPr lang="it-IT" sz="1800" i="1" spc="-5" dirty="0">
                <a:latin typeface="Arial"/>
                <a:cs typeface="Arial"/>
              </a:rPr>
              <a:t>pattern</a:t>
            </a:r>
            <a:r>
              <a:rPr lang="it-IT" sz="1800" spc="-5" dirty="0">
                <a:latin typeface="Arial MT"/>
                <a:cs typeface="Arial MT"/>
              </a:rPr>
              <a:t>,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i="1" dirty="0">
                <a:latin typeface="Arial"/>
                <a:cs typeface="Arial"/>
              </a:rPr>
              <a:t>pattern</a:t>
            </a:r>
            <a:r>
              <a:rPr lang="it-IT" sz="1800" i="1" spc="5" dirty="0">
                <a:latin typeface="Arial"/>
                <a:cs typeface="Arial"/>
              </a:rPr>
              <a:t> </a:t>
            </a:r>
            <a:r>
              <a:rPr lang="it-IT" sz="1800" i="1" spc="-5" dirty="0">
                <a:latin typeface="Arial"/>
                <a:cs typeface="Arial"/>
              </a:rPr>
              <a:t>a</a:t>
            </a:r>
            <a:r>
              <a:rPr lang="it-IT" sz="1800" i="1" dirty="0">
                <a:latin typeface="Arial"/>
                <a:cs typeface="Arial"/>
              </a:rPr>
              <a:t> </a:t>
            </a:r>
            <a:r>
              <a:rPr lang="it-IT" sz="1800" i="1" spc="-5" dirty="0">
                <a:latin typeface="Arial"/>
                <a:cs typeface="Arial"/>
              </a:rPr>
              <a:t>cluster</a:t>
            </a:r>
            <a:r>
              <a:rPr lang="it-IT" sz="1800" spc="-5" dirty="0">
                <a:latin typeface="Arial MT"/>
                <a:cs typeface="Arial MT"/>
              </a:rPr>
              <a:t>,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o </a:t>
            </a:r>
            <a:r>
              <a:rPr lang="it-IT" sz="1800" spc="-430" dirty="0">
                <a:latin typeface="Arial MT"/>
                <a:cs typeface="Arial MT"/>
              </a:rPr>
              <a:t> </a:t>
            </a:r>
            <a:r>
              <a:rPr lang="it-IT" sz="1800" i="1" spc="-5" dirty="0">
                <a:latin typeface="Arial"/>
                <a:cs typeface="Arial"/>
              </a:rPr>
              <a:t>cluster</a:t>
            </a:r>
            <a:r>
              <a:rPr lang="it-IT" sz="1800" i="1" dirty="0">
                <a:latin typeface="Arial"/>
                <a:cs typeface="Arial"/>
              </a:rPr>
              <a:t> </a:t>
            </a:r>
            <a:r>
              <a:rPr lang="it-IT" sz="1800" i="1" spc="-5" dirty="0">
                <a:latin typeface="Arial"/>
                <a:cs typeface="Arial"/>
              </a:rPr>
              <a:t>a</a:t>
            </a:r>
            <a:r>
              <a:rPr lang="it-IT" sz="1800" i="1" dirty="0">
                <a:latin typeface="Arial"/>
                <a:cs typeface="Arial"/>
              </a:rPr>
              <a:t> cluster</a:t>
            </a:r>
            <a:r>
              <a:rPr lang="it-IT" sz="1800" dirty="0">
                <a:latin typeface="Arial MT"/>
                <a:cs typeface="Arial MT"/>
              </a:rPr>
              <a:t>)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gli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elementi</a:t>
            </a:r>
            <a:r>
              <a:rPr lang="it-IT" sz="1800" dirty="0">
                <a:latin typeface="Arial MT"/>
                <a:cs typeface="Arial MT"/>
              </a:rPr>
              <a:t> tra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loro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più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simili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(i.e.</a:t>
            </a:r>
            <a:r>
              <a:rPr lang="it-IT" sz="1800" spc="430" dirty="0">
                <a:latin typeface="Arial MT"/>
                <a:cs typeface="Arial MT"/>
              </a:rPr>
              <a:t> </a:t>
            </a:r>
            <a:r>
              <a:rPr lang="it-IT" sz="1800" spc="-5" dirty="0">
                <a:solidFill>
                  <a:srgbClr val="0000FF"/>
                </a:solidFill>
                <a:latin typeface="Arial MT"/>
                <a:cs typeface="Arial MT"/>
              </a:rPr>
              <a:t>meno </a:t>
            </a:r>
            <a:r>
              <a:rPr lang="it-IT" sz="1800" dirty="0">
                <a:solidFill>
                  <a:srgbClr val="0000FF"/>
                </a:solidFill>
                <a:latin typeface="Arial MT"/>
                <a:cs typeface="Arial MT"/>
              </a:rPr>
              <a:t> distanti</a:t>
            </a:r>
            <a:r>
              <a:rPr lang="it-IT" sz="1800" dirty="0">
                <a:latin typeface="Arial MT"/>
                <a:cs typeface="Arial MT"/>
              </a:rPr>
              <a:t>)</a:t>
            </a:r>
            <a:r>
              <a:rPr lang="it-IT" sz="1800" spc="-5" dirty="0">
                <a:latin typeface="Arial MT"/>
                <a:cs typeface="Arial MT"/>
              </a:rPr>
              <a:t> rispetto</a:t>
            </a:r>
            <a:r>
              <a:rPr lang="it-IT" sz="1800" spc="1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</a:t>
            </a:r>
            <a:r>
              <a:rPr lang="it-IT" sz="1800" spc="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una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solidFill>
                  <a:srgbClr val="FF0000"/>
                </a:solidFill>
                <a:latin typeface="Arial MT"/>
                <a:cs typeface="Arial MT"/>
              </a:rPr>
              <a:t>soglia</a:t>
            </a:r>
            <a:r>
              <a:rPr lang="it-IT"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(che</a:t>
            </a:r>
            <a:r>
              <a:rPr lang="it-IT" sz="1800" spc="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dipende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dal</a:t>
            </a:r>
            <a:r>
              <a:rPr lang="it-IT" sz="1800" spc="-1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livello).</a:t>
            </a:r>
            <a:endParaRPr lang="it-IT" sz="1800" dirty="0">
              <a:latin typeface="Arial MT"/>
              <a:cs typeface="Arial MT"/>
            </a:endParaRPr>
          </a:p>
          <a:p>
            <a:pPr marL="584835" marR="5080" indent="-285750" algn="just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lang="it-IT" sz="1800" spc="-5" dirty="0">
                <a:latin typeface="Arial MT"/>
                <a:cs typeface="Arial MT"/>
              </a:rPr>
              <a:t>Le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principali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differenze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implementative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dipendono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dalla </a:t>
            </a:r>
            <a:r>
              <a:rPr lang="it-IT" sz="1800" spc="-43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definizione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utilizzata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per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calcolare</a:t>
            </a:r>
            <a:r>
              <a:rPr lang="it-IT" sz="1800" dirty="0">
                <a:latin typeface="Arial MT"/>
                <a:cs typeface="Arial MT"/>
              </a:rPr>
              <a:t> le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distanze</a:t>
            </a:r>
            <a:r>
              <a:rPr lang="it-IT" sz="1800" dirty="0">
                <a:latin typeface="Arial MT"/>
                <a:cs typeface="Arial MT"/>
              </a:rPr>
              <a:t> tra</a:t>
            </a:r>
            <a:r>
              <a:rPr lang="it-IT" sz="1800" spc="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cluster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e </a:t>
            </a:r>
            <a:r>
              <a:rPr lang="it-IT" sz="180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cluster:</a:t>
            </a:r>
            <a:endParaRPr lang="it-IT" sz="1800" dirty="0">
              <a:latin typeface="Arial MT"/>
              <a:cs typeface="Arial MT"/>
            </a:endParaRPr>
          </a:p>
          <a:p>
            <a:pPr marL="1297940" marR="197485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it-IT" sz="1600" b="1" spc="-5" dirty="0">
                <a:solidFill>
                  <a:srgbClr val="0000FF"/>
                </a:solidFill>
                <a:latin typeface="Arial MT"/>
                <a:cs typeface="Arial MT"/>
              </a:rPr>
              <a:t>Single</a:t>
            </a:r>
            <a:r>
              <a:rPr lang="it-IT" sz="1600" b="1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it-IT" sz="1600" b="1" spc="-5" dirty="0">
                <a:solidFill>
                  <a:srgbClr val="0000FF"/>
                </a:solidFill>
                <a:latin typeface="Arial MT"/>
                <a:cs typeface="Arial MT"/>
              </a:rPr>
              <a:t>link:</a:t>
            </a:r>
            <a:r>
              <a:rPr lang="it-IT" sz="1600" b="1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it-IT" sz="1600" spc="-5" dirty="0">
                <a:latin typeface="Arial MT"/>
              </a:rPr>
              <a:t>la distanza tra i cluster è data dalla distanza minima tra i punti che li formano</a:t>
            </a:r>
          </a:p>
          <a:p>
            <a:pPr marL="1297940" marR="197485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it-IT" sz="1600" b="1" spc="-10" dirty="0">
                <a:solidFill>
                  <a:srgbClr val="0000FF"/>
                </a:solidFill>
                <a:latin typeface="Arial MT"/>
                <a:cs typeface="Arial MT"/>
              </a:rPr>
              <a:t>Average</a:t>
            </a:r>
            <a:r>
              <a:rPr lang="it-IT" sz="1600" b="1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it-IT" sz="1600" b="1" spc="-5" dirty="0">
                <a:solidFill>
                  <a:srgbClr val="0000FF"/>
                </a:solidFill>
                <a:latin typeface="Arial MT"/>
                <a:cs typeface="Arial MT"/>
              </a:rPr>
              <a:t>link: </a:t>
            </a:r>
            <a:r>
              <a:rPr lang="it-IT" sz="1600" b="1" i="0" dirty="0">
                <a:solidFill>
                  <a:srgbClr val="818181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it-IT" sz="1600" spc="-5" dirty="0">
                <a:latin typeface="Arial MT"/>
              </a:rPr>
              <a:t>la distanza sarà quella media tra i punti</a:t>
            </a:r>
          </a:p>
          <a:p>
            <a:pPr marL="1297940" marR="197485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it-IT" sz="1600" b="1" spc="-5" dirty="0">
                <a:solidFill>
                  <a:srgbClr val="0000FF"/>
                </a:solidFill>
                <a:latin typeface="Arial MT"/>
                <a:cs typeface="Arial MT"/>
              </a:rPr>
              <a:t>Complete</a:t>
            </a:r>
            <a:r>
              <a:rPr lang="it-IT" sz="1600" b="1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it-IT" sz="1600" b="1" dirty="0">
                <a:solidFill>
                  <a:srgbClr val="0000FF"/>
                </a:solidFill>
                <a:latin typeface="Arial MT"/>
                <a:cs typeface="Arial MT"/>
              </a:rPr>
              <a:t>link:</a:t>
            </a:r>
            <a:r>
              <a:rPr lang="it-IT" sz="1600" b="1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it-IT" sz="1600" b="1" spc="-5" dirty="0">
                <a:latin typeface="Arial MT"/>
              </a:rPr>
              <a:t> </a:t>
            </a:r>
            <a:r>
              <a:rPr lang="it-IT" sz="1600" spc="-5" dirty="0">
                <a:latin typeface="Arial MT"/>
              </a:rPr>
              <a:t>la distanza sarà quella massima tra i punti</a:t>
            </a:r>
            <a:endParaRPr lang="en-GB" sz="1600" spc="-5" dirty="0">
              <a:latin typeface="Arial MT"/>
            </a:endParaRPr>
          </a:p>
        </p:txBody>
      </p:sp>
      <p:grpSp>
        <p:nvGrpSpPr>
          <p:cNvPr id="4" name="object 10">
            <a:extLst>
              <a:ext uri="{FF2B5EF4-FFF2-40B4-BE49-F238E27FC236}">
                <a16:creationId xmlns:a16="http://schemas.microsoft.com/office/drawing/2014/main" id="{4A71D45D-433F-2BC2-71EA-199AC79D5CF6}"/>
              </a:ext>
            </a:extLst>
          </p:cNvPr>
          <p:cNvGrpSpPr/>
          <p:nvPr/>
        </p:nvGrpSpPr>
        <p:grpSpPr>
          <a:xfrm>
            <a:off x="2162492" y="4353560"/>
            <a:ext cx="4971415" cy="2656840"/>
            <a:chOff x="1043939" y="6096000"/>
            <a:chExt cx="4971415" cy="2656840"/>
          </a:xfrm>
        </p:grpSpPr>
        <p:pic>
          <p:nvPicPr>
            <p:cNvPr id="5" name="object 11">
              <a:extLst>
                <a:ext uri="{FF2B5EF4-FFF2-40B4-BE49-F238E27FC236}">
                  <a16:creationId xmlns:a16="http://schemas.microsoft.com/office/drawing/2014/main" id="{5F842720-8078-373B-392C-24BFA04D8D8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866" y="6335350"/>
              <a:ext cx="4517434" cy="2252292"/>
            </a:xfrm>
            <a:prstGeom prst="rect">
              <a:avLst/>
            </a:prstGeom>
          </p:spPr>
        </p:pic>
        <p:sp>
          <p:nvSpPr>
            <p:cNvPr id="6" name="object 12">
              <a:extLst>
                <a:ext uri="{FF2B5EF4-FFF2-40B4-BE49-F238E27FC236}">
                  <a16:creationId xmlns:a16="http://schemas.microsoft.com/office/drawing/2014/main" id="{0018949E-01FA-7EBC-609B-4B4FE060CEB5}"/>
                </a:ext>
              </a:extLst>
            </p:cNvPr>
            <p:cNvSpPr/>
            <p:nvPr/>
          </p:nvSpPr>
          <p:spPr>
            <a:xfrm>
              <a:off x="1048511" y="6100572"/>
              <a:ext cx="4962525" cy="2647315"/>
            </a:xfrm>
            <a:custGeom>
              <a:avLst/>
              <a:gdLst/>
              <a:ahLst/>
              <a:cxnLst/>
              <a:rect l="l" t="t" r="r" b="b"/>
              <a:pathLst>
                <a:path w="4962525" h="2647315">
                  <a:moveTo>
                    <a:pt x="0" y="2647188"/>
                  </a:moveTo>
                  <a:lnTo>
                    <a:pt x="4962144" y="2647188"/>
                  </a:lnTo>
                  <a:lnTo>
                    <a:pt x="4962144" y="0"/>
                  </a:lnTo>
                  <a:lnTo>
                    <a:pt x="0" y="0"/>
                  </a:lnTo>
                  <a:lnTo>
                    <a:pt x="0" y="26471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170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Pagina Web&#10;&#10;Descrizione generata automaticamente">
            <a:extLst>
              <a:ext uri="{FF2B5EF4-FFF2-40B4-BE49-F238E27FC236}">
                <a16:creationId xmlns:a16="http://schemas.microsoft.com/office/drawing/2014/main" id="{CA949B3E-4A0E-8B28-EF85-5BA14DE9A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2"/>
          <a:stretch/>
        </p:blipFill>
        <p:spPr>
          <a:xfrm>
            <a:off x="533400" y="28716"/>
            <a:ext cx="7924800" cy="694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0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C4A728F-2EB5-9563-B896-74F930A6F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1062"/>
            <a:ext cx="6629400" cy="66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1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5D521F1-420C-74AC-6758-847C0B2AD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01" y="76200"/>
            <a:ext cx="6280998" cy="681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1383</Words>
  <Application>Microsoft Office PowerPoint</Application>
  <PresentationFormat>Personalizzato</PresentationFormat>
  <Paragraphs>98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6" baseType="lpstr">
      <vt:lpstr>Arial</vt:lpstr>
      <vt:lpstr>Arial MT</vt:lpstr>
      <vt:lpstr>Calibri</vt:lpstr>
      <vt:lpstr>Cambria Math</vt:lpstr>
      <vt:lpstr>Open Sans</vt:lpstr>
      <vt:lpstr>Symbol</vt:lpstr>
      <vt:lpstr>Tahoma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Informazioni, nuove conoscenze, decisioni</dc:title>
  <cp:lastModifiedBy>Daniele Grotti</cp:lastModifiedBy>
  <cp:revision>19</cp:revision>
  <dcterms:created xsi:type="dcterms:W3CDTF">2022-04-23T11:34:42Z</dcterms:created>
  <dcterms:modified xsi:type="dcterms:W3CDTF">2024-12-01T20:53:50Z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2024-12-01T19:55:10Z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610de372-5ad4-43e8-a170-e1aaab8af83a</vt:lpwstr>
  </property>
  <property fmtid="{D5CDD505-2E9C-101B-9397-08002B2CF9AE}" pid="7" name="MSIP_Label_defa4170-0d19-0005-0004-bc88714345d2_ActionId">
    <vt:lpwstr>05ccb867-b0ee-4fc0-b885-8f285446ef21</vt:lpwstr>
  </property>
  <property fmtid="{D5CDD505-2E9C-101B-9397-08002B2CF9AE}" pid="8" name="MSIP_Label_defa4170-0d19-0005-0004-bc88714345d2_ContentBits">
    <vt:lpwstr>0</vt:lpwstr>
  </property>
</Properties>
</file>